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22"/>
  </p:notesMasterIdLst>
  <p:sldIdLst>
    <p:sldId id="256" r:id="rId2"/>
    <p:sldId id="257" r:id="rId3"/>
    <p:sldId id="294" r:id="rId4"/>
    <p:sldId id="281" r:id="rId5"/>
    <p:sldId id="295" r:id="rId6"/>
    <p:sldId id="296" r:id="rId7"/>
    <p:sldId id="283" r:id="rId8"/>
    <p:sldId id="284" r:id="rId9"/>
    <p:sldId id="297" r:id="rId10"/>
    <p:sldId id="298" r:id="rId11"/>
    <p:sldId id="299" r:id="rId12"/>
    <p:sldId id="300" r:id="rId13"/>
    <p:sldId id="301" r:id="rId14"/>
    <p:sldId id="286" r:id="rId15"/>
    <p:sldId id="302" r:id="rId16"/>
    <p:sldId id="288" r:id="rId17"/>
    <p:sldId id="279" r:id="rId18"/>
    <p:sldId id="258" r:id="rId19"/>
    <p:sldId id="303" r:id="rId20"/>
    <p:sldId id="26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15" autoAdjust="0"/>
    <p:restoredTop sz="94660"/>
  </p:normalViewPr>
  <p:slideViewPr>
    <p:cSldViewPr snapToGrid="0">
      <p:cViewPr varScale="1">
        <p:scale>
          <a:sx n="98" d="100"/>
          <a:sy n="98" d="100"/>
        </p:scale>
        <p:origin x="466" y="10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EC5E5-E08B-4A8F-99BF-D2341682C0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C1B834C1-9DA4-40A0-8165-BC1802C87F19}">
      <dgm:prSet phldrT="[Текст]" custT="1"/>
      <dgm:spPr/>
      <dgm:t>
        <a:bodyPr/>
        <a:lstStyle/>
        <a:p>
          <a:r>
            <a:rPr lang="uk-UA" sz="2000" i="1" u="sng" dirty="0" smtClean="0">
              <a:solidFill>
                <a:schemeClr val="tx1"/>
              </a:solidFill>
            </a:rPr>
            <a:t>Господарське об'єднання</a:t>
          </a:r>
          <a:r>
            <a:rPr lang="uk-UA" sz="2000" dirty="0" smtClean="0">
              <a:solidFill>
                <a:schemeClr val="tx1"/>
              </a:solidFill>
            </a:rPr>
            <a:t> </a:t>
          </a:r>
          <a:endParaRPr lang="ru-RU" sz="2000" dirty="0">
            <a:solidFill>
              <a:schemeClr val="tx1"/>
            </a:solidFill>
            <a:latin typeface="Times New Roman" pitchFamily="18" charset="0"/>
            <a:cs typeface="Times New Roman" pitchFamily="18" charset="0"/>
          </a:endParaRPr>
        </a:p>
      </dgm:t>
    </dgm:pt>
    <dgm:pt modelId="{14CDB5C0-4F69-4DB1-84F1-39F19925AB66}" type="parTrans" cxnId="{773DA193-52E9-432C-8ADE-DE5932D92049}">
      <dgm:prSet/>
      <dgm:spPr/>
      <dgm:t>
        <a:bodyPr/>
        <a:lstStyle/>
        <a:p>
          <a:endParaRPr lang="ru-RU" sz="2000"/>
        </a:p>
      </dgm:t>
    </dgm:pt>
    <dgm:pt modelId="{9907D1FE-ED15-4C3B-9238-F2DD1185AFB0}" type="sibTrans" cxnId="{773DA193-52E9-432C-8ADE-DE5932D92049}">
      <dgm:prSet/>
      <dgm:spPr/>
      <dgm:t>
        <a:bodyPr/>
        <a:lstStyle/>
        <a:p>
          <a:endParaRPr lang="ru-RU" sz="2000"/>
        </a:p>
      </dgm:t>
    </dgm:pt>
    <dgm:pt modelId="{CFDB2E05-2FAF-454B-8283-62E24E6602A5}">
      <dgm:prSet phldrT="[Текст]" custT="1"/>
      <dgm:spPr/>
      <dgm:t>
        <a:bodyPr/>
        <a:lstStyle/>
        <a:p>
          <a:pPr algn="l"/>
          <a:r>
            <a:rPr lang="uk-UA" sz="2100" dirty="0" smtClean="0">
              <a:latin typeface="Times New Roman" pitchFamily="18" charset="0"/>
              <a:cs typeface="Times New Roman" pitchFamily="18" charset="0"/>
            </a:rPr>
            <a:t>об’єднання підприємств, утворене за ініціативою підприємств, незалежно від їх виду, які на добровільних засадах об'єднали свою господарську діяльність. Господарські об'єднання діють на основі установчого договору та/або статуту, який затверджується їх засновниками.</a:t>
          </a:r>
          <a:endParaRPr lang="ru-RU" sz="2100" dirty="0">
            <a:latin typeface="Times New Roman" pitchFamily="18" charset="0"/>
            <a:cs typeface="Times New Roman" pitchFamily="18" charset="0"/>
          </a:endParaRPr>
        </a:p>
      </dgm:t>
    </dgm:pt>
    <dgm:pt modelId="{A83E026A-49F2-4D7F-9E16-602853A66437}" type="parTrans" cxnId="{C1B953E5-B687-4D63-BF11-B428776C38B9}">
      <dgm:prSet/>
      <dgm:spPr/>
      <dgm:t>
        <a:bodyPr/>
        <a:lstStyle/>
        <a:p>
          <a:endParaRPr lang="ru-RU" sz="2000"/>
        </a:p>
      </dgm:t>
    </dgm:pt>
    <dgm:pt modelId="{9004DE03-81CD-47DB-8F27-31FC19371509}" type="sibTrans" cxnId="{C1B953E5-B687-4D63-BF11-B428776C38B9}">
      <dgm:prSet/>
      <dgm:spPr/>
      <dgm:t>
        <a:bodyPr/>
        <a:lstStyle/>
        <a:p>
          <a:endParaRPr lang="ru-RU" sz="2000"/>
        </a:p>
      </dgm:t>
    </dgm:pt>
    <dgm:pt modelId="{FF571380-B649-42B2-A816-EBA78C462321}">
      <dgm:prSet phldrT="[Текст]" custT="1"/>
      <dgm:spPr/>
      <dgm:t>
        <a:bodyPr/>
        <a:lstStyle/>
        <a:p>
          <a:r>
            <a:rPr lang="uk-UA" sz="2000" i="1" u="sng" dirty="0" smtClean="0">
              <a:solidFill>
                <a:schemeClr val="tx1"/>
              </a:solidFill>
            </a:rPr>
            <a:t>Державне (комунальне) господарське об'єднання</a:t>
          </a:r>
          <a:r>
            <a:rPr lang="uk-UA" sz="2000" dirty="0" smtClean="0">
              <a:solidFill>
                <a:schemeClr val="tx1"/>
              </a:solidFill>
            </a:rPr>
            <a:t> </a:t>
          </a:r>
          <a:endParaRPr lang="ru-RU" sz="2000" b="1" dirty="0" smtClean="0">
            <a:solidFill>
              <a:schemeClr val="tx1"/>
            </a:solidFill>
            <a:latin typeface="Times New Roman" pitchFamily="18" charset="0"/>
            <a:cs typeface="Times New Roman" pitchFamily="18" charset="0"/>
          </a:endParaRPr>
        </a:p>
      </dgm:t>
    </dgm:pt>
    <dgm:pt modelId="{EA2B2536-096A-4861-87CF-9038189A5DE8}" type="parTrans" cxnId="{4317272D-97CE-45ED-842E-7A169D94F4E4}">
      <dgm:prSet/>
      <dgm:spPr/>
      <dgm:t>
        <a:bodyPr/>
        <a:lstStyle/>
        <a:p>
          <a:endParaRPr lang="ru-RU" sz="2000"/>
        </a:p>
      </dgm:t>
    </dgm:pt>
    <dgm:pt modelId="{F1544637-943A-4716-A821-BA377E1E05B0}" type="sibTrans" cxnId="{4317272D-97CE-45ED-842E-7A169D94F4E4}">
      <dgm:prSet/>
      <dgm:spPr/>
      <dgm:t>
        <a:bodyPr/>
        <a:lstStyle/>
        <a:p>
          <a:endParaRPr lang="ru-RU" sz="2000"/>
        </a:p>
      </dgm:t>
    </dgm:pt>
    <dgm:pt modelId="{848954DF-CC44-43D4-BFE4-CD27B393CECE}">
      <dgm:prSet phldrT="[Текст]" custT="1"/>
      <dgm:spPr/>
      <dgm:t>
        <a:bodyPr/>
        <a:lstStyle/>
        <a:p>
          <a:pPr algn="l"/>
          <a:r>
            <a:rPr lang="uk-UA" sz="2100" dirty="0" smtClean="0">
              <a:latin typeface="Times New Roman" pitchFamily="18" charset="0"/>
              <a:cs typeface="Times New Roman" pitchFamily="18" charset="0"/>
            </a:rPr>
            <a:t>об'єднання підприємств, утворене державними (комунальними) підприємствами за рішенням Кабінету Міністрів України або, у визначених законом випадках, рішенням міністерств (інших органів, до сфери управління яких входять підприємства, що утворюють об'єднання), або рішенням компетентних органів місцевого самоврядування.</a:t>
          </a:r>
          <a:endParaRPr lang="ru-RU" sz="2100" dirty="0" smtClean="0">
            <a:latin typeface="Times New Roman" pitchFamily="18" charset="0"/>
            <a:cs typeface="Times New Roman" pitchFamily="18" charset="0"/>
          </a:endParaRPr>
        </a:p>
      </dgm:t>
    </dgm:pt>
    <dgm:pt modelId="{BB739828-F36A-486B-B14D-982295AA577E}" type="parTrans" cxnId="{2E96EA5B-50AD-47AA-8470-6F283EB8EFC9}">
      <dgm:prSet/>
      <dgm:spPr/>
      <dgm:t>
        <a:bodyPr/>
        <a:lstStyle/>
        <a:p>
          <a:endParaRPr lang="ru-RU" sz="2000"/>
        </a:p>
      </dgm:t>
    </dgm:pt>
    <dgm:pt modelId="{5863C07E-0B9C-42B6-913D-6BB81741C749}" type="sibTrans" cxnId="{2E96EA5B-50AD-47AA-8470-6F283EB8EFC9}">
      <dgm:prSet/>
      <dgm:spPr/>
      <dgm:t>
        <a:bodyPr/>
        <a:lstStyle/>
        <a:p>
          <a:endParaRPr lang="ru-RU" sz="2000"/>
        </a:p>
      </dgm:t>
    </dgm:pt>
    <dgm:pt modelId="{4DF92EA3-1621-40F1-A0BA-1D005B9013FC}" type="pres">
      <dgm:prSet presAssocID="{71CEC5E5-E08B-4A8F-99BF-D2341682C0C4}" presName="linear" presStyleCnt="0">
        <dgm:presLayoutVars>
          <dgm:animLvl val="lvl"/>
          <dgm:resizeHandles val="exact"/>
        </dgm:presLayoutVars>
      </dgm:prSet>
      <dgm:spPr/>
      <dgm:t>
        <a:bodyPr/>
        <a:lstStyle/>
        <a:p>
          <a:endParaRPr lang="ru-RU"/>
        </a:p>
      </dgm:t>
    </dgm:pt>
    <dgm:pt modelId="{14A060CC-7EF2-4349-9A3B-4B99505B0155}" type="pres">
      <dgm:prSet presAssocID="{C1B834C1-9DA4-40A0-8165-BC1802C87F19}" presName="parentText" presStyleLbl="node1" presStyleIdx="0" presStyleCnt="2" custScaleY="52114">
        <dgm:presLayoutVars>
          <dgm:chMax val="0"/>
          <dgm:bulletEnabled val="1"/>
        </dgm:presLayoutVars>
      </dgm:prSet>
      <dgm:spPr/>
      <dgm:t>
        <a:bodyPr/>
        <a:lstStyle/>
        <a:p>
          <a:endParaRPr lang="ru-RU"/>
        </a:p>
      </dgm:t>
    </dgm:pt>
    <dgm:pt modelId="{C4A4B147-25F3-44A5-A26A-B9CB8BF4DC57}" type="pres">
      <dgm:prSet presAssocID="{C1B834C1-9DA4-40A0-8165-BC1802C87F19}" presName="childText" presStyleLbl="revTx" presStyleIdx="0" presStyleCnt="2" custScaleY="103721">
        <dgm:presLayoutVars>
          <dgm:bulletEnabled val="1"/>
        </dgm:presLayoutVars>
      </dgm:prSet>
      <dgm:spPr/>
      <dgm:t>
        <a:bodyPr/>
        <a:lstStyle/>
        <a:p>
          <a:endParaRPr lang="ru-RU"/>
        </a:p>
      </dgm:t>
    </dgm:pt>
    <dgm:pt modelId="{EE1908BB-20EC-43CE-B025-206F2654879B}" type="pres">
      <dgm:prSet presAssocID="{FF571380-B649-42B2-A816-EBA78C462321}" presName="parentText" presStyleLbl="node1" presStyleIdx="1" presStyleCnt="2" custScaleY="52107" custLinFactNeighborY="-2953">
        <dgm:presLayoutVars>
          <dgm:chMax val="0"/>
          <dgm:bulletEnabled val="1"/>
        </dgm:presLayoutVars>
      </dgm:prSet>
      <dgm:spPr/>
      <dgm:t>
        <a:bodyPr/>
        <a:lstStyle/>
        <a:p>
          <a:endParaRPr lang="ru-RU"/>
        </a:p>
      </dgm:t>
    </dgm:pt>
    <dgm:pt modelId="{5CCFD7F5-E75D-44C8-AA84-AA52E43880D0}" type="pres">
      <dgm:prSet presAssocID="{FF571380-B649-42B2-A816-EBA78C462321}" presName="childText" presStyleLbl="revTx" presStyleIdx="1" presStyleCnt="2" custScaleY="103009">
        <dgm:presLayoutVars>
          <dgm:bulletEnabled val="1"/>
        </dgm:presLayoutVars>
      </dgm:prSet>
      <dgm:spPr/>
      <dgm:t>
        <a:bodyPr/>
        <a:lstStyle/>
        <a:p>
          <a:endParaRPr lang="ru-RU"/>
        </a:p>
      </dgm:t>
    </dgm:pt>
  </dgm:ptLst>
  <dgm:cxnLst>
    <dgm:cxn modelId="{7A8B6CE1-7872-4E9C-BB39-57F487C3F226}" type="presOf" srcId="{FF571380-B649-42B2-A816-EBA78C462321}" destId="{EE1908BB-20EC-43CE-B025-206F2654879B}" srcOrd="0" destOrd="0" presId="urn:microsoft.com/office/officeart/2005/8/layout/vList2"/>
    <dgm:cxn modelId="{C1B953E5-B687-4D63-BF11-B428776C38B9}" srcId="{C1B834C1-9DA4-40A0-8165-BC1802C87F19}" destId="{CFDB2E05-2FAF-454B-8283-62E24E6602A5}" srcOrd="0" destOrd="0" parTransId="{A83E026A-49F2-4D7F-9E16-602853A66437}" sibTransId="{9004DE03-81CD-47DB-8F27-31FC19371509}"/>
    <dgm:cxn modelId="{B1E890B6-4BC4-49AE-A2AB-D0B7BA8431E1}" type="presOf" srcId="{CFDB2E05-2FAF-454B-8283-62E24E6602A5}" destId="{C4A4B147-25F3-44A5-A26A-B9CB8BF4DC57}" srcOrd="0" destOrd="0" presId="urn:microsoft.com/office/officeart/2005/8/layout/vList2"/>
    <dgm:cxn modelId="{91878C0E-042C-440F-A107-4D38B4BE7552}" type="presOf" srcId="{C1B834C1-9DA4-40A0-8165-BC1802C87F19}" destId="{14A060CC-7EF2-4349-9A3B-4B99505B0155}" srcOrd="0" destOrd="0" presId="urn:microsoft.com/office/officeart/2005/8/layout/vList2"/>
    <dgm:cxn modelId="{2E96EA5B-50AD-47AA-8470-6F283EB8EFC9}" srcId="{FF571380-B649-42B2-A816-EBA78C462321}" destId="{848954DF-CC44-43D4-BFE4-CD27B393CECE}" srcOrd="0" destOrd="0" parTransId="{BB739828-F36A-486B-B14D-982295AA577E}" sibTransId="{5863C07E-0B9C-42B6-913D-6BB81741C749}"/>
    <dgm:cxn modelId="{B821A4A8-CD53-4A96-8704-493607D9CEE2}" type="presOf" srcId="{848954DF-CC44-43D4-BFE4-CD27B393CECE}" destId="{5CCFD7F5-E75D-44C8-AA84-AA52E43880D0}" srcOrd="0" destOrd="0" presId="urn:microsoft.com/office/officeart/2005/8/layout/vList2"/>
    <dgm:cxn modelId="{4317272D-97CE-45ED-842E-7A169D94F4E4}" srcId="{71CEC5E5-E08B-4A8F-99BF-D2341682C0C4}" destId="{FF571380-B649-42B2-A816-EBA78C462321}" srcOrd="1" destOrd="0" parTransId="{EA2B2536-096A-4861-87CF-9038189A5DE8}" sibTransId="{F1544637-943A-4716-A821-BA377E1E05B0}"/>
    <dgm:cxn modelId="{976BA80E-2017-4549-8AC0-49DDB0B54191}" type="presOf" srcId="{71CEC5E5-E08B-4A8F-99BF-D2341682C0C4}" destId="{4DF92EA3-1621-40F1-A0BA-1D005B9013FC}" srcOrd="0" destOrd="0" presId="urn:microsoft.com/office/officeart/2005/8/layout/vList2"/>
    <dgm:cxn modelId="{773DA193-52E9-432C-8ADE-DE5932D92049}" srcId="{71CEC5E5-E08B-4A8F-99BF-D2341682C0C4}" destId="{C1B834C1-9DA4-40A0-8165-BC1802C87F19}" srcOrd="0" destOrd="0" parTransId="{14CDB5C0-4F69-4DB1-84F1-39F19925AB66}" sibTransId="{9907D1FE-ED15-4C3B-9238-F2DD1185AFB0}"/>
    <dgm:cxn modelId="{CFE1E017-28E8-4468-A9EF-C314FDAB4845}" type="presParOf" srcId="{4DF92EA3-1621-40F1-A0BA-1D005B9013FC}" destId="{14A060CC-7EF2-4349-9A3B-4B99505B0155}" srcOrd="0" destOrd="0" presId="urn:microsoft.com/office/officeart/2005/8/layout/vList2"/>
    <dgm:cxn modelId="{2D2AF3BE-6911-4216-BC5F-D6B6616EBA32}" type="presParOf" srcId="{4DF92EA3-1621-40F1-A0BA-1D005B9013FC}" destId="{C4A4B147-25F3-44A5-A26A-B9CB8BF4DC57}" srcOrd="1" destOrd="0" presId="urn:microsoft.com/office/officeart/2005/8/layout/vList2"/>
    <dgm:cxn modelId="{152DF88C-9FD2-4667-A495-CF4250C3D2DE}" type="presParOf" srcId="{4DF92EA3-1621-40F1-A0BA-1D005B9013FC}" destId="{EE1908BB-20EC-43CE-B025-206F2654879B}" srcOrd="2" destOrd="0" presId="urn:microsoft.com/office/officeart/2005/8/layout/vList2"/>
    <dgm:cxn modelId="{30CFB146-E7CC-4E8A-9F2F-A598C00059EA}" type="presParOf" srcId="{4DF92EA3-1621-40F1-A0BA-1D005B9013FC}" destId="{5CCFD7F5-E75D-44C8-AA84-AA52E43880D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CEC5E5-E08B-4A8F-99BF-D2341682C0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C1B834C1-9DA4-40A0-8165-BC1802C87F19}">
      <dgm:prSet phldrT="[Текст]" custT="1"/>
      <dgm:spPr/>
      <dgm:t>
        <a:bodyPr/>
        <a:lstStyle/>
        <a:p>
          <a:r>
            <a:rPr lang="uk-UA" sz="2400" dirty="0" smtClean="0">
              <a:solidFill>
                <a:schemeClr val="tx1"/>
              </a:solidFill>
            </a:rPr>
            <a:t>Відповідно до Цивільного Кодексу (Стаття 113): </a:t>
          </a:r>
          <a:endParaRPr lang="ru-RU" sz="2400" dirty="0">
            <a:solidFill>
              <a:schemeClr val="tx1"/>
            </a:solidFill>
            <a:latin typeface="Times New Roman" pitchFamily="18" charset="0"/>
            <a:cs typeface="Times New Roman" pitchFamily="18" charset="0"/>
          </a:endParaRPr>
        </a:p>
      </dgm:t>
    </dgm:pt>
    <dgm:pt modelId="{14CDB5C0-4F69-4DB1-84F1-39F19925AB66}" type="parTrans" cxnId="{773DA193-52E9-432C-8ADE-DE5932D92049}">
      <dgm:prSet/>
      <dgm:spPr/>
      <dgm:t>
        <a:bodyPr/>
        <a:lstStyle/>
        <a:p>
          <a:endParaRPr lang="ru-RU"/>
        </a:p>
      </dgm:t>
    </dgm:pt>
    <dgm:pt modelId="{9907D1FE-ED15-4C3B-9238-F2DD1185AFB0}" type="sibTrans" cxnId="{773DA193-52E9-432C-8ADE-DE5932D92049}">
      <dgm:prSet/>
      <dgm:spPr/>
      <dgm:t>
        <a:bodyPr/>
        <a:lstStyle/>
        <a:p>
          <a:endParaRPr lang="ru-RU"/>
        </a:p>
      </dgm:t>
    </dgm:pt>
    <dgm:pt modelId="{CFDB2E05-2FAF-454B-8283-62E24E6602A5}">
      <dgm:prSet phldrT="[Текст]" custT="1"/>
      <dgm:spPr/>
      <dgm:t>
        <a:bodyPr/>
        <a:lstStyle/>
        <a:p>
          <a:pPr algn="l"/>
          <a:r>
            <a:rPr lang="uk-UA" sz="2200" b="1" i="1" dirty="0" smtClean="0"/>
            <a:t>господарським товариством</a:t>
          </a:r>
          <a:r>
            <a:rPr lang="uk-UA" sz="2200" dirty="0" smtClean="0"/>
            <a:t> є юридична особа, статутний (складений) капітал якої поділений на частки між учасниками.</a:t>
          </a:r>
          <a:endParaRPr lang="ru-RU" sz="2200" dirty="0">
            <a:latin typeface="Times New Roman" pitchFamily="18" charset="0"/>
            <a:cs typeface="Times New Roman" pitchFamily="18" charset="0"/>
          </a:endParaRPr>
        </a:p>
      </dgm:t>
    </dgm:pt>
    <dgm:pt modelId="{A83E026A-49F2-4D7F-9E16-602853A66437}" type="parTrans" cxnId="{C1B953E5-B687-4D63-BF11-B428776C38B9}">
      <dgm:prSet/>
      <dgm:spPr/>
      <dgm:t>
        <a:bodyPr/>
        <a:lstStyle/>
        <a:p>
          <a:endParaRPr lang="ru-RU"/>
        </a:p>
      </dgm:t>
    </dgm:pt>
    <dgm:pt modelId="{9004DE03-81CD-47DB-8F27-31FC19371509}" type="sibTrans" cxnId="{C1B953E5-B687-4D63-BF11-B428776C38B9}">
      <dgm:prSet/>
      <dgm:spPr/>
      <dgm:t>
        <a:bodyPr/>
        <a:lstStyle/>
        <a:p>
          <a:endParaRPr lang="ru-RU"/>
        </a:p>
      </dgm:t>
    </dgm:pt>
    <dgm:pt modelId="{FF571380-B649-42B2-A816-EBA78C462321}">
      <dgm:prSet phldrT="[Текст]" custT="1"/>
      <dgm:spPr/>
      <dgm:t>
        <a:bodyPr/>
        <a:lstStyle/>
        <a:p>
          <a:r>
            <a:rPr lang="uk-UA" sz="2000" dirty="0" smtClean="0">
              <a:solidFill>
                <a:schemeClr val="tx1"/>
              </a:solidFill>
            </a:rPr>
            <a:t>Згідно з Ч. 2 </a:t>
          </a:r>
          <a:r>
            <a:rPr lang="uk-UA" sz="2000" dirty="0" err="1" smtClean="0">
              <a:solidFill>
                <a:schemeClr val="tx1"/>
              </a:solidFill>
            </a:rPr>
            <a:t>ст.1</a:t>
          </a:r>
          <a:r>
            <a:rPr lang="uk-UA" sz="2000" dirty="0" smtClean="0">
              <a:solidFill>
                <a:schemeClr val="tx1"/>
              </a:solidFill>
            </a:rPr>
            <a:t> ЗУ «Про господарські товариства»</a:t>
          </a:r>
          <a:endParaRPr lang="ru-RU" sz="2000" b="1" dirty="0" smtClean="0">
            <a:solidFill>
              <a:schemeClr val="tx1"/>
            </a:solidFill>
            <a:latin typeface="Times New Roman" pitchFamily="18" charset="0"/>
            <a:cs typeface="Times New Roman" pitchFamily="18" charset="0"/>
          </a:endParaRPr>
        </a:p>
      </dgm:t>
    </dgm:pt>
    <dgm:pt modelId="{EA2B2536-096A-4861-87CF-9038189A5DE8}" type="parTrans" cxnId="{4317272D-97CE-45ED-842E-7A169D94F4E4}">
      <dgm:prSet/>
      <dgm:spPr/>
      <dgm:t>
        <a:bodyPr/>
        <a:lstStyle/>
        <a:p>
          <a:endParaRPr lang="ru-RU"/>
        </a:p>
      </dgm:t>
    </dgm:pt>
    <dgm:pt modelId="{F1544637-943A-4716-A821-BA377E1E05B0}" type="sibTrans" cxnId="{4317272D-97CE-45ED-842E-7A169D94F4E4}">
      <dgm:prSet/>
      <dgm:spPr/>
      <dgm:t>
        <a:bodyPr/>
        <a:lstStyle/>
        <a:p>
          <a:endParaRPr lang="ru-RU"/>
        </a:p>
      </dgm:t>
    </dgm:pt>
    <dgm:pt modelId="{848954DF-CC44-43D4-BFE4-CD27B393CECE}">
      <dgm:prSet phldrT="[Текст]" custT="1"/>
      <dgm:spPr/>
      <dgm:t>
        <a:bodyPr/>
        <a:lstStyle/>
        <a:p>
          <a:pPr algn="just"/>
          <a:r>
            <a:rPr lang="uk-UA" sz="2200" b="1" i="1" dirty="0" smtClean="0"/>
            <a:t>господарським товариством</a:t>
          </a:r>
          <a:r>
            <a:rPr lang="uk-UA" sz="2200" dirty="0" smtClean="0"/>
            <a:t> визнаються підприємства, установи, організації, створені на засадах угоди юридичними особами і громадянами шляхом об'єднання їх майна та підприємницької діяльності з метою одержання прибутку.</a:t>
          </a:r>
          <a:endParaRPr lang="ru-RU" sz="2200" dirty="0" smtClean="0">
            <a:latin typeface="Times New Roman" pitchFamily="18" charset="0"/>
            <a:cs typeface="Times New Roman" pitchFamily="18" charset="0"/>
          </a:endParaRPr>
        </a:p>
      </dgm:t>
    </dgm:pt>
    <dgm:pt modelId="{BB739828-F36A-486B-B14D-982295AA577E}" type="parTrans" cxnId="{2E96EA5B-50AD-47AA-8470-6F283EB8EFC9}">
      <dgm:prSet/>
      <dgm:spPr/>
      <dgm:t>
        <a:bodyPr/>
        <a:lstStyle/>
        <a:p>
          <a:endParaRPr lang="ru-RU"/>
        </a:p>
      </dgm:t>
    </dgm:pt>
    <dgm:pt modelId="{5863C07E-0B9C-42B6-913D-6BB81741C749}" type="sibTrans" cxnId="{2E96EA5B-50AD-47AA-8470-6F283EB8EFC9}">
      <dgm:prSet/>
      <dgm:spPr/>
      <dgm:t>
        <a:bodyPr/>
        <a:lstStyle/>
        <a:p>
          <a:endParaRPr lang="ru-RU"/>
        </a:p>
      </dgm:t>
    </dgm:pt>
    <dgm:pt modelId="{4DF92EA3-1621-40F1-A0BA-1D005B9013FC}" type="pres">
      <dgm:prSet presAssocID="{71CEC5E5-E08B-4A8F-99BF-D2341682C0C4}" presName="linear" presStyleCnt="0">
        <dgm:presLayoutVars>
          <dgm:animLvl val="lvl"/>
          <dgm:resizeHandles val="exact"/>
        </dgm:presLayoutVars>
      </dgm:prSet>
      <dgm:spPr/>
      <dgm:t>
        <a:bodyPr/>
        <a:lstStyle/>
        <a:p>
          <a:endParaRPr lang="ru-RU"/>
        </a:p>
      </dgm:t>
    </dgm:pt>
    <dgm:pt modelId="{14A060CC-7EF2-4349-9A3B-4B99505B0155}" type="pres">
      <dgm:prSet presAssocID="{C1B834C1-9DA4-40A0-8165-BC1802C87F19}" presName="parentText" presStyleLbl="node1" presStyleIdx="0" presStyleCnt="2" custScaleY="52114">
        <dgm:presLayoutVars>
          <dgm:chMax val="0"/>
          <dgm:bulletEnabled val="1"/>
        </dgm:presLayoutVars>
      </dgm:prSet>
      <dgm:spPr/>
      <dgm:t>
        <a:bodyPr/>
        <a:lstStyle/>
        <a:p>
          <a:endParaRPr lang="ru-RU"/>
        </a:p>
      </dgm:t>
    </dgm:pt>
    <dgm:pt modelId="{C4A4B147-25F3-44A5-A26A-B9CB8BF4DC57}" type="pres">
      <dgm:prSet presAssocID="{C1B834C1-9DA4-40A0-8165-BC1802C87F19}" presName="childText" presStyleLbl="revTx" presStyleIdx="0" presStyleCnt="2" custScaleY="103721">
        <dgm:presLayoutVars>
          <dgm:bulletEnabled val="1"/>
        </dgm:presLayoutVars>
      </dgm:prSet>
      <dgm:spPr/>
      <dgm:t>
        <a:bodyPr/>
        <a:lstStyle/>
        <a:p>
          <a:endParaRPr lang="ru-RU"/>
        </a:p>
      </dgm:t>
    </dgm:pt>
    <dgm:pt modelId="{EE1908BB-20EC-43CE-B025-206F2654879B}" type="pres">
      <dgm:prSet presAssocID="{FF571380-B649-42B2-A816-EBA78C462321}" presName="parentText" presStyleLbl="node1" presStyleIdx="1" presStyleCnt="2" custScaleY="52107" custLinFactNeighborY="-2953">
        <dgm:presLayoutVars>
          <dgm:chMax val="0"/>
          <dgm:bulletEnabled val="1"/>
        </dgm:presLayoutVars>
      </dgm:prSet>
      <dgm:spPr/>
      <dgm:t>
        <a:bodyPr/>
        <a:lstStyle/>
        <a:p>
          <a:endParaRPr lang="ru-RU"/>
        </a:p>
      </dgm:t>
    </dgm:pt>
    <dgm:pt modelId="{5CCFD7F5-E75D-44C8-AA84-AA52E43880D0}" type="pres">
      <dgm:prSet presAssocID="{FF571380-B649-42B2-A816-EBA78C462321}" presName="childText" presStyleLbl="revTx" presStyleIdx="1" presStyleCnt="2" custScaleY="103009">
        <dgm:presLayoutVars>
          <dgm:bulletEnabled val="1"/>
        </dgm:presLayoutVars>
      </dgm:prSet>
      <dgm:spPr/>
      <dgm:t>
        <a:bodyPr/>
        <a:lstStyle/>
        <a:p>
          <a:endParaRPr lang="ru-RU"/>
        </a:p>
      </dgm:t>
    </dgm:pt>
  </dgm:ptLst>
  <dgm:cxnLst>
    <dgm:cxn modelId="{C1B953E5-B687-4D63-BF11-B428776C38B9}" srcId="{C1B834C1-9DA4-40A0-8165-BC1802C87F19}" destId="{CFDB2E05-2FAF-454B-8283-62E24E6602A5}" srcOrd="0" destOrd="0" parTransId="{A83E026A-49F2-4D7F-9E16-602853A66437}" sibTransId="{9004DE03-81CD-47DB-8F27-31FC19371509}"/>
    <dgm:cxn modelId="{C5841A03-E0CE-4BE3-96F4-584A9D9DB684}" type="presOf" srcId="{FF571380-B649-42B2-A816-EBA78C462321}" destId="{EE1908BB-20EC-43CE-B025-206F2654879B}" srcOrd="0" destOrd="0" presId="urn:microsoft.com/office/officeart/2005/8/layout/vList2"/>
    <dgm:cxn modelId="{12C41C71-69CD-4858-A875-CFA8E4F977A7}" type="presOf" srcId="{71CEC5E5-E08B-4A8F-99BF-D2341682C0C4}" destId="{4DF92EA3-1621-40F1-A0BA-1D005B9013FC}" srcOrd="0" destOrd="0" presId="urn:microsoft.com/office/officeart/2005/8/layout/vList2"/>
    <dgm:cxn modelId="{9D01EC22-CE6F-4D66-AB3A-274A74F2D66A}" type="presOf" srcId="{C1B834C1-9DA4-40A0-8165-BC1802C87F19}" destId="{14A060CC-7EF2-4349-9A3B-4B99505B0155}" srcOrd="0" destOrd="0" presId="urn:microsoft.com/office/officeart/2005/8/layout/vList2"/>
    <dgm:cxn modelId="{2E96EA5B-50AD-47AA-8470-6F283EB8EFC9}" srcId="{FF571380-B649-42B2-A816-EBA78C462321}" destId="{848954DF-CC44-43D4-BFE4-CD27B393CECE}" srcOrd="0" destOrd="0" parTransId="{BB739828-F36A-486B-B14D-982295AA577E}" sibTransId="{5863C07E-0B9C-42B6-913D-6BB81741C749}"/>
    <dgm:cxn modelId="{983BF114-1504-43C9-B0AE-6D3602A73304}" type="presOf" srcId="{848954DF-CC44-43D4-BFE4-CD27B393CECE}" destId="{5CCFD7F5-E75D-44C8-AA84-AA52E43880D0}" srcOrd="0" destOrd="0" presId="urn:microsoft.com/office/officeart/2005/8/layout/vList2"/>
    <dgm:cxn modelId="{ACC4D988-6C69-4613-8F03-566067B8EA3F}" type="presOf" srcId="{CFDB2E05-2FAF-454B-8283-62E24E6602A5}" destId="{C4A4B147-25F3-44A5-A26A-B9CB8BF4DC57}" srcOrd="0" destOrd="0" presId="urn:microsoft.com/office/officeart/2005/8/layout/vList2"/>
    <dgm:cxn modelId="{4317272D-97CE-45ED-842E-7A169D94F4E4}" srcId="{71CEC5E5-E08B-4A8F-99BF-D2341682C0C4}" destId="{FF571380-B649-42B2-A816-EBA78C462321}" srcOrd="1" destOrd="0" parTransId="{EA2B2536-096A-4861-87CF-9038189A5DE8}" sibTransId="{F1544637-943A-4716-A821-BA377E1E05B0}"/>
    <dgm:cxn modelId="{773DA193-52E9-432C-8ADE-DE5932D92049}" srcId="{71CEC5E5-E08B-4A8F-99BF-D2341682C0C4}" destId="{C1B834C1-9DA4-40A0-8165-BC1802C87F19}" srcOrd="0" destOrd="0" parTransId="{14CDB5C0-4F69-4DB1-84F1-39F19925AB66}" sibTransId="{9907D1FE-ED15-4C3B-9238-F2DD1185AFB0}"/>
    <dgm:cxn modelId="{DBA60D4B-76FF-4DA1-9DC5-55B92B34812F}" type="presParOf" srcId="{4DF92EA3-1621-40F1-A0BA-1D005B9013FC}" destId="{14A060CC-7EF2-4349-9A3B-4B99505B0155}" srcOrd="0" destOrd="0" presId="urn:microsoft.com/office/officeart/2005/8/layout/vList2"/>
    <dgm:cxn modelId="{F4E7A751-84FA-48FD-931B-D52015EC9522}" type="presParOf" srcId="{4DF92EA3-1621-40F1-A0BA-1D005B9013FC}" destId="{C4A4B147-25F3-44A5-A26A-B9CB8BF4DC57}" srcOrd="1" destOrd="0" presId="urn:microsoft.com/office/officeart/2005/8/layout/vList2"/>
    <dgm:cxn modelId="{92FAA35A-3390-4CDA-A07E-53BE475C6372}" type="presParOf" srcId="{4DF92EA3-1621-40F1-A0BA-1D005B9013FC}" destId="{EE1908BB-20EC-43CE-B025-206F2654879B}" srcOrd="2" destOrd="0" presId="urn:microsoft.com/office/officeart/2005/8/layout/vList2"/>
    <dgm:cxn modelId="{B1411D46-DD41-4ECB-A17D-70057BD5579A}" type="presParOf" srcId="{4DF92EA3-1621-40F1-A0BA-1D005B9013FC}" destId="{5CCFD7F5-E75D-44C8-AA84-AA52E43880D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A060CC-7EF2-4349-9A3B-4B99505B0155}">
      <dsp:nvSpPr>
        <dsp:cNvPr id="0" name=""/>
        <dsp:cNvSpPr/>
      </dsp:nvSpPr>
      <dsp:spPr>
        <a:xfrm>
          <a:off x="0" y="615228"/>
          <a:ext cx="9998243" cy="63412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i="1" u="sng" kern="1200" dirty="0" smtClean="0">
              <a:solidFill>
                <a:schemeClr val="tx1"/>
              </a:solidFill>
            </a:rPr>
            <a:t>Господарське об'єднання</a:t>
          </a:r>
          <a:r>
            <a:rPr lang="uk-UA" sz="2000" kern="1200" dirty="0" smtClean="0">
              <a:solidFill>
                <a:schemeClr val="tx1"/>
              </a:solidFill>
            </a:rPr>
            <a:t> </a:t>
          </a:r>
          <a:endParaRPr lang="ru-RU" sz="2000" kern="1200" dirty="0">
            <a:solidFill>
              <a:schemeClr val="tx1"/>
            </a:solidFill>
            <a:latin typeface="Times New Roman" pitchFamily="18" charset="0"/>
            <a:cs typeface="Times New Roman" pitchFamily="18" charset="0"/>
          </a:endParaRPr>
        </a:p>
      </dsp:txBody>
      <dsp:txXfrm>
        <a:off x="30955" y="646183"/>
        <a:ext cx="9936333" cy="572213"/>
      </dsp:txXfrm>
    </dsp:sp>
    <dsp:sp modelId="{C4A4B147-25F3-44A5-A26A-B9CB8BF4DC57}">
      <dsp:nvSpPr>
        <dsp:cNvPr id="0" name=""/>
        <dsp:cNvSpPr/>
      </dsp:nvSpPr>
      <dsp:spPr>
        <a:xfrm>
          <a:off x="0" y="1249351"/>
          <a:ext cx="9998243" cy="1221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444" tIns="26670" rIns="149352" bIns="26670" numCol="1" spcCol="1270" anchor="t" anchorCtr="0">
          <a:noAutofit/>
        </a:bodyPr>
        <a:lstStyle/>
        <a:p>
          <a:pPr marL="228600" lvl="1" indent="-228600" algn="l" defTabSz="933450">
            <a:lnSpc>
              <a:spcPct val="90000"/>
            </a:lnSpc>
            <a:spcBef>
              <a:spcPct val="0"/>
            </a:spcBef>
            <a:spcAft>
              <a:spcPct val="20000"/>
            </a:spcAft>
            <a:buChar char="••"/>
          </a:pPr>
          <a:r>
            <a:rPr lang="uk-UA" sz="2100" kern="1200" dirty="0" smtClean="0">
              <a:latin typeface="Times New Roman" pitchFamily="18" charset="0"/>
              <a:cs typeface="Times New Roman" pitchFamily="18" charset="0"/>
            </a:rPr>
            <a:t>об’єднання підприємств, утворене за ініціативою підприємств, незалежно від їх виду, які на добровільних засадах об'єднали свою господарську діяльність. Господарські об'єднання діють на основі установчого договору та/або статуту, який затверджується їх засновниками.</a:t>
          </a:r>
          <a:endParaRPr lang="ru-RU" sz="2100" kern="1200" dirty="0">
            <a:latin typeface="Times New Roman" pitchFamily="18" charset="0"/>
            <a:cs typeface="Times New Roman" pitchFamily="18" charset="0"/>
          </a:endParaRPr>
        </a:p>
      </dsp:txBody>
      <dsp:txXfrm>
        <a:off x="0" y="1249351"/>
        <a:ext cx="9998243" cy="1221120"/>
      </dsp:txXfrm>
    </dsp:sp>
    <dsp:sp modelId="{EE1908BB-20EC-43CE-B025-206F2654879B}">
      <dsp:nvSpPr>
        <dsp:cNvPr id="0" name=""/>
        <dsp:cNvSpPr/>
      </dsp:nvSpPr>
      <dsp:spPr>
        <a:xfrm>
          <a:off x="0" y="2427759"/>
          <a:ext cx="9998243" cy="6340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i="1" u="sng" kern="1200" dirty="0" smtClean="0">
              <a:solidFill>
                <a:schemeClr val="tx1"/>
              </a:solidFill>
            </a:rPr>
            <a:t>Державне (комунальне) господарське об'єднання</a:t>
          </a:r>
          <a:r>
            <a:rPr lang="uk-UA" sz="2000" kern="1200" dirty="0" smtClean="0">
              <a:solidFill>
                <a:schemeClr val="tx1"/>
              </a:solidFill>
            </a:rPr>
            <a:t> </a:t>
          </a:r>
          <a:endParaRPr lang="ru-RU" sz="2000" b="1" kern="1200" dirty="0" smtClean="0">
            <a:solidFill>
              <a:schemeClr val="tx1"/>
            </a:solidFill>
            <a:latin typeface="Times New Roman" pitchFamily="18" charset="0"/>
            <a:cs typeface="Times New Roman" pitchFamily="18" charset="0"/>
          </a:endParaRPr>
        </a:p>
      </dsp:txBody>
      <dsp:txXfrm>
        <a:off x="30951" y="2458710"/>
        <a:ext cx="9936341" cy="572135"/>
      </dsp:txXfrm>
    </dsp:sp>
    <dsp:sp modelId="{5CCFD7F5-E75D-44C8-AA84-AA52E43880D0}">
      <dsp:nvSpPr>
        <dsp:cNvPr id="0" name=""/>
        <dsp:cNvSpPr/>
      </dsp:nvSpPr>
      <dsp:spPr>
        <a:xfrm>
          <a:off x="0" y="3104510"/>
          <a:ext cx="9998243" cy="1489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444" tIns="26670" rIns="149352" bIns="26670" numCol="1" spcCol="1270" anchor="t" anchorCtr="0">
          <a:noAutofit/>
        </a:bodyPr>
        <a:lstStyle/>
        <a:p>
          <a:pPr marL="228600" lvl="1" indent="-228600" algn="l" defTabSz="933450">
            <a:lnSpc>
              <a:spcPct val="90000"/>
            </a:lnSpc>
            <a:spcBef>
              <a:spcPct val="0"/>
            </a:spcBef>
            <a:spcAft>
              <a:spcPct val="20000"/>
            </a:spcAft>
            <a:buChar char="••"/>
          </a:pPr>
          <a:r>
            <a:rPr lang="uk-UA" sz="2100" kern="1200" dirty="0" smtClean="0">
              <a:latin typeface="Times New Roman" pitchFamily="18" charset="0"/>
              <a:cs typeface="Times New Roman" pitchFamily="18" charset="0"/>
            </a:rPr>
            <a:t>об'єднання підприємств, утворене державними (комунальними) підприємствами за рішенням Кабінету Міністрів України або, у визначених законом випадках, рішенням міністерств (інших органів, до сфери управління яких входять підприємства, що утворюють об'єднання), або рішенням компетентних органів місцевого самоврядування.</a:t>
          </a:r>
          <a:endParaRPr lang="ru-RU" sz="2100" kern="1200" dirty="0" smtClean="0">
            <a:latin typeface="Times New Roman" pitchFamily="18" charset="0"/>
            <a:cs typeface="Times New Roman" pitchFamily="18" charset="0"/>
          </a:endParaRPr>
        </a:p>
      </dsp:txBody>
      <dsp:txXfrm>
        <a:off x="0" y="3104510"/>
        <a:ext cx="9998243" cy="1489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A060CC-7EF2-4349-9A3B-4B99505B0155}">
      <dsp:nvSpPr>
        <dsp:cNvPr id="0" name=""/>
        <dsp:cNvSpPr/>
      </dsp:nvSpPr>
      <dsp:spPr>
        <a:xfrm>
          <a:off x="0" y="10317"/>
          <a:ext cx="9516979" cy="5853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uk-UA" sz="2400" kern="1200" dirty="0" smtClean="0">
              <a:solidFill>
                <a:schemeClr val="tx1"/>
              </a:solidFill>
            </a:rPr>
            <a:t>Відповідно до Цивільного Кодексу (Стаття 113): </a:t>
          </a:r>
          <a:endParaRPr lang="ru-RU" sz="2400" kern="1200" dirty="0">
            <a:solidFill>
              <a:schemeClr val="tx1"/>
            </a:solidFill>
            <a:latin typeface="Times New Roman" pitchFamily="18" charset="0"/>
            <a:cs typeface="Times New Roman" pitchFamily="18" charset="0"/>
          </a:endParaRPr>
        </a:p>
      </dsp:txBody>
      <dsp:txXfrm>
        <a:off x="28574" y="38891"/>
        <a:ext cx="9459831" cy="528196"/>
      </dsp:txXfrm>
    </dsp:sp>
    <dsp:sp modelId="{C4A4B147-25F3-44A5-A26A-B9CB8BF4DC57}">
      <dsp:nvSpPr>
        <dsp:cNvPr id="0" name=""/>
        <dsp:cNvSpPr/>
      </dsp:nvSpPr>
      <dsp:spPr>
        <a:xfrm>
          <a:off x="0" y="595661"/>
          <a:ext cx="9516979" cy="1030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2164"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uk-UA" sz="2200" b="1" i="1" kern="1200" dirty="0" smtClean="0"/>
            <a:t>господарським товариством</a:t>
          </a:r>
          <a:r>
            <a:rPr lang="uk-UA" sz="2200" kern="1200" dirty="0" smtClean="0"/>
            <a:t> є юридична особа, статутний (складений) капітал якої поділений на частки між учасниками.</a:t>
          </a:r>
          <a:endParaRPr lang="ru-RU" sz="2200" kern="1200" dirty="0">
            <a:latin typeface="Times New Roman" pitchFamily="18" charset="0"/>
            <a:cs typeface="Times New Roman" pitchFamily="18" charset="0"/>
          </a:endParaRPr>
        </a:p>
      </dsp:txBody>
      <dsp:txXfrm>
        <a:off x="0" y="595661"/>
        <a:ext cx="9516979" cy="1030571"/>
      </dsp:txXfrm>
    </dsp:sp>
    <dsp:sp modelId="{EE1908BB-20EC-43CE-B025-206F2654879B}">
      <dsp:nvSpPr>
        <dsp:cNvPr id="0" name=""/>
        <dsp:cNvSpPr/>
      </dsp:nvSpPr>
      <dsp:spPr>
        <a:xfrm>
          <a:off x="0" y="1589557"/>
          <a:ext cx="9516979" cy="5852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solidFill>
            </a:rPr>
            <a:t>Згідно з Ч. 2 </a:t>
          </a:r>
          <a:r>
            <a:rPr lang="uk-UA" sz="2000" kern="1200" dirty="0" err="1" smtClean="0">
              <a:solidFill>
                <a:schemeClr val="tx1"/>
              </a:solidFill>
            </a:rPr>
            <a:t>ст.1</a:t>
          </a:r>
          <a:r>
            <a:rPr lang="uk-UA" sz="2000" kern="1200" dirty="0" smtClean="0">
              <a:solidFill>
                <a:schemeClr val="tx1"/>
              </a:solidFill>
            </a:rPr>
            <a:t> ЗУ «Про господарські товариства»</a:t>
          </a:r>
          <a:endParaRPr lang="ru-RU" sz="2000" b="1" kern="1200" dirty="0" smtClean="0">
            <a:solidFill>
              <a:schemeClr val="tx1"/>
            </a:solidFill>
            <a:latin typeface="Times New Roman" pitchFamily="18" charset="0"/>
            <a:cs typeface="Times New Roman" pitchFamily="18" charset="0"/>
          </a:endParaRPr>
        </a:p>
      </dsp:txBody>
      <dsp:txXfrm>
        <a:off x="28570" y="1618127"/>
        <a:ext cx="9459839" cy="528125"/>
      </dsp:txXfrm>
    </dsp:sp>
    <dsp:sp modelId="{5CCFD7F5-E75D-44C8-AA84-AA52E43880D0}">
      <dsp:nvSpPr>
        <dsp:cNvPr id="0" name=""/>
        <dsp:cNvSpPr/>
      </dsp:nvSpPr>
      <dsp:spPr>
        <a:xfrm>
          <a:off x="0" y="2211499"/>
          <a:ext cx="9516979" cy="12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2164" tIns="27940" rIns="156464" bIns="27940" numCol="1" spcCol="1270" anchor="t" anchorCtr="0">
          <a:noAutofit/>
        </a:bodyPr>
        <a:lstStyle/>
        <a:p>
          <a:pPr marL="228600" lvl="1" indent="-228600" algn="just" defTabSz="977900">
            <a:lnSpc>
              <a:spcPct val="90000"/>
            </a:lnSpc>
            <a:spcBef>
              <a:spcPct val="0"/>
            </a:spcBef>
            <a:spcAft>
              <a:spcPct val="20000"/>
            </a:spcAft>
            <a:buChar char="••"/>
          </a:pPr>
          <a:r>
            <a:rPr lang="uk-UA" sz="2200" b="1" i="1" kern="1200" dirty="0" smtClean="0"/>
            <a:t>господарським товариством</a:t>
          </a:r>
          <a:r>
            <a:rPr lang="uk-UA" sz="2200" kern="1200" dirty="0" smtClean="0"/>
            <a:t> визнаються підприємства, установи, організації, створені на засадах угоди юридичними особами і громадянами шляхом об'єднання їх майна та підприємницької діяльності з метою одержання прибутку.</a:t>
          </a:r>
          <a:endParaRPr lang="ru-RU" sz="2200" kern="1200" dirty="0" smtClean="0">
            <a:latin typeface="Times New Roman" pitchFamily="18" charset="0"/>
            <a:cs typeface="Times New Roman" pitchFamily="18" charset="0"/>
          </a:endParaRPr>
        </a:p>
      </dsp:txBody>
      <dsp:txXfrm>
        <a:off x="0" y="2211499"/>
        <a:ext cx="9516979" cy="12793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6856D-DDD3-4545-9DC2-D12DFA553DF1}" type="datetimeFigureOut">
              <a:rPr lang="x-none" smtClean="0"/>
              <a:pPr/>
              <a:t>27/09/2023</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58D90-75EB-4358-AF9C-184D6CFD78D5}" type="slidenum">
              <a:rPr lang="x-none" smtClean="0"/>
              <a:pPr/>
              <a:t>‹#›</a:t>
            </a:fld>
            <a:endParaRPr lang="x-none"/>
          </a:p>
        </p:txBody>
      </p:sp>
    </p:spTree>
    <p:extLst>
      <p:ext uri="{BB962C8B-B14F-4D97-AF65-F5344CB8AC3E}">
        <p14:creationId xmlns:p14="http://schemas.microsoft.com/office/powerpoint/2010/main" val="315005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FE5B2F3-962C-43B8-8FD1-FE83FAA6A984}"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997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D25C6427-DE76-49C0-877F-B351FF15AFB5}"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774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B1353EE7-1CAD-4667-A349-6789356DC218}"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55243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E2F2E392-702E-42A2-A3FD-8C1677FEF812}"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179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B560A20A-D6C3-493C-A25F-ECF19F072113}"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807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1EC40C45-48CC-4A4E-AAC3-4C74D6A1D354}"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539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F7E550F-ABB9-4645-9B3D-CE2D2C23369D}"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2228229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069FEF7-74C4-46A0-9CE3-6C396B6509B9}"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32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0934B61-AB56-4355-B7A0-93A4F046C496}"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948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5372DEE9-B0AE-4928-85CD-9AFD723D6BAA}" type="datetime1">
              <a:rPr lang="en-US" smtClean="0"/>
              <a:pPr/>
              <a:t>9/27/2023</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266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8AE3A97-FA76-4CB7-ACBD-BE358D7C4E63}" type="datetime1">
              <a:rPr lang="en-US" smtClean="0"/>
              <a:pPr/>
              <a:t>9/27/2023</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348076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AE553CED-2C7C-4337-9576-2FCDB56BBA07}" type="datetime1">
              <a:rPr lang="en-US" smtClean="0"/>
              <a:pPr/>
              <a:t>9/27/2023</a:t>
            </a:fld>
            <a:endParaRPr lang="en-US" dirty="0"/>
          </a:p>
        </p:txBody>
      </p:sp>
      <p:sp>
        <p:nvSpPr>
          <p:cNvPr id="8" name="Footer Placeholder 7"/>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899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47249D0-D768-4864-8DAE-D39799DD7A44}" type="datetime1">
              <a:rPr lang="en-US" smtClean="0"/>
              <a:pPr/>
              <a:t>9/27/2023</a:t>
            </a:fld>
            <a:endParaRPr lang="en-US" dirty="0"/>
          </a:p>
        </p:txBody>
      </p:sp>
      <p:sp>
        <p:nvSpPr>
          <p:cNvPr id="4" name="Footer Placeholder 3"/>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42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0B7C3-8A76-48B2-ACBB-E73C78280263}" type="datetime1">
              <a:rPr lang="en-US" smtClean="0"/>
              <a:pPr/>
              <a:t>9/27/2023</a:t>
            </a:fld>
            <a:endParaRPr lang="en-US" dirty="0"/>
          </a:p>
        </p:txBody>
      </p:sp>
      <p:sp>
        <p:nvSpPr>
          <p:cNvPr id="3" name="Footer Placeholder 2"/>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603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27FF2A59-F3A7-4C73-9B7A-F33A03A07F2C}" type="datetime1">
              <a:rPr lang="en-US" smtClean="0"/>
              <a:pPr/>
              <a:t>9/27/2023</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417367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69235640-2F62-412E-8B6A-69DFAE038F90}" type="datetime1">
              <a:rPr lang="en-US" smtClean="0"/>
              <a:pPr/>
              <a:t>9/27/2023</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397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CDBBC8-E744-43F0-8DE2-022E60DB8DC7}" type="datetime1">
              <a:rPr lang="en-US" smtClean="0"/>
              <a:pPr/>
              <a:t>9/27/2023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442845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 xmlns:a16="http://schemas.microsoft.com/office/drawing/2014/main" id="{462FFA08-9BC7-4E8F-9749-E1B5BD4C4B5A}"/>
              </a:ext>
            </a:extLst>
          </p:cNvPr>
          <p:cNvSpPr>
            <a:spLocks noGrp="1"/>
          </p:cNvSpPr>
          <p:nvPr>
            <p:ph type="subTitle" idx="1"/>
          </p:nvPr>
        </p:nvSpPr>
        <p:spPr>
          <a:xfrm>
            <a:off x="1810124" y="2273968"/>
            <a:ext cx="7766936" cy="926432"/>
          </a:xfrm>
        </p:spPr>
        <p:txBody>
          <a:bodyPr>
            <a:normAutofit fontScale="85000" lnSpcReduction="10000"/>
          </a:bodyPr>
          <a:lstStyle/>
          <a:p>
            <a:pPr algn="ctr">
              <a:spcBef>
                <a:spcPts val="0"/>
              </a:spcBef>
            </a:pPr>
            <a:r>
              <a:rPr lang="ru-RU" sz="3200" b="1" dirty="0" smtClean="0">
                <a:solidFill>
                  <a:schemeClr val="tx1"/>
                </a:solidFill>
                <a:latin typeface="Times New Roman" panose="02020603050405020304" pitchFamily="18" charset="0"/>
                <a:cs typeface="Times New Roman" panose="02020603050405020304" pitchFamily="18" charset="0"/>
              </a:rPr>
              <a:t>ТЕМА 2. ПІДПРИЄМСТВО ЯК ОСНОВНА ЛАНКА </a:t>
            </a:r>
            <a:r>
              <a:rPr lang="ru-RU" sz="3200" b="1" dirty="0" smtClean="0">
                <a:solidFill>
                  <a:schemeClr val="tx1"/>
                </a:solidFill>
                <a:latin typeface="Times New Roman" panose="02020603050405020304" pitchFamily="18" charset="0"/>
                <a:cs typeface="Times New Roman" panose="02020603050405020304" pitchFamily="18" charset="0"/>
              </a:rPr>
              <a:t>БІЗНЕС </a:t>
            </a:r>
            <a:r>
              <a:rPr lang="ru-RU" sz="3200" b="1" dirty="0" smtClean="0">
                <a:solidFill>
                  <a:schemeClr val="tx1"/>
                </a:solidFill>
                <a:latin typeface="Times New Roman" panose="02020603050405020304" pitchFamily="18" charset="0"/>
                <a:cs typeface="Times New Roman" panose="02020603050405020304" pitchFamily="18" charset="0"/>
              </a:rPr>
              <a:t>ДІЯЛЬНОСТІ</a:t>
            </a:r>
          </a:p>
        </p:txBody>
      </p:sp>
      <p:sp>
        <p:nvSpPr>
          <p:cNvPr id="2" name="Нижний колонтитул 1">
            <a:extLst>
              <a:ext uri="{FF2B5EF4-FFF2-40B4-BE49-F238E27FC236}">
                <a16:creationId xmlns="" xmlns:a16="http://schemas.microsoft.com/office/drawing/2014/main" id="{7321E4CF-533B-4A6B-94C3-2E1283FD3800}"/>
              </a:ext>
            </a:extLst>
          </p:cNvPr>
          <p:cNvSpPr>
            <a:spLocks noGrp="1"/>
          </p:cNvSpPr>
          <p:nvPr>
            <p:ph type="ftr" sz="quarter" idx="11"/>
          </p:nvPr>
        </p:nvSpPr>
        <p:spPr>
          <a:xfrm>
            <a:off x="677334" y="6041362"/>
            <a:ext cx="3846540" cy="365125"/>
          </a:xfrm>
        </p:spPr>
        <p:txBody>
          <a:bodyPr/>
          <a:lstStyle/>
          <a:p>
            <a:r>
              <a:rPr lang="uk-UA" sz="1200" dirty="0" smtClean="0">
                <a:solidFill>
                  <a:schemeClr val="tx1"/>
                </a:solidFill>
                <a:latin typeface="Times New Roman" panose="02020603050405020304" pitchFamily="18" charset="0"/>
                <a:cs typeface="Times New Roman" panose="02020603050405020304" pitchFamily="18" charset="0"/>
              </a:rPr>
              <a:t>“Організація </a:t>
            </a:r>
            <a:r>
              <a:rPr lang="uk-UA" sz="1200" dirty="0" smtClean="0">
                <a:solidFill>
                  <a:schemeClr val="tx1"/>
                </a:solidFill>
                <a:latin typeface="Times New Roman" panose="02020603050405020304" pitchFamily="18" charset="0"/>
                <a:cs typeface="Times New Roman" panose="02020603050405020304" pitchFamily="18" charset="0"/>
              </a:rPr>
              <a:t>власного бізнесу</a:t>
            </a:r>
            <a:r>
              <a:rPr lang="uk-UA" sz="1200" dirty="0" smtClean="0">
                <a:solidFill>
                  <a:schemeClr val="tx1"/>
                </a:solidFill>
                <a:latin typeface="Times New Roman" panose="02020603050405020304" pitchFamily="18" charset="0"/>
                <a:cs typeface="Times New Roman" panose="02020603050405020304" pitchFamily="18" charset="0"/>
              </a:rPr>
              <a:t>” / </a:t>
            </a:r>
            <a:r>
              <a:rPr lang="en-US" sz="1200" dirty="0" smtClean="0">
                <a:solidFill>
                  <a:schemeClr val="tx1"/>
                </a:solidFill>
                <a:latin typeface="Times New Roman" panose="02020603050405020304" pitchFamily="18" charset="0"/>
                <a:cs typeface="Times New Roman" panose="02020603050405020304" pitchFamily="18" charset="0"/>
              </a:rPr>
              <a:t> T</a:t>
            </a:r>
            <a:r>
              <a:rPr lang="uk-UA" sz="1200" dirty="0" err="1" smtClean="0">
                <a:solidFill>
                  <a:schemeClr val="tx1"/>
                </a:solidFill>
                <a:latin typeface="Times New Roman" panose="02020603050405020304" pitchFamily="18" charset="0"/>
                <a:cs typeface="Times New Roman" panose="02020603050405020304" pitchFamily="18" charset="0"/>
              </a:rPr>
              <a:t>етяна</a:t>
            </a:r>
            <a:r>
              <a:rPr lang="uk-UA" sz="1200" dirty="0" smtClean="0">
                <a:solidFill>
                  <a:schemeClr val="tx1"/>
                </a:solidFill>
                <a:latin typeface="Times New Roman" panose="02020603050405020304" pitchFamily="18" charset="0"/>
                <a:cs typeface="Times New Roman" panose="02020603050405020304" pitchFamily="18" charset="0"/>
              </a:rPr>
              <a:t> Мельник</a:t>
            </a:r>
            <a:endParaRPr lang="en-US" sz="1200" dirty="0">
              <a:solidFill>
                <a:schemeClr val="tx1"/>
              </a:solidFill>
              <a:latin typeface="Times New Roman" panose="02020603050405020304" pitchFamily="18" charset="0"/>
              <a:cs typeface="Times New Roman" panose="02020603050405020304" pitchFamily="18" charset="0"/>
            </a:endParaRPr>
          </a:p>
        </p:txBody>
      </p:sp>
      <p:sp>
        <p:nvSpPr>
          <p:cNvPr id="4" name="Підзаголовок 2">
            <a:extLst>
              <a:ext uri="{FF2B5EF4-FFF2-40B4-BE49-F238E27FC236}">
                <a16:creationId xmlns="" xmlns:a16="http://schemas.microsoft.com/office/drawing/2014/main" id="{3E271608-9726-4B03-8461-E5827A8C9861}"/>
              </a:ext>
            </a:extLst>
          </p:cNvPr>
          <p:cNvSpPr txBox="1">
            <a:spLocks/>
          </p:cNvSpPr>
          <p:nvPr/>
        </p:nvSpPr>
        <p:spPr>
          <a:xfrm>
            <a:off x="962527" y="3176337"/>
            <a:ext cx="9324474" cy="2021305"/>
          </a:xfrm>
          <a:prstGeom prst="rect">
            <a:avLst/>
          </a:prstGeom>
        </p:spPr>
        <p:txBody>
          <a:bodyPr vert="horz" lIns="91440" tIns="45720" rIns="91440" bIns="45720" rtlCol="0" anchor="t">
            <a:normAutofit fontScale="925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uk-UA" sz="3200" b="1" i="1" dirty="0" smtClean="0">
                <a:solidFill>
                  <a:schemeClr val="tx1"/>
                </a:solidFill>
                <a:latin typeface="Times New Roman" panose="02020603050405020304" pitchFamily="18" charset="0"/>
                <a:cs typeface="Times New Roman" panose="02020603050405020304" pitchFamily="18" charset="0"/>
              </a:rPr>
              <a:t>План</a:t>
            </a:r>
            <a:endParaRPr lang="en-US" sz="3200" b="1" i="1" dirty="0">
              <a:solidFill>
                <a:schemeClr val="tx1"/>
              </a:solidFill>
              <a:latin typeface="Times New Roman" panose="02020603050405020304" pitchFamily="18" charset="0"/>
              <a:cs typeface="Times New Roman" panose="02020603050405020304" pitchFamily="18" charset="0"/>
            </a:endParaRPr>
          </a:p>
          <a:p>
            <a:pPr algn="just"/>
            <a:r>
              <a:rPr lang="uk-UA" sz="2400" dirty="0" smtClean="0">
                <a:solidFill>
                  <a:schemeClr val="tx1"/>
                </a:solidFill>
                <a:latin typeface="Times New Roman" panose="02020603050405020304" pitchFamily="18" charset="0"/>
                <a:cs typeface="Times New Roman" panose="02020603050405020304" pitchFamily="18" charset="0"/>
              </a:rPr>
              <a:t>2.1. Поняття і характерні риси підприємства, основні напрямки його діяльності.</a:t>
            </a:r>
          </a:p>
          <a:p>
            <a:pPr algn="just"/>
            <a:r>
              <a:rPr lang="uk-UA" sz="2400" dirty="0" smtClean="0">
                <a:solidFill>
                  <a:schemeClr val="tx1"/>
                </a:solidFill>
                <a:latin typeface="Times New Roman" panose="02020603050405020304" pitchFamily="18" charset="0"/>
                <a:cs typeface="Times New Roman" panose="02020603050405020304" pitchFamily="18" charset="0"/>
              </a:rPr>
              <a:t>2.2. Види та об’єднання підприємств, їх характеристика.</a:t>
            </a:r>
          </a:p>
          <a:p>
            <a:pPr algn="just"/>
            <a:r>
              <a:rPr lang="uk-UA" sz="2400" dirty="0" smtClean="0">
                <a:solidFill>
                  <a:schemeClr val="tx1"/>
                </a:solidFill>
                <a:latin typeface="Times New Roman" panose="02020603050405020304" pitchFamily="18" charset="0"/>
                <a:cs typeface="Times New Roman" panose="02020603050405020304" pitchFamily="18" charset="0"/>
              </a:rPr>
              <a:t>2.3. Поняття господарського товариства та їх види.</a:t>
            </a:r>
          </a:p>
        </p:txBody>
      </p:sp>
      <p:sp>
        <p:nvSpPr>
          <p:cNvPr id="5" name="Підзаголовок 2">
            <a:extLst>
              <a:ext uri="{FF2B5EF4-FFF2-40B4-BE49-F238E27FC236}">
                <a16:creationId xmlns="" xmlns:a16="http://schemas.microsoft.com/office/drawing/2014/main" id="{462FFA08-9BC7-4E8F-9749-E1B5BD4C4B5A}"/>
              </a:ext>
            </a:extLst>
          </p:cNvPr>
          <p:cNvSpPr txBox="1">
            <a:spLocks/>
          </p:cNvSpPr>
          <p:nvPr/>
        </p:nvSpPr>
        <p:spPr>
          <a:xfrm>
            <a:off x="1433134" y="183079"/>
            <a:ext cx="7766936" cy="983983"/>
          </a:xfrm>
          <a:prstGeom prst="rect">
            <a:avLst/>
          </a:prstGeom>
        </p:spPr>
        <p:txBody>
          <a:bodyPr vert="horz" lIns="91440" tIns="45720" rIns="91440" bIns="45720" rtlCol="0" anchor="t">
            <a:normAutofit fontScale="70000" lnSpcReduction="20000"/>
          </a:bodyPr>
          <a:lstStyle/>
          <a:p>
            <a:pPr lvl="0" algn="ctr">
              <a:buClr>
                <a:schemeClr val="accent1"/>
              </a:buClr>
              <a:buSzPct val="80000"/>
            </a:pPr>
            <a:endParaRPr lang="en-US" sz="2000" dirty="0" smtClean="0">
              <a:latin typeface="Times New Roman" panose="02020603050405020304" pitchFamily="18" charset="0"/>
              <a:cs typeface="Times New Roman" panose="02020603050405020304" pitchFamily="18" charset="0"/>
            </a:endParaRPr>
          </a:p>
          <a:p>
            <a:pPr lvl="0" algn="ctr">
              <a:lnSpc>
                <a:spcPct val="170000"/>
              </a:lnSpc>
              <a:buClr>
                <a:schemeClr val="accent1"/>
              </a:buClr>
              <a:buSzPct val="80000"/>
            </a:pPr>
            <a:r>
              <a:rPr lang="ru-RU" sz="2000" dirty="0" smtClean="0">
                <a:latin typeface="Times New Roman" panose="02020603050405020304" pitchFamily="18" charset="0"/>
                <a:cs typeface="Times New Roman" panose="02020603050405020304" pitchFamily="18" charset="0"/>
              </a:rPr>
              <a:t>МІНІСТЕРСТВО ОСВІТИ І НАУКИ УКРАЇНИ</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ДЕРЖАВНИЙ УНІВЕРСИТЕТ «ЖИТОМИРСЬКА ПОЛІТЕХНІКА»</a:t>
            </a:r>
            <a:endParaRPr kumimoji="0" lang="x-none"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7" name="Прямоугольник 4"/>
          <p:cNvSpPr>
            <a:spLocks noChangeArrowheads="1"/>
          </p:cNvSpPr>
          <p:nvPr/>
        </p:nvSpPr>
        <p:spPr bwMode="auto">
          <a:xfrm>
            <a:off x="1985211" y="1596189"/>
            <a:ext cx="6929438" cy="400050"/>
          </a:xfrm>
          <a:prstGeom prst="rect">
            <a:avLst/>
          </a:prstGeom>
          <a:noFill/>
          <a:ln w="9525">
            <a:noFill/>
            <a:miter lim="800000"/>
            <a:headEnd/>
            <a:tailEnd/>
          </a:ln>
        </p:spPr>
        <p:txBody>
          <a:bodyPr>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uk-UA" altLang="uk-UA" sz="2000" b="0" i="1" u="none" strike="noStrike" kern="0" cap="none" spc="0" normalizeH="0" baseline="0" noProof="0" dirty="0" smtClean="0">
                <a:ln>
                  <a:noFill/>
                </a:ln>
                <a:solidFill>
                  <a:sysClr val="windowText" lastClr="000000"/>
                </a:solidFill>
                <a:effectLst/>
                <a:uLnTx/>
                <a:uFillTx/>
                <a:latin typeface="Palatino Linotype" pitchFamily="18" charset="0"/>
              </a:rPr>
              <a:t>ПРЕЗЕНТАЦІЯ ЗА ТЕМОЮ ЛЕКЦІЇ</a:t>
            </a:r>
            <a:endParaRPr kumimoji="0" lang="ru-RU" altLang="uk-UA" sz="2000" b="0" i="1" u="none" strike="noStrike" kern="0" cap="none" spc="0" normalizeH="0" baseline="0" noProof="0" dirty="0" smtClean="0">
              <a:ln>
                <a:noFill/>
              </a:ln>
              <a:solidFill>
                <a:sysClr val="windowText" lastClr="000000"/>
              </a:solidFill>
              <a:effectLst/>
              <a:uLnTx/>
              <a:uFillTx/>
              <a:latin typeface="Palatino Linotype" pitchFamily="18" charset="0"/>
            </a:endParaRPr>
          </a:p>
        </p:txBody>
      </p:sp>
    </p:spTree>
    <p:extLst>
      <p:ext uri="{BB962C8B-B14F-4D97-AF65-F5344CB8AC3E}">
        <p14:creationId xmlns:p14="http://schemas.microsoft.com/office/powerpoint/2010/main" val="2156842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ятиугольник 7"/>
          <p:cNvSpPr/>
          <p:nvPr/>
        </p:nvSpPr>
        <p:spPr>
          <a:xfrm>
            <a:off x="144378" y="649705"/>
            <a:ext cx="10419347" cy="143175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1">
            <a:extLst>
              <a:ext uri="{FF2B5EF4-FFF2-40B4-BE49-F238E27FC236}">
                <a16:creationId xmlns="" xmlns:a16="http://schemas.microsoft.com/office/drawing/2014/main" id="{C227144E-1103-4DC3-89B8-B71EDED2D586}"/>
              </a:ext>
            </a:extLst>
          </p:cNvPr>
          <p:cNvSpPr txBox="1">
            <a:spLocks/>
          </p:cNvSpPr>
          <p:nvPr/>
        </p:nvSpPr>
        <p:spPr>
          <a:xfrm>
            <a:off x="168443" y="658659"/>
            <a:ext cx="9288378" cy="1398741"/>
          </a:xfrm>
          <a:prstGeom prst="rect">
            <a:avLst/>
          </a:prstGeom>
        </p:spPr>
        <p:txBody>
          <a:bodyPr vert="horz" lIns="91440" tIns="45720" rIns="91440" bIns="45720" rtlCol="0" anchor="t">
            <a:normAutofit fontScale="82500" lnSpcReduction="10000"/>
          </a:bodyPr>
          <a:lstStyle/>
          <a:p>
            <a:pPr lvl="0">
              <a:spcBef>
                <a:spcPct val="0"/>
              </a:spcBef>
            </a:pPr>
            <a:r>
              <a:rPr lang="uk-UA" sz="2800" b="1" dirty="0" smtClean="0"/>
              <a:t>залежно від кількості працюючих та доходів від будь-якої діяльності </a:t>
            </a:r>
            <a:r>
              <a:rPr lang="uk-UA" sz="2800" dirty="0" smtClean="0"/>
              <a:t>за рік можуть належати до суб’єктів </a:t>
            </a:r>
            <a:r>
              <a:rPr lang="uk-UA" sz="2800" u="sng" dirty="0" smtClean="0"/>
              <a:t>малого підприємництва, у тому числі до суб’єктів мікропідприємництва, середнього або великого підприємництва</a:t>
            </a:r>
            <a:r>
              <a:rPr lang="uk-UA" sz="2800" dirty="0" smtClean="0"/>
              <a:t> (ст. 55 ГКУ):</a:t>
            </a:r>
            <a:endParaRPr kumimoji="0" lang="uk-UA" sz="2800" b="0" i="0" u="none" strike="noStrike" kern="1200" cap="none" spc="0" normalizeH="0" baseline="0" noProof="0" dirty="0">
              <a:ln>
                <a:noFill/>
              </a:ln>
              <a:solidFill>
                <a:schemeClr val="accent2">
                  <a:lumMod val="50000"/>
                </a:schemeClr>
              </a:solidFill>
              <a:effectLst/>
              <a:uLnTx/>
              <a:uFillTx/>
              <a:latin typeface="Arial" pitchFamily="34" charset="0"/>
              <a:ea typeface="+mj-ea"/>
              <a:cs typeface="Arial" pitchFamily="34" charset="0"/>
            </a:endParaRPr>
          </a:p>
        </p:txBody>
      </p:sp>
      <p:sp>
        <p:nvSpPr>
          <p:cNvPr id="10" name="Заголовок 1">
            <a:extLst>
              <a:ext uri="{FF2B5EF4-FFF2-40B4-BE49-F238E27FC236}">
                <a16:creationId xmlns="" xmlns:a16="http://schemas.microsoft.com/office/drawing/2014/main" id="{C227144E-1103-4DC3-89B8-B71EDED2D586}"/>
              </a:ext>
            </a:extLst>
          </p:cNvPr>
          <p:cNvSpPr txBox="1">
            <a:spLocks/>
          </p:cNvSpPr>
          <p:nvPr/>
        </p:nvSpPr>
        <p:spPr>
          <a:xfrm>
            <a:off x="256229" y="0"/>
            <a:ext cx="8596668" cy="580591"/>
          </a:xfrm>
          <a:prstGeom prst="rect">
            <a:avLst/>
          </a:prstGeom>
        </p:spPr>
        <p:txBody>
          <a:bodyPr vert="horz" lIns="91440" tIns="45720" rIns="91440" bIns="45720" rtlCol="0" anchor="t">
            <a:normAutofit/>
          </a:bodyPr>
          <a:lstStyle/>
          <a:p>
            <a:pPr>
              <a:spcBef>
                <a:spcPct val="0"/>
              </a:spcBef>
              <a:defRPr/>
            </a:pPr>
            <a:r>
              <a:rPr kumimoji="0" lang="uk-UA"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rPr>
              <a:t>Види підприємств</a:t>
            </a:r>
            <a:endParaRPr lang="uk-UA" sz="3200" dirty="0" smtClean="0">
              <a:solidFill>
                <a:schemeClr val="accent2">
                  <a:lumMod val="50000"/>
                </a:schemeClr>
              </a:solidFill>
              <a:latin typeface="Arial Black" panose="020B0A040201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uk-UA" sz="3200" b="0" i="0" u="none" strike="noStrike" kern="1200" cap="none" spc="0" normalizeH="0" baseline="0" noProof="0" dirty="0">
              <a:ln>
                <a:noFill/>
              </a:ln>
              <a:solidFill>
                <a:schemeClr val="accent2">
                  <a:lumMod val="50000"/>
                </a:schemeClr>
              </a:solidFill>
              <a:effectLst/>
              <a:uLnTx/>
              <a:uFillTx/>
              <a:latin typeface="Arial Black" panose="020B0A04020102020204" pitchFamily="34" charset="0"/>
              <a:ea typeface="+mj-ea"/>
              <a:cs typeface="+mj-cs"/>
            </a:endParaRPr>
          </a:p>
        </p:txBody>
      </p:sp>
      <p:graphicFrame>
        <p:nvGraphicFramePr>
          <p:cNvPr id="7" name="Таблица 6"/>
          <p:cNvGraphicFramePr>
            <a:graphicFrameLocks noGrp="1"/>
          </p:cNvGraphicFramePr>
          <p:nvPr>
            <p:extLst>
              <p:ext uri="{D42A27DB-BD31-4B8C-83A1-F6EECF244321}">
                <p14:modId xmlns:p14="http://schemas.microsoft.com/office/powerpoint/2010/main" val="684777373"/>
              </p:ext>
            </p:extLst>
          </p:nvPr>
        </p:nvGraphicFramePr>
        <p:xfrm>
          <a:off x="300789" y="2194319"/>
          <a:ext cx="10984831" cy="4556760"/>
        </p:xfrm>
        <a:graphic>
          <a:graphicData uri="http://schemas.openxmlformats.org/drawingml/2006/table">
            <a:tbl>
              <a:tblPr/>
              <a:tblGrid>
                <a:gridCol w="3701229"/>
                <a:gridCol w="3701229"/>
                <a:gridCol w="3582373"/>
              </a:tblGrid>
              <a:tr h="305991">
                <a:tc rowSpan="2">
                  <a:txBody>
                    <a:bodyPr/>
                    <a:lstStyle/>
                    <a:p>
                      <a:pPr algn="ctr">
                        <a:lnSpc>
                          <a:spcPct val="115000"/>
                        </a:lnSpc>
                        <a:spcAft>
                          <a:spcPts val="0"/>
                        </a:spcAft>
                      </a:pPr>
                      <a:r>
                        <a:rPr lang="uk-UA" sz="2000" dirty="0">
                          <a:latin typeface="Times New Roman"/>
                          <a:ea typeface="Times New Roman"/>
                          <a:cs typeface="Times New Roman"/>
                        </a:rPr>
                        <a:t>Вид суб’єкта</a:t>
                      </a:r>
                      <a:endParaRPr lang="ru-RU" sz="2000" dirty="0">
                        <a:latin typeface="Calibri"/>
                        <a:ea typeface="Times New Roman"/>
                        <a:cs typeface="Times New Roman"/>
                      </a:endParaRPr>
                    </a:p>
                    <a:p>
                      <a:pPr algn="ctr">
                        <a:lnSpc>
                          <a:spcPct val="115000"/>
                        </a:lnSpc>
                        <a:spcAft>
                          <a:spcPts val="0"/>
                        </a:spcAft>
                      </a:pPr>
                      <a:r>
                        <a:rPr lang="uk-UA" sz="2000" dirty="0">
                          <a:latin typeface="Times New Roman"/>
                          <a:ea typeface="Times New Roman"/>
                          <a:cs typeface="Times New Roman"/>
                        </a:rPr>
                        <a:t>підприємництва</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2">
                  <a:txBody>
                    <a:bodyPr/>
                    <a:lstStyle/>
                    <a:p>
                      <a:pPr algn="ctr">
                        <a:lnSpc>
                          <a:spcPct val="115000"/>
                        </a:lnSpc>
                        <a:spcAft>
                          <a:spcPts val="0"/>
                        </a:spcAft>
                      </a:pPr>
                      <a:r>
                        <a:rPr lang="uk-UA" sz="2000" dirty="0">
                          <a:latin typeface="Times New Roman"/>
                          <a:ea typeface="Times New Roman"/>
                          <a:cs typeface="Times New Roman"/>
                        </a:rPr>
                        <a:t>Критерії, що мають виконуватися одночасно</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hMerge="1">
                  <a:txBody>
                    <a:bodyPr/>
                    <a:lstStyle/>
                    <a:p>
                      <a:endParaRPr lang="ru-RU"/>
                    </a:p>
                  </a:txBody>
                  <a:tcPr/>
                </a:tc>
              </a:tr>
              <a:tr h="917973">
                <a:tc vMerge="1">
                  <a:txBody>
                    <a:bodyPr/>
                    <a:lstStyle/>
                    <a:p>
                      <a:endParaRPr lang="ru-RU"/>
                    </a:p>
                  </a:txBody>
                  <a:tcPr/>
                </a:tc>
                <a:tc>
                  <a:txBody>
                    <a:bodyPr/>
                    <a:lstStyle/>
                    <a:p>
                      <a:pPr algn="ctr">
                        <a:lnSpc>
                          <a:spcPct val="115000"/>
                        </a:lnSpc>
                        <a:spcAft>
                          <a:spcPts val="0"/>
                        </a:spcAft>
                      </a:pPr>
                      <a:r>
                        <a:rPr lang="uk-UA" sz="2000" i="1" dirty="0">
                          <a:latin typeface="Times New Roman"/>
                          <a:ea typeface="Times New Roman"/>
                          <a:cs typeface="Times New Roman"/>
                        </a:rPr>
                        <a:t>Обсяг річного доходу, еквівалент у євро за середньорічним курсом НБУ</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a:lnSpc>
                          <a:spcPct val="115000"/>
                        </a:lnSpc>
                        <a:spcAft>
                          <a:spcPts val="0"/>
                        </a:spcAft>
                      </a:pPr>
                      <a:r>
                        <a:rPr lang="uk-UA" sz="2000" i="1" dirty="0">
                          <a:latin typeface="Times New Roman"/>
                          <a:ea typeface="Times New Roman"/>
                          <a:cs typeface="Times New Roman"/>
                        </a:rPr>
                        <a:t>Середня кількість працівників </a:t>
                      </a:r>
                      <a:r>
                        <a:rPr lang="uk-UA" sz="2000" i="1" dirty="0" smtClean="0">
                          <a:latin typeface="Times New Roman"/>
                          <a:ea typeface="Times New Roman"/>
                          <a:cs typeface="Times New Roman"/>
                        </a:rPr>
                        <a:t>за </a:t>
                      </a:r>
                      <a:r>
                        <a:rPr lang="uk-UA" sz="2000" i="1" dirty="0">
                          <a:latin typeface="Times New Roman"/>
                          <a:ea typeface="Times New Roman"/>
                          <a:cs typeface="Times New Roman"/>
                        </a:rPr>
                        <a:t>календарний рік</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r h="305991">
                <a:tc>
                  <a:txBody>
                    <a:bodyPr/>
                    <a:lstStyle/>
                    <a:p>
                      <a:pPr algn="just">
                        <a:lnSpc>
                          <a:spcPct val="115000"/>
                        </a:lnSpc>
                        <a:spcAft>
                          <a:spcPts val="0"/>
                        </a:spcAft>
                      </a:pPr>
                      <a:r>
                        <a:rPr lang="uk-UA" sz="2000" b="1" dirty="0">
                          <a:latin typeface="Times New Roman"/>
                          <a:ea typeface="Times New Roman"/>
                          <a:cs typeface="Times New Roman"/>
                        </a:rPr>
                        <a:t>Суб’єкт мікропідприємництва </a:t>
                      </a:r>
                      <a:endParaRPr lang="ru-RU" sz="20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15000"/>
                        </a:lnSpc>
                        <a:spcAft>
                          <a:spcPts val="0"/>
                        </a:spcAft>
                      </a:pPr>
                      <a:r>
                        <a:rPr lang="uk-UA" sz="2000" dirty="0">
                          <a:latin typeface="Times New Roman"/>
                          <a:ea typeface="Times New Roman"/>
                          <a:cs typeface="Times New Roman"/>
                        </a:rPr>
                        <a:t>Не перевищує 2 млн євро</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uk-UA" sz="2000" dirty="0">
                          <a:latin typeface="Times New Roman"/>
                          <a:ea typeface="Times New Roman"/>
                          <a:cs typeface="Times New Roman"/>
                        </a:rPr>
                        <a:t>Не перевищує 10 осіб</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611982">
                <a:tc>
                  <a:txBody>
                    <a:bodyPr/>
                    <a:lstStyle/>
                    <a:p>
                      <a:pPr>
                        <a:lnSpc>
                          <a:spcPct val="115000"/>
                        </a:lnSpc>
                        <a:spcAft>
                          <a:spcPts val="0"/>
                        </a:spcAft>
                      </a:pPr>
                      <a:r>
                        <a:rPr lang="uk-UA" sz="2000" b="1" dirty="0">
                          <a:latin typeface="Times New Roman"/>
                          <a:ea typeface="Times New Roman"/>
                          <a:cs typeface="Times New Roman"/>
                        </a:rPr>
                        <a:t>Суб’єкт малого підприємництва </a:t>
                      </a:r>
                      <a:endParaRPr lang="ru-RU" sz="20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15000"/>
                        </a:lnSpc>
                        <a:spcAft>
                          <a:spcPts val="0"/>
                        </a:spcAft>
                      </a:pPr>
                      <a:r>
                        <a:rPr lang="uk-UA" sz="2000" dirty="0">
                          <a:latin typeface="Times New Roman"/>
                          <a:ea typeface="Times New Roman"/>
                          <a:cs typeface="Times New Roman"/>
                        </a:rPr>
                        <a:t>Не перевищує 10 млн євро</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uk-UA" sz="2000" dirty="0">
                          <a:latin typeface="Times New Roman"/>
                          <a:ea typeface="Times New Roman"/>
                          <a:cs typeface="Times New Roman"/>
                        </a:rPr>
                        <a:t>Не перевищує 50 осіб</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917973">
                <a:tc>
                  <a:txBody>
                    <a:bodyPr/>
                    <a:lstStyle/>
                    <a:p>
                      <a:pPr>
                        <a:lnSpc>
                          <a:spcPct val="115000"/>
                        </a:lnSpc>
                        <a:spcAft>
                          <a:spcPts val="0"/>
                        </a:spcAft>
                      </a:pPr>
                      <a:r>
                        <a:rPr lang="uk-UA" sz="2000" b="1" dirty="0">
                          <a:latin typeface="Times New Roman"/>
                          <a:ea typeface="Times New Roman"/>
                          <a:cs typeface="Times New Roman"/>
                        </a:rPr>
                        <a:t>Суб’єкт великого підприємництва (юридичні особи)</a:t>
                      </a:r>
                      <a:endParaRPr lang="ru-RU" sz="20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15000"/>
                        </a:lnSpc>
                        <a:spcAft>
                          <a:spcPts val="0"/>
                        </a:spcAft>
                      </a:pPr>
                      <a:r>
                        <a:rPr lang="uk-UA" sz="2000" dirty="0" smtClean="0">
                          <a:latin typeface="Times New Roman"/>
                          <a:ea typeface="Times New Roman"/>
                          <a:cs typeface="Times New Roman"/>
                        </a:rPr>
                        <a:t>Перевищує 50 </a:t>
                      </a:r>
                      <a:r>
                        <a:rPr lang="uk-UA" sz="2000" dirty="0">
                          <a:latin typeface="Times New Roman"/>
                          <a:ea typeface="Times New Roman"/>
                          <a:cs typeface="Times New Roman"/>
                        </a:rPr>
                        <a:t>млн євро</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uk-UA" sz="2000" dirty="0" smtClean="0">
                          <a:latin typeface="Times New Roman"/>
                          <a:ea typeface="Times New Roman"/>
                          <a:cs typeface="Times New Roman"/>
                        </a:rPr>
                        <a:t>Перевищує 250 </a:t>
                      </a:r>
                      <a:r>
                        <a:rPr lang="uk-UA" sz="2000" dirty="0">
                          <a:latin typeface="Times New Roman"/>
                          <a:ea typeface="Times New Roman"/>
                          <a:cs typeface="Times New Roman"/>
                        </a:rPr>
                        <a:t>осіб</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917973">
                <a:tc>
                  <a:txBody>
                    <a:bodyPr/>
                    <a:lstStyle/>
                    <a:p>
                      <a:pPr>
                        <a:lnSpc>
                          <a:spcPct val="115000"/>
                        </a:lnSpc>
                        <a:spcAft>
                          <a:spcPts val="0"/>
                        </a:spcAft>
                      </a:pPr>
                      <a:r>
                        <a:rPr lang="uk-UA" sz="2000" b="1" dirty="0">
                          <a:latin typeface="Times New Roman"/>
                          <a:ea typeface="Times New Roman"/>
                          <a:cs typeface="Times New Roman"/>
                        </a:rPr>
                        <a:t>Суб’єкт середнього підприємництва</a:t>
                      </a:r>
                      <a:endParaRPr lang="ru-RU" sz="20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gridSpan="2">
                  <a:txBody>
                    <a:bodyPr/>
                    <a:lstStyle/>
                    <a:p>
                      <a:pPr algn="ctr">
                        <a:lnSpc>
                          <a:spcPct val="115000"/>
                        </a:lnSpc>
                        <a:spcAft>
                          <a:spcPts val="0"/>
                        </a:spcAft>
                      </a:pPr>
                      <a:r>
                        <a:rPr lang="uk-UA" sz="2000" dirty="0">
                          <a:latin typeface="Times New Roman"/>
                          <a:ea typeface="Times New Roman"/>
                          <a:cs typeface="Times New Roman"/>
                        </a:rPr>
                        <a:t>Усі інші </a:t>
                      </a:r>
                      <a:r>
                        <a:rPr lang="uk-UA" sz="2000" dirty="0" smtClean="0">
                          <a:latin typeface="Times New Roman"/>
                          <a:ea typeface="Times New Roman"/>
                          <a:cs typeface="Times New Roman"/>
                        </a:rPr>
                        <a:t>суб'єкти, </a:t>
                      </a:r>
                      <a:r>
                        <a:rPr lang="uk-UA" sz="2000" dirty="0">
                          <a:latin typeface="Times New Roman"/>
                          <a:ea typeface="Times New Roman"/>
                          <a:cs typeface="Times New Roman"/>
                        </a:rPr>
                        <a:t>що не належать до </a:t>
                      </a:r>
                      <a:r>
                        <a:rPr lang="uk-UA" sz="2000" dirty="0" smtClean="0">
                          <a:latin typeface="Times New Roman"/>
                          <a:ea typeface="Times New Roman"/>
                          <a:cs typeface="Times New Roman"/>
                        </a:rPr>
                        <a:t>суб'єктів </a:t>
                      </a:r>
                      <a:r>
                        <a:rPr lang="uk-UA" sz="2000" dirty="0">
                          <a:latin typeface="Times New Roman"/>
                          <a:ea typeface="Times New Roman"/>
                          <a:cs typeface="Times New Roman"/>
                        </a:rPr>
                        <a:t>малого (які включають у себе і мікропідприємництво) та великого підприємництва</a:t>
                      </a:r>
                      <a:endParaRPr lang="ru-RU"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1869764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ятиугольник 7"/>
          <p:cNvSpPr/>
          <p:nvPr/>
        </p:nvSpPr>
        <p:spPr>
          <a:xfrm>
            <a:off x="144378" y="649705"/>
            <a:ext cx="10419347" cy="122722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1">
            <a:extLst>
              <a:ext uri="{FF2B5EF4-FFF2-40B4-BE49-F238E27FC236}">
                <a16:creationId xmlns="" xmlns:a16="http://schemas.microsoft.com/office/drawing/2014/main" id="{C227144E-1103-4DC3-89B8-B71EDED2D586}"/>
              </a:ext>
            </a:extLst>
          </p:cNvPr>
          <p:cNvSpPr txBox="1">
            <a:spLocks/>
          </p:cNvSpPr>
          <p:nvPr/>
        </p:nvSpPr>
        <p:spPr>
          <a:xfrm>
            <a:off x="168443" y="658660"/>
            <a:ext cx="9288378" cy="1266394"/>
          </a:xfrm>
          <a:prstGeom prst="rect">
            <a:avLst/>
          </a:prstGeom>
        </p:spPr>
        <p:txBody>
          <a:bodyPr vert="horz" lIns="91440" tIns="45720" rIns="91440" bIns="45720" rtlCol="0" anchor="t">
            <a:normAutofit fontScale="97500"/>
          </a:bodyPr>
          <a:lstStyle/>
          <a:p>
            <a:pPr lvl="0">
              <a:spcBef>
                <a:spcPct val="0"/>
              </a:spcBef>
            </a:pPr>
            <a:r>
              <a:rPr lang="uk-UA" sz="2300" dirty="0" smtClean="0"/>
              <a:t>Залежно від порядку заснування об'єднання підприємств можуть утворюватися як </a:t>
            </a:r>
            <a:r>
              <a:rPr lang="uk-UA" sz="2300" u="sng" dirty="0" smtClean="0"/>
              <a:t>господарські об'єднання </a:t>
            </a:r>
            <a:r>
              <a:rPr lang="uk-UA" sz="2300" dirty="0" smtClean="0"/>
              <a:t>або як </a:t>
            </a:r>
            <a:r>
              <a:rPr lang="uk-UA" sz="2300" u="sng" dirty="0" smtClean="0"/>
              <a:t>державні чи комунальні господарські об'єднання.</a:t>
            </a:r>
            <a:endParaRPr kumimoji="0" lang="uk-UA" sz="2300" i="0" u="sng" strike="noStrike" kern="1200" cap="none" spc="0" normalizeH="0" baseline="0" noProof="0" dirty="0">
              <a:ln>
                <a:noFill/>
              </a:ln>
              <a:solidFill>
                <a:schemeClr val="accent2">
                  <a:lumMod val="50000"/>
                </a:schemeClr>
              </a:solidFill>
              <a:effectLst/>
              <a:uLnTx/>
              <a:uFillTx/>
              <a:latin typeface="Arial" pitchFamily="34" charset="0"/>
              <a:ea typeface="+mj-ea"/>
              <a:cs typeface="Arial" pitchFamily="34" charset="0"/>
            </a:endParaRPr>
          </a:p>
        </p:txBody>
      </p:sp>
      <p:sp>
        <p:nvSpPr>
          <p:cNvPr id="10" name="Заголовок 1">
            <a:extLst>
              <a:ext uri="{FF2B5EF4-FFF2-40B4-BE49-F238E27FC236}">
                <a16:creationId xmlns="" xmlns:a16="http://schemas.microsoft.com/office/drawing/2014/main" id="{C227144E-1103-4DC3-89B8-B71EDED2D586}"/>
              </a:ext>
            </a:extLst>
          </p:cNvPr>
          <p:cNvSpPr txBox="1">
            <a:spLocks/>
          </p:cNvSpPr>
          <p:nvPr/>
        </p:nvSpPr>
        <p:spPr>
          <a:xfrm>
            <a:off x="256229" y="180474"/>
            <a:ext cx="9044182" cy="400117"/>
          </a:xfrm>
          <a:prstGeom prst="rect">
            <a:avLst/>
          </a:prstGeom>
        </p:spPr>
        <p:txBody>
          <a:bodyPr vert="horz" lIns="91440" tIns="45720" rIns="91440" bIns="45720" rtlCol="0" anchor="t">
            <a:normAutofit fontScale="77500" lnSpcReduction="20000"/>
          </a:bodyPr>
          <a:lstStyle/>
          <a:p>
            <a:pPr>
              <a:spcBef>
                <a:spcPct val="0"/>
              </a:spcBef>
              <a:defRPr/>
            </a:pPr>
            <a:r>
              <a:rPr kumimoji="0" lang="uk-UA"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rPr>
              <a:t>Види об'єднань підприємств (ст. 119 ГКУ)</a:t>
            </a:r>
            <a:endParaRPr lang="uk-UA" sz="3200" dirty="0" smtClean="0">
              <a:solidFill>
                <a:schemeClr val="accent2">
                  <a:lumMod val="50000"/>
                </a:schemeClr>
              </a:solidFill>
              <a:latin typeface="Arial Black" panose="020B0A040201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uk-UA" sz="3200" b="0" i="0" u="none" strike="noStrike" kern="1200" cap="none" spc="0" normalizeH="0" baseline="0" noProof="0" dirty="0">
              <a:ln>
                <a:noFill/>
              </a:ln>
              <a:solidFill>
                <a:schemeClr val="accent2">
                  <a:lumMod val="50000"/>
                </a:schemeClr>
              </a:solidFill>
              <a:effectLst/>
              <a:uLnTx/>
              <a:uFillTx/>
              <a:latin typeface="Arial Black" panose="020B0A04020102020204" pitchFamily="34" charset="0"/>
              <a:ea typeface="+mj-ea"/>
              <a:cs typeface="+mj-cs"/>
            </a:endParaRPr>
          </a:p>
        </p:txBody>
      </p:sp>
      <p:graphicFrame>
        <p:nvGraphicFramePr>
          <p:cNvPr id="9" name="Схема 8"/>
          <p:cNvGraphicFramePr/>
          <p:nvPr/>
        </p:nvGraphicFramePr>
        <p:xfrm>
          <a:off x="324852" y="1648326"/>
          <a:ext cx="9998243" cy="5209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9764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227144E-1103-4DC3-89B8-B71EDED2D586}"/>
              </a:ext>
            </a:extLst>
          </p:cNvPr>
          <p:cNvSpPr>
            <a:spLocks noGrp="1"/>
          </p:cNvSpPr>
          <p:nvPr>
            <p:ph type="title"/>
          </p:nvPr>
        </p:nvSpPr>
        <p:spPr>
          <a:xfrm>
            <a:off x="208102" y="177397"/>
            <a:ext cx="9405129" cy="642151"/>
          </a:xfrm>
        </p:spPr>
        <p:txBody>
          <a:bodyPr vert="horz" lIns="91440" tIns="45720" rIns="91440" bIns="45720" rtlCol="0" anchor="t">
            <a:noAutofit/>
          </a:bodyPr>
          <a:lstStyle/>
          <a:p>
            <a:r>
              <a:rPr lang="uk-UA" sz="1800" dirty="0" smtClean="0">
                <a:solidFill>
                  <a:schemeClr val="accent2">
                    <a:lumMod val="50000"/>
                  </a:schemeClr>
                </a:solidFill>
                <a:latin typeface="Arial Black" panose="020B0A04020102020204" pitchFamily="34" charset="0"/>
              </a:rPr>
              <a:t>Господарські об'єднання утворюються як асоціації, корпорації, консорціуми, концерни, інші об'єднання підприємств, передбачені законом.</a:t>
            </a:r>
            <a:endParaRPr lang="uk-UA" sz="1800" dirty="0">
              <a:solidFill>
                <a:schemeClr val="accent2">
                  <a:lumMod val="50000"/>
                </a:schemeClr>
              </a:solidFill>
              <a:latin typeface="Arial Black" panose="020B0A04020102020204" pitchFamily="34" charset="0"/>
            </a:endParaRPr>
          </a:p>
        </p:txBody>
      </p:sp>
      <p:sp>
        <p:nvSpPr>
          <p:cNvPr id="10" name="Стрелка вправо с вырезом 9"/>
          <p:cNvSpPr/>
          <p:nvPr/>
        </p:nvSpPr>
        <p:spPr>
          <a:xfrm>
            <a:off x="144379" y="1299409"/>
            <a:ext cx="1973179" cy="1118938"/>
          </a:xfrm>
          <a:prstGeom prst="notched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smtClean="0">
                <a:solidFill>
                  <a:schemeClr val="tx1"/>
                </a:solidFill>
                <a:latin typeface="Times New Roman" pitchFamily="18" charset="0"/>
                <a:cs typeface="Times New Roman" pitchFamily="18" charset="0"/>
              </a:rPr>
              <a:t>Асоціація</a:t>
            </a:r>
            <a:endParaRPr lang="uk-UA">
              <a:solidFill>
                <a:schemeClr val="tx1"/>
              </a:solidFill>
              <a:latin typeface="Times New Roman" pitchFamily="18" charset="0"/>
              <a:cs typeface="Times New Roman" pitchFamily="18" charset="0"/>
            </a:endParaRPr>
          </a:p>
        </p:txBody>
      </p:sp>
      <p:sp>
        <p:nvSpPr>
          <p:cNvPr id="13" name="Стрелка вправо с вырезом 12"/>
          <p:cNvSpPr/>
          <p:nvPr/>
        </p:nvSpPr>
        <p:spPr>
          <a:xfrm>
            <a:off x="164431" y="2895599"/>
            <a:ext cx="1941095" cy="1058779"/>
          </a:xfrm>
          <a:prstGeom prst="notched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smtClean="0">
                <a:solidFill>
                  <a:schemeClr val="tx1"/>
                </a:solidFill>
                <a:latin typeface="Times New Roman" pitchFamily="18" charset="0"/>
                <a:cs typeface="Times New Roman" pitchFamily="18" charset="0"/>
              </a:rPr>
              <a:t>Корпорація</a:t>
            </a:r>
            <a:endParaRPr lang="uk-UA">
              <a:solidFill>
                <a:schemeClr val="tx1"/>
              </a:solidFill>
              <a:latin typeface="Times New Roman" pitchFamily="18" charset="0"/>
              <a:cs typeface="Times New Roman" pitchFamily="18" charset="0"/>
            </a:endParaRPr>
          </a:p>
        </p:txBody>
      </p:sp>
      <p:sp>
        <p:nvSpPr>
          <p:cNvPr id="16" name="Горизонтальный свиток 15"/>
          <p:cNvSpPr/>
          <p:nvPr/>
        </p:nvSpPr>
        <p:spPr>
          <a:xfrm>
            <a:off x="2177716" y="685800"/>
            <a:ext cx="8638673" cy="2069432"/>
          </a:xfrm>
          <a:prstGeom prst="horizontalScroll">
            <a:avLst>
              <a:gd name="adj" fmla="val 1140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smtClean="0">
                <a:solidFill>
                  <a:schemeClr val="tx1"/>
                </a:solidFill>
                <a:latin typeface="Times New Roman"/>
                <a:ea typeface="Times New Roman"/>
              </a:rPr>
              <a:t>договірне об'єднання,</a:t>
            </a:r>
            <a:r>
              <a:rPr lang="uk-UA" dirty="0" smtClean="0">
                <a:solidFill>
                  <a:schemeClr val="tx1"/>
                </a:solidFill>
                <a:latin typeface="Times New Roman"/>
                <a:ea typeface="Times New Roman"/>
              </a:rPr>
              <a:t> створене з метою постійної координації господарської діяльності підприємств, що об'єдналися, шляхом централізації однієї або кількох виробничих та управлінських функцій, розвитку спеціалізації і кооперації виробництва, організації спільних виробництв на основі об'єднання учасниками фінансових та матеріальних ресурсів для задоволення переважно господарських потреб учасників асоціації.</a:t>
            </a:r>
            <a:endParaRPr lang="ru-RU" dirty="0">
              <a:solidFill>
                <a:schemeClr val="tx1"/>
              </a:solidFill>
              <a:latin typeface="Times New Roman" pitchFamily="18" charset="0"/>
              <a:cs typeface="Times New Roman" pitchFamily="18" charset="0"/>
            </a:endParaRPr>
          </a:p>
        </p:txBody>
      </p:sp>
      <p:sp>
        <p:nvSpPr>
          <p:cNvPr id="17" name="Горизонтальный свиток 16"/>
          <p:cNvSpPr/>
          <p:nvPr/>
        </p:nvSpPr>
        <p:spPr>
          <a:xfrm>
            <a:off x="2149643" y="2618872"/>
            <a:ext cx="8690810" cy="1568117"/>
          </a:xfrm>
          <a:prstGeom prst="horizontalScroll">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smtClean="0">
                <a:solidFill>
                  <a:schemeClr val="tx1"/>
                </a:solidFill>
                <a:latin typeface="Times New Roman"/>
                <a:ea typeface="Times New Roman"/>
              </a:rPr>
              <a:t>договірне об'єднання</a:t>
            </a:r>
            <a:r>
              <a:rPr lang="uk-UA" dirty="0" smtClean="0">
                <a:solidFill>
                  <a:schemeClr val="tx1"/>
                </a:solidFill>
                <a:latin typeface="Times New Roman"/>
                <a:ea typeface="Times New Roman"/>
              </a:rPr>
              <a:t>, створене на основі поєднання виробничих, наукових і комерційних інтересів підприємств, що об'єдналися, з делегуванням ними окремих повноважень централізованого регулювання діяльності кожного з учасників органам управління корпорації.</a:t>
            </a:r>
            <a:endParaRPr lang="ru-RU" dirty="0">
              <a:solidFill>
                <a:schemeClr val="tx1"/>
              </a:solidFill>
              <a:latin typeface="Times New Roman" pitchFamily="18" charset="0"/>
              <a:cs typeface="Times New Roman" pitchFamily="18" charset="0"/>
            </a:endParaRPr>
          </a:p>
        </p:txBody>
      </p:sp>
      <p:sp>
        <p:nvSpPr>
          <p:cNvPr id="11" name="Стрелка вправо с вырезом 10"/>
          <p:cNvSpPr/>
          <p:nvPr/>
        </p:nvSpPr>
        <p:spPr>
          <a:xfrm>
            <a:off x="172452" y="4768514"/>
            <a:ext cx="1941095" cy="1058779"/>
          </a:xfrm>
          <a:prstGeom prst="notched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chemeClr val="tx1"/>
                </a:solidFill>
                <a:latin typeface="Times New Roman" pitchFamily="18" charset="0"/>
                <a:cs typeface="Times New Roman" pitchFamily="18" charset="0"/>
              </a:rPr>
              <a:t>Консорціум </a:t>
            </a:r>
            <a:endParaRPr lang="uk-UA" dirty="0">
              <a:solidFill>
                <a:schemeClr val="tx1"/>
              </a:solidFill>
              <a:latin typeface="Times New Roman" pitchFamily="18" charset="0"/>
              <a:cs typeface="Times New Roman" pitchFamily="18" charset="0"/>
            </a:endParaRPr>
          </a:p>
        </p:txBody>
      </p:sp>
      <p:sp>
        <p:nvSpPr>
          <p:cNvPr id="12" name="Горизонтальный свиток 11"/>
          <p:cNvSpPr/>
          <p:nvPr/>
        </p:nvSpPr>
        <p:spPr>
          <a:xfrm>
            <a:off x="2125579" y="4002504"/>
            <a:ext cx="8714874" cy="2458453"/>
          </a:xfrm>
          <a:prstGeom prst="horizontalScroll">
            <a:avLst>
              <a:gd name="adj" fmla="val 1140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smtClean="0">
                <a:solidFill>
                  <a:schemeClr val="tx1"/>
                </a:solidFill>
                <a:latin typeface="Times New Roman"/>
                <a:ea typeface="Times New Roman"/>
              </a:rPr>
              <a:t>тимчасове  статутне об'єднання підприємств </a:t>
            </a:r>
            <a:r>
              <a:rPr lang="uk-UA" dirty="0" smtClean="0">
                <a:solidFill>
                  <a:schemeClr val="tx1"/>
                </a:solidFill>
                <a:latin typeface="Times New Roman"/>
                <a:ea typeface="Times New Roman"/>
              </a:rPr>
              <a:t>для досягнення його учасниками певної спільної господарської мети (реалізації цільових програм, науково-технічних, будівельних проектів тощо). Консорціум використовує кошти, якими його наділяють учасники, централізовані ресурси, виділені на фінансування відповідної програми, а також кошти, що надходять з інших джерел, в порядку, визначеному його статутом. У разі досягнення мети його створення консорціум припиняє свою діяльність.</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43540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227144E-1103-4DC3-89B8-B71EDED2D586}"/>
              </a:ext>
            </a:extLst>
          </p:cNvPr>
          <p:cNvSpPr>
            <a:spLocks noGrp="1"/>
          </p:cNvSpPr>
          <p:nvPr>
            <p:ph type="title"/>
          </p:nvPr>
        </p:nvSpPr>
        <p:spPr>
          <a:xfrm>
            <a:off x="208102" y="177398"/>
            <a:ext cx="9405129" cy="424182"/>
          </a:xfrm>
        </p:spPr>
        <p:txBody>
          <a:bodyPr vert="horz" lIns="91440" tIns="45720" rIns="91440" bIns="45720" rtlCol="0" anchor="t">
            <a:noAutofit/>
          </a:bodyPr>
          <a:lstStyle/>
          <a:p>
            <a:r>
              <a:rPr lang="uk-UA" sz="1800" dirty="0" smtClean="0">
                <a:solidFill>
                  <a:schemeClr val="accent2">
                    <a:lumMod val="50000"/>
                  </a:schemeClr>
                </a:solidFill>
                <a:latin typeface="Arial Black" panose="020B0A04020102020204" pitchFamily="34" charset="0"/>
              </a:rPr>
              <a:t>Продовження</a:t>
            </a:r>
            <a:endParaRPr lang="uk-UA" sz="1800" dirty="0">
              <a:solidFill>
                <a:schemeClr val="accent2">
                  <a:lumMod val="50000"/>
                </a:schemeClr>
              </a:solidFill>
              <a:latin typeface="Arial Black" panose="020B0A04020102020204" pitchFamily="34" charset="0"/>
            </a:endParaRPr>
          </a:p>
        </p:txBody>
      </p:sp>
      <p:sp>
        <p:nvSpPr>
          <p:cNvPr id="10" name="Стрелка вправо с вырезом 9"/>
          <p:cNvSpPr/>
          <p:nvPr/>
        </p:nvSpPr>
        <p:spPr>
          <a:xfrm>
            <a:off x="204537" y="1179093"/>
            <a:ext cx="1973179" cy="1118938"/>
          </a:xfrm>
          <a:prstGeom prst="notched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chemeClr val="tx1"/>
                </a:solidFill>
                <a:latin typeface="Times New Roman" pitchFamily="18" charset="0"/>
                <a:cs typeface="Times New Roman" pitchFamily="18" charset="0"/>
              </a:rPr>
              <a:t>Концерн </a:t>
            </a:r>
            <a:endParaRPr lang="uk-UA" dirty="0">
              <a:solidFill>
                <a:schemeClr val="tx1"/>
              </a:solidFill>
              <a:latin typeface="Times New Roman" pitchFamily="18" charset="0"/>
              <a:cs typeface="Times New Roman" pitchFamily="18" charset="0"/>
            </a:endParaRPr>
          </a:p>
        </p:txBody>
      </p:sp>
      <p:sp>
        <p:nvSpPr>
          <p:cNvPr id="16" name="Горизонтальный свиток 15"/>
          <p:cNvSpPr/>
          <p:nvPr/>
        </p:nvSpPr>
        <p:spPr>
          <a:xfrm>
            <a:off x="2177716" y="240631"/>
            <a:ext cx="8638673" cy="2767263"/>
          </a:xfrm>
          <a:prstGeom prst="horizontalScroll">
            <a:avLst>
              <a:gd name="adj" fmla="val 1140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smtClean="0">
                <a:solidFill>
                  <a:schemeClr val="tx1"/>
                </a:solidFill>
                <a:latin typeface="Times New Roman" pitchFamily="18" charset="0"/>
                <a:cs typeface="Times New Roman" pitchFamily="18" charset="0"/>
              </a:rPr>
              <a:t>статутне об'єднання підприємств</a:t>
            </a:r>
            <a:r>
              <a:rPr lang="uk-UA" dirty="0" smtClean="0">
                <a:solidFill>
                  <a:schemeClr val="tx1"/>
                </a:solidFill>
                <a:latin typeface="Times New Roman" pitchFamily="18" charset="0"/>
                <a:cs typeface="Times New Roman" pitchFamily="18" charset="0"/>
              </a:rPr>
              <a:t>, а також інших організацій, на основі їх фінансової залежності від одного або групи учасників об'єднання, з централізацією функцій науково-технічного і виробничого розвитку, інвестиційної, фінансової, зовнішньоекономічної та іншої діяльності. Учасники концерну наділяють його частиною своїх повноважень, у тому числі правом представляти їх інтереси у відносинах з органами влади, іншими підприємствами та організаціями. Учасники концерну не можуть бути одночасно учасниками іншого концерну.</a:t>
            </a:r>
            <a:endParaRPr lang="ru-RU" dirty="0">
              <a:solidFill>
                <a:schemeClr val="tx1"/>
              </a:solidFill>
              <a:latin typeface="Times New Roman" pitchFamily="18" charset="0"/>
              <a:cs typeface="Times New Roman" pitchFamily="18" charset="0"/>
            </a:endParaRPr>
          </a:p>
        </p:txBody>
      </p:sp>
      <p:sp>
        <p:nvSpPr>
          <p:cNvPr id="14" name="Прямокутник 4">
            <a:extLst>
              <a:ext uri="{FF2B5EF4-FFF2-40B4-BE49-F238E27FC236}">
                <a16:creationId xmlns="" xmlns:a16="http://schemas.microsoft.com/office/drawing/2014/main" id="{24BF3DA0-4B58-4291-BCBC-A56686FCF4C4}"/>
              </a:ext>
            </a:extLst>
          </p:cNvPr>
          <p:cNvSpPr/>
          <p:nvPr/>
        </p:nvSpPr>
        <p:spPr>
          <a:xfrm>
            <a:off x="589548" y="3043989"/>
            <a:ext cx="10623884" cy="36215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indent="360000" algn="just"/>
            <a:r>
              <a:rPr lang="uk-UA" sz="2200" dirty="0" smtClean="0">
                <a:latin typeface="Times New Roman" panose="02020603050405020304" pitchFamily="18" charset="0"/>
                <a:cs typeface="Times New Roman" panose="02020603050405020304" pitchFamily="18" charset="0"/>
              </a:rPr>
              <a:t>Державні і комунальні господарські об'єднання утворюються переважно у формі корпорації або концерну, незалежно від найменування об'єднання (комбінат, трест тощо).</a:t>
            </a:r>
          </a:p>
          <a:p>
            <a:pPr indent="360000" algn="just"/>
            <a:r>
              <a:rPr lang="uk-UA" sz="2200" dirty="0" smtClean="0">
                <a:latin typeface="Times New Roman" panose="02020603050405020304" pitchFamily="18" charset="0"/>
                <a:cs typeface="Times New Roman" panose="02020603050405020304" pitchFamily="18" charset="0"/>
              </a:rPr>
              <a:t>Відповідно до ст. 121 ГКУ, підприємства – учасники об'єднання підприємств зберігають статус юридичної особи незалежно від організаційно-правової форми об'єднання, і на них поширюються положення цього Кодексу та інших законів щодо регулювання діяльності підприємств.</a:t>
            </a:r>
          </a:p>
          <a:p>
            <a:pPr indent="360000" algn="just"/>
            <a:r>
              <a:rPr lang="uk-UA" sz="2200" dirty="0" smtClean="0">
                <a:latin typeface="Times New Roman" panose="02020603050405020304" pitchFamily="18" charset="0"/>
                <a:cs typeface="Times New Roman" panose="02020603050405020304" pitchFamily="18" charset="0"/>
              </a:rPr>
              <a:t>Підприємство, яке входить до складу державного або комунального господарського об'єднання, не має права без згоди об'єднання виходити з його складу, а також об'єднувати на добровільних засадах свою діяльність з іншими суб'єктами господарювання та приймати рішення про своє припинення.</a:t>
            </a:r>
          </a:p>
        </p:txBody>
      </p:sp>
    </p:spTree>
    <p:extLst>
      <p:ext uri="{BB962C8B-B14F-4D97-AF65-F5344CB8AC3E}">
        <p14:creationId xmlns:p14="http://schemas.microsoft.com/office/powerpoint/2010/main" val="2343540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72682" y="765120"/>
            <a:ext cx="9830886" cy="1015663"/>
          </a:xfrm>
          <a:prstGeom prst="rect">
            <a:avLst/>
          </a:prstGeom>
        </p:spPr>
        <p:txBody>
          <a:bodyPr wrap="square">
            <a:spAutoFit/>
          </a:bodyPr>
          <a:lstStyle/>
          <a:p>
            <a:pPr algn="just"/>
            <a:r>
              <a:rPr lang="uk-UA" sz="2000" u="sng" dirty="0" smtClean="0">
                <a:latin typeface="Times New Roman" panose="02020603050405020304" pitchFamily="18" charset="0"/>
                <a:cs typeface="Times New Roman" panose="02020603050405020304" pitchFamily="18" charset="0"/>
              </a:rPr>
              <a:t>Підприємство  може  бути  учасником  промислово-фінансової  групи  (або  транснаціональної  промислово-фінансової групи, якщо до складу групи входять українські та іноземні юридичні особи).</a:t>
            </a:r>
            <a:endParaRPr lang="uk-UA" sz="2000" dirty="0">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 xmlns:a16="http://schemas.microsoft.com/office/drawing/2014/main" id="{6195654B-D15B-4ECD-8838-23D3B4AEF24A}"/>
              </a:ext>
            </a:extLst>
          </p:cNvPr>
          <p:cNvSpPr/>
          <p:nvPr/>
        </p:nvSpPr>
        <p:spPr>
          <a:xfrm>
            <a:off x="744911" y="2165685"/>
            <a:ext cx="9096920" cy="431905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lnSpc>
                <a:spcPct val="115000"/>
              </a:lnSpc>
              <a:spcAft>
                <a:spcPts val="0"/>
              </a:spcAft>
            </a:pPr>
            <a:r>
              <a:rPr lang="uk-UA" sz="2000" b="1" dirty="0" smtClean="0">
                <a:solidFill>
                  <a:schemeClr val="tx1"/>
                </a:solidFill>
                <a:latin typeface="Times New Roman"/>
                <a:ea typeface="Times New Roman"/>
                <a:cs typeface="Times New Roman"/>
              </a:rPr>
              <a:t>Промислово-фінансова група</a:t>
            </a:r>
            <a:r>
              <a:rPr lang="uk-UA" sz="2000" dirty="0" smtClean="0">
                <a:solidFill>
                  <a:schemeClr val="tx1"/>
                </a:solidFill>
                <a:latin typeface="Times New Roman"/>
                <a:ea typeface="Times New Roman"/>
                <a:cs typeface="Times New Roman"/>
              </a:rPr>
              <a:t> є об’єднанням,  яке створюється  за  рішенням  Кабінету  Міністрів  України  на певний  строк  з  метою  реалізації  державних  програм розвитку пріоритетних галузей виробництва і структурної перебудови  економіки  України,  включаючи  програми згідно  з  міжнародними  договорами  України,  а  також  з метою  виробництва  кінцевої  продукції.  </a:t>
            </a:r>
          </a:p>
          <a:p>
            <a:pPr indent="457200" algn="just">
              <a:lnSpc>
                <a:spcPct val="115000"/>
              </a:lnSpc>
              <a:spcAft>
                <a:spcPts val="0"/>
              </a:spcAft>
            </a:pPr>
            <a:r>
              <a:rPr lang="uk-UA" sz="2000" dirty="0" smtClean="0">
                <a:solidFill>
                  <a:schemeClr val="tx1"/>
                </a:solidFill>
                <a:latin typeface="Times New Roman"/>
                <a:ea typeface="Times New Roman"/>
                <a:cs typeface="Times New Roman"/>
              </a:rPr>
              <a:t>До  складу промислово-фінансової групи можуть входити промислові та  інші  підприємства, наукові і проектні  установи,  інші установи  і  організації  усіх  форм  власності. У складі промислово-фінансової групи визначається головне  підприємство,  яке  має  виключне  право  діяти  від  імені промислово-фінансової групи як  учасника господарських відносин.  Таке  об’єднання не  є юридичною особою і не підлягає державній реєстрації як суб’єкт господарювання.</a:t>
            </a:r>
            <a:endParaRPr lang="ru-RU" sz="2000" dirty="0">
              <a:solidFill>
                <a:schemeClr val="tx1"/>
              </a:solidFill>
              <a:latin typeface="Calibri"/>
              <a:ea typeface="Times New Roman"/>
              <a:cs typeface="Times New Roman"/>
            </a:endParaRPr>
          </a:p>
        </p:txBody>
      </p:sp>
      <p:sp>
        <p:nvSpPr>
          <p:cNvPr id="8" name="Выгнутая влево стрелка 7"/>
          <p:cNvSpPr/>
          <p:nvPr/>
        </p:nvSpPr>
        <p:spPr>
          <a:xfrm>
            <a:off x="192505" y="1552073"/>
            <a:ext cx="360948" cy="211755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713429" y="153334"/>
            <a:ext cx="8596668" cy="642151"/>
          </a:xfrm>
        </p:spPr>
        <p:txBody>
          <a:bodyPr vert="horz" lIns="91440" tIns="45720" rIns="91440" bIns="45720" rtlCol="0" anchor="t">
            <a:normAutofit fontScale="90000"/>
          </a:bodyPr>
          <a:lstStyle/>
          <a:p>
            <a:r>
              <a:rPr lang="uk-UA" sz="3100" dirty="0" smtClean="0">
                <a:solidFill>
                  <a:schemeClr val="accent2">
                    <a:lumMod val="50000"/>
                  </a:schemeClr>
                </a:solidFill>
                <a:latin typeface="Arial Black" panose="020B0A04020102020204" pitchFamily="34" charset="0"/>
              </a:rPr>
              <a:t>Об'єднання підприємств (продовження)</a:t>
            </a:r>
            <a:endParaRPr lang="uk-UA" sz="3100" dirty="0">
              <a:solidFill>
                <a:schemeClr val="accent2">
                  <a:lumMod val="50000"/>
                </a:schemeClr>
              </a:solidFill>
              <a:latin typeface="Arial Black" panose="020B0A04020102020204" pitchFamily="34" charset="0"/>
            </a:endParaRPr>
          </a:p>
        </p:txBody>
      </p:sp>
    </p:spTree>
    <p:extLst>
      <p:ext uri="{BB962C8B-B14F-4D97-AF65-F5344CB8AC3E}">
        <p14:creationId xmlns:p14="http://schemas.microsoft.com/office/powerpoint/2010/main" val="405867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 xmlns:a16="http://schemas.microsoft.com/office/drawing/2014/main" id="{6195654B-D15B-4ECD-8838-23D3B4AEF24A}"/>
              </a:ext>
            </a:extLst>
          </p:cNvPr>
          <p:cNvSpPr/>
          <p:nvPr/>
        </p:nvSpPr>
        <p:spPr>
          <a:xfrm>
            <a:off x="768975" y="637674"/>
            <a:ext cx="10119604" cy="239428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lnSpc>
                <a:spcPct val="115000"/>
              </a:lnSpc>
              <a:spcAft>
                <a:spcPts val="0"/>
              </a:spcAft>
            </a:pPr>
            <a:r>
              <a:rPr lang="uk-UA" sz="2000" b="1" dirty="0" smtClean="0">
                <a:solidFill>
                  <a:schemeClr val="tx1"/>
                </a:solidFill>
                <a:latin typeface="Times New Roman"/>
                <a:ea typeface="Times New Roman"/>
                <a:cs typeface="Times New Roman"/>
              </a:rPr>
              <a:t>Асоційовані підприємства (господарські організації) </a:t>
            </a:r>
            <a:r>
              <a:rPr lang="uk-UA" sz="2000" dirty="0" smtClean="0">
                <a:solidFill>
                  <a:schemeClr val="tx1"/>
                </a:solidFill>
                <a:latin typeface="Times New Roman"/>
                <a:ea typeface="Times New Roman"/>
                <a:cs typeface="Times New Roman"/>
              </a:rPr>
              <a:t>– це група суб'єктів господарювання – юридичних осіб, пов'язаних між собою відносинами економічної та/або організаційної залежності у формі участі в статутному капіталі та/або управлінні. Залежність між асоційованими підприємствами може бути простою і вирішальною (ст. 126 ГКУ).</a:t>
            </a:r>
          </a:p>
          <a:p>
            <a:pPr indent="457200" algn="just">
              <a:lnSpc>
                <a:spcPct val="115000"/>
              </a:lnSpc>
              <a:spcAft>
                <a:spcPts val="0"/>
              </a:spcAft>
            </a:pPr>
            <a:r>
              <a:rPr lang="uk-UA" sz="2000" dirty="0" smtClean="0">
                <a:solidFill>
                  <a:schemeClr val="tx1"/>
                </a:solidFill>
                <a:latin typeface="Times New Roman"/>
                <a:ea typeface="Times New Roman"/>
                <a:cs typeface="Times New Roman"/>
              </a:rPr>
              <a:t>Залежність між асоційованими підприємствами може бути простою і вирішальною. </a:t>
            </a:r>
            <a:endParaRPr lang="ru-RU" sz="2000" dirty="0">
              <a:solidFill>
                <a:schemeClr val="tx1"/>
              </a:solidFill>
              <a:latin typeface="Calibri"/>
              <a:ea typeface="Times New Roman"/>
              <a:cs typeface="Times New Roman"/>
            </a:endParaRPr>
          </a:p>
        </p:txBody>
      </p:sp>
      <p:sp>
        <p:nvSpPr>
          <p:cNvPr id="6" name="Выноска со стрелкой вверх 5"/>
          <p:cNvSpPr/>
          <p:nvPr/>
        </p:nvSpPr>
        <p:spPr>
          <a:xfrm>
            <a:off x="910391" y="3144256"/>
            <a:ext cx="4588042" cy="3136230"/>
          </a:xfrm>
          <a:prstGeom prst="upArrowCallout">
            <a:avLst>
              <a:gd name="adj1" fmla="val 57030"/>
              <a:gd name="adj2" fmla="val 58582"/>
              <a:gd name="adj3" fmla="val 10821"/>
              <a:gd name="adj4" fmla="val 8512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u="sng" dirty="0" smtClean="0">
                <a:solidFill>
                  <a:schemeClr val="tx1"/>
                </a:solidFill>
                <a:latin typeface="Times New Roman"/>
                <a:ea typeface="Times New Roman"/>
              </a:rPr>
              <a:t>Проста залежність </a:t>
            </a:r>
          </a:p>
          <a:p>
            <a:pPr algn="ctr"/>
            <a:r>
              <a:rPr lang="uk-UA" sz="2000" dirty="0" smtClean="0">
                <a:solidFill>
                  <a:schemeClr val="tx1"/>
                </a:solidFill>
                <a:latin typeface="Times New Roman"/>
                <a:ea typeface="Times New Roman"/>
              </a:rPr>
              <a:t>між асоційованими підприємствами виникає у разі, якщо одне з них має можливість блокувати прийняття рішень іншим (залежним) підприємством, які повинні прийматися відповідно до закону та/або установчих документів цього підприємства кваліфікованою більшістю голосів. </a:t>
            </a:r>
            <a:endParaRPr lang="en-US" sz="2000" dirty="0" smtClean="0">
              <a:solidFill>
                <a:schemeClr val="tx1"/>
              </a:solidFill>
              <a:latin typeface="Times New Roman" pitchFamily="18" charset="0"/>
              <a:cs typeface="Times New Roman" pitchFamily="18" charset="0"/>
            </a:endParaRPr>
          </a:p>
        </p:txBody>
      </p:sp>
      <p:sp>
        <p:nvSpPr>
          <p:cNvPr id="7" name="Выноска со стрелкой вверх 6"/>
          <p:cNvSpPr/>
          <p:nvPr/>
        </p:nvSpPr>
        <p:spPr>
          <a:xfrm>
            <a:off x="5654842" y="3152277"/>
            <a:ext cx="5378116" cy="3136230"/>
          </a:xfrm>
          <a:prstGeom prst="upArrowCallout">
            <a:avLst>
              <a:gd name="adj1" fmla="val 57030"/>
              <a:gd name="adj2" fmla="val 58582"/>
              <a:gd name="adj3" fmla="val 10821"/>
              <a:gd name="adj4" fmla="val 8512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u="sng" dirty="0" smtClean="0">
                <a:solidFill>
                  <a:schemeClr val="tx1"/>
                </a:solidFill>
                <a:latin typeface="Times New Roman"/>
                <a:ea typeface="Times New Roman"/>
              </a:rPr>
              <a:t>Вирішальна залежність </a:t>
            </a:r>
            <a:endParaRPr lang="uk-UA" sz="2000" dirty="0" smtClean="0">
              <a:solidFill>
                <a:schemeClr val="tx1"/>
              </a:solidFill>
              <a:latin typeface="Times New Roman"/>
              <a:ea typeface="Times New Roman"/>
            </a:endParaRPr>
          </a:p>
          <a:p>
            <a:pPr algn="ctr"/>
            <a:r>
              <a:rPr lang="uk-UA" sz="2000" dirty="0" smtClean="0">
                <a:solidFill>
                  <a:schemeClr val="tx1"/>
                </a:solidFill>
                <a:latin typeface="Times New Roman"/>
                <a:ea typeface="Times New Roman"/>
              </a:rPr>
              <a:t> виникає у разі, якщо між підприємствами встановлюються відносини контролю-підпорядкування за рахунок переважної участі контролюючого підприємства в статутному фонді та/або загальних зборах чи інших органах управління іншого (дочірнього) підприємства, зокрема володіння контрольним пакетом акцій. </a:t>
            </a:r>
            <a:endParaRPr lang="en-US" sz="2000" dirty="0" smtClean="0">
              <a:solidFill>
                <a:schemeClr val="tx1"/>
              </a:solidFill>
              <a:latin typeface="Times New Roman" pitchFamily="18" charset="0"/>
              <a:cs typeface="Times New Roman" pitchFamily="18" charset="0"/>
            </a:endParaRPr>
          </a:p>
        </p:txBody>
      </p:sp>
      <p:sp>
        <p:nvSpPr>
          <p:cNvPr id="9"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713429" y="153334"/>
            <a:ext cx="8596668" cy="642151"/>
          </a:xfrm>
        </p:spPr>
        <p:txBody>
          <a:bodyPr vert="horz" lIns="91440" tIns="45720" rIns="91440" bIns="45720" rtlCol="0" anchor="t">
            <a:normAutofit fontScale="90000"/>
          </a:bodyPr>
          <a:lstStyle/>
          <a:p>
            <a:r>
              <a:rPr lang="uk-UA" sz="3100" dirty="0" smtClean="0">
                <a:solidFill>
                  <a:schemeClr val="accent2">
                    <a:lumMod val="50000"/>
                  </a:schemeClr>
                </a:solidFill>
                <a:latin typeface="Arial Black" panose="020B0A04020102020204" pitchFamily="34" charset="0"/>
              </a:rPr>
              <a:t>Об'єднання підприємств (продовження)</a:t>
            </a:r>
            <a:endParaRPr lang="uk-UA" sz="3100" dirty="0">
              <a:solidFill>
                <a:schemeClr val="accent2">
                  <a:lumMod val="50000"/>
                </a:schemeClr>
              </a:solidFill>
              <a:latin typeface="Arial Black" panose="020B0A04020102020204" pitchFamily="34" charset="0"/>
            </a:endParaRPr>
          </a:p>
        </p:txBody>
      </p:sp>
    </p:spTree>
    <p:extLst>
      <p:ext uri="{BB962C8B-B14F-4D97-AF65-F5344CB8AC3E}">
        <p14:creationId xmlns:p14="http://schemas.microsoft.com/office/powerpoint/2010/main" val="405867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713429" y="153334"/>
            <a:ext cx="8596668" cy="642151"/>
          </a:xfrm>
        </p:spPr>
        <p:txBody>
          <a:bodyPr vert="horz" lIns="91440" tIns="45720" rIns="91440" bIns="45720" rtlCol="0" anchor="t">
            <a:normAutofit fontScale="90000"/>
          </a:bodyPr>
          <a:lstStyle/>
          <a:p>
            <a:r>
              <a:rPr lang="uk-UA" sz="3100" dirty="0" smtClean="0">
                <a:solidFill>
                  <a:schemeClr val="accent2">
                    <a:lumMod val="50000"/>
                  </a:schemeClr>
                </a:solidFill>
                <a:latin typeface="Arial Black" panose="020B0A04020102020204" pitchFamily="34" charset="0"/>
              </a:rPr>
              <a:t>Об'єднання підприємств (продовження)</a:t>
            </a:r>
            <a:endParaRPr lang="uk-UA" sz="3100" dirty="0">
              <a:solidFill>
                <a:schemeClr val="accent2">
                  <a:lumMod val="50000"/>
                </a:schemeClr>
              </a:solidFill>
              <a:latin typeface="Arial Black" panose="020B0A04020102020204" pitchFamily="34" charset="0"/>
            </a:endParaRPr>
          </a:p>
        </p:txBody>
      </p:sp>
      <p:sp>
        <p:nvSpPr>
          <p:cNvPr id="5" name="Прямокутник 4">
            <a:extLst>
              <a:ext uri="{FF2B5EF4-FFF2-40B4-BE49-F238E27FC236}">
                <a16:creationId xmlns="" xmlns:a16="http://schemas.microsoft.com/office/drawing/2014/main" id="{24BF3DA0-4B58-4291-BCBC-A56686FCF4C4}"/>
              </a:ext>
            </a:extLst>
          </p:cNvPr>
          <p:cNvSpPr/>
          <p:nvPr/>
        </p:nvSpPr>
        <p:spPr>
          <a:xfrm>
            <a:off x="360947" y="938463"/>
            <a:ext cx="9721517" cy="4740442"/>
          </a:xfrm>
          <a:prstGeom prst="rect">
            <a:avLst/>
          </a:prstGeom>
          <a:solidFill>
            <a:schemeClr val="bg2">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pPr indent="360000" algn="just"/>
            <a:r>
              <a:rPr lang="uk-UA" sz="2400" b="1" dirty="0" smtClean="0">
                <a:latin typeface="Times New Roman" panose="02020603050405020304" pitchFamily="18" charset="0"/>
                <a:cs typeface="Times New Roman" panose="02020603050405020304" pitchFamily="18" charset="0"/>
              </a:rPr>
              <a:t>Холдинговою компанією </a:t>
            </a:r>
            <a:r>
              <a:rPr lang="uk-UA" sz="2400" dirty="0" smtClean="0">
                <a:latin typeface="Times New Roman" panose="02020603050405020304" pitchFamily="18" charset="0"/>
                <a:cs typeface="Times New Roman" panose="02020603050405020304" pitchFamily="18" charset="0"/>
              </a:rPr>
              <a:t>є суб’єкт господарювання, що володіє контрольним пакетом акцій дочірнього підприємства. Між холдинговою компанією та її дочірніми підприємствами встановлюються відносини контролю-підпорядкування. Якщо з вини контролюючого підприємства дочірнім підприємством було укладено і здійснено невигідні для нього угоди або операції, то контролююче підприємство повинно компенсувати завдані дочірньому підприємству збитки. Якщо дочірнє підприємство з вини контролюючого підприємства опиниться у стані неплатоспроможності і буде визнано банкрутом, то субсидіарну відповідальність перед кредиторами дочірнього підприємства нестиме контролююче підприємство. </a:t>
            </a:r>
          </a:p>
        </p:txBody>
      </p:sp>
      <p:sp>
        <p:nvSpPr>
          <p:cNvPr id="7" name="Стрелка вниз 6"/>
          <p:cNvSpPr/>
          <p:nvPr/>
        </p:nvSpPr>
        <p:spPr>
          <a:xfrm>
            <a:off x="4174959" y="625643"/>
            <a:ext cx="613611" cy="2887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43540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204811" y="43649"/>
            <a:ext cx="9164497" cy="642151"/>
          </a:xfrm>
        </p:spPr>
        <p:txBody>
          <a:bodyPr vert="horz" lIns="91440" tIns="45720" rIns="91440" bIns="45720" rtlCol="0" anchor="t">
            <a:normAutofit fontScale="90000"/>
          </a:bodyPr>
          <a:lstStyle/>
          <a:p>
            <a:r>
              <a:rPr lang="uk-UA" sz="3100" dirty="0" smtClean="0">
                <a:solidFill>
                  <a:schemeClr val="accent2">
                    <a:lumMod val="50000"/>
                  </a:schemeClr>
                </a:solidFill>
                <a:latin typeface="Arial Black" panose="020B0A04020102020204" pitchFamily="34" charset="0"/>
              </a:rPr>
              <a:t>Господарські товариства як суб’єкти підприємницької діяльності</a:t>
            </a:r>
            <a:endParaRPr lang="uk-UA" sz="3100" dirty="0">
              <a:solidFill>
                <a:schemeClr val="accent2">
                  <a:lumMod val="50000"/>
                </a:schemeClr>
              </a:solidFill>
              <a:latin typeface="Arial Black" panose="020B0A04020102020204" pitchFamily="34" charset="0"/>
            </a:endParaRPr>
          </a:p>
        </p:txBody>
      </p:sp>
      <p:sp>
        <p:nvSpPr>
          <p:cNvPr id="5" name="Прямокутник 4">
            <a:extLst>
              <a:ext uri="{FF2B5EF4-FFF2-40B4-BE49-F238E27FC236}">
                <a16:creationId xmlns="" xmlns:a16="http://schemas.microsoft.com/office/drawing/2014/main" id="{24BF3DA0-4B58-4291-BCBC-A56686FCF4C4}"/>
              </a:ext>
            </a:extLst>
          </p:cNvPr>
          <p:cNvSpPr/>
          <p:nvPr/>
        </p:nvSpPr>
        <p:spPr>
          <a:xfrm>
            <a:off x="770021" y="969108"/>
            <a:ext cx="8692695" cy="2050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uk-UA" sz="2000" i="1" u="sng" dirty="0" smtClean="0"/>
              <a:t>Нормативно-правове забезпечення по даному питанню складається:</a:t>
            </a:r>
            <a:endParaRPr lang="ru-RU" sz="2000" dirty="0" smtClean="0"/>
          </a:p>
          <a:p>
            <a:r>
              <a:rPr lang="uk-UA" sz="2000" dirty="0" smtClean="0"/>
              <a:t>1. Цивільний Кодекс України;</a:t>
            </a:r>
            <a:endParaRPr lang="ru-RU" sz="2000" dirty="0" smtClean="0"/>
          </a:p>
          <a:p>
            <a:r>
              <a:rPr lang="uk-UA" sz="2000" dirty="0" smtClean="0"/>
              <a:t>2. Господарський Кодекс України;</a:t>
            </a:r>
            <a:endParaRPr lang="ru-RU" sz="2000" dirty="0" smtClean="0"/>
          </a:p>
          <a:p>
            <a:r>
              <a:rPr lang="uk-UA" sz="2000" dirty="0" smtClean="0"/>
              <a:t>3. Закон України «Про товариства з обмеженою та додатковою відповідальністю»;</a:t>
            </a:r>
            <a:endParaRPr lang="ru-RU" sz="2000" dirty="0" smtClean="0"/>
          </a:p>
          <a:p>
            <a:r>
              <a:rPr lang="uk-UA" sz="2000" dirty="0" smtClean="0"/>
              <a:t>4. Закон України «Про господарські товариства</a:t>
            </a:r>
            <a:r>
              <a:rPr lang="uk-UA" sz="2000" dirty="0" smtClean="0"/>
              <a:t>».</a:t>
            </a:r>
          </a:p>
          <a:p>
            <a:r>
              <a:rPr lang="uk-UA" sz="2000" dirty="0" smtClean="0">
                <a:latin typeface="Times New Roman" panose="02020603050405020304" pitchFamily="18" charset="0"/>
                <a:cs typeface="Times New Roman" panose="02020603050405020304" pitchFamily="18" charset="0"/>
              </a:rPr>
              <a:t>5. </a:t>
            </a:r>
            <a:r>
              <a:rPr lang="uk-UA" sz="2000" dirty="0"/>
              <a:t>Закон України «Про </a:t>
            </a:r>
            <a:r>
              <a:rPr lang="uk-UA" sz="2000" dirty="0" smtClean="0"/>
              <a:t>акціонерні </a:t>
            </a:r>
            <a:r>
              <a:rPr lang="uk-UA" sz="2000" dirty="0"/>
              <a:t>товариства</a:t>
            </a:r>
            <a:r>
              <a:rPr lang="uk-UA" sz="2000" dirty="0" smtClean="0"/>
              <a:t>».</a:t>
            </a:r>
            <a:endParaRPr lang="uk-UA" sz="2000" dirty="0"/>
          </a:p>
        </p:txBody>
      </p:sp>
      <p:sp>
        <p:nvSpPr>
          <p:cNvPr id="7" name="Стрелка вниз 6"/>
          <p:cNvSpPr/>
          <p:nvPr/>
        </p:nvSpPr>
        <p:spPr>
          <a:xfrm>
            <a:off x="6761747" y="782053"/>
            <a:ext cx="613611" cy="2887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13" name="Схема 12"/>
          <p:cNvGraphicFramePr/>
          <p:nvPr/>
        </p:nvGraphicFramePr>
        <p:xfrm>
          <a:off x="818148" y="3116179"/>
          <a:ext cx="9516979" cy="3501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3540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descr="node_772.jpg"/>
          <p:cNvPicPr>
            <a:picLocks noChangeAspect="1"/>
          </p:cNvPicPr>
          <p:nvPr/>
        </p:nvPicPr>
        <p:blipFill>
          <a:blip r:embed="rId2"/>
          <a:stretch>
            <a:fillRect/>
          </a:stretch>
        </p:blipFill>
        <p:spPr>
          <a:xfrm>
            <a:off x="9372602" y="565483"/>
            <a:ext cx="2622884" cy="2577826"/>
          </a:xfrm>
          <a:prstGeom prst="rect">
            <a:avLst/>
          </a:prstGeom>
        </p:spPr>
      </p:pic>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0" y="249587"/>
            <a:ext cx="10211245" cy="977634"/>
          </a:xfrm>
        </p:spPr>
        <p:txBody>
          <a:bodyPr>
            <a:normAutofit fontScale="90000"/>
          </a:bodyPr>
          <a:lstStyle/>
          <a:p>
            <a:r>
              <a:rPr lang="uk-UA" sz="3000" smtClean="0">
                <a:solidFill>
                  <a:schemeClr val="accent2">
                    <a:lumMod val="50000"/>
                  </a:schemeClr>
                </a:solidFill>
                <a:latin typeface="Arial Black" panose="020B0A04020102020204" pitchFamily="34" charset="0"/>
              </a:rPr>
              <a:t>Відповідно до ГКУ (ст. 80. Види господарських товариств), до господарських товариств належать:</a:t>
            </a:r>
            <a:endParaRPr lang="uk-UA" sz="3000">
              <a:solidFill>
                <a:schemeClr val="accent2">
                  <a:lumMod val="50000"/>
                </a:schemeClr>
              </a:solidFill>
              <a:latin typeface="Arial Black" panose="020B0A04020102020204" pitchFamily="34" charset="0"/>
            </a:endParaRPr>
          </a:p>
        </p:txBody>
      </p:sp>
      <p:sp>
        <p:nvSpPr>
          <p:cNvPr id="14" name="Прямокутник 7">
            <a:extLst>
              <a:ext uri="{FF2B5EF4-FFF2-40B4-BE49-F238E27FC236}">
                <a16:creationId xmlns="" xmlns:a16="http://schemas.microsoft.com/office/drawing/2014/main" id="{E8515F9F-6F3D-4BD9-86AC-5344C8716EDA}"/>
              </a:ext>
            </a:extLst>
          </p:cNvPr>
          <p:cNvSpPr/>
          <p:nvPr/>
        </p:nvSpPr>
        <p:spPr>
          <a:xfrm>
            <a:off x="350623" y="1227220"/>
            <a:ext cx="6038145" cy="1792705"/>
          </a:xfrm>
          <a:prstGeom prst="rect">
            <a:avLst/>
          </a:prstGeom>
          <a:solidFill>
            <a:schemeClr val="bg2">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r>
              <a:rPr lang="uk-UA" sz="2400" dirty="0" smtClean="0">
                <a:latin typeface="Times New Roman" pitchFamily="18" charset="0"/>
                <a:cs typeface="Times New Roman" pitchFamily="18" charset="0"/>
              </a:rPr>
              <a:t>- акціонерні товариства, </a:t>
            </a:r>
            <a:endParaRPr lang="ru-RU" sz="2400" dirty="0" smtClean="0">
              <a:latin typeface="Times New Roman" pitchFamily="18" charset="0"/>
              <a:cs typeface="Times New Roman" pitchFamily="18" charset="0"/>
            </a:endParaRPr>
          </a:p>
          <a:p>
            <a:r>
              <a:rPr lang="uk-UA" sz="2400" dirty="0" smtClean="0">
                <a:latin typeface="Times New Roman" pitchFamily="18" charset="0"/>
                <a:cs typeface="Times New Roman" pitchFamily="18" charset="0"/>
              </a:rPr>
              <a:t>- товариства з обмеженою відповідальністю, </a:t>
            </a:r>
            <a:endParaRPr lang="ru-RU" sz="2400" dirty="0" smtClean="0">
              <a:latin typeface="Times New Roman" pitchFamily="18" charset="0"/>
              <a:cs typeface="Times New Roman" pitchFamily="18" charset="0"/>
            </a:endParaRPr>
          </a:p>
          <a:p>
            <a:r>
              <a:rPr lang="uk-UA" sz="2400" dirty="0" smtClean="0">
                <a:latin typeface="Times New Roman" pitchFamily="18" charset="0"/>
                <a:cs typeface="Times New Roman" pitchFamily="18" charset="0"/>
              </a:rPr>
              <a:t>- товариства з додатковою відповідальністю, </a:t>
            </a:r>
            <a:endParaRPr lang="ru-RU" sz="2400" dirty="0" smtClean="0">
              <a:latin typeface="Times New Roman" pitchFamily="18" charset="0"/>
              <a:cs typeface="Times New Roman" pitchFamily="18" charset="0"/>
            </a:endParaRPr>
          </a:p>
          <a:p>
            <a:r>
              <a:rPr lang="uk-UA" sz="2400" dirty="0" smtClean="0">
                <a:latin typeface="Times New Roman" pitchFamily="18" charset="0"/>
                <a:cs typeface="Times New Roman" pitchFamily="18" charset="0"/>
              </a:rPr>
              <a:t>- повні товариства, </a:t>
            </a:r>
            <a:endParaRPr lang="ru-RU" sz="2400" dirty="0" smtClean="0">
              <a:latin typeface="Times New Roman" pitchFamily="18" charset="0"/>
              <a:cs typeface="Times New Roman" pitchFamily="18" charset="0"/>
            </a:endParaRPr>
          </a:p>
          <a:p>
            <a:r>
              <a:rPr lang="uk-UA" sz="2400" dirty="0" smtClean="0">
                <a:latin typeface="Times New Roman" pitchFamily="18" charset="0"/>
                <a:cs typeface="Times New Roman" pitchFamily="18" charset="0"/>
              </a:rPr>
              <a:t>- командитні товариства.</a:t>
            </a:r>
            <a:endParaRPr lang="ru-RU" sz="2400" dirty="0">
              <a:latin typeface="Times New Roman" pitchFamily="18" charset="0"/>
              <a:cs typeface="Times New Roman" pitchFamily="18" charset="0"/>
            </a:endParaRPr>
          </a:p>
        </p:txBody>
      </p:sp>
      <p:sp>
        <p:nvSpPr>
          <p:cNvPr id="9" name="Прямоугольник 8">
            <a:extLst>
              <a:ext uri="{FF2B5EF4-FFF2-40B4-BE49-F238E27FC236}">
                <a16:creationId xmlns="" xmlns:a16="http://schemas.microsoft.com/office/drawing/2014/main" id="{B077149B-4D93-4026-8673-55BA2D9E68A6}"/>
              </a:ext>
            </a:extLst>
          </p:cNvPr>
          <p:cNvSpPr/>
          <p:nvPr/>
        </p:nvSpPr>
        <p:spPr>
          <a:xfrm>
            <a:off x="830179" y="3248526"/>
            <a:ext cx="10323095" cy="2971799"/>
          </a:xfrm>
          <a:prstGeom prst="rect">
            <a:avLst/>
          </a:prstGeom>
          <a:solidFill>
            <a:schemeClr val="accent2">
              <a:lumMod val="20000"/>
              <a:lumOff val="80000"/>
            </a:schemeClr>
          </a:solidFill>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0"/>
              </a:spcAft>
            </a:pPr>
            <a:r>
              <a:rPr lang="uk-UA" sz="2200" b="1" i="1" dirty="0" smtClean="0">
                <a:solidFill>
                  <a:schemeClr val="tx1"/>
                </a:solidFill>
                <a:latin typeface="Times New Roman"/>
                <a:ea typeface="Times New Roman"/>
                <a:cs typeface="Times New Roman"/>
              </a:rPr>
              <a:t>Акціонерним товариством</a:t>
            </a:r>
            <a:r>
              <a:rPr lang="uk-UA" sz="2200" dirty="0" smtClean="0">
                <a:solidFill>
                  <a:schemeClr val="tx1"/>
                </a:solidFill>
                <a:latin typeface="Times New Roman"/>
                <a:ea typeface="Times New Roman"/>
                <a:cs typeface="Times New Roman"/>
              </a:rPr>
              <a:t> є господарське товариство, яке має статутний капітал, поділений на визначену кількість акцій однакової номінальної вартості, і несе відповідальність за зобов'язаннями тільки майном товариства, а акціонери несуть ризик збитків, пов'язаних із діяльністю товариства, в межах вартості належних їм акцій, крім випадків, визначених законом (ч. 2 ст. 80 ГКУ).</a:t>
            </a:r>
            <a:endParaRPr lang="ru-RU" sz="2200" dirty="0" smtClean="0">
              <a:solidFill>
                <a:schemeClr val="tx1"/>
              </a:solidFill>
              <a:latin typeface="Calibri"/>
              <a:ea typeface="Times New Roman"/>
              <a:cs typeface="Times New Roman"/>
            </a:endParaRPr>
          </a:p>
          <a:p>
            <a:r>
              <a:rPr lang="uk-UA" sz="2200" dirty="0" smtClean="0">
                <a:solidFill>
                  <a:schemeClr val="tx1"/>
                </a:solidFill>
                <a:latin typeface="Times New Roman"/>
                <a:ea typeface="Times New Roman"/>
              </a:rPr>
              <a:t>Акціонерні товариства за типом поділяються на </a:t>
            </a:r>
            <a:r>
              <a:rPr lang="uk-UA" sz="2200" i="1" u="sng" dirty="0" smtClean="0">
                <a:solidFill>
                  <a:schemeClr val="tx1"/>
                </a:solidFill>
                <a:latin typeface="Times New Roman"/>
                <a:ea typeface="Times New Roman"/>
              </a:rPr>
              <a:t>публічні акціонерні товариства</a:t>
            </a:r>
            <a:r>
              <a:rPr lang="uk-UA" sz="2200" dirty="0" smtClean="0">
                <a:solidFill>
                  <a:schemeClr val="tx1"/>
                </a:solidFill>
                <a:latin typeface="Times New Roman"/>
                <a:ea typeface="Times New Roman"/>
              </a:rPr>
              <a:t> та </a:t>
            </a:r>
            <a:r>
              <a:rPr lang="uk-UA" sz="2200" i="1" u="sng" dirty="0" smtClean="0">
                <a:solidFill>
                  <a:schemeClr val="tx1"/>
                </a:solidFill>
                <a:latin typeface="Times New Roman"/>
                <a:ea typeface="Times New Roman"/>
              </a:rPr>
              <a:t>приватні акціонерні товариства</a:t>
            </a:r>
            <a:r>
              <a:rPr lang="uk-UA" sz="2200" dirty="0" smtClean="0">
                <a:solidFill>
                  <a:schemeClr val="tx1"/>
                </a:solidFill>
                <a:latin typeface="Times New Roman"/>
                <a:ea typeface="Times New Roman"/>
              </a:rPr>
              <a:t>.</a:t>
            </a:r>
            <a:endParaRPr lang="x-none"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0440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0" y="0"/>
            <a:ext cx="10211245" cy="625642"/>
          </a:xfrm>
        </p:spPr>
        <p:txBody>
          <a:bodyPr>
            <a:normAutofit/>
          </a:bodyPr>
          <a:lstStyle/>
          <a:p>
            <a:r>
              <a:rPr lang="uk-UA" sz="3000" dirty="0" smtClean="0">
                <a:solidFill>
                  <a:schemeClr val="accent2">
                    <a:lumMod val="50000"/>
                  </a:schemeClr>
                </a:solidFill>
                <a:latin typeface="Arial Black" panose="020B0A04020102020204" pitchFamily="34" charset="0"/>
              </a:rPr>
              <a:t>Види господарських товариств:</a:t>
            </a:r>
            <a:endParaRPr lang="uk-UA" sz="3000" dirty="0">
              <a:solidFill>
                <a:schemeClr val="accent2">
                  <a:lumMod val="50000"/>
                </a:schemeClr>
              </a:solidFill>
              <a:latin typeface="Arial Black" panose="020B0A04020102020204" pitchFamily="34" charset="0"/>
            </a:endParaRPr>
          </a:p>
        </p:txBody>
      </p:sp>
      <p:sp>
        <p:nvSpPr>
          <p:cNvPr id="9" name="Прямоугольник 8">
            <a:extLst>
              <a:ext uri="{FF2B5EF4-FFF2-40B4-BE49-F238E27FC236}">
                <a16:creationId xmlns="" xmlns:a16="http://schemas.microsoft.com/office/drawing/2014/main" id="{B077149B-4D93-4026-8673-55BA2D9E68A6}"/>
              </a:ext>
            </a:extLst>
          </p:cNvPr>
          <p:cNvSpPr/>
          <p:nvPr/>
        </p:nvSpPr>
        <p:spPr>
          <a:xfrm>
            <a:off x="360948" y="637675"/>
            <a:ext cx="10323095" cy="1407693"/>
          </a:xfrm>
          <a:prstGeom prst="rect">
            <a:avLst/>
          </a:prstGeom>
          <a:solidFill>
            <a:schemeClr val="accent2">
              <a:lumMod val="20000"/>
              <a:lumOff val="80000"/>
            </a:schemeClr>
          </a:solidFill>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0"/>
              </a:spcAft>
            </a:pPr>
            <a:r>
              <a:rPr lang="uk-UA" sz="1900" b="1" i="1" dirty="0" smtClean="0">
                <a:solidFill>
                  <a:schemeClr val="tx1"/>
                </a:solidFill>
                <a:latin typeface="Times New Roman"/>
                <a:ea typeface="Times New Roman"/>
              </a:rPr>
              <a:t>Товариством з обмеженою відповідальністю</a:t>
            </a:r>
            <a:r>
              <a:rPr lang="uk-UA" sz="1900" dirty="0" smtClean="0">
                <a:solidFill>
                  <a:schemeClr val="tx1"/>
                </a:solidFill>
                <a:latin typeface="Times New Roman"/>
                <a:ea typeface="Times New Roman"/>
              </a:rPr>
              <a:t> є господарське товариство, що має статутний капітал, поділений на частки, і несе відповідальність за своїми зобов'язаннями тільки своїм майном. Учасники товариства, які повністю сплатили свої вклади, несуть ризик збитків, пов'язаних з діяльністю товариства, у межах своїх вкладів (ч. 3 ст. 80 ГКУ).</a:t>
            </a:r>
            <a:endParaRPr lang="x-none" sz="1900"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 xmlns:a16="http://schemas.microsoft.com/office/drawing/2014/main" id="{B077149B-4D93-4026-8673-55BA2D9E68A6}"/>
              </a:ext>
            </a:extLst>
          </p:cNvPr>
          <p:cNvSpPr/>
          <p:nvPr/>
        </p:nvSpPr>
        <p:spPr>
          <a:xfrm>
            <a:off x="561474" y="2221833"/>
            <a:ext cx="10323095" cy="1628272"/>
          </a:xfrm>
          <a:prstGeom prst="rect">
            <a:avLst/>
          </a:prstGeom>
          <a:solidFill>
            <a:schemeClr val="accent2">
              <a:lumMod val="20000"/>
              <a:lumOff val="80000"/>
            </a:schemeClr>
          </a:solidFill>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0"/>
              </a:spcAft>
            </a:pPr>
            <a:r>
              <a:rPr lang="uk-UA" sz="1900" b="1" i="1" dirty="0" smtClean="0">
                <a:solidFill>
                  <a:schemeClr val="tx1"/>
                </a:solidFill>
                <a:latin typeface="Times New Roman"/>
                <a:ea typeface="Times New Roman"/>
              </a:rPr>
              <a:t>Товариством з додатковою відповідальністю </a:t>
            </a:r>
            <a:r>
              <a:rPr lang="uk-UA" sz="1900" dirty="0" smtClean="0">
                <a:solidFill>
                  <a:schemeClr val="tx1"/>
                </a:solidFill>
                <a:latin typeface="Times New Roman"/>
                <a:ea typeface="Times New Roman"/>
              </a:rPr>
              <a:t>є господарське товариство, статутний капітал якого поділений на частки і яке несе відповідальність за своїми зобов'язаннями власним майном, а в разі його недостатності учасники цього товариства несуть додаткову солідарну відповідальність у визначеному установчими документами однаково кратному розмірі до вкладу кожного з учасників (ч. 4 ст. 80 ГКУ).</a:t>
            </a:r>
            <a:endParaRPr lang="uk-UA" sz="1900" dirty="0">
              <a:solidFill>
                <a:schemeClr val="tx1"/>
              </a:solidFill>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 xmlns:a16="http://schemas.microsoft.com/office/drawing/2014/main" id="{B077149B-4D93-4026-8673-55BA2D9E68A6}"/>
              </a:ext>
            </a:extLst>
          </p:cNvPr>
          <p:cNvSpPr/>
          <p:nvPr/>
        </p:nvSpPr>
        <p:spPr>
          <a:xfrm>
            <a:off x="689811" y="4046622"/>
            <a:ext cx="10547684" cy="1018673"/>
          </a:xfrm>
          <a:prstGeom prst="rect">
            <a:avLst/>
          </a:prstGeom>
          <a:solidFill>
            <a:schemeClr val="accent2">
              <a:lumMod val="20000"/>
              <a:lumOff val="80000"/>
            </a:schemeClr>
          </a:solidFill>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uk-UA" sz="1900" b="1" i="1" dirty="0" smtClean="0">
                <a:solidFill>
                  <a:schemeClr val="tx1"/>
                </a:solidFill>
                <a:latin typeface="Times New Roman"/>
                <a:ea typeface="Times New Roman"/>
              </a:rPr>
              <a:t>Повним товариством</a:t>
            </a:r>
            <a:r>
              <a:rPr lang="uk-UA" sz="1900" dirty="0" smtClean="0">
                <a:solidFill>
                  <a:schemeClr val="tx1"/>
                </a:solidFill>
                <a:latin typeface="Times New Roman"/>
                <a:ea typeface="Times New Roman"/>
              </a:rPr>
              <a:t> є господарське товариство, всі учасники якого відповідно до укладеного між ними договору здійснюють підприємницьку діяльність від імені товариства і несуть додаткову солідарну відповідальність за зобов'язаннями товариства усім своїм майном (ч. 5 ст. 80 ГКУ).</a:t>
            </a:r>
            <a:endParaRPr lang="uk-UA" sz="1900" dirty="0">
              <a:solidFill>
                <a:schemeClr val="tx1"/>
              </a:solidFill>
              <a:latin typeface="Times New Roman" panose="02020603050405020304" pitchFamily="18" charset="0"/>
              <a:cs typeface="Times New Roman" panose="02020603050405020304" pitchFamily="18" charset="0"/>
            </a:endParaRPr>
          </a:p>
        </p:txBody>
      </p:sp>
      <p:sp>
        <p:nvSpPr>
          <p:cNvPr id="7" name="Прямоугольник 6">
            <a:extLst>
              <a:ext uri="{FF2B5EF4-FFF2-40B4-BE49-F238E27FC236}">
                <a16:creationId xmlns="" xmlns:a16="http://schemas.microsoft.com/office/drawing/2014/main" id="{B077149B-4D93-4026-8673-55BA2D9E68A6}"/>
              </a:ext>
            </a:extLst>
          </p:cNvPr>
          <p:cNvSpPr/>
          <p:nvPr/>
        </p:nvSpPr>
        <p:spPr>
          <a:xfrm>
            <a:off x="890338" y="5245769"/>
            <a:ext cx="10547684" cy="1395663"/>
          </a:xfrm>
          <a:prstGeom prst="rect">
            <a:avLst/>
          </a:prstGeom>
          <a:solidFill>
            <a:schemeClr val="accent2">
              <a:lumMod val="20000"/>
              <a:lumOff val="80000"/>
            </a:schemeClr>
          </a:solidFill>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uk-UA" sz="1900" b="1" i="1" dirty="0" smtClean="0">
                <a:solidFill>
                  <a:schemeClr val="tx1"/>
                </a:solidFill>
                <a:latin typeface="Times New Roman"/>
                <a:ea typeface="Times New Roman"/>
              </a:rPr>
              <a:t>Командитним товариством</a:t>
            </a:r>
            <a:r>
              <a:rPr lang="uk-UA" sz="1900" dirty="0" smtClean="0">
                <a:solidFill>
                  <a:schemeClr val="tx1"/>
                </a:solidFill>
                <a:latin typeface="Times New Roman"/>
                <a:ea typeface="Times New Roman"/>
              </a:rPr>
              <a:t> є господарське товариство, в якому один або декілька учасників здійснюють від імені товариства підприємницьку діяльність і несуть за його зобов'язаннями додаткову солідарну відповідальність усім своїм майном, на яке за законом може бути звернено стягнення (повні учасники), а інші учасники присутні в діяльності товариства лише своїми вкладами (вкладники) (ч. 6 ст. 80 ГКУ).</a:t>
            </a:r>
            <a:endParaRPr lang="uk-UA" sz="1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044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H6BJF3.jpg"/>
          <p:cNvPicPr>
            <a:picLocks noChangeAspect="1"/>
          </p:cNvPicPr>
          <p:nvPr/>
        </p:nvPicPr>
        <p:blipFill>
          <a:blip r:embed="rId2"/>
          <a:stretch>
            <a:fillRect/>
          </a:stretch>
        </p:blipFill>
        <p:spPr>
          <a:xfrm>
            <a:off x="8891301" y="818147"/>
            <a:ext cx="3104183" cy="3209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677334" y="369902"/>
            <a:ext cx="8596668" cy="642151"/>
          </a:xfrm>
        </p:spPr>
        <p:txBody>
          <a:bodyPr>
            <a:noAutofit/>
          </a:bodyPr>
          <a:lstStyle/>
          <a:p>
            <a:r>
              <a:rPr lang="uk-UA" sz="2000" smtClean="0">
                <a:solidFill>
                  <a:schemeClr val="accent2">
                    <a:lumMod val="50000"/>
                  </a:schemeClr>
                </a:solidFill>
                <a:latin typeface="Arial Black" panose="020B0A04020102020204" pitchFamily="34" charset="0"/>
              </a:rPr>
              <a:t>2.1. Поняття і характерні риси підприємства, основні напрямки його діяльності</a:t>
            </a:r>
          </a:p>
        </p:txBody>
      </p:sp>
      <p:sp>
        <p:nvSpPr>
          <p:cNvPr id="4" name="Прямокутник 3">
            <a:extLst>
              <a:ext uri="{FF2B5EF4-FFF2-40B4-BE49-F238E27FC236}">
                <a16:creationId xmlns="" xmlns:a16="http://schemas.microsoft.com/office/drawing/2014/main" id="{472B4F0F-1107-46C2-8A45-DF2C2EAC5734}"/>
              </a:ext>
            </a:extLst>
          </p:cNvPr>
          <p:cNvSpPr/>
          <p:nvPr/>
        </p:nvSpPr>
        <p:spPr>
          <a:xfrm>
            <a:off x="1105386" y="1047564"/>
            <a:ext cx="3129730" cy="54153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uk-UA" sz="2400" b="1" dirty="0" smtClean="0">
                <a:latin typeface="Times New Roman" panose="02020603050405020304" pitchFamily="18" charset="0"/>
                <a:cs typeface="Times New Roman" panose="02020603050405020304" pitchFamily="18" charset="0"/>
              </a:rPr>
              <a:t>Поняття (ГКУ, ст. 62) </a:t>
            </a:r>
            <a:endParaRPr lang="uk-UA" sz="2000" b="1" dirty="0">
              <a:latin typeface="Times New Roman" panose="02020603050405020304" pitchFamily="18" charset="0"/>
              <a:cs typeface="Times New Roman" panose="02020603050405020304" pitchFamily="18" charset="0"/>
            </a:endParaRPr>
          </a:p>
        </p:txBody>
      </p:sp>
      <p:sp>
        <p:nvSpPr>
          <p:cNvPr id="5" name="Прямокутник 4">
            <a:extLst>
              <a:ext uri="{FF2B5EF4-FFF2-40B4-BE49-F238E27FC236}">
                <a16:creationId xmlns="" xmlns:a16="http://schemas.microsoft.com/office/drawing/2014/main" id="{24BF3DA0-4B58-4291-BCBC-A56686FCF4C4}"/>
              </a:ext>
            </a:extLst>
          </p:cNvPr>
          <p:cNvSpPr/>
          <p:nvPr/>
        </p:nvSpPr>
        <p:spPr>
          <a:xfrm>
            <a:off x="300790" y="1888898"/>
            <a:ext cx="8716408" cy="175667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uk-UA" sz="2200" b="1" i="1" dirty="0" smtClean="0">
                <a:solidFill>
                  <a:schemeClr val="tx1"/>
                </a:solidFill>
                <a:latin typeface="Times New Roman" panose="02020603050405020304" pitchFamily="18" charset="0"/>
                <a:cs typeface="Times New Roman" panose="02020603050405020304" pitchFamily="18" charset="0"/>
              </a:rPr>
              <a:t>Підприємство – </a:t>
            </a:r>
            <a:r>
              <a:rPr lang="uk-UA" sz="2200" dirty="0" smtClean="0">
                <a:solidFill>
                  <a:schemeClr val="tx1"/>
                </a:solidFill>
                <a:latin typeface="Times New Roman" panose="02020603050405020304" pitchFamily="18" charset="0"/>
                <a:cs typeface="Times New Roman" panose="02020603050405020304" pitchFamily="18" charset="0"/>
              </a:rPr>
              <a:t>самостійний суб'єкт господарювання, створений компетентним органом державної влади або органом місцевого самоврядування, або іншими суб'єктами для задоволення суспільних та особистих потреб шляхом систематичного здійснення виробничої, науково-дослідної, торговельної та іншої господарської діяльності.</a:t>
            </a:r>
            <a:endParaRPr lang="uk-UA" sz="2200" u="sng" dirty="0">
              <a:solidFill>
                <a:schemeClr val="tx1"/>
              </a:solidFill>
              <a:latin typeface="Times New Roman" panose="02020603050405020304" pitchFamily="18" charset="0"/>
              <a:cs typeface="Times New Roman" panose="02020603050405020304" pitchFamily="18" charset="0"/>
            </a:endParaRPr>
          </a:p>
        </p:txBody>
      </p:sp>
      <p:sp>
        <p:nvSpPr>
          <p:cNvPr id="6" name="Стрілка: шеврон 5">
            <a:extLst>
              <a:ext uri="{FF2B5EF4-FFF2-40B4-BE49-F238E27FC236}">
                <a16:creationId xmlns="" xmlns:a16="http://schemas.microsoft.com/office/drawing/2014/main" id="{F4995FDA-AFB5-4BD2-A3CA-57FFEF25FEB5}"/>
              </a:ext>
            </a:extLst>
          </p:cNvPr>
          <p:cNvSpPr/>
          <p:nvPr/>
        </p:nvSpPr>
        <p:spPr>
          <a:xfrm rot="5400000">
            <a:off x="2822748" y="1548223"/>
            <a:ext cx="301841" cy="359546"/>
          </a:xfrm>
          <a:prstGeom prst="chevron">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uk-UA">
              <a:solidFill>
                <a:schemeClr val="tx1"/>
              </a:solidFill>
            </a:endParaRPr>
          </a:p>
        </p:txBody>
      </p:sp>
      <p:sp>
        <p:nvSpPr>
          <p:cNvPr id="14" name="Прямокутник 4">
            <a:extLst>
              <a:ext uri="{FF2B5EF4-FFF2-40B4-BE49-F238E27FC236}">
                <a16:creationId xmlns="" xmlns:a16="http://schemas.microsoft.com/office/drawing/2014/main" id="{24BF3DA0-4B58-4291-BCBC-A56686FCF4C4}"/>
              </a:ext>
            </a:extLst>
          </p:cNvPr>
          <p:cNvSpPr/>
          <p:nvPr/>
        </p:nvSpPr>
        <p:spPr>
          <a:xfrm>
            <a:off x="288758" y="4006516"/>
            <a:ext cx="10938240" cy="259882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uk-UA" sz="2000" b="1" dirty="0" smtClean="0">
                <a:latin typeface="Times New Roman" pitchFamily="18" charset="0"/>
                <a:cs typeface="Times New Roman" pitchFamily="18" charset="0"/>
              </a:rPr>
              <a:t>Основними ознаками підприємства є:</a:t>
            </a:r>
            <a:endParaRPr lang="ru-RU" sz="2000" b="1"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виробничо-технічна єдність</a:t>
            </a:r>
            <a:r>
              <a:rPr lang="uk-UA" sz="2000" dirty="0" smtClean="0">
                <a:latin typeface="Times New Roman" pitchFamily="18" charset="0"/>
                <a:cs typeface="Times New Roman" pitchFamily="18" charset="0"/>
              </a:rPr>
              <a:t>, яка визначається спільністю призначення продукції (робіт, послуг) або спільного процесу її виробництва;</a:t>
            </a:r>
            <a:endParaRPr lang="ru-RU" sz="2000"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економічна єдність</a:t>
            </a:r>
            <a:r>
              <a:rPr lang="uk-UA" sz="2000" dirty="0" smtClean="0">
                <a:latin typeface="Times New Roman" pitchFamily="18" charset="0"/>
                <a:cs typeface="Times New Roman" pitchFamily="18" charset="0"/>
              </a:rPr>
              <a:t>, що проявляється в єдності плану, обліку, спільності матеріальних, технічних і фінансових ресурсів, економічних результатів роботи та єдиної системи стимулювання;</a:t>
            </a:r>
            <a:endParaRPr lang="ru-RU" sz="2000"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організаційна єдність, </a:t>
            </a:r>
            <a:r>
              <a:rPr lang="uk-UA" sz="2000" dirty="0" smtClean="0">
                <a:latin typeface="Times New Roman" pitchFamily="18" charset="0"/>
                <a:cs typeface="Times New Roman" pitchFamily="18" charset="0"/>
              </a:rPr>
              <a:t>яка передбачає наявність єдиного колективу, єдиного апарату управління і єдиної системи щодо управління виробництвом, загальної системи їх обслуговування, що визначає спільну відповідальність за здійснену діяльність.</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818201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1997242" y="1672389"/>
            <a:ext cx="4813265" cy="830355"/>
          </a:xfrm>
        </p:spPr>
        <p:txBody>
          <a:bodyPr>
            <a:noAutofit/>
          </a:bodyPr>
          <a:lstStyle/>
          <a:p>
            <a:pPr algn="ctr"/>
            <a: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rPr>
              <a:t>Дякую за увагу</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rPr>
              <a:t>!</a:t>
            </a:r>
            <a:endPar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endParaRPr>
          </a:p>
        </p:txBody>
      </p:sp>
      <p:sp>
        <p:nvSpPr>
          <p:cNvPr id="3" name="Заголовок 1">
            <a:extLst>
              <a:ext uri="{FF2B5EF4-FFF2-40B4-BE49-F238E27FC236}">
                <a16:creationId xmlns="" xmlns:a16="http://schemas.microsoft.com/office/drawing/2014/main" id="{7B7DB14C-6D1E-46FF-B761-8983A822EB55}"/>
              </a:ext>
            </a:extLst>
          </p:cNvPr>
          <p:cNvSpPr txBox="1">
            <a:spLocks/>
          </p:cNvSpPr>
          <p:nvPr/>
        </p:nvSpPr>
        <p:spPr>
          <a:xfrm>
            <a:off x="4506956" y="4998965"/>
            <a:ext cx="4596002" cy="109491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rPr>
              <a:t>Гарного дня</a:t>
            </a:r>
            <a:r>
              <a:rPr lang="en-US"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rPr>
              <a:t>!</a:t>
            </a:r>
            <a:endParaRPr lang="uk-UA"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endParaRPr>
          </a:p>
        </p:txBody>
      </p:sp>
      <p:sp>
        <p:nvSpPr>
          <p:cNvPr id="6" name="Улыбающееся лицо 5"/>
          <p:cNvSpPr/>
          <p:nvPr/>
        </p:nvSpPr>
        <p:spPr>
          <a:xfrm>
            <a:off x="2983831" y="2442411"/>
            <a:ext cx="2731169" cy="2490536"/>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30854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авая фигурная скобка 11"/>
          <p:cNvSpPr/>
          <p:nvPr/>
        </p:nvSpPr>
        <p:spPr>
          <a:xfrm flipH="1">
            <a:off x="914400" y="1600200"/>
            <a:ext cx="508000" cy="3810000"/>
          </a:xfrm>
          <a:prstGeom prst="rightBrace">
            <a:avLst>
              <a:gd name="adj1" fmla="val 8333"/>
              <a:gd name="adj2" fmla="val 50371"/>
            </a:avLst>
          </a:prstGeom>
          <a:ln cap="rnd" cmpd="sng">
            <a:solidFill>
              <a:schemeClr val="bg1"/>
            </a:solidFill>
            <a:tailEnd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
        <p:nvSpPr>
          <p:cNvPr id="2060" name="Rectangle 1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2049" name="Group 1"/>
          <p:cNvGrpSpPr>
            <a:grpSpLocks noChangeAspect="1"/>
          </p:cNvGrpSpPr>
          <p:nvPr/>
        </p:nvGrpSpPr>
        <p:grpSpPr bwMode="auto">
          <a:xfrm>
            <a:off x="1717382" y="442615"/>
            <a:ext cx="7727407" cy="5872489"/>
            <a:chOff x="3599" y="1175"/>
            <a:chExt cx="4990" cy="4000"/>
          </a:xfrm>
        </p:grpSpPr>
        <p:sp>
          <p:nvSpPr>
            <p:cNvPr id="2058" name="Text Box 10"/>
            <p:cNvSpPr txBox="1">
              <a:spLocks noChangeArrowheads="1"/>
            </p:cNvSpPr>
            <p:nvPr/>
          </p:nvSpPr>
          <p:spPr bwMode="auto">
            <a:xfrm>
              <a:off x="3599" y="1175"/>
              <a:ext cx="4913" cy="364"/>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ОСНОВНІ ЗАВДАННЯ ДІЯЛЬНОСТІ ПІДПРИЄМСТВА</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7" name="Text Box 9"/>
            <p:cNvSpPr txBox="1">
              <a:spLocks noChangeArrowheads="1"/>
            </p:cNvSpPr>
            <p:nvPr/>
          </p:nvSpPr>
          <p:spPr bwMode="auto">
            <a:xfrm>
              <a:off x="3599" y="1785"/>
              <a:ext cx="4990" cy="740"/>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постійне підвищення ефективності діяльності підприємства та отримання позитивного кінцевого фінансового результату власниками підприємства</a:t>
              </a:r>
              <a:endParaRPr kumimoji="0" lang="uk-UA"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6" name="Text Box 8"/>
            <p:cNvSpPr txBox="1">
              <a:spLocks noChangeArrowheads="1"/>
            </p:cNvSpPr>
            <p:nvPr/>
          </p:nvSpPr>
          <p:spPr bwMode="auto">
            <a:xfrm>
              <a:off x="3599" y="2622"/>
              <a:ext cx="4990" cy="532"/>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забезпечення споживачів конкурентоспроможною продукцією підприємства</a:t>
              </a:r>
              <a:endParaRPr kumimoji="0" lang="uk-UA"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5" name="Text Box 7"/>
            <p:cNvSpPr txBox="1">
              <a:spLocks noChangeArrowheads="1"/>
            </p:cNvSpPr>
            <p:nvPr/>
          </p:nvSpPr>
          <p:spPr bwMode="auto">
            <a:xfrm>
              <a:off x="3599" y="3241"/>
              <a:ext cx="4990" cy="531"/>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своєчасне і термінове впровадження досягнень науково-технічного прогресу у виробництво</a:t>
              </a:r>
              <a:endParaRPr kumimoji="0" lang="uk-UA"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4" name="Text Box 6"/>
            <p:cNvSpPr txBox="1">
              <a:spLocks noChangeArrowheads="1"/>
            </p:cNvSpPr>
            <p:nvPr/>
          </p:nvSpPr>
          <p:spPr bwMode="auto">
            <a:xfrm>
              <a:off x="3599" y="3870"/>
              <a:ext cx="4990" cy="1305"/>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постійне зростання культурно-технічного та професійно-кваліфікаційного рівня трудового потенціалу підприємства і залучення працівників до творчої діяльності (винахідництво, раціоналізаторство, новаторство), а також забезпечення персоналу підприємства заробітною платою та нормальними умовами праці</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22" name="Стрелка вправо 21"/>
          <p:cNvSpPr/>
          <p:nvPr/>
        </p:nvSpPr>
        <p:spPr>
          <a:xfrm>
            <a:off x="1395663" y="1780674"/>
            <a:ext cx="336884" cy="360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право 22"/>
          <p:cNvSpPr/>
          <p:nvPr/>
        </p:nvSpPr>
        <p:spPr>
          <a:xfrm>
            <a:off x="1391652" y="2787316"/>
            <a:ext cx="336884" cy="360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право 23"/>
          <p:cNvSpPr/>
          <p:nvPr/>
        </p:nvSpPr>
        <p:spPr>
          <a:xfrm>
            <a:off x="1367589" y="3761874"/>
            <a:ext cx="336884" cy="360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право 24"/>
          <p:cNvSpPr/>
          <p:nvPr/>
        </p:nvSpPr>
        <p:spPr>
          <a:xfrm>
            <a:off x="1355558" y="5169569"/>
            <a:ext cx="336884" cy="360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AD2E8C89-F86E-43F2-932F-591D33F8F54D}"/>
              </a:ext>
            </a:extLst>
          </p:cNvPr>
          <p:cNvSpPr/>
          <p:nvPr/>
        </p:nvSpPr>
        <p:spPr>
          <a:xfrm>
            <a:off x="529389" y="986589"/>
            <a:ext cx="9998243" cy="1624263"/>
          </a:xfrm>
          <a:prstGeom prst="rect">
            <a:avLst/>
          </a:prstGeo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pPr algn="just"/>
            <a:r>
              <a:rPr lang="uk-UA" sz="2000" dirty="0" smtClean="0">
                <a:latin typeface="Times New Roman" pitchFamily="18" charset="0"/>
                <a:cs typeface="Times New Roman" pitchFamily="18" charset="0"/>
              </a:rPr>
              <a:t>- </a:t>
            </a:r>
            <a:r>
              <a:rPr lang="uk-UA" sz="2000" b="1" i="1" dirty="0" smtClean="0">
                <a:latin typeface="Times New Roman" pitchFamily="18" charset="0"/>
                <a:cs typeface="Times New Roman" pitchFamily="18" charset="0"/>
              </a:rPr>
              <a:t>маркетингова діяльність</a:t>
            </a:r>
            <a:r>
              <a:rPr lang="uk-UA" sz="2000" dirty="0" smtClean="0">
                <a:latin typeface="Times New Roman" pitchFamily="18" charset="0"/>
                <a:cs typeface="Times New Roman" pitchFamily="18" charset="0"/>
              </a:rPr>
              <a:t> – процес організації виробництва і збуту продукції, орієнтований на задоволення потреб окремих споживачів і отримання прибутку на основі дослідження і прогнозування ринку, вивчення внутрішнього та зовнішнього ринкового середовища, розробки стратегії і тактики поведінки на ринку за допомогою маркетингових послуг</a:t>
            </a:r>
            <a:endParaRPr lang="en-US" sz="2000" dirty="0" smtClean="0">
              <a:solidFill>
                <a:schemeClr val="tx1"/>
              </a:solidFill>
              <a:latin typeface="Times New Roman" pitchFamily="18" charset="0"/>
              <a:cs typeface="Times New Roman" pitchFamily="18" charset="0"/>
            </a:endParaRPr>
          </a:p>
        </p:txBody>
      </p:sp>
      <p:sp>
        <p:nvSpPr>
          <p:cNvPr id="19" name="Заголовок 1">
            <a:extLst>
              <a:ext uri="{FF2B5EF4-FFF2-40B4-BE49-F238E27FC236}">
                <a16:creationId xmlns="" xmlns:a16="http://schemas.microsoft.com/office/drawing/2014/main" id="{C227144E-1103-4DC3-89B8-B71EDED2D586}"/>
              </a:ext>
            </a:extLst>
          </p:cNvPr>
          <p:cNvSpPr txBox="1">
            <a:spLocks/>
          </p:cNvSpPr>
          <p:nvPr/>
        </p:nvSpPr>
        <p:spPr>
          <a:xfrm>
            <a:off x="677334" y="369902"/>
            <a:ext cx="8596668" cy="642151"/>
          </a:xfrm>
          <a:prstGeom prst="rect">
            <a:avLst/>
          </a:prstGeom>
        </p:spPr>
        <p:txBody>
          <a:bodyPr vert="horz" lIns="91440" tIns="45720" rIns="91440" bIns="45720" rtlCol="0" anchor="t">
            <a:normAutofit fontScale="67500" lnSpcReduction="20000"/>
          </a:bodyPr>
          <a:lstStyle/>
          <a:p>
            <a:pPr lvl="0">
              <a:spcBef>
                <a:spcPct val="0"/>
              </a:spcBef>
              <a:defRPr/>
            </a:pPr>
            <a:r>
              <a:rPr lang="uk-UA" sz="3200" dirty="0" smtClean="0">
                <a:latin typeface="Times New Roman"/>
                <a:ea typeface="Times New Roman"/>
              </a:rPr>
              <a:t>Для досягнення основних завдань підприємства здійснюють різні види діяльності:</a:t>
            </a:r>
            <a:endParaRPr kumimoji="0" lang="en-US"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endParaRPr>
          </a:p>
        </p:txBody>
      </p:sp>
      <p:sp>
        <p:nvSpPr>
          <p:cNvPr id="32" name="Выгнутая влево стрелка 31"/>
          <p:cNvSpPr/>
          <p:nvPr/>
        </p:nvSpPr>
        <p:spPr>
          <a:xfrm>
            <a:off x="204537" y="1937084"/>
            <a:ext cx="276725" cy="10828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0503" name="Rectangle 2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20481" name="Group 1"/>
          <p:cNvGrpSpPr>
            <a:grpSpLocks noChangeAspect="1"/>
          </p:cNvGrpSpPr>
          <p:nvPr/>
        </p:nvGrpSpPr>
        <p:grpSpPr bwMode="auto">
          <a:xfrm>
            <a:off x="601579" y="2695074"/>
            <a:ext cx="8169442" cy="3940175"/>
            <a:chOff x="2860" y="1256"/>
            <a:chExt cx="6263" cy="4569"/>
          </a:xfrm>
        </p:grpSpPr>
        <p:sp>
          <p:nvSpPr>
            <p:cNvPr id="20502" name="AutoShape 22"/>
            <p:cNvSpPr>
              <a:spLocks noChangeAspect="1" noChangeArrowheads="1" noTextEdit="1"/>
            </p:cNvSpPr>
            <p:nvPr/>
          </p:nvSpPr>
          <p:spPr bwMode="auto">
            <a:xfrm>
              <a:off x="2860" y="1256"/>
              <a:ext cx="6263" cy="4569"/>
            </a:xfrm>
            <a:prstGeom prst="rect">
              <a:avLst/>
            </a:prstGeom>
            <a:noFill/>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501" name="Text Box 21"/>
            <p:cNvSpPr txBox="1">
              <a:spLocks noChangeArrowheads="1"/>
            </p:cNvSpPr>
            <p:nvPr/>
          </p:nvSpPr>
          <p:spPr bwMode="auto">
            <a:xfrm>
              <a:off x="3345" y="1357"/>
              <a:ext cx="5655" cy="364"/>
            </a:xfrm>
            <a:prstGeom prst="rec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ЗАВДАННЯ </a:t>
              </a:r>
              <a:r>
                <a:rPr kumimoji="0" lang="uk-UA" sz="16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МАРКЕТИНГОВОЇ ДІЯЛЬНОСТІ ПІДПРИЄМСТВА</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00" name="Text Box 20"/>
            <p:cNvSpPr txBox="1">
              <a:spLocks noChangeArrowheads="1"/>
            </p:cNvSpPr>
            <p:nvPr/>
          </p:nvSpPr>
          <p:spPr bwMode="auto">
            <a:xfrm>
              <a:off x="3599" y="1841"/>
              <a:ext cx="4990" cy="3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дослідження ринку товарів (робіт, послуг);</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99" name="Text Box 19"/>
            <p:cNvSpPr txBox="1">
              <a:spLocks noChangeArrowheads="1"/>
            </p:cNvSpPr>
            <p:nvPr/>
          </p:nvSpPr>
          <p:spPr bwMode="auto">
            <a:xfrm>
              <a:off x="3598" y="2228"/>
              <a:ext cx="4990" cy="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розробка та впровадження ефективних заходів товароруху;</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98" name="AutoShape 18"/>
            <p:cNvSpPr>
              <a:spLocks noChangeShapeType="1"/>
            </p:cNvSpPr>
            <p:nvPr/>
          </p:nvSpPr>
          <p:spPr bwMode="auto">
            <a:xfrm rot="10800000" flipH="1" flipV="1">
              <a:off x="3345" y="1539"/>
              <a:ext cx="252" cy="4138"/>
            </a:xfrm>
            <a:prstGeom prst="bentConnector3">
              <a:avLst>
                <a:gd name="adj1" fmla="val -105264"/>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97" name="AutoShape 17"/>
            <p:cNvSpPr>
              <a:spLocks noChangeShapeType="1"/>
            </p:cNvSpPr>
            <p:nvPr/>
          </p:nvSpPr>
          <p:spPr bwMode="auto">
            <a:xfrm flipH="1">
              <a:off x="3068" y="2001"/>
              <a:ext cx="531" cy="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96" name="AutoShape 16"/>
            <p:cNvSpPr>
              <a:spLocks noChangeShapeType="1"/>
            </p:cNvSpPr>
            <p:nvPr/>
          </p:nvSpPr>
          <p:spPr bwMode="auto">
            <a:xfrm flipH="1">
              <a:off x="3068" y="2391"/>
              <a:ext cx="530"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95" name="AutoShape 15"/>
            <p:cNvSpPr>
              <a:spLocks noChangeShapeType="1"/>
            </p:cNvSpPr>
            <p:nvPr/>
          </p:nvSpPr>
          <p:spPr bwMode="auto">
            <a:xfrm flipH="1">
              <a:off x="3068" y="3506"/>
              <a:ext cx="53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94" name="Text Box 14"/>
            <p:cNvSpPr txBox="1">
              <a:spLocks noChangeArrowheads="1"/>
            </p:cNvSpPr>
            <p:nvPr/>
          </p:nvSpPr>
          <p:spPr bwMode="auto">
            <a:xfrm>
              <a:off x="3598" y="2648"/>
              <a:ext cx="4989" cy="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здійснення рекламних компаній;</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93" name="Text Box 13"/>
            <p:cNvSpPr txBox="1">
              <a:spLocks noChangeArrowheads="1"/>
            </p:cNvSpPr>
            <p:nvPr/>
          </p:nvSpPr>
          <p:spPr bwMode="auto">
            <a:xfrm>
              <a:off x="3597" y="3042"/>
              <a:ext cx="4990" cy="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формування обґрунтованої цінової політики;</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92" name="Text Box 12"/>
            <p:cNvSpPr txBox="1">
              <a:spLocks noChangeArrowheads="1"/>
            </p:cNvSpPr>
            <p:nvPr/>
          </p:nvSpPr>
          <p:spPr bwMode="auto">
            <a:xfrm>
              <a:off x="3597" y="3417"/>
              <a:ext cx="4990" cy="5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формування платоспроможного попиту та системи стимулювання збуту;</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91" name="Text Box 11"/>
            <p:cNvSpPr txBox="1">
              <a:spLocks noChangeArrowheads="1"/>
            </p:cNvSpPr>
            <p:nvPr/>
          </p:nvSpPr>
          <p:spPr bwMode="auto">
            <a:xfrm>
              <a:off x="3597" y="3992"/>
              <a:ext cx="4990" cy="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розробка досконалої асортиментної політики</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90" name="Text Box 10"/>
            <p:cNvSpPr txBox="1">
              <a:spLocks noChangeArrowheads="1"/>
            </p:cNvSpPr>
            <p:nvPr/>
          </p:nvSpPr>
          <p:spPr bwMode="auto">
            <a:xfrm>
              <a:off x="3597" y="4378"/>
              <a:ext cx="4990" cy="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вибір каналів товароруху</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89" name="Text Box 9"/>
            <p:cNvSpPr txBox="1">
              <a:spLocks noChangeArrowheads="1"/>
            </p:cNvSpPr>
            <p:nvPr/>
          </p:nvSpPr>
          <p:spPr bwMode="auto">
            <a:xfrm>
              <a:off x="3599" y="4776"/>
              <a:ext cx="4990" cy="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визначення дизайну товарів (послуг);</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88" name="Text Box 8"/>
            <p:cNvSpPr txBox="1">
              <a:spLocks noChangeArrowheads="1"/>
            </p:cNvSpPr>
            <p:nvPr/>
          </p:nvSpPr>
          <p:spPr bwMode="auto">
            <a:xfrm>
              <a:off x="3600" y="5152"/>
              <a:ext cx="4989" cy="3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формування позитивного іміджу товарів (послуг);</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87" name="Text Box 7"/>
            <p:cNvSpPr txBox="1">
              <a:spLocks noChangeArrowheads="1"/>
            </p:cNvSpPr>
            <p:nvPr/>
          </p:nvSpPr>
          <p:spPr bwMode="auto">
            <a:xfrm>
              <a:off x="3597" y="5528"/>
              <a:ext cx="4989" cy="2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передбачення сервісного обслуговування тощо.</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86" name="AutoShape 6"/>
            <p:cNvSpPr>
              <a:spLocks noChangeShapeType="1"/>
            </p:cNvSpPr>
            <p:nvPr/>
          </p:nvSpPr>
          <p:spPr bwMode="auto">
            <a:xfrm flipH="1">
              <a:off x="3066" y="2788"/>
              <a:ext cx="531"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85" name="AutoShape 5"/>
            <p:cNvSpPr>
              <a:spLocks noChangeShapeType="1"/>
            </p:cNvSpPr>
            <p:nvPr/>
          </p:nvSpPr>
          <p:spPr bwMode="auto">
            <a:xfrm flipH="1">
              <a:off x="3066" y="4126"/>
              <a:ext cx="531" cy="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84" name="AutoShape 4"/>
            <p:cNvSpPr>
              <a:spLocks noChangeShapeType="1"/>
            </p:cNvSpPr>
            <p:nvPr/>
          </p:nvSpPr>
          <p:spPr bwMode="auto">
            <a:xfrm flipH="1">
              <a:off x="3066" y="4555"/>
              <a:ext cx="531"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83" name="AutoShape 3"/>
            <p:cNvSpPr>
              <a:spLocks noChangeShapeType="1"/>
            </p:cNvSpPr>
            <p:nvPr/>
          </p:nvSpPr>
          <p:spPr bwMode="auto">
            <a:xfrm flipH="1">
              <a:off x="3066" y="4930"/>
              <a:ext cx="531"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20482" name="AutoShape 2"/>
            <p:cNvSpPr>
              <a:spLocks noChangeShapeType="1"/>
            </p:cNvSpPr>
            <p:nvPr/>
          </p:nvSpPr>
          <p:spPr bwMode="auto">
            <a:xfrm flipH="1">
              <a:off x="3069" y="5275"/>
              <a:ext cx="53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grpSp>
    </p:spTree>
    <p:extLst>
      <p:ext uri="{BB962C8B-B14F-4D97-AF65-F5344CB8AC3E}">
        <p14:creationId xmlns:p14="http://schemas.microsoft.com/office/powerpoint/2010/main" val="1293860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AD2E8C89-F86E-43F2-932F-591D33F8F54D}"/>
              </a:ext>
            </a:extLst>
          </p:cNvPr>
          <p:cNvSpPr/>
          <p:nvPr/>
        </p:nvSpPr>
        <p:spPr>
          <a:xfrm>
            <a:off x="529389" y="986589"/>
            <a:ext cx="9998243" cy="1624263"/>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pPr algn="just"/>
            <a:r>
              <a:rPr lang="uk-UA" sz="2200" b="1" i="1" dirty="0" smtClean="0">
                <a:latin typeface="Times New Roman" pitchFamily="18" charset="0"/>
                <a:cs typeface="Times New Roman" pitchFamily="18" charset="0"/>
              </a:rPr>
              <a:t>інноваційна діяльність</a:t>
            </a:r>
            <a:r>
              <a:rPr lang="uk-UA" sz="2200" dirty="0" smtClean="0">
                <a:latin typeface="Times New Roman" pitchFamily="18" charset="0"/>
                <a:cs typeface="Times New Roman" pitchFamily="18" charset="0"/>
              </a:rPr>
              <a:t> – процес, здійснюваний на основі реалізації інвестицій з метою виконання обґрунтованих науково-технічних програм з гарантованими строками окупності витрат і впровадження нових науково-технічних впроваджень у виробництво</a:t>
            </a:r>
            <a:endParaRPr lang="en-US" sz="2200" dirty="0" smtClean="0">
              <a:solidFill>
                <a:schemeClr val="tx1"/>
              </a:solidFill>
              <a:latin typeface="Times New Roman" pitchFamily="18" charset="0"/>
              <a:cs typeface="Times New Roman" pitchFamily="18" charset="0"/>
            </a:endParaRPr>
          </a:p>
        </p:txBody>
      </p:sp>
      <p:sp>
        <p:nvSpPr>
          <p:cNvPr id="19" name="Заголовок 1">
            <a:extLst>
              <a:ext uri="{FF2B5EF4-FFF2-40B4-BE49-F238E27FC236}">
                <a16:creationId xmlns="" xmlns:a16="http://schemas.microsoft.com/office/drawing/2014/main" id="{C227144E-1103-4DC3-89B8-B71EDED2D586}"/>
              </a:ext>
            </a:extLst>
          </p:cNvPr>
          <p:cNvSpPr txBox="1">
            <a:spLocks/>
          </p:cNvSpPr>
          <p:nvPr/>
        </p:nvSpPr>
        <p:spPr>
          <a:xfrm>
            <a:off x="677334" y="369902"/>
            <a:ext cx="8596668" cy="642151"/>
          </a:xfrm>
          <a:prstGeom prst="rect">
            <a:avLst/>
          </a:prstGeom>
        </p:spPr>
        <p:txBody>
          <a:bodyPr vert="horz" lIns="91440" tIns="45720" rIns="91440" bIns="45720" rtlCol="0" anchor="t">
            <a:normAutofit fontScale="67500" lnSpcReduction="20000"/>
          </a:bodyPr>
          <a:lstStyle/>
          <a:p>
            <a:pPr lvl="0">
              <a:spcBef>
                <a:spcPct val="0"/>
              </a:spcBef>
              <a:defRPr/>
            </a:pPr>
            <a:r>
              <a:rPr lang="uk-UA" sz="3200" dirty="0" smtClean="0">
                <a:latin typeface="Times New Roman"/>
                <a:ea typeface="Times New Roman"/>
              </a:rPr>
              <a:t>Для досягнення основних завдань підприємства здійснюють різні види діяльності:</a:t>
            </a:r>
            <a:endParaRPr kumimoji="0" lang="en-US"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endParaRPr>
          </a:p>
        </p:txBody>
      </p:sp>
      <p:sp>
        <p:nvSpPr>
          <p:cNvPr id="32" name="Выгнутая влево стрелка 31"/>
          <p:cNvSpPr/>
          <p:nvPr/>
        </p:nvSpPr>
        <p:spPr>
          <a:xfrm>
            <a:off x="204537" y="1937084"/>
            <a:ext cx="276725" cy="10828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0503" name="Rectangle 2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998" name="Rectangle 1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41985" name="Group 1"/>
          <p:cNvGrpSpPr>
            <a:grpSpLocks noChangeAspect="1"/>
          </p:cNvGrpSpPr>
          <p:nvPr/>
        </p:nvGrpSpPr>
        <p:grpSpPr bwMode="auto">
          <a:xfrm>
            <a:off x="565485" y="2875547"/>
            <a:ext cx="9396662" cy="3884011"/>
            <a:chOff x="2860" y="1256"/>
            <a:chExt cx="6263" cy="3185"/>
          </a:xfrm>
        </p:grpSpPr>
        <p:sp>
          <p:nvSpPr>
            <p:cNvPr id="41997" name="AutoShape 13"/>
            <p:cNvSpPr>
              <a:spLocks noChangeAspect="1" noChangeArrowheads="1" noTextEdit="1"/>
            </p:cNvSpPr>
            <p:nvPr/>
          </p:nvSpPr>
          <p:spPr bwMode="auto">
            <a:xfrm>
              <a:off x="2860" y="1256"/>
              <a:ext cx="6263" cy="3185"/>
            </a:xfrm>
            <a:prstGeom prst="rect">
              <a:avLst/>
            </a:prstGeom>
            <a:noFill/>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41996" name="Text Box 12"/>
            <p:cNvSpPr txBox="1">
              <a:spLocks noChangeArrowheads="1"/>
            </p:cNvSpPr>
            <p:nvPr/>
          </p:nvSpPr>
          <p:spPr bwMode="auto">
            <a:xfrm>
              <a:off x="3345" y="1357"/>
              <a:ext cx="5655" cy="364"/>
            </a:xfrm>
            <a:prstGeom prst="rec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ЗАВДАННЯ ІННОВАЦІЙНОЇ ДІЯЛЬНОСТІ ПІДПРИЄМСТВА</a:t>
              </a: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995" name="Text Box 11"/>
            <p:cNvSpPr txBox="1">
              <a:spLocks noChangeArrowheads="1"/>
            </p:cNvSpPr>
            <p:nvPr/>
          </p:nvSpPr>
          <p:spPr bwMode="auto">
            <a:xfrm>
              <a:off x="3599" y="1841"/>
              <a:ext cx="4990" cy="3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реалізація науково-технічних розробок і випробувань;</a:t>
              </a: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994" name="Text Box 10"/>
            <p:cNvSpPr txBox="1">
              <a:spLocks noChangeArrowheads="1"/>
            </p:cNvSpPr>
            <p:nvPr/>
          </p:nvSpPr>
          <p:spPr bwMode="auto">
            <a:xfrm>
              <a:off x="3598" y="2228"/>
              <a:ext cx="4990" cy="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ефективна технологічна і конструкторська діяльність;</a:t>
              </a: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993" name="AutoShape 9"/>
            <p:cNvSpPr>
              <a:spLocks noChangeShapeType="1"/>
            </p:cNvSpPr>
            <p:nvPr/>
          </p:nvSpPr>
          <p:spPr bwMode="auto">
            <a:xfrm rot="10800000" flipH="1" flipV="1">
              <a:off x="3345" y="1539"/>
              <a:ext cx="251" cy="2615"/>
            </a:xfrm>
            <a:prstGeom prst="bentConnector3">
              <a:avLst>
                <a:gd name="adj1" fmla="val -105574"/>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41992" name="AutoShape 8"/>
            <p:cNvSpPr>
              <a:spLocks noChangeShapeType="1"/>
            </p:cNvSpPr>
            <p:nvPr/>
          </p:nvSpPr>
          <p:spPr bwMode="auto">
            <a:xfrm flipH="1">
              <a:off x="3068" y="2001"/>
              <a:ext cx="531" cy="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41991" name="AutoShape 7"/>
            <p:cNvSpPr>
              <a:spLocks noChangeShapeType="1"/>
            </p:cNvSpPr>
            <p:nvPr/>
          </p:nvSpPr>
          <p:spPr bwMode="auto">
            <a:xfrm flipH="1">
              <a:off x="3068" y="2391"/>
              <a:ext cx="530"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41990" name="AutoShape 6"/>
            <p:cNvSpPr>
              <a:spLocks noChangeShapeType="1"/>
            </p:cNvSpPr>
            <p:nvPr/>
          </p:nvSpPr>
          <p:spPr bwMode="auto">
            <a:xfrm flipH="1">
              <a:off x="3068" y="3506"/>
              <a:ext cx="53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41989" name="Text Box 5"/>
            <p:cNvSpPr txBox="1">
              <a:spLocks noChangeArrowheads="1"/>
            </p:cNvSpPr>
            <p:nvPr/>
          </p:nvSpPr>
          <p:spPr bwMode="auto">
            <a:xfrm>
              <a:off x="3600" y="2653"/>
              <a:ext cx="4990" cy="5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впровадження технічних, організаційних та інших нововведень;</a:t>
              </a: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988" name="Text Box 4"/>
            <p:cNvSpPr txBox="1">
              <a:spLocks noChangeArrowheads="1"/>
            </p:cNvSpPr>
            <p:nvPr/>
          </p:nvSpPr>
          <p:spPr bwMode="auto">
            <a:xfrm>
              <a:off x="3596" y="3247"/>
              <a:ext cx="4990" cy="52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розробка нових корисних моделей щодо удосконалення організації, управління і регулювання діяльності підприємства;</a:t>
              </a: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987" name="Text Box 3"/>
            <p:cNvSpPr txBox="1">
              <a:spLocks noChangeArrowheads="1"/>
            </p:cNvSpPr>
            <p:nvPr/>
          </p:nvSpPr>
          <p:spPr bwMode="auto">
            <a:xfrm>
              <a:off x="3596" y="3867"/>
              <a:ext cx="4990" cy="57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формування ефективної інноваційно-інвестиційної політики підприємства.</a:t>
              </a:r>
              <a:endParaRPr kumimoji="0" lang="uk-UA"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986" name="AutoShape 2"/>
            <p:cNvSpPr>
              <a:spLocks noChangeShapeType="1"/>
            </p:cNvSpPr>
            <p:nvPr/>
          </p:nvSpPr>
          <p:spPr bwMode="auto">
            <a:xfrm flipH="1">
              <a:off x="3066" y="2788"/>
              <a:ext cx="531"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grpSp>
    </p:spTree>
    <p:extLst>
      <p:ext uri="{BB962C8B-B14F-4D97-AF65-F5344CB8AC3E}">
        <p14:creationId xmlns:p14="http://schemas.microsoft.com/office/powerpoint/2010/main" val="1293860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AD2E8C89-F86E-43F2-932F-591D33F8F54D}"/>
              </a:ext>
            </a:extLst>
          </p:cNvPr>
          <p:cNvSpPr/>
          <p:nvPr/>
        </p:nvSpPr>
        <p:spPr>
          <a:xfrm>
            <a:off x="529389" y="986589"/>
            <a:ext cx="9998243" cy="1624263"/>
          </a:xfrm>
          <a:prstGeom prst="rect">
            <a:avLst/>
          </a:prstGeom>
          <a:solidFill>
            <a:schemeClr val="bg2">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pPr algn="just"/>
            <a:r>
              <a:rPr lang="uk-UA" sz="2400" b="1" i="1" dirty="0" smtClean="0">
                <a:latin typeface="Times New Roman" pitchFamily="18" charset="0"/>
                <a:cs typeface="Times New Roman" pitchFamily="18" charset="0"/>
              </a:rPr>
              <a:t>виробнича діяльність</a:t>
            </a:r>
            <a:r>
              <a:rPr lang="uk-UA" sz="2400" dirty="0" smtClean="0">
                <a:latin typeface="Times New Roman" pitchFamily="18" charset="0"/>
                <a:cs typeface="Times New Roman" pitchFamily="18" charset="0"/>
              </a:rPr>
              <a:t> – це сукупність дій працівників із застосуванням засобів праці, необхідних для перетворення ресурсів в готову продукцію, яка включає в себе виробництво та переробку різних видів сировини, будівництво та надання будь-яких видів послуг</a:t>
            </a:r>
            <a:endParaRPr lang="en-US" sz="2200" dirty="0" smtClean="0">
              <a:solidFill>
                <a:schemeClr val="tx1"/>
              </a:solidFill>
              <a:latin typeface="Times New Roman" pitchFamily="18" charset="0"/>
              <a:cs typeface="Times New Roman" pitchFamily="18" charset="0"/>
            </a:endParaRPr>
          </a:p>
        </p:txBody>
      </p:sp>
      <p:sp>
        <p:nvSpPr>
          <p:cNvPr id="19" name="Заголовок 1">
            <a:extLst>
              <a:ext uri="{FF2B5EF4-FFF2-40B4-BE49-F238E27FC236}">
                <a16:creationId xmlns="" xmlns:a16="http://schemas.microsoft.com/office/drawing/2014/main" id="{C227144E-1103-4DC3-89B8-B71EDED2D586}"/>
              </a:ext>
            </a:extLst>
          </p:cNvPr>
          <p:cNvSpPr txBox="1">
            <a:spLocks/>
          </p:cNvSpPr>
          <p:nvPr/>
        </p:nvSpPr>
        <p:spPr>
          <a:xfrm>
            <a:off x="677334" y="369902"/>
            <a:ext cx="8596668" cy="642151"/>
          </a:xfrm>
          <a:prstGeom prst="rect">
            <a:avLst/>
          </a:prstGeom>
        </p:spPr>
        <p:txBody>
          <a:bodyPr vert="horz" lIns="91440" tIns="45720" rIns="91440" bIns="45720" rtlCol="0" anchor="t">
            <a:normAutofit fontScale="67500" lnSpcReduction="20000"/>
          </a:bodyPr>
          <a:lstStyle/>
          <a:p>
            <a:pPr lvl="0">
              <a:spcBef>
                <a:spcPct val="0"/>
              </a:spcBef>
              <a:defRPr/>
            </a:pPr>
            <a:r>
              <a:rPr lang="uk-UA" sz="3200" dirty="0" smtClean="0">
                <a:latin typeface="Times New Roman"/>
                <a:ea typeface="Times New Roman"/>
              </a:rPr>
              <a:t>Для досягнення основних завдань підприємства здійснюють різні види діяльності:</a:t>
            </a:r>
            <a:endParaRPr kumimoji="0" lang="en-US"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endParaRPr>
          </a:p>
        </p:txBody>
      </p:sp>
      <p:sp>
        <p:nvSpPr>
          <p:cNvPr id="32" name="Выгнутая влево стрелка 31"/>
          <p:cNvSpPr/>
          <p:nvPr/>
        </p:nvSpPr>
        <p:spPr>
          <a:xfrm>
            <a:off x="204537" y="1937084"/>
            <a:ext cx="276725" cy="10828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0503" name="Rectangle 2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998" name="Rectangle 1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4" name="Rectangle 1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43009" name="Group 1"/>
          <p:cNvGrpSpPr>
            <a:grpSpLocks noChangeAspect="1"/>
          </p:cNvGrpSpPr>
          <p:nvPr/>
        </p:nvGrpSpPr>
        <p:grpSpPr bwMode="auto">
          <a:xfrm>
            <a:off x="565484" y="2767263"/>
            <a:ext cx="9476086" cy="3898231"/>
            <a:chOff x="2860" y="1256"/>
            <a:chExt cx="6263" cy="3889"/>
          </a:xfrm>
        </p:grpSpPr>
        <p:sp>
          <p:nvSpPr>
            <p:cNvPr id="43023" name="AutoShape 15"/>
            <p:cNvSpPr>
              <a:spLocks noChangeAspect="1" noChangeArrowheads="1" noTextEdit="1"/>
            </p:cNvSpPr>
            <p:nvPr/>
          </p:nvSpPr>
          <p:spPr bwMode="auto">
            <a:xfrm>
              <a:off x="2860" y="1256"/>
              <a:ext cx="6263" cy="3889"/>
            </a:xfrm>
            <a:prstGeom prst="rect">
              <a:avLst/>
            </a:prstGeom>
            <a:noFill/>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43022" name="Text Box 14"/>
            <p:cNvSpPr txBox="1">
              <a:spLocks noChangeArrowheads="1"/>
            </p:cNvSpPr>
            <p:nvPr/>
          </p:nvSpPr>
          <p:spPr bwMode="auto">
            <a:xfrm>
              <a:off x="3345" y="1357"/>
              <a:ext cx="5655" cy="364"/>
            </a:xfrm>
            <a:prstGeom prst="rec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ЗАВДАННЯ ВИРОБНИЧОЇ ДІЯЛЬНОСТІ ПІДПРИЄМСТВА</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021" name="Text Box 13"/>
            <p:cNvSpPr txBox="1">
              <a:spLocks noChangeArrowheads="1"/>
            </p:cNvSpPr>
            <p:nvPr/>
          </p:nvSpPr>
          <p:spPr bwMode="auto">
            <a:xfrm>
              <a:off x="3596" y="1791"/>
              <a:ext cx="4990" cy="5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розробка програми випуску товарів (послуг) в поточному періоді і на перспективу;</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020" name="AutoShape 12"/>
            <p:cNvSpPr>
              <a:spLocks noChangeShapeType="1"/>
            </p:cNvSpPr>
            <p:nvPr/>
          </p:nvSpPr>
          <p:spPr bwMode="auto">
            <a:xfrm rot="10800000" flipH="1" flipV="1">
              <a:off x="3345" y="1539"/>
              <a:ext cx="249" cy="3292"/>
            </a:xfrm>
            <a:prstGeom prst="bentConnector3">
              <a:avLst>
                <a:gd name="adj1" fmla="val -106509"/>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43019" name="AutoShape 11"/>
            <p:cNvSpPr>
              <a:spLocks noChangeShapeType="1"/>
            </p:cNvSpPr>
            <p:nvPr/>
          </p:nvSpPr>
          <p:spPr bwMode="auto">
            <a:xfrm flipH="1">
              <a:off x="3065" y="2044"/>
              <a:ext cx="531" cy="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43018" name="AutoShape 10"/>
            <p:cNvSpPr>
              <a:spLocks noChangeShapeType="1"/>
            </p:cNvSpPr>
            <p:nvPr/>
          </p:nvSpPr>
          <p:spPr bwMode="auto">
            <a:xfrm flipH="1">
              <a:off x="3065" y="2605"/>
              <a:ext cx="529"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43017" name="AutoShape 9"/>
            <p:cNvSpPr>
              <a:spLocks noChangeShapeType="1"/>
            </p:cNvSpPr>
            <p:nvPr/>
          </p:nvSpPr>
          <p:spPr bwMode="auto">
            <a:xfrm flipH="1">
              <a:off x="3063" y="3654"/>
              <a:ext cx="53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43016" name="Text Box 8"/>
            <p:cNvSpPr txBox="1">
              <a:spLocks noChangeArrowheads="1"/>
            </p:cNvSpPr>
            <p:nvPr/>
          </p:nvSpPr>
          <p:spPr bwMode="auto">
            <a:xfrm>
              <a:off x="3600" y="2393"/>
              <a:ext cx="4990" cy="31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збалансування виробничих потужностей підприємства;</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015" name="Text Box 7"/>
            <p:cNvSpPr txBox="1">
              <a:spLocks noChangeArrowheads="1"/>
            </p:cNvSpPr>
            <p:nvPr/>
          </p:nvSpPr>
          <p:spPr bwMode="auto">
            <a:xfrm>
              <a:off x="3600" y="2788"/>
              <a:ext cx="4990" cy="5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обґрунтування обсягу виготовлення продукції (послуг) певної номенклатури й асортименту відповідно до потреб ринку;</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014" name="Text Box 6"/>
            <p:cNvSpPr txBox="1">
              <a:spLocks noChangeArrowheads="1"/>
            </p:cNvSpPr>
            <p:nvPr/>
          </p:nvSpPr>
          <p:spPr bwMode="auto">
            <a:xfrm>
              <a:off x="3594" y="3411"/>
              <a:ext cx="4990" cy="4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безперебійне матеріально-технічне забезпечення виробництва необхідними ресурсами;</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013" name="AutoShape 5"/>
            <p:cNvSpPr>
              <a:spLocks noChangeShapeType="1"/>
            </p:cNvSpPr>
            <p:nvPr/>
          </p:nvSpPr>
          <p:spPr bwMode="auto">
            <a:xfrm flipH="1">
              <a:off x="3063" y="3146"/>
              <a:ext cx="531"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sp>
          <p:nvSpPr>
            <p:cNvPr id="43012" name="Text Box 4"/>
            <p:cNvSpPr txBox="1">
              <a:spLocks noChangeArrowheads="1"/>
            </p:cNvSpPr>
            <p:nvPr/>
          </p:nvSpPr>
          <p:spPr bwMode="auto">
            <a:xfrm>
              <a:off x="3594" y="3998"/>
              <a:ext cx="4989" cy="50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розробка узгоджених у часі і просторі оперативно-календарних графіків виготовлення продукції (надання послуг)</a:t>
              </a:r>
              <a:endParaRPr kumimoji="0" lang="uk-UA" sz="16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011" name="Text Box 3"/>
            <p:cNvSpPr txBox="1">
              <a:spLocks noChangeArrowheads="1"/>
            </p:cNvSpPr>
            <p:nvPr/>
          </p:nvSpPr>
          <p:spPr bwMode="auto">
            <a:xfrm>
              <a:off x="3594" y="4572"/>
              <a:ext cx="4989"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впровадження оптимізаційних програм щодо раціонального використання наявних у підприємства ресурсів</a:t>
              </a:r>
              <a:endParaRPr kumimoji="0" lang="uk-UA"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3010" name="AutoShape 2"/>
            <p:cNvSpPr>
              <a:spLocks noChangeShapeType="1"/>
            </p:cNvSpPr>
            <p:nvPr/>
          </p:nvSpPr>
          <p:spPr bwMode="auto">
            <a:xfrm flipH="1">
              <a:off x="3063" y="4295"/>
              <a:ext cx="53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600">
                <a:latin typeface="Times New Roman" pitchFamily="18" charset="0"/>
                <a:cs typeface="Times New Roman" pitchFamily="18" charset="0"/>
              </a:endParaRPr>
            </a:p>
          </p:txBody>
        </p:sp>
      </p:grpSp>
    </p:spTree>
    <p:extLst>
      <p:ext uri="{BB962C8B-B14F-4D97-AF65-F5344CB8AC3E}">
        <p14:creationId xmlns:p14="http://schemas.microsoft.com/office/powerpoint/2010/main" val="1293860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кутник 6">
            <a:extLst>
              <a:ext uri="{FF2B5EF4-FFF2-40B4-BE49-F238E27FC236}">
                <a16:creationId xmlns="" xmlns:a16="http://schemas.microsoft.com/office/drawing/2014/main" id="{5597D9ED-3839-4475-A0A3-D181B75C94B6}"/>
              </a:ext>
            </a:extLst>
          </p:cNvPr>
          <p:cNvSpPr/>
          <p:nvPr/>
        </p:nvSpPr>
        <p:spPr>
          <a:xfrm>
            <a:off x="928578" y="1682322"/>
            <a:ext cx="8167295" cy="44726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Times New Roman" panose="02020603050405020304" pitchFamily="18" charset="0"/>
                <a:cs typeface="Times New Roman" panose="02020603050405020304" pitchFamily="18" charset="0"/>
              </a:rPr>
              <a:t>production – </a:t>
            </a:r>
            <a:r>
              <a:rPr lang="en-US" sz="2000" dirty="0" smtClean="0">
                <a:latin typeface="Times New Roman" panose="02020603050405020304" pitchFamily="18" charset="0"/>
                <a:cs typeface="Times New Roman" panose="02020603050405020304" pitchFamily="18" charset="0"/>
              </a:rPr>
              <a:t>focused on the production of certain products</a:t>
            </a:r>
            <a:endParaRPr lang="uk-UA" sz="2000" dirty="0">
              <a:latin typeface="Times New Roman" panose="02020603050405020304" pitchFamily="18" charset="0"/>
              <a:cs typeface="Times New Roman" panose="02020603050405020304" pitchFamily="18" charset="0"/>
            </a:endParaRPr>
          </a:p>
        </p:txBody>
      </p:sp>
      <p:sp>
        <p:nvSpPr>
          <p:cNvPr id="19" name="Стрілка: шеврон 13">
            <a:extLst>
              <a:ext uri="{FF2B5EF4-FFF2-40B4-BE49-F238E27FC236}">
                <a16:creationId xmlns="" xmlns:a16="http://schemas.microsoft.com/office/drawing/2014/main" id="{21498B7C-10FB-4DEA-8F57-7D1FCE91D0B7}"/>
              </a:ext>
            </a:extLst>
          </p:cNvPr>
          <p:cNvSpPr/>
          <p:nvPr/>
        </p:nvSpPr>
        <p:spPr>
          <a:xfrm>
            <a:off x="526281" y="1777790"/>
            <a:ext cx="390617" cy="301841"/>
          </a:xfrm>
          <a:prstGeom prst="chevr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solidFill>
                <a:schemeClr val="tx1"/>
              </a:solidFill>
            </a:endParaRPr>
          </a:p>
        </p:txBody>
      </p:sp>
      <p:sp>
        <p:nvSpPr>
          <p:cNvPr id="11" name="Стрілка: шеврон 13">
            <a:extLst>
              <a:ext uri="{FF2B5EF4-FFF2-40B4-BE49-F238E27FC236}">
                <a16:creationId xmlns="" xmlns:a16="http://schemas.microsoft.com/office/drawing/2014/main" id="{C105857B-1A23-4E04-84EB-8BD77088BED7}"/>
              </a:ext>
            </a:extLst>
          </p:cNvPr>
          <p:cNvSpPr/>
          <p:nvPr/>
        </p:nvSpPr>
        <p:spPr>
          <a:xfrm>
            <a:off x="538311" y="2436389"/>
            <a:ext cx="390617" cy="301841"/>
          </a:xfrm>
          <a:prstGeom prst="chevr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solidFill>
                <a:schemeClr val="tx1"/>
              </a:solidFill>
            </a:endParaRPr>
          </a:p>
        </p:txBody>
      </p:sp>
      <p:sp>
        <p:nvSpPr>
          <p:cNvPr id="13" name="Прямокутник 6">
            <a:extLst>
              <a:ext uri="{FF2B5EF4-FFF2-40B4-BE49-F238E27FC236}">
                <a16:creationId xmlns="" xmlns:a16="http://schemas.microsoft.com/office/drawing/2014/main" id="{5597D9ED-3839-4475-A0A3-D181B75C94B6}"/>
              </a:ext>
            </a:extLst>
          </p:cNvPr>
          <p:cNvSpPr/>
          <p:nvPr/>
        </p:nvSpPr>
        <p:spPr>
          <a:xfrm>
            <a:off x="972694" y="2334126"/>
            <a:ext cx="9639159" cy="53741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just">
              <a:lnSpc>
                <a:spcPct val="115000"/>
              </a:lnSpc>
              <a:buFont typeface="Wingdings"/>
              <a:buChar char=""/>
              <a:tabLst>
                <a:tab pos="540385" algn="l"/>
              </a:tabLst>
            </a:pPr>
            <a:r>
              <a:rPr lang="uk-UA" dirty="0" smtClean="0">
                <a:latin typeface="Times New Roman"/>
                <a:ea typeface="Times New Roman"/>
                <a:cs typeface="Times New Roman"/>
              </a:rPr>
              <a:t>технологічні операції фізичного переміщення товарів від виробника до споживачів</a:t>
            </a:r>
            <a:endParaRPr lang="uk-UA" dirty="0">
              <a:latin typeface="Times New Roman"/>
              <a:ea typeface="Times New Roman"/>
              <a:cs typeface="Times New Roman"/>
            </a:endParaRPr>
          </a:p>
        </p:txBody>
      </p:sp>
      <p:sp>
        <p:nvSpPr>
          <p:cNvPr id="15" name="Прямокутник 6">
            <a:extLst>
              <a:ext uri="{FF2B5EF4-FFF2-40B4-BE49-F238E27FC236}">
                <a16:creationId xmlns="" xmlns:a16="http://schemas.microsoft.com/office/drawing/2014/main" id="{5597D9ED-3839-4475-A0A3-D181B75C94B6}"/>
              </a:ext>
            </a:extLst>
          </p:cNvPr>
          <p:cNvSpPr/>
          <p:nvPr/>
        </p:nvSpPr>
        <p:spPr>
          <a:xfrm>
            <a:off x="980714" y="3057933"/>
            <a:ext cx="9655202" cy="281347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lvl="0" indent="-342900" algn="just">
              <a:lnSpc>
                <a:spcPct val="115000"/>
              </a:lnSpc>
              <a:spcAft>
                <a:spcPts val="0"/>
              </a:spcAft>
              <a:buFont typeface="Wingdings"/>
              <a:buChar char=""/>
              <a:tabLst>
                <a:tab pos="540385" algn="l"/>
              </a:tabLst>
            </a:pPr>
            <a:r>
              <a:rPr lang="uk-UA" dirty="0" smtClean="0">
                <a:latin typeface="Times New Roman"/>
                <a:ea typeface="Times New Roman"/>
                <a:cs typeface="Times New Roman"/>
              </a:rPr>
              <a:t>невід’ємним атрибутом прихильності споживачів до виготовленої підприємством продукції (виконаних робіт, наданих послуг) є забезпечення після реалізаційного сервісу за фактом реалізації продукції, що передбачає надання наступних послуг:</a:t>
            </a:r>
            <a:endParaRPr lang="ru-RU" dirty="0" smtClean="0">
              <a:latin typeface="Calibri"/>
              <a:ea typeface="Times New Roman"/>
              <a:cs typeface="Times New Roman"/>
            </a:endParaRPr>
          </a:p>
          <a:p>
            <a:pPr marL="457200" algn="just">
              <a:lnSpc>
                <a:spcPct val="115000"/>
              </a:lnSpc>
              <a:spcAft>
                <a:spcPts val="0"/>
              </a:spcAft>
              <a:tabLst>
                <a:tab pos="540385" algn="l"/>
              </a:tabLst>
            </a:pPr>
            <a:r>
              <a:rPr lang="uk-UA" dirty="0" smtClean="0">
                <a:latin typeface="Times New Roman"/>
                <a:ea typeface="Times New Roman"/>
                <a:cs typeface="Times New Roman"/>
              </a:rPr>
              <a:t>- забезпечення гарантійного технічного обслуговування реалізованого товару (наданої послуги) протягом визначеного умовами експлуатації терміну;</a:t>
            </a:r>
            <a:endParaRPr lang="ru-RU" dirty="0" smtClean="0">
              <a:latin typeface="Calibri"/>
              <a:ea typeface="Times New Roman"/>
              <a:cs typeface="Times New Roman"/>
            </a:endParaRPr>
          </a:p>
          <a:p>
            <a:pPr marL="457200" algn="just">
              <a:lnSpc>
                <a:spcPct val="115000"/>
              </a:lnSpc>
              <a:spcAft>
                <a:spcPts val="0"/>
              </a:spcAft>
              <a:tabLst>
                <a:tab pos="540385" algn="l"/>
              </a:tabLst>
            </a:pPr>
            <a:r>
              <a:rPr lang="uk-UA" dirty="0" smtClean="0">
                <a:latin typeface="Times New Roman"/>
                <a:ea typeface="Times New Roman"/>
                <a:cs typeface="Times New Roman"/>
              </a:rPr>
              <a:t>- експлуатаційне супроводження впродовж нормативного строку використання реалізованого товару (наданої послуги, виконаної роботи) (монтажні роботи, комп`ютерна та інформаційна підтримка, постачання запасних частин, ремонтне обслуговування, консультаційне забезпечення тощо).</a:t>
            </a:r>
            <a:endParaRPr lang="ru-RU" dirty="0">
              <a:latin typeface="Calibri"/>
              <a:ea typeface="Times New Roman"/>
              <a:cs typeface="Times New Roman"/>
            </a:endParaRPr>
          </a:p>
        </p:txBody>
      </p:sp>
      <p:sp>
        <p:nvSpPr>
          <p:cNvPr id="17" name="Стрілка: шеврон 13">
            <a:extLst>
              <a:ext uri="{FF2B5EF4-FFF2-40B4-BE49-F238E27FC236}">
                <a16:creationId xmlns="" xmlns:a16="http://schemas.microsoft.com/office/drawing/2014/main" id="{C105857B-1A23-4E04-84EB-8BD77088BED7}"/>
              </a:ext>
            </a:extLst>
          </p:cNvPr>
          <p:cNvSpPr/>
          <p:nvPr/>
        </p:nvSpPr>
        <p:spPr>
          <a:xfrm>
            <a:off x="570397" y="4297273"/>
            <a:ext cx="390617" cy="301841"/>
          </a:xfrm>
          <a:prstGeom prst="chevr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solidFill>
                <a:schemeClr val="tx1"/>
              </a:solidFill>
            </a:endParaRPr>
          </a:p>
        </p:txBody>
      </p:sp>
      <p:sp>
        <p:nvSpPr>
          <p:cNvPr id="28" name="Заголовок 1">
            <a:extLst>
              <a:ext uri="{FF2B5EF4-FFF2-40B4-BE49-F238E27FC236}">
                <a16:creationId xmlns="" xmlns:a16="http://schemas.microsoft.com/office/drawing/2014/main" id="{C227144E-1103-4DC3-89B8-B71EDED2D586}"/>
              </a:ext>
            </a:extLst>
          </p:cNvPr>
          <p:cNvSpPr txBox="1">
            <a:spLocks/>
          </p:cNvSpPr>
          <p:nvPr/>
        </p:nvSpPr>
        <p:spPr>
          <a:xfrm>
            <a:off x="677334" y="369902"/>
            <a:ext cx="8596668" cy="642151"/>
          </a:xfrm>
          <a:prstGeom prst="rect">
            <a:avLst/>
          </a:prstGeom>
        </p:spPr>
        <p:txBody>
          <a:bodyPr vert="horz" lIns="91440" tIns="45720" rIns="91440" bIns="45720" rtlCol="0" anchor="t">
            <a:normAutofit fontScale="67500" lnSpcReduction="20000"/>
          </a:bodyPr>
          <a:lstStyle/>
          <a:p>
            <a:pPr lvl="0">
              <a:spcBef>
                <a:spcPct val="0"/>
              </a:spcBef>
              <a:defRPr/>
            </a:pPr>
            <a:r>
              <a:rPr lang="uk-UA" sz="3200" dirty="0" smtClean="0">
                <a:latin typeface="Times New Roman"/>
                <a:ea typeface="Times New Roman"/>
              </a:rPr>
              <a:t>Для досягнення основних завдань підприємства здійснюють різні види діяльності:</a:t>
            </a:r>
            <a:endParaRPr kumimoji="0" lang="en-US"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endParaRPr>
          </a:p>
        </p:txBody>
      </p:sp>
      <p:sp>
        <p:nvSpPr>
          <p:cNvPr id="29" name="Прямоугольник 28">
            <a:extLst>
              <a:ext uri="{FF2B5EF4-FFF2-40B4-BE49-F238E27FC236}">
                <a16:creationId xmlns="" xmlns:a16="http://schemas.microsoft.com/office/drawing/2014/main" id="{AD2E8C89-F86E-43F2-932F-591D33F8F54D}"/>
              </a:ext>
            </a:extLst>
          </p:cNvPr>
          <p:cNvSpPr/>
          <p:nvPr/>
        </p:nvSpPr>
        <p:spPr>
          <a:xfrm>
            <a:off x="529389" y="986589"/>
            <a:ext cx="9998243" cy="1287379"/>
          </a:xfrm>
          <a:prstGeom prst="rect">
            <a:avLst/>
          </a:prstGeom>
          <a:solidFill>
            <a:schemeClr val="bg2">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pPr algn="just"/>
            <a:r>
              <a:rPr lang="uk-UA" sz="2000" b="1" i="1" dirty="0" smtClean="0">
                <a:latin typeface="Times New Roman" pitchFamily="18" charset="0"/>
                <a:cs typeface="Times New Roman" pitchFamily="18" charset="0"/>
              </a:rPr>
              <a:t>комерційно-збутова діяльність </a:t>
            </a:r>
            <a:r>
              <a:rPr lang="uk-UA" sz="2000" dirty="0" smtClean="0">
                <a:latin typeface="Times New Roman" pitchFamily="18" charset="0"/>
                <a:cs typeface="Times New Roman" pitchFamily="18" charset="0"/>
              </a:rPr>
              <a:t>– це сукупність комерційних і торговельно-технічних заходів підприємства з доведенням виготовленої ним продукції до споживачів. Від даного виду діяльності залежить ефективність попередніх видів діяльності, від масштабів та якості якої залежить фінансова результативність виробництва</a:t>
            </a:r>
            <a:endParaRPr lang="en-US" sz="20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6573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ятиугольник 7"/>
          <p:cNvSpPr/>
          <p:nvPr/>
        </p:nvSpPr>
        <p:spPr>
          <a:xfrm>
            <a:off x="144378" y="649705"/>
            <a:ext cx="10419347" cy="143175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Нижний колонтитул 4">
            <a:extLst>
              <a:ext uri="{FF2B5EF4-FFF2-40B4-BE49-F238E27FC236}">
                <a16:creationId xmlns="" xmlns:a16="http://schemas.microsoft.com/office/drawing/2014/main" id="{1D7728BF-C57C-4839-AD6F-83EF8EF7F701}"/>
              </a:ext>
            </a:extLst>
          </p:cNvPr>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3" name="Прямоугольник 2">
            <a:extLst>
              <a:ext uri="{FF2B5EF4-FFF2-40B4-BE49-F238E27FC236}">
                <a16:creationId xmlns="" xmlns:a16="http://schemas.microsoft.com/office/drawing/2014/main" id="{B077149B-4D93-4026-8673-55BA2D9E68A6}"/>
              </a:ext>
            </a:extLst>
          </p:cNvPr>
          <p:cNvSpPr/>
          <p:nvPr/>
        </p:nvSpPr>
        <p:spPr>
          <a:xfrm>
            <a:off x="262951" y="2237984"/>
            <a:ext cx="10902354" cy="46200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uk-UA" sz="2100" dirty="0" smtClean="0">
                <a:solidFill>
                  <a:schemeClr val="tx1"/>
                </a:solidFill>
                <a:latin typeface="Times New Roman"/>
                <a:ea typeface="Times New Roman"/>
                <a:cs typeface="Times New Roman"/>
              </a:rPr>
              <a:t>- </a:t>
            </a:r>
            <a:r>
              <a:rPr lang="uk-UA" sz="2100" i="1" u="sng" dirty="0" smtClean="0">
                <a:solidFill>
                  <a:schemeClr val="tx1"/>
                </a:solidFill>
                <a:latin typeface="Times New Roman"/>
                <a:ea typeface="Times New Roman"/>
                <a:cs typeface="Times New Roman"/>
              </a:rPr>
              <a:t> приватне підприємство</a:t>
            </a:r>
            <a:r>
              <a:rPr lang="uk-UA" sz="2100" dirty="0" smtClean="0">
                <a:solidFill>
                  <a:schemeClr val="tx1"/>
                </a:solidFill>
                <a:latin typeface="Times New Roman"/>
                <a:ea typeface="Times New Roman"/>
                <a:cs typeface="Times New Roman"/>
              </a:rPr>
              <a:t>, що діє на основі приватної власності громадян чи суб’єкта господарювання (юридичної особи); </a:t>
            </a:r>
            <a:endParaRPr lang="ru-RU" sz="2100" dirty="0" smtClean="0">
              <a:solidFill>
                <a:schemeClr val="tx1"/>
              </a:solidFill>
              <a:latin typeface="Calibri"/>
              <a:ea typeface="Times New Roman"/>
              <a:cs typeface="Times New Roman"/>
            </a:endParaRPr>
          </a:p>
          <a:p>
            <a:pPr algn="just">
              <a:spcAft>
                <a:spcPts val="0"/>
              </a:spcAft>
            </a:pPr>
            <a:r>
              <a:rPr lang="uk-UA" sz="2100" dirty="0" smtClean="0">
                <a:solidFill>
                  <a:schemeClr val="tx1"/>
                </a:solidFill>
                <a:latin typeface="Times New Roman"/>
                <a:ea typeface="Times New Roman"/>
                <a:cs typeface="Times New Roman"/>
              </a:rPr>
              <a:t>- </a:t>
            </a:r>
            <a:r>
              <a:rPr lang="uk-UA" sz="2100" i="1" u="sng" dirty="0" smtClean="0">
                <a:solidFill>
                  <a:schemeClr val="tx1"/>
                </a:solidFill>
                <a:latin typeface="Times New Roman"/>
                <a:ea typeface="Times New Roman"/>
                <a:cs typeface="Times New Roman"/>
              </a:rPr>
              <a:t>підприємство, що діє на основі колективної власності</a:t>
            </a:r>
            <a:r>
              <a:rPr lang="uk-UA" sz="2100" dirty="0" smtClean="0">
                <a:solidFill>
                  <a:schemeClr val="tx1"/>
                </a:solidFill>
                <a:latin typeface="Times New Roman"/>
                <a:ea typeface="Times New Roman"/>
                <a:cs typeface="Times New Roman"/>
              </a:rPr>
              <a:t> (підприємство колективної власності); </a:t>
            </a:r>
            <a:endParaRPr lang="ru-RU" sz="2100" dirty="0" smtClean="0">
              <a:solidFill>
                <a:schemeClr val="tx1"/>
              </a:solidFill>
              <a:latin typeface="Calibri"/>
              <a:ea typeface="Times New Roman"/>
              <a:cs typeface="Times New Roman"/>
            </a:endParaRPr>
          </a:p>
          <a:p>
            <a:pPr algn="just">
              <a:spcAft>
                <a:spcPts val="0"/>
              </a:spcAft>
            </a:pPr>
            <a:r>
              <a:rPr lang="uk-UA" sz="2100" dirty="0" smtClean="0">
                <a:solidFill>
                  <a:schemeClr val="tx1"/>
                </a:solidFill>
                <a:latin typeface="Times New Roman"/>
                <a:ea typeface="Times New Roman"/>
                <a:cs typeface="Times New Roman"/>
              </a:rPr>
              <a:t>- </a:t>
            </a:r>
            <a:r>
              <a:rPr lang="uk-UA" sz="2100" i="1" u="sng" dirty="0" smtClean="0">
                <a:solidFill>
                  <a:schemeClr val="tx1"/>
                </a:solidFill>
                <a:latin typeface="Times New Roman"/>
                <a:ea typeface="Times New Roman"/>
                <a:cs typeface="Times New Roman"/>
              </a:rPr>
              <a:t>комунальне підприємство</a:t>
            </a:r>
            <a:r>
              <a:rPr lang="uk-UA" sz="2100" dirty="0" smtClean="0">
                <a:solidFill>
                  <a:schemeClr val="tx1"/>
                </a:solidFill>
                <a:latin typeface="Times New Roman"/>
                <a:ea typeface="Times New Roman"/>
                <a:cs typeface="Times New Roman"/>
              </a:rPr>
              <a:t>, що діє на основі комунальної власності територіальної громади; </a:t>
            </a:r>
            <a:endParaRPr lang="ru-RU" sz="2100" dirty="0" smtClean="0">
              <a:solidFill>
                <a:schemeClr val="tx1"/>
              </a:solidFill>
              <a:latin typeface="Calibri"/>
              <a:ea typeface="Times New Roman"/>
              <a:cs typeface="Times New Roman"/>
            </a:endParaRPr>
          </a:p>
          <a:p>
            <a:pPr algn="just">
              <a:spcAft>
                <a:spcPts val="0"/>
              </a:spcAft>
            </a:pPr>
            <a:r>
              <a:rPr lang="uk-UA" sz="2100" dirty="0" smtClean="0">
                <a:solidFill>
                  <a:schemeClr val="tx1"/>
                </a:solidFill>
                <a:latin typeface="Times New Roman"/>
                <a:ea typeface="Times New Roman"/>
                <a:cs typeface="Times New Roman"/>
              </a:rPr>
              <a:t>- </a:t>
            </a:r>
            <a:r>
              <a:rPr lang="uk-UA" sz="2100" i="1" u="sng" dirty="0" smtClean="0">
                <a:solidFill>
                  <a:schemeClr val="tx1"/>
                </a:solidFill>
                <a:latin typeface="Times New Roman"/>
                <a:ea typeface="Times New Roman"/>
                <a:cs typeface="Times New Roman"/>
              </a:rPr>
              <a:t>державне підприємство</a:t>
            </a:r>
            <a:r>
              <a:rPr lang="uk-UA" sz="2100" dirty="0" smtClean="0">
                <a:solidFill>
                  <a:schemeClr val="tx1"/>
                </a:solidFill>
                <a:latin typeface="Times New Roman"/>
                <a:ea typeface="Times New Roman"/>
                <a:cs typeface="Times New Roman"/>
              </a:rPr>
              <a:t>, що діє на основі державної власності; </a:t>
            </a:r>
            <a:endParaRPr lang="ru-RU" sz="2100" dirty="0" smtClean="0">
              <a:solidFill>
                <a:schemeClr val="tx1"/>
              </a:solidFill>
              <a:latin typeface="Calibri"/>
              <a:ea typeface="Times New Roman"/>
              <a:cs typeface="Times New Roman"/>
            </a:endParaRPr>
          </a:p>
          <a:p>
            <a:pPr algn="just">
              <a:spcAft>
                <a:spcPts val="0"/>
              </a:spcAft>
            </a:pPr>
            <a:r>
              <a:rPr lang="uk-UA" sz="2100" dirty="0" smtClean="0">
                <a:solidFill>
                  <a:schemeClr val="tx1"/>
                </a:solidFill>
                <a:latin typeface="Times New Roman"/>
                <a:ea typeface="Times New Roman"/>
                <a:cs typeface="Times New Roman"/>
              </a:rPr>
              <a:t>- підприємство, засноване на </a:t>
            </a:r>
            <a:r>
              <a:rPr lang="uk-UA" sz="2100" i="1" u="sng" dirty="0" smtClean="0">
                <a:solidFill>
                  <a:schemeClr val="tx1"/>
                </a:solidFill>
                <a:latin typeface="Times New Roman"/>
                <a:ea typeface="Times New Roman"/>
                <a:cs typeface="Times New Roman"/>
              </a:rPr>
              <a:t>змішаній формі власності</a:t>
            </a:r>
            <a:r>
              <a:rPr lang="uk-UA" sz="2100" dirty="0" smtClean="0">
                <a:solidFill>
                  <a:schemeClr val="tx1"/>
                </a:solidFill>
                <a:latin typeface="Times New Roman"/>
                <a:ea typeface="Times New Roman"/>
                <a:cs typeface="Times New Roman"/>
              </a:rPr>
              <a:t> (на базі об’єднання майна різних форм власності). </a:t>
            </a:r>
            <a:endParaRPr lang="ru-RU" sz="2100" dirty="0" smtClean="0">
              <a:solidFill>
                <a:schemeClr val="tx1"/>
              </a:solidFill>
              <a:latin typeface="Calibri"/>
              <a:ea typeface="Times New Roman"/>
              <a:cs typeface="Times New Roman"/>
            </a:endParaRPr>
          </a:p>
          <a:p>
            <a:pPr algn="just">
              <a:spcAft>
                <a:spcPts val="0"/>
              </a:spcAft>
              <a:buFontTx/>
              <a:buChar char="-"/>
            </a:pPr>
            <a:r>
              <a:rPr lang="uk-UA" sz="2100" i="1" u="sng" dirty="0" smtClean="0">
                <a:solidFill>
                  <a:schemeClr val="tx1"/>
                </a:solidFill>
                <a:latin typeface="Times New Roman"/>
                <a:ea typeface="Times New Roman"/>
                <a:cs typeface="Times New Roman"/>
              </a:rPr>
              <a:t>спільне комунальне підприємство</a:t>
            </a:r>
            <a:r>
              <a:rPr lang="uk-UA" sz="2100" dirty="0" smtClean="0">
                <a:solidFill>
                  <a:schemeClr val="tx1"/>
                </a:solidFill>
                <a:latin typeface="Times New Roman"/>
                <a:ea typeface="Times New Roman"/>
                <a:cs typeface="Times New Roman"/>
              </a:rPr>
              <a:t>, що діє на договірних засадах спільного фінансування (утримання) відповідними територіальними громадами - суб’єктами співробітництва.</a:t>
            </a:r>
          </a:p>
          <a:p>
            <a:pPr algn="just">
              <a:spcAft>
                <a:spcPts val="0"/>
              </a:spcAft>
            </a:pPr>
            <a:r>
              <a:rPr lang="uk-UA" sz="2100" dirty="0" smtClean="0">
                <a:solidFill>
                  <a:schemeClr val="tx1"/>
                </a:solidFill>
                <a:latin typeface="Times New Roman"/>
                <a:ea typeface="Times New Roman"/>
                <a:cs typeface="Times New Roman"/>
              </a:rPr>
              <a:t>Якщо в статутному фонді підприємства не менш як десять відсотків становить іноземна інвестиція то воно визнається </a:t>
            </a:r>
            <a:r>
              <a:rPr lang="uk-UA" sz="2100" i="1" u="sng" dirty="0" smtClean="0">
                <a:solidFill>
                  <a:schemeClr val="tx1"/>
                </a:solidFill>
                <a:latin typeface="Times New Roman"/>
                <a:ea typeface="Times New Roman"/>
                <a:cs typeface="Times New Roman"/>
              </a:rPr>
              <a:t>підприємством з іноземними інвестиціями</a:t>
            </a:r>
            <a:r>
              <a:rPr lang="uk-UA" sz="2100" dirty="0" smtClean="0">
                <a:solidFill>
                  <a:schemeClr val="tx1"/>
                </a:solidFill>
                <a:latin typeface="Times New Roman"/>
                <a:ea typeface="Times New Roman"/>
                <a:cs typeface="Times New Roman"/>
              </a:rPr>
              <a:t>.</a:t>
            </a:r>
          </a:p>
          <a:p>
            <a:pPr algn="just">
              <a:spcAft>
                <a:spcPts val="0"/>
              </a:spcAft>
            </a:pPr>
            <a:r>
              <a:rPr lang="uk-UA" sz="2100" dirty="0" smtClean="0">
                <a:solidFill>
                  <a:schemeClr val="tx1"/>
                </a:solidFill>
                <a:latin typeface="Times New Roman"/>
                <a:ea typeface="Times New Roman"/>
                <a:cs typeface="Times New Roman"/>
              </a:rPr>
              <a:t>Підприємство, в статутному фонді якого іноземна інвестиція становить сто відсотків, вважається </a:t>
            </a:r>
            <a:r>
              <a:rPr lang="uk-UA" sz="2100" i="1" u="sng" dirty="0" smtClean="0">
                <a:solidFill>
                  <a:schemeClr val="tx1"/>
                </a:solidFill>
                <a:latin typeface="Times New Roman"/>
                <a:ea typeface="Times New Roman"/>
                <a:cs typeface="Times New Roman"/>
              </a:rPr>
              <a:t>іноземним підприємством</a:t>
            </a:r>
            <a:r>
              <a:rPr lang="uk-UA" sz="2100" dirty="0" smtClean="0">
                <a:solidFill>
                  <a:schemeClr val="tx1"/>
                </a:solidFill>
                <a:latin typeface="Times New Roman"/>
                <a:ea typeface="Times New Roman"/>
                <a:cs typeface="Times New Roman"/>
              </a:rPr>
              <a:t>.</a:t>
            </a:r>
            <a:endParaRPr lang="ru-RU" sz="2100" dirty="0">
              <a:solidFill>
                <a:schemeClr val="tx1"/>
              </a:solidFill>
              <a:latin typeface="Calibri"/>
              <a:ea typeface="Times New Roman"/>
              <a:cs typeface="Times New Roman"/>
            </a:endParaRPr>
          </a:p>
        </p:txBody>
      </p:sp>
      <p:sp>
        <p:nvSpPr>
          <p:cNvPr id="6" name="Заголовок 1">
            <a:extLst>
              <a:ext uri="{FF2B5EF4-FFF2-40B4-BE49-F238E27FC236}">
                <a16:creationId xmlns="" xmlns:a16="http://schemas.microsoft.com/office/drawing/2014/main" id="{C227144E-1103-4DC3-89B8-B71EDED2D586}"/>
              </a:ext>
            </a:extLst>
          </p:cNvPr>
          <p:cNvSpPr txBox="1">
            <a:spLocks/>
          </p:cNvSpPr>
          <p:nvPr/>
        </p:nvSpPr>
        <p:spPr>
          <a:xfrm>
            <a:off x="168443" y="658659"/>
            <a:ext cx="9288378" cy="1398741"/>
          </a:xfrm>
          <a:prstGeom prst="rect">
            <a:avLst/>
          </a:prstGeom>
        </p:spPr>
        <p:txBody>
          <a:bodyPr vert="horz" lIns="91440" tIns="45720" rIns="91440" bIns="45720" rtlCol="0" anchor="t">
            <a:normAutofit fontScale="97500"/>
          </a:bodyPr>
          <a:lstStyle/>
          <a:p>
            <a:pPr lvl="0">
              <a:spcBef>
                <a:spcPct val="0"/>
              </a:spcBef>
            </a:pPr>
            <a:r>
              <a:rPr lang="uk-UA" sz="2800" dirty="0" smtClean="0"/>
              <a:t>В залежності </a:t>
            </a:r>
            <a:r>
              <a:rPr lang="uk-UA" sz="2800" b="1" dirty="0" smtClean="0"/>
              <a:t>від форм власності</a:t>
            </a:r>
            <a:r>
              <a:rPr lang="uk-UA" sz="2800" dirty="0" smtClean="0"/>
              <a:t>, відповідно до Господарського кодексу України (ст. 63) можливо існувати підприємства наступних видів:</a:t>
            </a:r>
            <a:endParaRPr kumimoji="0" lang="uk-UA" sz="2800" b="0" i="0" u="none" strike="noStrike" kern="1200" cap="none" spc="0" normalizeH="0" baseline="0" noProof="0" dirty="0">
              <a:ln>
                <a:noFill/>
              </a:ln>
              <a:solidFill>
                <a:schemeClr val="accent2">
                  <a:lumMod val="50000"/>
                </a:schemeClr>
              </a:solidFill>
              <a:effectLst/>
              <a:uLnTx/>
              <a:uFillTx/>
              <a:latin typeface="Arial" pitchFamily="34" charset="0"/>
              <a:ea typeface="+mj-ea"/>
              <a:cs typeface="Arial" pitchFamily="34" charset="0"/>
            </a:endParaRPr>
          </a:p>
        </p:txBody>
      </p:sp>
      <p:sp>
        <p:nvSpPr>
          <p:cNvPr id="10" name="Заголовок 1">
            <a:extLst>
              <a:ext uri="{FF2B5EF4-FFF2-40B4-BE49-F238E27FC236}">
                <a16:creationId xmlns="" xmlns:a16="http://schemas.microsoft.com/office/drawing/2014/main" id="{C227144E-1103-4DC3-89B8-B71EDED2D586}"/>
              </a:ext>
            </a:extLst>
          </p:cNvPr>
          <p:cNvSpPr txBox="1">
            <a:spLocks/>
          </p:cNvSpPr>
          <p:nvPr/>
        </p:nvSpPr>
        <p:spPr>
          <a:xfrm>
            <a:off x="256229" y="0"/>
            <a:ext cx="8596668" cy="580591"/>
          </a:xfrm>
          <a:prstGeom prst="rect">
            <a:avLst/>
          </a:prstGeom>
        </p:spPr>
        <p:txBody>
          <a:bodyPr vert="horz" lIns="91440" tIns="45720" rIns="91440" bIns="45720" rtlCol="0" anchor="t">
            <a:normAutofit/>
          </a:bodyPr>
          <a:lstStyle/>
          <a:p>
            <a:pPr>
              <a:spcBef>
                <a:spcPct val="0"/>
              </a:spcBef>
              <a:defRPr/>
            </a:pPr>
            <a:r>
              <a:rPr kumimoji="0" lang="uk-UA"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rPr>
              <a:t>Види підприємств</a:t>
            </a:r>
            <a:endParaRPr lang="uk-UA" sz="3200" dirty="0" smtClean="0">
              <a:solidFill>
                <a:schemeClr val="accent2">
                  <a:lumMod val="50000"/>
                </a:schemeClr>
              </a:solidFill>
              <a:latin typeface="Arial Black" panose="020B0A040201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uk-UA" sz="3200" b="0" i="0" u="none" strike="noStrike" kern="1200" cap="none" spc="0" normalizeH="0" baseline="0" noProof="0" dirty="0">
              <a:ln>
                <a:noFill/>
              </a:ln>
              <a:solidFill>
                <a:schemeClr val="accent2">
                  <a:lumMod val="50000"/>
                </a:schemeClr>
              </a:solidFill>
              <a:effectLst/>
              <a:uLnTx/>
              <a:uFillTx/>
              <a:latin typeface="Arial Black" panose="020B0A04020102020204" pitchFamily="34" charset="0"/>
              <a:ea typeface="+mj-ea"/>
              <a:cs typeface="+mj-cs"/>
            </a:endParaRPr>
          </a:p>
        </p:txBody>
      </p:sp>
    </p:spTree>
    <p:extLst>
      <p:ext uri="{BB962C8B-B14F-4D97-AF65-F5344CB8AC3E}">
        <p14:creationId xmlns:p14="http://schemas.microsoft.com/office/powerpoint/2010/main" val="1869764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ятиугольник 7"/>
          <p:cNvSpPr/>
          <p:nvPr/>
        </p:nvSpPr>
        <p:spPr>
          <a:xfrm>
            <a:off x="144378" y="649705"/>
            <a:ext cx="10419347" cy="143175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a:extLst>
              <a:ext uri="{FF2B5EF4-FFF2-40B4-BE49-F238E27FC236}">
                <a16:creationId xmlns="" xmlns:a16="http://schemas.microsoft.com/office/drawing/2014/main" id="{B077149B-4D93-4026-8673-55BA2D9E68A6}"/>
              </a:ext>
            </a:extLst>
          </p:cNvPr>
          <p:cNvSpPr/>
          <p:nvPr/>
        </p:nvSpPr>
        <p:spPr>
          <a:xfrm>
            <a:off x="262950" y="2237985"/>
            <a:ext cx="5355797" cy="421094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uk-UA" sz="2000" b="1" i="1" dirty="0" smtClean="0">
                <a:solidFill>
                  <a:schemeClr val="tx1"/>
                </a:solidFill>
                <a:latin typeface="Times New Roman"/>
                <a:ea typeface="Times New Roman"/>
              </a:rPr>
              <a:t>УНІТАРНЕ</a:t>
            </a:r>
          </a:p>
          <a:p>
            <a:pPr algn="just">
              <a:spcAft>
                <a:spcPts val="0"/>
              </a:spcAft>
            </a:pPr>
            <a:r>
              <a:rPr lang="uk-UA" sz="1900" dirty="0" smtClean="0">
                <a:solidFill>
                  <a:schemeClr val="tx1"/>
                </a:solidFill>
                <a:latin typeface="Times New Roman"/>
                <a:ea typeface="Times New Roman"/>
              </a:rPr>
              <a:t>це підприємство яке створюється одним засновником, який виділяє необхідне для того майно, формує відповідно до закону статутний фонд, не поділений на частки (паї), затверджує статут, розподіляє доходи, безпосередньо або через керівника, який ним призначається, керує підприємством і формує його трудовий колектив на засадах трудового найму, вирішує питання реорганізації та ліквідації підприємства. Унітарними є підприємства державні, комунальні, підприємства, засновані на власності об’єднання громадян, релігійної організації або на приватній власності засновника.</a:t>
            </a:r>
            <a:endParaRPr lang="ru-RU" sz="1900" dirty="0">
              <a:solidFill>
                <a:schemeClr val="tx1"/>
              </a:solidFill>
              <a:latin typeface="Calibri"/>
              <a:ea typeface="Times New Roman"/>
              <a:cs typeface="Times New Roman"/>
            </a:endParaRPr>
          </a:p>
        </p:txBody>
      </p:sp>
      <p:sp>
        <p:nvSpPr>
          <p:cNvPr id="6" name="Заголовок 1">
            <a:extLst>
              <a:ext uri="{FF2B5EF4-FFF2-40B4-BE49-F238E27FC236}">
                <a16:creationId xmlns="" xmlns:a16="http://schemas.microsoft.com/office/drawing/2014/main" id="{C227144E-1103-4DC3-89B8-B71EDED2D586}"/>
              </a:ext>
            </a:extLst>
          </p:cNvPr>
          <p:cNvSpPr txBox="1">
            <a:spLocks/>
          </p:cNvSpPr>
          <p:nvPr/>
        </p:nvSpPr>
        <p:spPr>
          <a:xfrm>
            <a:off x="168443" y="658659"/>
            <a:ext cx="9288378" cy="1398741"/>
          </a:xfrm>
          <a:prstGeom prst="rect">
            <a:avLst/>
          </a:prstGeom>
        </p:spPr>
        <p:txBody>
          <a:bodyPr vert="horz" lIns="91440" tIns="45720" rIns="91440" bIns="45720" rtlCol="0" anchor="t">
            <a:normAutofit fontScale="97500"/>
          </a:bodyPr>
          <a:lstStyle/>
          <a:p>
            <a:pPr lvl="0">
              <a:spcBef>
                <a:spcPct val="0"/>
              </a:spcBef>
            </a:pPr>
            <a:r>
              <a:rPr lang="uk-UA" sz="2800" b="1" dirty="0" smtClean="0"/>
              <a:t>Залежно від способу утворення </a:t>
            </a:r>
            <a:r>
              <a:rPr lang="uk-UA" sz="2800" dirty="0" smtClean="0"/>
              <a:t>(заснування) та формування статутного фонду в Україні діють підприємства </a:t>
            </a:r>
            <a:r>
              <a:rPr lang="uk-UA" sz="2800" i="1" dirty="0" smtClean="0"/>
              <a:t>унітарні та корпоративні </a:t>
            </a:r>
            <a:r>
              <a:rPr lang="uk-UA" sz="2800" dirty="0" smtClean="0"/>
              <a:t>(ст. 63 ГКУ):</a:t>
            </a:r>
            <a:endParaRPr kumimoji="0" lang="uk-UA" sz="2800" b="0" i="0" u="none" strike="noStrike" kern="1200" cap="none" spc="0" normalizeH="0" baseline="0" noProof="0" dirty="0">
              <a:ln>
                <a:noFill/>
              </a:ln>
              <a:solidFill>
                <a:schemeClr val="accent2">
                  <a:lumMod val="50000"/>
                </a:schemeClr>
              </a:solidFill>
              <a:effectLst/>
              <a:uLnTx/>
              <a:uFillTx/>
              <a:latin typeface="Arial" pitchFamily="34" charset="0"/>
              <a:ea typeface="+mj-ea"/>
              <a:cs typeface="Arial" pitchFamily="34" charset="0"/>
            </a:endParaRPr>
          </a:p>
        </p:txBody>
      </p:sp>
      <p:sp>
        <p:nvSpPr>
          <p:cNvPr id="10" name="Заголовок 1">
            <a:extLst>
              <a:ext uri="{FF2B5EF4-FFF2-40B4-BE49-F238E27FC236}">
                <a16:creationId xmlns="" xmlns:a16="http://schemas.microsoft.com/office/drawing/2014/main" id="{C227144E-1103-4DC3-89B8-B71EDED2D586}"/>
              </a:ext>
            </a:extLst>
          </p:cNvPr>
          <p:cNvSpPr txBox="1">
            <a:spLocks/>
          </p:cNvSpPr>
          <p:nvPr/>
        </p:nvSpPr>
        <p:spPr>
          <a:xfrm>
            <a:off x="256229" y="0"/>
            <a:ext cx="8596668" cy="580591"/>
          </a:xfrm>
          <a:prstGeom prst="rect">
            <a:avLst/>
          </a:prstGeom>
        </p:spPr>
        <p:txBody>
          <a:bodyPr vert="horz" lIns="91440" tIns="45720" rIns="91440" bIns="45720" rtlCol="0" anchor="t">
            <a:normAutofit/>
          </a:bodyPr>
          <a:lstStyle/>
          <a:p>
            <a:pPr>
              <a:spcBef>
                <a:spcPct val="0"/>
              </a:spcBef>
              <a:defRPr/>
            </a:pPr>
            <a:r>
              <a:rPr kumimoji="0" lang="uk-UA" sz="3200" b="0" i="0" u="none" strike="noStrike" kern="1200" cap="none" spc="0" normalizeH="0" baseline="0" noProof="0" dirty="0" smtClean="0">
                <a:ln>
                  <a:noFill/>
                </a:ln>
                <a:solidFill>
                  <a:schemeClr val="accent2">
                    <a:lumMod val="50000"/>
                  </a:schemeClr>
                </a:solidFill>
                <a:effectLst/>
                <a:uLnTx/>
                <a:uFillTx/>
                <a:latin typeface="Arial Black" panose="020B0A04020102020204" pitchFamily="34" charset="0"/>
                <a:ea typeface="+mj-ea"/>
                <a:cs typeface="+mj-cs"/>
              </a:rPr>
              <a:t>Види підприємств</a:t>
            </a:r>
            <a:endParaRPr lang="uk-UA" sz="3200" dirty="0" smtClean="0">
              <a:solidFill>
                <a:schemeClr val="accent2">
                  <a:lumMod val="50000"/>
                </a:schemeClr>
              </a:solidFill>
              <a:latin typeface="Arial Black" panose="020B0A040201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uk-UA" sz="3200" b="0" i="0" u="none" strike="noStrike" kern="1200" cap="none" spc="0" normalizeH="0" baseline="0" noProof="0" dirty="0">
              <a:ln>
                <a:noFill/>
              </a:ln>
              <a:solidFill>
                <a:schemeClr val="accent2">
                  <a:lumMod val="50000"/>
                </a:schemeClr>
              </a:solidFill>
              <a:effectLst/>
              <a:uLnTx/>
              <a:uFillTx/>
              <a:latin typeface="Arial Black" panose="020B0A04020102020204" pitchFamily="34" charset="0"/>
              <a:ea typeface="+mj-ea"/>
              <a:cs typeface="+mj-cs"/>
            </a:endParaRPr>
          </a:p>
        </p:txBody>
      </p:sp>
      <p:sp>
        <p:nvSpPr>
          <p:cNvPr id="7" name="Прямоугольник 6">
            <a:extLst>
              <a:ext uri="{FF2B5EF4-FFF2-40B4-BE49-F238E27FC236}">
                <a16:creationId xmlns="" xmlns:a16="http://schemas.microsoft.com/office/drawing/2014/main" id="{B077149B-4D93-4026-8673-55BA2D9E68A6}"/>
              </a:ext>
            </a:extLst>
          </p:cNvPr>
          <p:cNvSpPr/>
          <p:nvPr/>
        </p:nvSpPr>
        <p:spPr>
          <a:xfrm>
            <a:off x="5973941" y="2221942"/>
            <a:ext cx="4669996" cy="41427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uk-UA" sz="2100" b="1" i="1" dirty="0" smtClean="0">
                <a:solidFill>
                  <a:schemeClr val="tx1"/>
                </a:solidFill>
                <a:latin typeface="Times New Roman"/>
                <a:ea typeface="Times New Roman"/>
              </a:rPr>
              <a:t>КОРПОРАТИВНЕ</a:t>
            </a:r>
          </a:p>
          <a:p>
            <a:pPr algn="just">
              <a:spcAft>
                <a:spcPts val="0"/>
              </a:spcAft>
            </a:pPr>
            <a:r>
              <a:rPr lang="uk-UA" sz="1900" dirty="0" smtClean="0">
                <a:solidFill>
                  <a:schemeClr val="tx1"/>
                </a:solidFill>
                <a:latin typeface="Times New Roman"/>
                <a:ea typeface="Times New Roman"/>
              </a:rPr>
              <a:t>це підприємство що утворюється, як правило, двома або більше засновниками за їх спільним рішенням (договором), діє на основі об’єднання майна та/або підприємницької чи трудової діяльності засновників (учасників), їх спільного управління справами, на основі корпоративних прав, у тому числі через органи, що ними створюються, участі засновників (учасників) у розподілі доходів та ризиків підприємства.</a:t>
            </a:r>
            <a:endParaRPr lang="ru-RU" sz="1900" dirty="0">
              <a:solidFill>
                <a:schemeClr val="tx1"/>
              </a:solidFill>
              <a:latin typeface="Calibri"/>
              <a:ea typeface="Times New Roman"/>
              <a:cs typeface="Times New Roman"/>
            </a:endParaRPr>
          </a:p>
        </p:txBody>
      </p:sp>
    </p:spTree>
    <p:extLst>
      <p:ext uri="{BB962C8B-B14F-4D97-AF65-F5344CB8AC3E}">
        <p14:creationId xmlns:p14="http://schemas.microsoft.com/office/powerpoint/2010/main" val="1869764951"/>
      </p:ext>
    </p:extLst>
  </p:cSld>
  <p:clrMapOvr>
    <a:masterClrMapping/>
  </p:clrMapOvr>
</p:sld>
</file>

<file path=ppt/theme/theme1.xml><?xml version="1.0" encoding="utf-8"?>
<a:theme xmlns:a="http://schemas.openxmlformats.org/drawingml/2006/main" name="Грань">
  <a:themeElements>
    <a:clrScheme name="Другая 5">
      <a:dk1>
        <a:sysClr val="windowText" lastClr="000000"/>
      </a:dk1>
      <a:lt1>
        <a:sysClr val="window" lastClr="FFFFFF"/>
      </a:lt1>
      <a:dk2>
        <a:srgbClr val="69676D"/>
      </a:dk2>
      <a:lt2>
        <a:srgbClr val="C9C2D1"/>
      </a:lt2>
      <a:accent1>
        <a:srgbClr val="CEB966"/>
      </a:accent1>
      <a:accent2>
        <a:srgbClr val="9CB084"/>
      </a:accent2>
      <a:accent3>
        <a:srgbClr val="C3DFE9"/>
      </a:accent3>
      <a:accent4>
        <a:srgbClr val="6585CF"/>
      </a:accent4>
      <a:accent5>
        <a:srgbClr val="7E6BC9"/>
      </a:accent5>
      <a:accent6>
        <a:srgbClr val="A379BB"/>
      </a:accent6>
      <a:hlink>
        <a:srgbClr val="410082"/>
      </a:hlink>
      <a:folHlink>
        <a:srgbClr val="932968"/>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1107</TotalTime>
  <Words>2505</Words>
  <Application>Microsoft Office PowerPoint</Application>
  <PresentationFormat>Широкоэкранный</PresentationFormat>
  <Paragraphs>151</Paragraphs>
  <Slides>20</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20</vt:i4>
      </vt:variant>
    </vt:vector>
  </HeadingPairs>
  <TitlesOfParts>
    <vt:vector size="29" baseType="lpstr">
      <vt:lpstr>Arial</vt:lpstr>
      <vt:lpstr>Arial Black</vt:lpstr>
      <vt:lpstr>Calibri</vt:lpstr>
      <vt:lpstr>Palatino Linotype</vt:lpstr>
      <vt:lpstr>Times New Roman</vt:lpstr>
      <vt:lpstr>Trebuchet MS</vt:lpstr>
      <vt:lpstr>Wingdings</vt:lpstr>
      <vt:lpstr>Wingdings 3</vt:lpstr>
      <vt:lpstr>Грань</vt:lpstr>
      <vt:lpstr>Презентация PowerPoint</vt:lpstr>
      <vt:lpstr>2.1. Поняття і характерні риси підприємства, основні напрямки його діяльності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Господарські об'єднання утворюються як асоціації, корпорації, консорціуми, концерни, інші об'єднання підприємств, передбачені законом.</vt:lpstr>
      <vt:lpstr>Продовження</vt:lpstr>
      <vt:lpstr>Об'єднання підприємств (продовження)</vt:lpstr>
      <vt:lpstr>Об'єднання підприємств (продовження)</vt:lpstr>
      <vt:lpstr>Об'єднання підприємств (продовження)</vt:lpstr>
      <vt:lpstr>Господарські товариства як суб’єкти підприємницької діяльності</vt:lpstr>
      <vt:lpstr>Відповідно до ГКУ (ст. 80. Види господарських товариств), до господарських товариств належать:</vt:lpstr>
      <vt:lpstr>Види господарських товариств:</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Адміністратор</dc:creator>
  <cp:lastModifiedBy>380937808686</cp:lastModifiedBy>
  <cp:revision>125</cp:revision>
  <dcterms:created xsi:type="dcterms:W3CDTF">2017-12-12T13:35:46Z</dcterms:created>
  <dcterms:modified xsi:type="dcterms:W3CDTF">2023-09-27T10:38:14Z</dcterms:modified>
</cp:coreProperties>
</file>