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sldIdLst>
    <p:sldId id="256" r:id="rId2"/>
    <p:sldId id="257" r:id="rId3"/>
    <p:sldId id="306" r:id="rId4"/>
    <p:sldId id="340" r:id="rId5"/>
    <p:sldId id="341" r:id="rId6"/>
    <p:sldId id="343" r:id="rId7"/>
    <p:sldId id="344" r:id="rId8"/>
    <p:sldId id="308" r:id="rId9"/>
    <p:sldId id="345" r:id="rId10"/>
    <p:sldId id="321" r:id="rId11"/>
    <p:sldId id="346" r:id="rId12"/>
    <p:sldId id="322" r:id="rId13"/>
    <p:sldId id="307" r:id="rId14"/>
    <p:sldId id="310" r:id="rId15"/>
    <p:sldId id="323" r:id="rId16"/>
    <p:sldId id="324" r:id="rId17"/>
    <p:sldId id="282" r:id="rId18"/>
    <p:sldId id="294" r:id="rId19"/>
    <p:sldId id="287" r:id="rId20"/>
    <p:sldId id="288" r:id="rId21"/>
    <p:sldId id="290" r:id="rId22"/>
    <p:sldId id="291" r:id="rId23"/>
    <p:sldId id="326" r:id="rId24"/>
    <p:sldId id="327" r:id="rId25"/>
    <p:sldId id="328" r:id="rId26"/>
    <p:sldId id="295" r:id="rId27"/>
    <p:sldId id="289" r:id="rId28"/>
    <p:sldId id="293" r:id="rId29"/>
    <p:sldId id="301" r:id="rId30"/>
    <p:sldId id="303" r:id="rId31"/>
    <p:sldId id="302" r:id="rId32"/>
    <p:sldId id="300" r:id="rId33"/>
    <p:sldId id="329" r:id="rId34"/>
    <p:sldId id="330" r:id="rId35"/>
    <p:sldId id="331" r:id="rId36"/>
    <p:sldId id="332" r:id="rId37"/>
    <p:sldId id="342" r:id="rId38"/>
    <p:sldId id="333" r:id="rId39"/>
    <p:sldId id="334" r:id="rId40"/>
    <p:sldId id="336" r:id="rId41"/>
    <p:sldId id="337" r:id="rId42"/>
    <p:sldId id="338" r:id="rId43"/>
    <p:sldId id="339" r:id="rId44"/>
    <p:sldId id="335" r:id="rId45"/>
    <p:sldId id="272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370" y="-7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8C49F-E0C4-46C1-8F0F-1E85B730C498}" type="datetimeFigureOut">
              <a:rPr lang="uk-UA" smtClean="0"/>
              <a:t>05.03.2024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B38DE-9398-44A1-B113-FB31FAD6C1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144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8DE-9398-44A1-B113-FB31FAD6C1C2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64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4195" y="980728"/>
            <a:ext cx="7772400" cy="3148972"/>
          </a:xfrm>
        </p:spPr>
        <p:txBody>
          <a:bodyPr>
            <a:normAutofit/>
          </a:bodyPr>
          <a:lstStyle/>
          <a:p>
            <a:br>
              <a:rPr lang="uk-UA" sz="2200" b="1" dirty="0"/>
            </a:br>
            <a:br>
              <a:rPr lang="uk-UA" sz="2200" b="1" dirty="0"/>
            </a:br>
            <a:br>
              <a:rPr lang="uk-UA" sz="2200" b="1" dirty="0"/>
            </a:br>
            <a:br>
              <a:rPr lang="uk-UA" sz="2200" b="1" dirty="0"/>
            </a:br>
            <a:br>
              <a:rPr lang="uk-UA" sz="2200" b="1" dirty="0"/>
            </a:br>
            <a:br>
              <a:rPr lang="uk-UA" sz="2200" b="1" dirty="0"/>
            </a:br>
            <a:endParaRPr 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8896" y="5013176"/>
            <a:ext cx="4365104" cy="165576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ЛЕКТОР: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д.е.н</a:t>
            </a: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професор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Завідувач кафедри фінансів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</a:t>
            </a: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цифрової економіки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Виговська</a:t>
            </a: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Н.Г.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mail:vygng@ukr.net</a:t>
            </a:r>
            <a:endParaRPr lang="uk-UA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1500175"/>
            <a:ext cx="67246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9"/>
            <a:ext cx="72152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6C7F2A8-B471-6D7F-E6E4-79C48D8B8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16632"/>
            <a:ext cx="6048672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903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7"/>
            <a:ext cx="8001056" cy="447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8712" y="819150"/>
            <a:ext cx="68865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5"/>
            <a:ext cx="6572296" cy="386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accent1"/>
                </a:solidFill>
              </a:rPr>
              <a:t>Стратегічний аналіз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7586688" cy="496254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Як цілісна система управління та альтернатива стратегічному плануванню стратегічний менеджмент виник у 1973 р., коли в США відбулась наукова конференція, присвячена його проблемним питанням. Виділеними передумовами появи стратегічного менеджменту є: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неефективність існуючих методів управління, що базувались виключно на управлінні внутрішнім середовищем підприємства;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науково-технічний прогрес, який вимагав нового інструментарію до управління підприємством, в тому числі новітніх методів роботи з великими обсягами неструктурованої інформації;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зсув акценту з аналізу та контролю минулого до аналізу та контролю майбутнього (тобто, зосередженість на формуванні стратегії);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підвищення гнучкості підприємства, необхідність адаптації підприємства до змін зовнішнього середовища;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зростання конкуренції на ринках, що обумовлювало потребу підприємств у довгостроковій стратегії розвитку їх діяльності;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ускладнення систем управління, які вимагають їхньої внутрішньої координації.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Основні постулати, які покладені в </a:t>
            </a:r>
            <a:b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основу сучасного стратегічного менеджменту, є такими: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підприємства є відкритими системами, на які впливають фактори зовнішнього середовища, що вимагає створення адаптивного механізму управління підприємством;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підприємства є складними динамічними системами, що мають низку особливостей;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завдання управління підприємствами є багатокритеріальними, тому стратегії, що формуються ними, є унікальними;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стратегічний менеджмент потребує створення та підтримки визначеної організаційної архітектоніки, яка націлена на зміни, є гнучкою та не має «жорстких» структур.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3450" y="714357"/>
            <a:ext cx="72771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785795"/>
            <a:ext cx="7886700" cy="4429156"/>
          </a:xfrm>
        </p:spPr>
        <p:txBody>
          <a:bodyPr>
            <a:norm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Основними передумовами застосування методу системної динаміки у контексті нашого дослідження є: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1) ускладнення управлінських задач в умовах нестабільності ринку;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2) високий динамізм зовнішнього середовища;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3) складна ієрархічна структура зовнішнього середовища та значна кількість факторів, що впливають на результат стратегічного аналізу;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4) дослідження підприємств як відкритих систем.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00042"/>
            <a:ext cx="7886700" cy="5676921"/>
          </a:xfrm>
        </p:spPr>
        <p:txBody>
          <a:bodyPr/>
          <a:lstStyle/>
          <a:p>
            <a:pPr algn="just">
              <a:buNone/>
            </a:pPr>
            <a:r>
              <a:rPr lang="en-US" dirty="0"/>
              <a:t>	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 економічній літературі існують розбіжності у визначенні місця стратегічного аналізу у складі стратегічного управління. Стратегічний аналіз визначають як окремий напрям; вид економічного аналізу, що виділяється за часовою ознакою (часовим горизонтом) поряд з поточним (оперативним); функцію управління; метод управління тощо.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1000109"/>
            <a:ext cx="7410450" cy="434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6837" y="500043"/>
            <a:ext cx="6410325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7787" y="571480"/>
            <a:ext cx="679611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7" y="2857496"/>
            <a:ext cx="6715173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6362" y="1000109"/>
            <a:ext cx="6391275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1062" y="642919"/>
            <a:ext cx="738187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812" y="928671"/>
            <a:ext cx="757237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1525" y="785795"/>
            <a:ext cx="76009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71546"/>
            <a:ext cx="7886700" cy="5105417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Основні постулати концепції стратегічного аналізу на базі системно-динамічної методології доцільно сформулювати таким чином: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1) стратегічний аналіз як об’єкт наукового дослідження визначається єдністю окремих виділених елементів, що важливо для його цілісного уявлення та подальшого вивчення;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2) результат стратегічного аналізу (формування інформації для керівника та власників підприємства) одержується під впливом значної кількості факторів зовнішнього середовища, які знаходяться в динаміці та ієрархічному взаємозв’язку;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3) стратегічний аналіз є відокремленою функцією стратегічного менеджменту, який, в свою чергу, є динамічною сукупністю окремих управлінських функцій;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4) результат стратегічного аналізу складно формалізувати, оскільки він потребує постійного коригування під впливом динаміки факторів зовнішнього середовища;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5) процес стратегічного аналізу – безперервний, оскільки його важливою складовою є зворотній зв’язок.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3450" y="912019"/>
            <a:ext cx="72771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6775" y="1166813"/>
            <a:ext cx="74104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0" y="785795"/>
            <a:ext cx="78867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286675" cy="46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0" y="928671"/>
            <a:ext cx="7886700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7"/>
            <a:ext cx="800105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5"/>
            <a:ext cx="79296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778674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86190"/>
            <a:ext cx="77867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71546"/>
            <a:ext cx="7429552" cy="510541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Збалансована система показників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— це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стратегічного управління організацією на підставі вимірювання та оцінки ефективності її діяльності за набором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підібраних таким чином, щоб врахувати всі суттєві (з точки зору стратегії) аспекти діяльності організації (фінансові, маркетингові, виробничі і т. ін.)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збалансованої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стратегія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розглядається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чотирма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аспектами: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бізнес-процесів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785794"/>
            <a:ext cx="7886700" cy="5391169"/>
          </a:xfrm>
        </p:spPr>
        <p:txBody>
          <a:bodyPr/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аспектів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містити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прагне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виміряти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успішність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цільові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свідчать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поставленої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стратегічні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комплекс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ліквідацію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так званого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розриву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фактичними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значеннями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цільовими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наченнями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316AA80-3D46-C2A9-CF69-614DFDAE2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452" y="764704"/>
            <a:ext cx="6879971" cy="5412259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317C6D-C53D-3BAC-070D-D93EB91C3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620688"/>
            <a:ext cx="6912767" cy="5556275"/>
          </a:xfrm>
        </p:spPr>
      </p:pic>
    </p:spTree>
    <p:extLst>
      <p:ext uri="{BB962C8B-B14F-4D97-AF65-F5344CB8AC3E}">
        <p14:creationId xmlns:p14="http://schemas.microsoft.com/office/powerpoint/2010/main" val="12659992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785794"/>
            <a:ext cx="7886700" cy="5391169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Збалансована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пов'язати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довгострокові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стратегічні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короткостроковою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чотирьох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Уточнення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бачення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переведення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стратегію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менеджерам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дійти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згоди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питаннях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переведення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тверджень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операційні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терміни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спрямовувати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виконавців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нижчому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Комунікація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менеджерам довести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стратегію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вищого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нижчого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пов'язати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індивідуальними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та постановка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компаніям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інтегрувати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бізнес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Стратегічний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зворотний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компаніям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так званого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стратегічного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Зворотний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контролю,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існують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фокусуються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підрозділах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працівниках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передбаченим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бюджеті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збалансованою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FE513D-B2C9-1E71-B324-BD3F5E4BF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268251"/>
            <a:ext cx="7390779" cy="4321497"/>
          </a:xfrm>
        </p:spPr>
      </p:pic>
    </p:spTree>
    <p:extLst>
      <p:ext uri="{BB962C8B-B14F-4D97-AF65-F5344CB8AC3E}">
        <p14:creationId xmlns:p14="http://schemas.microsoft.com/office/powerpoint/2010/main" val="3090600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785794"/>
            <a:ext cx="7886700" cy="5391169"/>
          </a:xfrm>
        </p:spPr>
        <p:txBody>
          <a:bodyPr/>
          <a:lstStyle/>
          <a:p>
            <a:pPr algn="just"/>
            <a:r>
              <a:rPr lang="uk-UA" sz="2400" dirty="0"/>
              <a:t>Ключові показники ефективності (КРІ) в контексті системи збалансованих показників доцільно виділити в розрізі чотирьох складових: фінанси, клієнти, бізнес-процеси, розвиток. Їх корисність полягає в можливості використання не лише для оцінювання ефективності, але й для проведення моніторингу реалізації сформованого бюджету. Показники ефективності бюджетування в межах збалансованої системи показників представлено в табл. </a:t>
            </a:r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0" y="642918"/>
            <a:ext cx="7886700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0" y="928670"/>
            <a:ext cx="7886700" cy="428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0" y="357167"/>
            <a:ext cx="78867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28604"/>
            <a:ext cx="7886700" cy="5748359"/>
          </a:xfrm>
        </p:spPr>
        <p:txBody>
          <a:bodyPr>
            <a:normAutofit fontScale="77500" lnSpcReduction="20000"/>
          </a:bodyPr>
          <a:lstStyle/>
          <a:p>
            <a:pPr lvl="2"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Перевагами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Збалансованої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є: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глибоке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взаємозв'язках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стратегічна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спрямованість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бізнес-активності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співробітників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темпів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стратегічних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цілеспрямований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зосереджений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співробітниками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стратегічних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персональних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співробітників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ключової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бізнес-інформації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узагальненому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систематизованому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доступному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персональна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керівного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складу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рядових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співробітників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закріплених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співробітників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чіткості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персональних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340768"/>
            <a:ext cx="6768752" cy="3384376"/>
          </a:xfrm>
        </p:spPr>
        <p:txBody>
          <a:bodyPr>
            <a:noAutofit/>
          </a:bodyPr>
          <a:lstStyle/>
          <a:p>
            <a:pPr algn="ctr"/>
            <a:r>
              <a:rPr lang="uk-UA" sz="6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 !!!</a:t>
            </a:r>
            <a:endParaRPr lang="ru-RU" sz="66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E408EC-38D1-472E-F0CC-F07B4D02A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965" y="980729"/>
            <a:ext cx="6306069" cy="4968552"/>
          </a:xfrm>
        </p:spPr>
      </p:pic>
    </p:spTree>
    <p:extLst>
      <p:ext uri="{BB962C8B-B14F-4D97-AF65-F5344CB8AC3E}">
        <p14:creationId xmlns:p14="http://schemas.microsoft.com/office/powerpoint/2010/main" val="403348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438CF9-4CF0-DBA0-779B-BBD733BF7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972" y="692696"/>
            <a:ext cx="5472364" cy="5484267"/>
          </a:xfrm>
        </p:spPr>
      </p:pic>
    </p:spTree>
    <p:extLst>
      <p:ext uri="{BB962C8B-B14F-4D97-AF65-F5344CB8AC3E}">
        <p14:creationId xmlns:p14="http://schemas.microsoft.com/office/powerpoint/2010/main" val="68154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187277-6A2A-366F-06F5-BA5B9656C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196752"/>
            <a:ext cx="7029160" cy="4980211"/>
          </a:xfrm>
        </p:spPr>
      </p:pic>
    </p:spTree>
    <p:extLst>
      <p:ext uri="{BB962C8B-B14F-4D97-AF65-F5344CB8AC3E}">
        <p14:creationId xmlns:p14="http://schemas.microsoft.com/office/powerpoint/2010/main" val="1401308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9"/>
            <a:ext cx="75724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0C238B-EC00-06B8-7A50-5130F24AE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080" y="1052736"/>
            <a:ext cx="6141840" cy="5124227"/>
          </a:xfrm>
        </p:spPr>
      </p:pic>
    </p:spTree>
    <p:extLst>
      <p:ext uri="{BB962C8B-B14F-4D97-AF65-F5344CB8AC3E}">
        <p14:creationId xmlns:p14="http://schemas.microsoft.com/office/powerpoint/2010/main" val="3635994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powerpointbase.com-853</Template>
  <TotalTime>542</TotalTime>
  <Words>964</Words>
  <Application>Microsoft Office PowerPoint</Application>
  <PresentationFormat>Экран (4:3)</PresentationFormat>
  <Paragraphs>61</Paragraphs>
  <Slides>45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Тема Office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Стратегічний аналіз</vt:lpstr>
      <vt:lpstr>Основні постулати, які покладені в  основу сучасного стратегічного менеджменту, є такими: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Користувач</cp:lastModifiedBy>
  <cp:revision>47</cp:revision>
  <dcterms:created xsi:type="dcterms:W3CDTF">2019-11-04T10:55:19Z</dcterms:created>
  <dcterms:modified xsi:type="dcterms:W3CDTF">2024-03-05T09:41:37Z</dcterms:modified>
</cp:coreProperties>
</file>