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0" r:id="rId1"/>
  </p:sldMasterIdLst>
  <p:notesMasterIdLst>
    <p:notesMasterId r:id="rId20"/>
  </p:notesMasterIdLst>
  <p:sldIdLst>
    <p:sldId id="338" r:id="rId2"/>
    <p:sldId id="337" r:id="rId3"/>
    <p:sldId id="260" r:id="rId4"/>
    <p:sldId id="261" r:id="rId5"/>
    <p:sldId id="263" r:id="rId6"/>
    <p:sldId id="339" r:id="rId7"/>
    <p:sldId id="342" r:id="rId8"/>
    <p:sldId id="340" r:id="rId9"/>
    <p:sldId id="341" r:id="rId10"/>
    <p:sldId id="343" r:id="rId11"/>
    <p:sldId id="345" r:id="rId12"/>
    <p:sldId id="344" r:id="rId13"/>
    <p:sldId id="346" r:id="rId14"/>
    <p:sldId id="348" r:id="rId15"/>
    <p:sldId id="349" r:id="rId16"/>
    <p:sldId id="347" r:id="rId17"/>
    <p:sldId id="350" r:id="rId18"/>
    <p:sldId id="351"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0033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65" autoAdjust="0"/>
    <p:restoredTop sz="82258" autoAdjust="0"/>
  </p:normalViewPr>
  <p:slideViewPr>
    <p:cSldViewPr snapToGrid="0">
      <p:cViewPr varScale="1">
        <p:scale>
          <a:sx n="70" d="100"/>
          <a:sy n="70" d="100"/>
        </p:scale>
        <p:origin x="140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89CC65-26C4-42D9-8090-B7B6E9A41842}" type="datetimeFigureOut">
              <a:rPr lang="ru-RU" smtClean="0"/>
              <a:pPr/>
              <a:t>01.03.2023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73D8A8-DBD7-48FC-BC25-A57C1F909DB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B51A6B28-9C3D-4EC7-BD34-FEFC4F34F072}" type="datetime1">
              <a:rPr lang="ru-RU" smtClean="0"/>
              <a:pPr/>
              <a:t>01.03.2023</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FE2939B-C7B1-43E8-9966-32771C74A3D9}" type="datetime1">
              <a:rPr lang="ru-RU" smtClean="0"/>
              <a:pPr/>
              <a:t>01.03.2023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74E906D-D819-4CD5-843F-F06AFCF5E194}" type="datetime1">
              <a:rPr lang="ru-RU" smtClean="0"/>
              <a:pPr/>
              <a:t>01.03.2023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DA82DE7-7E8A-492F-86D2-153E51E13982}" type="datetime1">
              <a:rPr lang="ru-RU" smtClean="0"/>
              <a:pPr/>
              <a:t>01.03.2023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E20924D-E981-403A-A7DA-6B7652AB8CB3}" type="datetime1">
              <a:rPr lang="ru-RU" smtClean="0"/>
              <a:pPr/>
              <a:t>01.03.2023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60852FB7-026E-4C66-BC9D-CC5DD2E0DB25}" type="datetime1">
              <a:rPr lang="ru-RU" smtClean="0"/>
              <a:pPr/>
              <a:t>01.03.2023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271F20DC-FEFA-4F05-8BB0-9D67DEECB369}" type="datetime1">
              <a:rPr lang="ru-RU" smtClean="0"/>
              <a:pPr/>
              <a:t>01.03.2023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8D0456A-DDFF-4627-9C61-2CA51E33C2D0}" type="datetime1">
              <a:rPr lang="ru-RU" smtClean="0"/>
              <a:pPr/>
              <a:t>01.03.2023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A028FF-9E76-4E5C-B345-B8C88348688B}" type="datetime1">
              <a:rPr lang="ru-RU" smtClean="0"/>
              <a:pPr/>
              <a:t>01.03.2023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34F7C9-3E58-4F5C-8372-5450577A01B9}" type="datetime1">
              <a:rPr lang="ru-RU" smtClean="0"/>
              <a:pPr/>
              <a:t>01.03.2023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27EDA0C-6A2F-49A3-8FBA-55007CDC6F6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030B95E-A908-4B3D-BD82-68B14E899FE8}" type="datetime1">
              <a:rPr lang="ru-RU" smtClean="0"/>
              <a:pPr/>
              <a:t>01.03.2023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527EDA0C-6A2F-49A3-8FBA-55007CDC6F64}"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accent1">
                <a:lumMod val="60000"/>
                <a:lumOff val="40000"/>
              </a:schemeClr>
            </a:gs>
            <a:gs pos="100000">
              <a:srgbClr val="FFFF00"/>
            </a:gs>
          </a:gsLst>
          <a:lin ang="5400000" scaled="1"/>
          <a:tileRect/>
        </a:gradFill>
        <a:effectLst/>
      </p:bgPr>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E80E7F-C0C9-4E43-8B1B-CCAA555C769E}" type="datetime1">
              <a:rPr lang="ru-RU" smtClean="0"/>
              <a:pPr/>
              <a:t>01.03.2023</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7EDA0C-6A2F-49A3-8FBA-55007CDC6F64}"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p:cNvSpPr>
          <p:nvPr>
            <p:ph type="subTitle" idx="4294967295"/>
          </p:nvPr>
        </p:nvSpPr>
        <p:spPr>
          <a:xfrm>
            <a:off x="323850" y="1557338"/>
            <a:ext cx="8280400" cy="3001962"/>
          </a:xfrm>
        </p:spPr>
        <p:txBody>
          <a:bodyPr/>
          <a:lstStyle/>
          <a:p>
            <a:pPr marL="0" indent="0" algn="ctr" eaLnBrk="1" hangingPunct="1">
              <a:lnSpc>
                <a:spcPct val="90000"/>
              </a:lnSpc>
              <a:buFont typeface="Wingdings 2" panose="05020102010507070707" pitchFamily="18" charset="2"/>
              <a:buNone/>
              <a:defRPr/>
            </a:pPr>
            <a:endParaRPr lang="uk-UA" sz="2200" b="1" dirty="0" smtClean="0">
              <a:solidFill>
                <a:srgbClr val="996600"/>
              </a:solidFill>
              <a:effectLst>
                <a:outerShdw blurRad="38100" dist="38100" dir="2700000" algn="tl">
                  <a:srgbClr val="FFFFFF"/>
                </a:outerShdw>
              </a:effectLst>
              <a:latin typeface="Arial" charset="0"/>
            </a:endParaRPr>
          </a:p>
          <a:p>
            <a:pPr algn="ctr">
              <a:defRPr/>
            </a:pPr>
            <a:r>
              <a:rPr lang="uk-UA" sz="24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Лекція. </a:t>
            </a:r>
            <a:r>
              <a:rPr lang="uk-UA" sz="2200" b="1" dirty="0" smtClean="0">
                <a:solidFill>
                  <a:srgbClr val="FF0000"/>
                </a:solidFill>
                <a:latin typeface="Times New Roman" panose="02020603050405020304" pitchFamily="18" charset="0"/>
                <a:cs typeface="Times New Roman" panose="02020603050405020304" pitchFamily="18" charset="0"/>
              </a:rPr>
              <a:t>ТЕХНОЛОГІЇ АВТОМАТИЗОВАНОГО ПРОЕКТУВАННЯ. </a:t>
            </a: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defRPr/>
            </a:pPr>
            <a:endParaRPr lang="uk-UA" sz="22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90000"/>
              </a:lnSpc>
              <a:buFont typeface="Wingdings 2" panose="05020102010507070707" pitchFamily="18" charset="2"/>
              <a:buNone/>
              <a:defRPr/>
            </a:pPr>
            <a:r>
              <a:rPr lang="uk-UA"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Доцент кафедри кандидат технічних наук</a:t>
            </a:r>
            <a:r>
              <a:rPr lang="ru-RU" sz="1800" b="1"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доцент Дубина О.Ф.</a:t>
            </a:r>
          </a:p>
          <a:p>
            <a:pPr marL="0" indent="0" algn="ctr" eaLnBrk="1" hangingPunct="1">
              <a:lnSpc>
                <a:spcPct val="90000"/>
              </a:lnSpc>
              <a:buFont typeface="Wingdings 2" panose="05020102010507070707" pitchFamily="18" charset="2"/>
              <a:buNone/>
              <a:defRPr/>
            </a:pPr>
            <a:endParaRPr lang="ru-RU" sz="1800" dirty="0" smtClean="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3559" name="Rectangle 7"/>
          <p:cNvSpPr>
            <a:spLocks noChangeArrowheads="1"/>
          </p:cNvSpPr>
          <p:nvPr/>
        </p:nvSpPr>
        <p:spPr bwMode="auto">
          <a:xfrm>
            <a:off x="2667000" y="6092825"/>
            <a:ext cx="4191000" cy="369888"/>
          </a:xfrm>
          <a:prstGeom prst="rect">
            <a:avLst/>
          </a:prstGeom>
          <a:noFill/>
          <a:ln w="9525">
            <a:noFill/>
            <a:miter lim="800000"/>
            <a:headEnd/>
            <a:tailEnd/>
          </a:ln>
          <a:effectLst/>
        </p:spPr>
        <p:txBody>
          <a:bodyPr lIns="92075" tIns="46038" rIns="92075" bIns="46038">
            <a:spAutoFit/>
          </a:bodyPr>
          <a:lstStyle/>
          <a:p>
            <a:pPr algn="ctr" defTabSz="762000">
              <a:spcBef>
                <a:spcPct val="50000"/>
              </a:spcBef>
              <a:defRPr/>
            </a:pPr>
            <a:r>
              <a:rPr lang="ru-RU" b="1" dirty="0" smtClean="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2023 </a:t>
            </a:r>
            <a:r>
              <a:rPr lang="ru-RU" b="1" dirty="0">
                <a:solidFill>
                  <a:srgbClr val="002060"/>
                </a:solidFill>
                <a:effectLst>
                  <a:outerShdw blurRad="38100" dist="38100" dir="2700000" algn="tl">
                    <a:srgbClr val="04617B"/>
                  </a:outerShdw>
                </a:effectLst>
                <a:latin typeface="Times New Roman" panose="02020603050405020304" pitchFamily="18" charset="0"/>
                <a:cs typeface="Times New Roman" panose="02020603050405020304" pitchFamily="18" charset="0"/>
              </a:rPr>
              <a:t>року</a:t>
            </a:r>
          </a:p>
        </p:txBody>
      </p:sp>
      <p:sp>
        <p:nvSpPr>
          <p:cNvPr id="5" name="Text Box 5"/>
          <p:cNvSpPr>
            <a:spLocks noGrp="1" noChangeArrowheads="1"/>
          </p:cNvSpPr>
          <p:nvPr>
            <p:ph type="ctrTitle" idx="4294967295"/>
          </p:nvPr>
        </p:nvSpPr>
        <p:spPr>
          <a:xfrm>
            <a:off x="1042988" y="188913"/>
            <a:ext cx="7343775" cy="863600"/>
          </a:xfrm>
          <a:noFill/>
        </p:spPr>
        <p:txBody>
          <a:bodyPr>
            <a:normAutofit fontScale="90000"/>
          </a:bodyPr>
          <a:lstStyle/>
          <a:p>
            <a:pPr algn="ctr" defTabSz="762000"/>
            <a:r>
              <a:rPr lang="uk-UA" altLang="uk-UA" sz="2400" b="1" dirty="0" smtClean="0">
                <a:solidFill>
                  <a:srgbClr val="002060"/>
                </a:solidFill>
                <a:latin typeface="Times New Roman" panose="02020603050405020304" pitchFamily="18" charset="0"/>
              </a:rPr>
              <a:t>Державний університет «Житомирська політехніка»</a:t>
            </a:r>
            <a:br>
              <a:rPr lang="uk-UA" altLang="uk-UA" sz="2400" b="1" dirty="0" smtClean="0">
                <a:solidFill>
                  <a:srgbClr val="002060"/>
                </a:solidFill>
                <a:latin typeface="Times New Roman" panose="02020603050405020304" pitchFamily="18" charset="0"/>
              </a:rPr>
            </a:br>
            <a:r>
              <a:rPr lang="uk-UA" altLang="uk-UA" sz="2200" b="1" dirty="0" smtClean="0">
                <a:solidFill>
                  <a:srgbClr val="002060"/>
                </a:solidFill>
                <a:latin typeface="Times New Roman" panose="02020603050405020304" pitchFamily="18" charset="0"/>
              </a:rPr>
              <a:t>Кафедра комп’ютерних технологій у медицині та телекомунікаціях</a:t>
            </a:r>
          </a:p>
        </p:txBody>
      </p:sp>
      <p:sp>
        <p:nvSpPr>
          <p:cNvPr id="6"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3</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8525545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012954"/>
            <a:ext cx="9144000" cy="4832092"/>
          </a:xfrm>
          <a:prstGeom prst="rect">
            <a:avLst/>
          </a:prstGeom>
        </p:spPr>
        <p:txBody>
          <a:bodyPr wrap="square">
            <a:spAutoFit/>
          </a:bodyPr>
          <a:lstStyle/>
          <a:p>
            <a:pPr algn="just"/>
            <a:r>
              <a:rPr lang="uk-UA"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Процедури </a:t>
            </a:r>
            <a:r>
              <a:rPr lang="uk-UA" sz="2200" dirty="0">
                <a:latin typeface="Times New Roman" panose="02020603050405020304" pitchFamily="18" charset="0"/>
                <a:cs typeface="Times New Roman" panose="02020603050405020304" pitchFamily="18" charset="0"/>
              </a:rPr>
              <a:t>синтезу діляться на </a:t>
            </a:r>
            <a:r>
              <a:rPr lang="uk-UA" sz="2200" b="1" dirty="0">
                <a:latin typeface="Times New Roman" panose="02020603050405020304" pitchFamily="18" charset="0"/>
                <a:cs typeface="Times New Roman" panose="02020603050405020304" pitchFamily="18" charset="0"/>
              </a:rPr>
              <a:t>структурно і параметричного </a:t>
            </a:r>
            <a:r>
              <a:rPr lang="uk-UA" sz="2200" b="1" dirty="0" smtClean="0">
                <a:latin typeface="Times New Roman" panose="02020603050405020304" pitchFamily="18" charset="0"/>
                <a:cs typeface="Times New Roman" panose="02020603050405020304" pitchFamily="18" charset="0"/>
              </a:rPr>
              <a:t>синтезу</a:t>
            </a:r>
            <a:r>
              <a:rPr lang="uk-UA" sz="2200" dirty="0" smtClean="0">
                <a:latin typeface="Times New Roman" panose="02020603050405020304" pitchFamily="18" charset="0"/>
                <a:cs typeface="Times New Roman" panose="02020603050405020304" pitchFamily="18" charset="0"/>
              </a:rPr>
              <a:t>.</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Метою </a:t>
            </a:r>
            <a:r>
              <a:rPr lang="uk-UA" sz="2200" dirty="0">
                <a:solidFill>
                  <a:srgbClr val="FF0000"/>
                </a:solidFill>
                <a:latin typeface="Times New Roman" panose="02020603050405020304" pitchFamily="18" charset="0"/>
                <a:cs typeface="Times New Roman" panose="02020603050405020304" pitchFamily="18" charset="0"/>
              </a:rPr>
              <a:t>структурного синтезу </a:t>
            </a:r>
            <a:r>
              <a:rPr lang="uk-UA" sz="2200" dirty="0">
                <a:latin typeface="Times New Roman" panose="02020603050405020304" pitchFamily="18" charset="0"/>
                <a:cs typeface="Times New Roman" panose="02020603050405020304" pitchFamily="18" charset="0"/>
              </a:rPr>
              <a:t>є визначення структури об'єкта - переліку типів елементів, що складають об'єкт та способу зв'язку елементів між собою в складі </a:t>
            </a:r>
            <a:r>
              <a:rPr lang="uk-UA" sz="2200" dirty="0" smtClean="0">
                <a:latin typeface="Times New Roman" panose="02020603050405020304" pitchFamily="18" charset="0"/>
                <a:cs typeface="Times New Roman" panose="02020603050405020304" pitchFamily="18" charset="0"/>
              </a:rPr>
              <a:t>об'єкта.</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Параметричний </a:t>
            </a:r>
            <a:r>
              <a:rPr lang="uk-UA" sz="2200" dirty="0">
                <a:solidFill>
                  <a:srgbClr val="FF0000"/>
                </a:solidFill>
                <a:latin typeface="Times New Roman" panose="02020603050405020304" pitchFamily="18" charset="0"/>
                <a:cs typeface="Times New Roman" panose="02020603050405020304" pitchFamily="18" charset="0"/>
              </a:rPr>
              <a:t>синтез </a:t>
            </a:r>
            <a:r>
              <a:rPr lang="uk-UA" sz="2200" dirty="0">
                <a:latin typeface="Times New Roman" panose="02020603050405020304" pitchFamily="18" charset="0"/>
                <a:cs typeface="Times New Roman" panose="02020603050405020304" pitchFamily="18" charset="0"/>
              </a:rPr>
              <a:t>полягає у визначенні числовій значень параметрів елементів при заданих структурі та умовах працездатності на вихідні параметри об'єкта</a:t>
            </a:r>
            <a:r>
              <a:rPr lang="uk-UA" sz="2200" dirty="0" smtClean="0">
                <a:latin typeface="Times New Roman" panose="02020603050405020304" pitchFamily="18" charset="0"/>
                <a:cs typeface="Times New Roman" panose="02020603050405020304" pitchFamily="18" charset="0"/>
              </a:rPr>
              <a:t>.</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На рисунку представлена типова послідовність проектних процедур на одному з етапів проектування. </a:t>
            </a:r>
          </a:p>
          <a:p>
            <a:pPr algn="just"/>
            <a:r>
              <a:rPr lang="uk-UA" sz="2200" dirty="0" smtClean="0">
                <a:latin typeface="Times New Roman" panose="02020603050405020304" pitchFamily="18" charset="0"/>
                <a:cs typeface="Times New Roman" panose="02020603050405020304" pitchFamily="18" charset="0"/>
              </a:rPr>
              <a:t>	Проектування системи починається з синтезу початкового варіанту й структури. Для оцінювання цього варіанта створюється модель математична — при автоматизованому проектуванні, експериментальна - при неавтоматизованому проектуванні.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59596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0" y="-66675"/>
            <a:ext cx="9144000" cy="4000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000">
                <a:solidFill>
                  <a:srgbClr val="002060"/>
                </a:solidFill>
                <a:latin typeface="Times New Roman" panose="02020603050405020304" pitchFamily="18" charset="0"/>
                <a:cs typeface="Times New Roman" panose="02020603050405020304" pitchFamily="18" charset="0"/>
              </a:rPr>
              <a:t>Питання 3. </a:t>
            </a:r>
            <a:r>
              <a:rPr lang="uk-UA" altLang="uk-UA" sz="2000" b="1">
                <a:solidFill>
                  <a:srgbClr val="002060"/>
                </a:solidFill>
              </a:rPr>
              <a:t>Схема процесу проектування</a:t>
            </a:r>
            <a:r>
              <a:rPr lang="uk-UA" altLang="uk-UA" sz="2000" b="1">
                <a:solidFill>
                  <a:srgbClr val="002060"/>
                </a:solidFill>
                <a:latin typeface="Times New Roman" panose="02020603050405020304" pitchFamily="18" charset="0"/>
                <a:cs typeface="Times New Roman" panose="02020603050405020304" pitchFamily="18" charset="0"/>
              </a:rPr>
              <a:t>. </a:t>
            </a:r>
            <a:endParaRPr lang="uk-UA" altLang="uk-UA" sz="2000">
              <a:solidFill>
                <a:srgbClr val="002060"/>
              </a:solidFill>
              <a:latin typeface="Times New Roman" panose="02020603050405020304" pitchFamily="18" charset="0"/>
              <a:cs typeface="Times New Roman" panose="02020603050405020304" pitchFamily="18" charset="0"/>
            </a:endParaRPr>
          </a:p>
        </p:txBody>
      </p:sp>
      <p:pic>
        <p:nvPicPr>
          <p:cNvPr id="29699" name="Рисунок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287338"/>
            <a:ext cx="5905500" cy="657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54135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29531"/>
            <a:ext cx="9144000" cy="5847755"/>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Після </a:t>
            </a:r>
            <a:r>
              <a:rPr lang="uk-UA" sz="2200" dirty="0">
                <a:latin typeface="Times New Roman" panose="02020603050405020304" pitchFamily="18" charset="0"/>
                <a:cs typeface="Times New Roman" panose="02020603050405020304" pitchFamily="18" charset="0"/>
              </a:rPr>
              <a:t>вибору початкових значень параметрів елементів виконується аналіз варіанту, за результатами якого стає можливою його оцінка. Звичайно оцінка полягає в перевірці виконання умов </a:t>
            </a:r>
            <a:r>
              <a:rPr lang="uk-UA" sz="2200" b="1" dirty="0">
                <a:latin typeface="Times New Roman" panose="02020603050405020304" pitchFamily="18" charset="0"/>
                <a:cs typeface="Times New Roman" panose="02020603050405020304" pitchFamily="18" charset="0"/>
              </a:rPr>
              <a:t>працездатності</a:t>
            </a:r>
            <a:r>
              <a:rPr lang="uk-UA" sz="2200" dirty="0">
                <a:latin typeface="Times New Roman" panose="02020603050405020304" pitchFamily="18" charset="0"/>
                <a:cs typeface="Times New Roman" panose="02020603050405020304" pitchFamily="18" charset="0"/>
              </a:rPr>
              <a:t>, сформульованих в технічному завдати.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Якщо </a:t>
            </a:r>
            <a:r>
              <a:rPr lang="uk-UA" sz="2200" dirty="0">
                <a:latin typeface="Times New Roman" panose="02020603050405020304" pitchFamily="18" charset="0"/>
                <a:cs typeface="Times New Roman" panose="02020603050405020304" pitchFamily="18" charset="0"/>
              </a:rPr>
              <a:t>умови виконуються, то отримане проектне рішення приймається і </a:t>
            </a:r>
            <a:r>
              <a:rPr lang="uk-UA" sz="2200" dirty="0" err="1">
                <a:latin typeface="Times New Roman" panose="02020603050405020304" pitchFamily="18" charset="0"/>
                <a:cs typeface="Times New Roman" panose="02020603050405020304" pitchFamily="18" charset="0"/>
              </a:rPr>
              <a:t>формулюється</a:t>
            </a:r>
            <a:r>
              <a:rPr lang="uk-UA" sz="2200" dirty="0">
                <a:latin typeface="Times New Roman" panose="02020603050405020304" pitchFamily="18" charset="0"/>
                <a:cs typeface="Times New Roman" panose="02020603050405020304" pitchFamily="18" charset="0"/>
              </a:rPr>
              <a:t> технічне завдання </a:t>
            </a:r>
            <a:r>
              <a:rPr lang="uk-UA" sz="2200" dirty="0" smtClean="0">
                <a:latin typeface="Times New Roman" panose="02020603050405020304" pitchFamily="18" charset="0"/>
                <a:cs typeface="Times New Roman" panose="02020603050405020304" pitchFamily="18" charset="0"/>
              </a:rPr>
              <a:t>на </a:t>
            </a:r>
            <a:r>
              <a:rPr lang="uk-UA" sz="2200" dirty="0">
                <a:latin typeface="Times New Roman" panose="02020603050405020304" pitchFamily="18" charset="0"/>
                <a:cs typeface="Times New Roman" panose="02020603050405020304" pitchFamily="18" charset="0"/>
              </a:rPr>
              <a:t>проектування елементів наступного рівня.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Якщо </a:t>
            </a:r>
            <a:r>
              <a:rPr lang="uk-UA" sz="2200" dirty="0">
                <a:latin typeface="Times New Roman" panose="02020603050405020304" pitchFamily="18" charset="0"/>
                <a:cs typeface="Times New Roman" panose="02020603050405020304" pitchFamily="18" charset="0"/>
              </a:rPr>
              <a:t>ж отримане проектне рішення незадовільне, вибирається один з можливих шляхів покрашення проекту.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Сукупність </a:t>
            </a:r>
            <a:r>
              <a:rPr lang="uk-UA" sz="2200" dirty="0">
                <a:latin typeface="Times New Roman" panose="02020603050405020304" pitchFamily="18" charset="0"/>
                <a:cs typeface="Times New Roman" panose="02020603050405020304" pitchFamily="18" charset="0"/>
              </a:rPr>
              <a:t>процедур модифікації, аналізу та оцінювання результатів представляє собою </a:t>
            </a:r>
            <a:r>
              <a:rPr lang="uk-UA" sz="2200" dirty="0">
                <a:solidFill>
                  <a:srgbClr val="FF0000"/>
                </a:solidFill>
                <a:latin typeface="Times New Roman" panose="02020603050405020304" pitchFamily="18" charset="0"/>
                <a:cs typeface="Times New Roman" panose="02020603050405020304" pitchFamily="18" charset="0"/>
              </a:rPr>
              <a:t>процедуру параметричного синтезу</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Якщо </a:t>
            </a:r>
            <a:r>
              <a:rPr lang="uk-UA" sz="2200" dirty="0">
                <a:latin typeface="Times New Roman" panose="02020603050405020304" pitchFamily="18" charset="0"/>
                <a:cs typeface="Times New Roman" panose="02020603050405020304" pitchFamily="18" charset="0"/>
              </a:rPr>
              <a:t>модифікації цілеспрямовані і підкоряються стратегії пошуку найкращого значення деякого показника якості, то процедура параметричного синтезу с процедурою оптимізації. Якщо шляхом параметричного синтезу не вдається </a:t>
            </a:r>
            <a:r>
              <a:rPr lang="uk-UA" sz="2200" dirty="0" smtClean="0">
                <a:latin typeface="Times New Roman" panose="02020603050405020304" pitchFamily="18" charset="0"/>
                <a:cs typeface="Times New Roman" panose="02020603050405020304" pitchFamily="18" charset="0"/>
              </a:rPr>
              <a:t>досягти </a:t>
            </a:r>
            <a:r>
              <a:rPr lang="uk-UA" sz="2200" dirty="0">
                <a:latin typeface="Times New Roman" panose="02020603050405020304" pitchFamily="18" charset="0"/>
                <a:cs typeface="Times New Roman" panose="02020603050405020304" pitchFamily="18" charset="0"/>
              </a:rPr>
              <a:t>достатнього ступеня виконання умов працездатності, то використовують шлях </a:t>
            </a:r>
            <a:r>
              <a:rPr lang="uk-UA" sz="2200" dirty="0">
                <a:solidFill>
                  <a:srgbClr val="FF0000"/>
                </a:solidFill>
                <a:latin typeface="Times New Roman" panose="02020603050405020304" pitchFamily="18" charset="0"/>
                <a:cs typeface="Times New Roman" panose="02020603050405020304" pitchFamily="18" charset="0"/>
              </a:rPr>
              <a:t>модифікації структури.</a:t>
            </a:r>
            <a:endParaRPr lang="uk-UA"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79728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166843"/>
            <a:ext cx="9144000" cy="3477875"/>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Новий </a:t>
            </a:r>
            <a:r>
              <a:rPr lang="uk-UA" sz="2200" dirty="0">
                <a:latin typeface="Times New Roman" panose="02020603050405020304" pitchFamily="18" charset="0"/>
                <a:cs typeface="Times New Roman" panose="02020603050405020304" pitchFamily="18" charset="0"/>
              </a:rPr>
              <a:t>варіант структури синтезується і для нього повторюються процедури формування моделі та параметричного синтезу. Якщо не отримують допустимого проектного рішення і цим шляхом, то ставиться питання про </a:t>
            </a:r>
            <a:r>
              <a:rPr lang="uk-UA" sz="2200" b="1" dirty="0">
                <a:latin typeface="Times New Roman" panose="02020603050405020304" pitchFamily="18" charset="0"/>
                <a:cs typeface="Times New Roman" panose="02020603050405020304" pitchFamily="18" charset="0"/>
              </a:rPr>
              <a:t>корегування технічного завдання</a:t>
            </a:r>
            <a:r>
              <a:rPr lang="uk-UA" sz="2200" dirty="0">
                <a:latin typeface="Times New Roman" panose="02020603050405020304" pitchFamily="18" charset="0"/>
                <a:cs typeface="Times New Roman" panose="02020603050405020304" pitchFamily="18" charset="0"/>
              </a:rPr>
              <a:t>, сформульованого на попередньому етапі проектування.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Зі </a:t>
            </a:r>
            <a:r>
              <a:rPr lang="uk-UA" sz="2200" dirty="0">
                <a:latin typeface="Times New Roman" panose="02020603050405020304" pitchFamily="18" charset="0"/>
                <a:cs typeface="Times New Roman" panose="02020603050405020304" pitchFamily="18" charset="0"/>
              </a:rPr>
              <a:t>схеми процесу проектування </a:t>
            </a:r>
            <a:r>
              <a:rPr lang="uk-UA" sz="2200" dirty="0" smtClean="0">
                <a:latin typeface="Times New Roman" panose="02020603050405020304" pitchFamily="18" charset="0"/>
                <a:cs typeface="Times New Roman" panose="02020603050405020304" pitchFamily="18" charset="0"/>
              </a:rPr>
              <a:t>видно </a:t>
            </a:r>
            <a:r>
              <a:rPr lang="uk-UA" sz="2200" dirty="0">
                <a:latin typeface="Times New Roman" panose="02020603050405020304" pitchFamily="18" charset="0"/>
                <a:cs typeface="Times New Roman" panose="02020603050405020304" pitchFamily="18" charset="0"/>
              </a:rPr>
              <a:t>взаємозв'язок проектних процедур </a:t>
            </a:r>
            <a:r>
              <a:rPr lang="uk-UA" sz="2200" b="1" dirty="0">
                <a:latin typeface="Times New Roman" panose="02020603050405020304" pitchFamily="18" charset="0"/>
                <a:cs typeface="Times New Roman" panose="02020603050405020304" pitchFamily="18" charset="0"/>
              </a:rPr>
              <a:t>аналізу і синтезу</a:t>
            </a:r>
            <a:r>
              <a:rPr lang="uk-UA" sz="2200" dirty="0">
                <a:latin typeface="Times New Roman" panose="02020603050405020304" pitchFamily="18" charset="0"/>
                <a:cs typeface="Times New Roman" panose="02020603050405020304" pitchFamily="18" charset="0"/>
              </a:rPr>
              <a:t>. Цей взаємозв'язок мас характер вмісту процедури аналізу в процедуру оптимізації (параметричного синтезу) і процедури оптимізації в процедуру синтезу, що об'єднує синтез структурний і параметричний.</a:t>
            </a:r>
          </a:p>
        </p:txBody>
      </p:sp>
    </p:spTree>
    <p:extLst>
      <p:ext uri="{BB962C8B-B14F-4D97-AF65-F5344CB8AC3E}">
        <p14:creationId xmlns:p14="http://schemas.microsoft.com/office/powerpoint/2010/main" val="637611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646331"/>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smtClean="0">
                <a:latin typeface="Times New Roman" pitchFamily="18" charset="0"/>
                <a:ea typeface="Tahoma" pitchFamily="34" charset="0"/>
                <a:cs typeface="Times New Roman" pitchFamily="18" charset="0"/>
              </a:rPr>
              <a:t>3. </a:t>
            </a:r>
            <a:r>
              <a:rPr lang="uk-UA" sz="3600" dirty="0"/>
              <a:t>Евристичні та систематичні рішення</a:t>
            </a:r>
            <a:r>
              <a:rPr lang="uk-UA" sz="3600" dirty="0" smtClean="0">
                <a:latin typeface="Times New Roman" panose="02020603050405020304" pitchFamily="18" charset="0"/>
                <a:cs typeface="Times New Roman" panose="02020603050405020304" pitchFamily="18" charset="0"/>
              </a:rPr>
              <a:t>.</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2017905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1028343"/>
            <a:ext cx="9144000" cy="3816429"/>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Рішення </a:t>
            </a:r>
            <a:r>
              <a:rPr lang="uk-UA" sz="2200" dirty="0">
                <a:latin typeface="Times New Roman" panose="02020603050405020304" pitchFamily="18" charset="0"/>
                <a:cs typeface="Times New Roman" panose="02020603050405020304" pitchFamily="18" charset="0"/>
              </a:rPr>
              <a:t>творчих задач при проектуванні технічних об'єктів поділяються на: </a:t>
            </a:r>
            <a:r>
              <a:rPr lang="uk-UA" sz="2200" b="1" dirty="0">
                <a:latin typeface="Times New Roman" panose="02020603050405020304" pitchFamily="18" charset="0"/>
                <a:cs typeface="Times New Roman" panose="02020603050405020304" pitchFamily="18" charset="0"/>
              </a:rPr>
              <a:t>евристичні та систематичні</a:t>
            </a:r>
            <a:r>
              <a:rPr lang="uk-UA" sz="2200" dirty="0" smtClean="0">
                <a:latin typeface="Times New Roman" panose="02020603050405020304" pitchFamily="18" charset="0"/>
                <a:cs typeface="Times New Roman" panose="02020603050405020304" pitchFamily="18" charset="0"/>
              </a:rPr>
              <a:t>.</a:t>
            </a:r>
          </a:p>
          <a:p>
            <a:pPr algn="just"/>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Систематичні </a:t>
            </a:r>
            <a:r>
              <a:rPr lang="uk-UA" sz="2200" dirty="0">
                <a:solidFill>
                  <a:srgbClr val="FF0000"/>
                </a:solidFill>
                <a:latin typeface="Times New Roman" panose="02020603050405020304" pitchFamily="18" charset="0"/>
                <a:cs typeface="Times New Roman" panose="02020603050405020304" pitchFamily="18" charset="0"/>
              </a:rPr>
              <a:t>рішення </a:t>
            </a:r>
            <a:r>
              <a:rPr lang="uk-UA" sz="2200" dirty="0">
                <a:latin typeface="Times New Roman" panose="02020603050405020304" pitchFamily="18" charset="0"/>
                <a:cs typeface="Times New Roman" panose="02020603050405020304" pitchFamily="18" charset="0"/>
              </a:rPr>
              <a:t>отримують в результаті використання методів, «що стимулюють творчу діяльність» (алгоритм рішення винахідницьких задач, метод асоціацій, метафор, інверсії та ін.). Вони ґрунтуються на усвідомленому процесі пошуку і рішення задачі в результаті впорядкованого мислення і застосуванні методів його активації. Методи стимулювання творчої діяльності ґрунтуються на </a:t>
            </a:r>
            <a:r>
              <a:rPr lang="uk-UA" sz="2200" dirty="0" err="1">
                <a:latin typeface="Times New Roman" panose="02020603050405020304" pitchFamily="18" charset="0"/>
                <a:cs typeface="Times New Roman" panose="02020603050405020304" pitchFamily="18" charset="0"/>
              </a:rPr>
              <a:t>логіці</a:t>
            </a:r>
            <a:r>
              <a:rPr lang="uk-UA" sz="2200" dirty="0">
                <a:latin typeface="Times New Roman" panose="02020603050405020304" pitchFamily="18" charset="0"/>
                <a:cs typeface="Times New Roman" panose="02020603050405020304" pitchFamily="18" charset="0"/>
              </a:rPr>
              <a:t> і використовують раніше визначену послідовність дій і операцій (технологію проектування).</a:t>
            </a:r>
          </a:p>
        </p:txBody>
      </p:sp>
    </p:spTree>
    <p:extLst>
      <p:ext uri="{BB962C8B-B14F-4D97-AF65-F5344CB8AC3E}">
        <p14:creationId xmlns:p14="http://schemas.microsoft.com/office/powerpoint/2010/main" val="4551373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751344"/>
            <a:ext cx="9144000" cy="4154984"/>
          </a:xfrm>
          <a:prstGeom prst="rect">
            <a:avLst/>
          </a:prstGeom>
        </p:spPr>
        <p:txBody>
          <a:bodyPr wrap="square">
            <a:spAutoFit/>
          </a:bodyPr>
          <a:lstStyle/>
          <a:p>
            <a:pPr algn="just"/>
            <a:r>
              <a:rPr lang="uk-UA" sz="2200" dirty="0" smtClean="0">
                <a:solidFill>
                  <a:srgbClr val="FF0000"/>
                </a:solidFill>
                <a:latin typeface="Times New Roman" panose="02020603050405020304" pitchFamily="18" charset="0"/>
                <a:cs typeface="Times New Roman" panose="02020603050405020304" pitchFamily="18" charset="0"/>
              </a:rPr>
              <a:t>	Евристичні </a:t>
            </a:r>
            <a:r>
              <a:rPr lang="uk-UA" sz="2200" dirty="0">
                <a:solidFill>
                  <a:srgbClr val="FF0000"/>
                </a:solidFill>
                <a:latin typeface="Times New Roman" panose="02020603050405020304" pitchFamily="18" charset="0"/>
                <a:cs typeface="Times New Roman" panose="02020603050405020304" pitchFamily="18" charset="0"/>
              </a:rPr>
              <a:t>рішення </a:t>
            </a:r>
            <a:r>
              <a:rPr lang="uk-UA" sz="2200" dirty="0">
                <a:latin typeface="Times New Roman" panose="02020603050405020304" pitchFamily="18" charset="0"/>
                <a:cs typeface="Times New Roman" panose="02020603050405020304" pitchFamily="18" charset="0"/>
              </a:rPr>
              <a:t>отримують в результаті такого проектування, коли важлива частина творчого процесу і отримання творчого результату проходить в голові людини і не може бути отримана з попереднього досвіду.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Евристичні </a:t>
            </a:r>
            <a:r>
              <a:rPr lang="uk-UA" sz="2200" dirty="0">
                <a:latin typeface="Times New Roman" panose="02020603050405020304" pitchFamily="18" charset="0"/>
                <a:cs typeface="Times New Roman" panose="02020603050405020304" pitchFamily="18" charset="0"/>
              </a:rPr>
              <a:t>рішення базуються на застосуванні </a:t>
            </a:r>
            <a:r>
              <a:rPr lang="uk-UA" sz="2200" b="1" dirty="0">
                <a:latin typeface="Times New Roman" panose="02020603050405020304" pitchFamily="18" charset="0"/>
                <a:cs typeface="Times New Roman" panose="02020603050405020304" pitchFamily="18" charset="0"/>
              </a:rPr>
              <a:t>евристичних методів</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Евристичні методи - </a:t>
            </a:r>
            <a:r>
              <a:rPr lang="uk-UA" sz="2200" dirty="0">
                <a:latin typeface="Times New Roman" panose="02020603050405020304" pitchFamily="18" charset="0"/>
                <a:cs typeface="Times New Roman" panose="02020603050405020304" pitchFamily="18" charset="0"/>
              </a:rPr>
              <a:t>послідовність наказів або процедур обробки інформації, що виконується з метою пошуку більш раціонального і конструктивного рішення. Для такої послідовності немає обґрунтованого доведення і немає гарантій отримання найкращого </a:t>
            </a:r>
            <a:r>
              <a:rPr lang="uk-UA" sz="2200" dirty="0" smtClean="0">
                <a:latin typeface="Times New Roman" panose="02020603050405020304" pitchFamily="18" charset="0"/>
                <a:cs typeface="Times New Roman" panose="02020603050405020304" pitchFamily="18" charset="0"/>
              </a:rPr>
              <a:t>рішення.</a:t>
            </a: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Евристичні </a:t>
            </a:r>
            <a:r>
              <a:rPr lang="uk-UA" sz="2200" dirty="0">
                <a:latin typeface="Times New Roman" panose="02020603050405020304" pitchFamily="18" charset="0"/>
                <a:cs typeface="Times New Roman" panose="02020603050405020304" pitchFamily="18" charset="0"/>
              </a:rPr>
              <a:t>процедури називають </a:t>
            </a:r>
            <a:r>
              <a:rPr lang="uk-UA" sz="2200" dirty="0" err="1">
                <a:solidFill>
                  <a:srgbClr val="FF0000"/>
                </a:solidFill>
                <a:latin typeface="Times New Roman" panose="02020603050405020304" pitchFamily="18" charset="0"/>
                <a:cs typeface="Times New Roman" panose="02020603050405020304" pitchFamily="18" charset="0"/>
              </a:rPr>
              <a:t>евристиками</a:t>
            </a:r>
            <a:r>
              <a:rPr lang="uk-UA" sz="2200" dirty="0">
                <a:solidFill>
                  <a:srgbClr val="FF0000"/>
                </a:solidFill>
                <a:latin typeface="Times New Roman" panose="02020603050405020304" pitchFamily="18" charset="0"/>
                <a:cs typeface="Times New Roman" panose="02020603050405020304" pitchFamily="18" charset="0"/>
              </a:rPr>
              <a:t> або </a:t>
            </a:r>
            <a:r>
              <a:rPr lang="uk-UA" sz="2200" dirty="0" err="1">
                <a:solidFill>
                  <a:srgbClr val="FF0000"/>
                </a:solidFill>
                <a:latin typeface="Times New Roman" panose="02020603050405020304" pitchFamily="18" charset="0"/>
                <a:cs typeface="Times New Roman" panose="02020603050405020304" pitchFamily="18" charset="0"/>
              </a:rPr>
              <a:t>еврістами</a:t>
            </a:r>
            <a:r>
              <a:rPr lang="uk-UA" sz="2200" dirty="0">
                <a:latin typeface="Times New Roman" panose="02020603050405020304" pitchFamily="18" charset="0"/>
                <a:cs typeface="Times New Roman" panose="02020603050405020304" pitchFamily="18" charset="0"/>
              </a:rPr>
              <a:t>, вони спрямовані на рішення задач в умовах дефіциту інформації або часу. </a:t>
            </a:r>
          </a:p>
        </p:txBody>
      </p:sp>
    </p:spTree>
    <p:extLst>
      <p:ext uri="{BB962C8B-B14F-4D97-AF65-F5344CB8AC3E}">
        <p14:creationId xmlns:p14="http://schemas.microsoft.com/office/powerpoint/2010/main" val="26535220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31562"/>
            <a:ext cx="9144000" cy="6186309"/>
          </a:xfrm>
          <a:prstGeom prst="rect">
            <a:avLst/>
          </a:prstGeom>
        </p:spPr>
        <p:txBody>
          <a:bodyPr wrap="square">
            <a:spAutoFit/>
          </a:bodyPr>
          <a:lstStyle/>
          <a:p>
            <a:pPr algn="ctr"/>
            <a:r>
              <a:rPr lang="uk-UA" sz="2200" dirty="0">
                <a:solidFill>
                  <a:srgbClr val="FF0000"/>
                </a:solidFill>
                <a:latin typeface="Times New Roman" panose="02020603050405020304" pitchFamily="18" charset="0"/>
                <a:cs typeface="Times New Roman" panose="02020603050405020304" pitchFamily="18" charset="0"/>
              </a:rPr>
              <a:t>Види проектних задач </a:t>
            </a:r>
            <a:endParaRPr lang="uk-UA" sz="2200" dirty="0" smtClean="0">
              <a:solidFill>
                <a:srgbClr val="FF0000"/>
              </a:solidFill>
              <a:latin typeface="Times New Roman" panose="02020603050405020304" pitchFamily="18" charset="0"/>
              <a:cs typeface="Times New Roman" panose="02020603050405020304" pitchFamily="18" charset="0"/>
            </a:endParaRPr>
          </a:p>
          <a:p>
            <a:pPr algn="just"/>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Серед </a:t>
            </a:r>
            <a:r>
              <a:rPr lang="uk-UA" sz="2200" dirty="0">
                <a:latin typeface="Times New Roman" panose="02020603050405020304" pitchFamily="18" charset="0"/>
                <a:cs typeface="Times New Roman" panose="02020603050405020304" pitchFamily="18" charset="0"/>
              </a:rPr>
              <a:t>можливих проектних задач характерними є 4 типи, пов'язані з об'єктами проектування</a:t>
            </a:r>
            <a:r>
              <a:rPr lang="uk-UA" sz="2200" dirty="0" smtClean="0">
                <a:latin typeface="Times New Roman" panose="02020603050405020304" pitchFamily="18" charset="0"/>
                <a:cs typeface="Times New Roman" panose="02020603050405020304" pitchFamily="18" charset="0"/>
              </a:rPr>
              <a:t>:</a:t>
            </a:r>
          </a:p>
          <a:p>
            <a:pPr algn="just"/>
            <a:endParaRPr lang="uk-UA" sz="22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Об'єкт</a:t>
            </a:r>
            <a:r>
              <a:rPr lang="uk-UA" sz="2200" dirty="0">
                <a:latin typeface="Times New Roman" panose="02020603050405020304" pitchFamily="18" charset="0"/>
                <a:cs typeface="Times New Roman" panose="02020603050405020304" pitchFamily="18" charset="0"/>
              </a:rPr>
              <a:t>, що проектується, можна скомпонувати з готових елементів і блоків (наприклад, проектування електронних схем з стандартних блоків та ін.). Найбільші можливості застосування комп'ютера для автоматизації процедур документування, складання специфікацій, збереження архівів, рішення задач компоновки об'єкта з готових елементів. </a:t>
            </a:r>
            <a:endParaRPr lang="uk-UA" sz="22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uk-UA" sz="2200" dirty="0" smtClean="0">
                <a:latin typeface="Times New Roman" panose="02020603050405020304" pitchFamily="18" charset="0"/>
                <a:cs typeface="Times New Roman" panose="02020603050405020304" pitchFamily="18" charset="0"/>
              </a:rPr>
              <a:t>2</a:t>
            </a:r>
            <a:r>
              <a:rPr lang="uk-UA" sz="2200" dirty="0">
                <a:latin typeface="Times New Roman" panose="02020603050405020304" pitchFamily="18" charset="0"/>
                <a:cs typeface="Times New Roman" panose="02020603050405020304" pitchFamily="18" charset="0"/>
              </a:rPr>
              <a:t>. Для об'єкта, що проектується, немає повного набору готових компонентів, але існують аналогічні, в яких зміною параметра можна отримати </a:t>
            </a:r>
            <a:r>
              <a:rPr lang="uk-UA" sz="2200" dirty="0" smtClean="0">
                <a:latin typeface="Times New Roman" panose="02020603050405020304" pitchFamily="18" charset="0"/>
                <a:cs typeface="Times New Roman" panose="02020603050405020304" pitchFamily="18" charset="0"/>
              </a:rPr>
              <a:t>ті</a:t>
            </a:r>
            <a:r>
              <a:rPr lang="uk-UA" sz="2200" dirty="0">
                <a:latin typeface="Times New Roman" panose="02020603050405020304" pitchFamily="18" charset="0"/>
                <a:cs typeface="Times New Roman" panose="02020603050405020304" pitchFamily="18" charset="0"/>
              </a:rPr>
              <a:t>, яких не вистачає (наприклад, проектування гідросистем, в яких використовуються типова апаратура з нестандартними параметрами). Комп'ютер використовується дня аналізу варіантів побудови компонент, вибору їх оптимального параметру, компоновки, </a:t>
            </a:r>
            <a:r>
              <a:rPr lang="uk-UA" sz="2200" dirty="0" err="1">
                <a:latin typeface="Times New Roman" panose="02020603050405020304" pitchFamily="18" charset="0"/>
                <a:cs typeface="Times New Roman" panose="02020603050405020304" pitchFamily="18" charset="0"/>
              </a:rPr>
              <a:t>деталювання</a:t>
            </a:r>
            <a:r>
              <a:rPr lang="uk-UA" sz="2200" dirty="0">
                <a:latin typeface="Times New Roman" panose="02020603050405020304" pitchFamily="18" charset="0"/>
                <a:cs typeface="Times New Roman" panose="02020603050405020304" pitchFamily="18" charset="0"/>
              </a:rPr>
              <a:t> та ін. </a:t>
            </a:r>
            <a:endParaRPr lang="uk-UA"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13799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5170646"/>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3</a:t>
            </a:r>
            <a:r>
              <a:rPr lang="uk-UA" sz="2200" dirty="0">
                <a:latin typeface="Times New Roman" panose="02020603050405020304" pitchFamily="18" charset="0"/>
                <a:cs typeface="Times New Roman" panose="02020603050405020304" pitchFamily="18" charset="0"/>
              </a:rPr>
              <a:t>. Для об'єкта, що проектуються, немає повного набору готових компонентів, не існує аналогічних, але відомі принципи їх побудови (наприклад, проектування типового вузла машини із включенням нових елементів, що не мають аналогів), комп'ютер додатково розраховуй варіанти рішення за математичною моделлю, які відповідають принципам, що закладаються в об'єкт.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4</a:t>
            </a:r>
            <a:r>
              <a:rPr lang="uk-UA" sz="2200" dirty="0">
                <a:latin typeface="Times New Roman" panose="02020603050405020304" pitchFamily="18" charset="0"/>
                <a:cs typeface="Times New Roman" panose="02020603050405020304" pitchFamily="18" charset="0"/>
              </a:rPr>
              <a:t>. На відміну від п.3, не відомі принципи побудови елементів об'єкта (наприклад, проектування з використанням фізичного або математичного моделювання). Комп'ютер додатково застосовується для моделювання різних фізичних процесів і явищ, обробки даних і натурних випробувань. Важливо відмітити, що чим складніший процес проектування, тим нижчий рівень його автоматизації або, відповідно до „ закону автоматизації ", - добуток складності будь-якого технічного процесу, в тому числі і проектного, на досяжний рівень його автоматизації, Є величина постійна, що не залежить ВІД рівня розвитку виробничих сил.</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14504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431800" y="-209016"/>
            <a:ext cx="8712200" cy="7100888"/>
          </a:xfrm>
        </p:spPr>
        <p:txBody>
          <a:bodyPr>
            <a:normAutofit lnSpcReduction="10000"/>
          </a:bodyPr>
          <a:lstStyle/>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ctr" defTabSz="179388" eaLnBrk="1" hangingPunct="1"/>
            <a:r>
              <a:rPr lang="uk-UA" altLang="uk-UA" sz="3500" b="1" i="1" dirty="0" smtClean="0">
                <a:solidFill>
                  <a:srgbClr val="FF0000"/>
                </a:solidFill>
                <a:latin typeface="Times New Roman" panose="02020603050405020304" pitchFamily="18" charset="0"/>
                <a:cs typeface="Times New Roman" panose="02020603050405020304" pitchFamily="18" charset="0"/>
              </a:rPr>
              <a:t>ЛІТЕРАТУРА:</a:t>
            </a:r>
          </a:p>
          <a:p>
            <a:pPr marL="539750" marR="0" indent="-539750" algn="ctr" defTabSz="179388" eaLnBrk="1" hangingPunct="1"/>
            <a:endParaRPr lang="uk-UA" altLang="uk-UA" sz="3500" b="1" i="1" dirty="0" smtClean="0">
              <a:solidFill>
                <a:srgbClr val="FF0000"/>
              </a:solidFill>
              <a:latin typeface="Times New Roman" panose="02020603050405020304" pitchFamily="18" charset="0"/>
              <a:cs typeface="Times New Roman" panose="02020603050405020304" pitchFamily="18" charset="0"/>
            </a:endParaRPr>
          </a:p>
          <a:p>
            <a:pPr marL="539750" marR="0" indent="-539750" algn="just" defTabSz="179388">
              <a:buClrTx/>
              <a:buSzPct val="100000"/>
              <a:buAutoNum type="arabicPeriod"/>
            </a:pPr>
            <a:r>
              <a:rPr lang="ru-RU" sz="2400" dirty="0" err="1" smtClean="0"/>
              <a:t>Гервас</a:t>
            </a:r>
            <a:r>
              <a:rPr lang="ru-RU" sz="2400" dirty="0" smtClean="0"/>
              <a:t> </a:t>
            </a:r>
            <a:r>
              <a:rPr lang="ru-RU" sz="2400" dirty="0"/>
              <a:t>О.Г. </a:t>
            </a:r>
            <a:r>
              <a:rPr lang="ru-RU" sz="2400" dirty="0" smtClean="0"/>
              <a:t>САПР </a:t>
            </a:r>
            <a:r>
              <a:rPr lang="ru-RU" sz="2400" dirty="0" err="1"/>
              <a:t>об’єктів</a:t>
            </a:r>
            <a:r>
              <a:rPr lang="ru-RU" sz="2400" dirty="0"/>
              <a:t> </a:t>
            </a:r>
            <a:r>
              <a:rPr lang="ru-RU" sz="2400" dirty="0" err="1"/>
              <a:t>середовища</a:t>
            </a:r>
            <a:r>
              <a:rPr lang="ru-RU" sz="2400" dirty="0"/>
              <a:t>. </a:t>
            </a:r>
            <a:r>
              <a:rPr lang="ru-RU" sz="2400" dirty="0" err="1"/>
              <a:t>Навчально-методичний</a:t>
            </a:r>
            <a:r>
              <a:rPr lang="ru-RU" sz="2400" dirty="0"/>
              <a:t> </a:t>
            </a:r>
            <a:r>
              <a:rPr lang="ru-RU" sz="2400" dirty="0" err="1"/>
              <a:t>посібник</a:t>
            </a:r>
            <a:r>
              <a:rPr lang="ru-RU" sz="2400" dirty="0"/>
              <a:t> / </a:t>
            </a:r>
            <a:r>
              <a:rPr lang="ru-RU" sz="2400" dirty="0" err="1"/>
              <a:t>Гервас</a:t>
            </a:r>
            <a:r>
              <a:rPr lang="ru-RU" sz="2400" dirty="0"/>
              <a:t> Ольга </a:t>
            </a:r>
            <a:r>
              <a:rPr lang="ru-RU" sz="2400" dirty="0" err="1"/>
              <a:t>Геннадіївна</a:t>
            </a:r>
            <a:r>
              <a:rPr lang="ru-RU" sz="2400" dirty="0"/>
              <a:t>. – Умань: </a:t>
            </a:r>
            <a:r>
              <a:rPr lang="ru-RU" sz="2400" dirty="0" err="1"/>
              <a:t>Візаві</a:t>
            </a:r>
            <a:r>
              <a:rPr lang="ru-RU" sz="2400" dirty="0"/>
              <a:t>, 2018. - 160 с</a:t>
            </a:r>
            <a:r>
              <a:rPr lang="ru-RU" sz="2400" dirty="0" smtClean="0"/>
              <a:t>.</a:t>
            </a:r>
          </a:p>
          <a:p>
            <a:pPr marL="539750" marR="0" indent="-539750" algn="just" defTabSz="179388">
              <a:buClrTx/>
              <a:buSzPct val="100000"/>
              <a:buAutoNum type="arabicPeriod"/>
            </a:pPr>
            <a:r>
              <a:rPr lang="uk-UA" sz="2400" dirty="0"/>
              <a:t>Системи автоматизованого </a:t>
            </a:r>
            <a:r>
              <a:rPr lang="uk-UA" sz="2400" dirty="0" err="1"/>
              <a:t>проєктування</a:t>
            </a:r>
            <a:r>
              <a:rPr lang="uk-UA" sz="2400" dirty="0"/>
              <a:t>: конспект лекцій [Електронний ресурс]: </a:t>
            </a:r>
            <a:r>
              <a:rPr lang="uk-UA" sz="2400" dirty="0" err="1"/>
              <a:t>навч</a:t>
            </a:r>
            <a:r>
              <a:rPr lang="uk-UA" sz="2400" dirty="0"/>
              <a:t>. </a:t>
            </a:r>
            <a:r>
              <a:rPr lang="uk-UA" sz="2400" dirty="0" err="1"/>
              <a:t>посіб</a:t>
            </a:r>
            <a:r>
              <a:rPr lang="uk-UA" sz="2400" dirty="0"/>
              <a:t>. для </a:t>
            </a:r>
            <a:r>
              <a:rPr lang="uk-UA" sz="2400" dirty="0" err="1"/>
              <a:t>студ</a:t>
            </a:r>
            <a:r>
              <a:rPr lang="uk-UA" sz="2400" dirty="0"/>
              <a:t>. спеціальності 151 «Автоматизація та комп’ютерно-інтегровані технології», спеціалізації «</a:t>
            </a:r>
            <a:r>
              <a:rPr lang="uk-UA" sz="2400" dirty="0" smtClean="0"/>
              <a:t>Комп’ютерно-інтегровані </a:t>
            </a:r>
            <a:r>
              <a:rPr lang="uk-UA" sz="2400" dirty="0"/>
              <a:t>системи та технології в приладобудуванні» / КПІ ім. Ігоря Сікорського; автори: К.С. </a:t>
            </a:r>
            <a:r>
              <a:rPr lang="uk-UA" sz="2400" dirty="0" err="1"/>
              <a:t>Барандич</a:t>
            </a:r>
            <a:r>
              <a:rPr lang="uk-UA" sz="2400" dirty="0"/>
              <a:t>, О.О. Подолян, М.М. </a:t>
            </a:r>
            <a:r>
              <a:rPr lang="uk-UA" sz="2400" dirty="0" err="1"/>
              <a:t>Гладський</a:t>
            </a:r>
            <a:r>
              <a:rPr lang="uk-UA" sz="2400" dirty="0"/>
              <a:t>. </a:t>
            </a:r>
            <a:r>
              <a:rPr lang="uk-UA" sz="2400" dirty="0" smtClean="0"/>
              <a:t>– Київ</a:t>
            </a:r>
            <a:r>
              <a:rPr lang="uk-UA" sz="2400" dirty="0"/>
              <a:t>: КПІ ім. Ігоря Сікорського, 2021. – 97 с. </a:t>
            </a:r>
            <a:endParaRPr lang="uk-UA" sz="2400" dirty="0" smtClean="0"/>
          </a:p>
          <a:p>
            <a:pPr marL="539750" marR="0" indent="-539750" algn="just" defTabSz="179388">
              <a:buClrTx/>
              <a:buSzPct val="100000"/>
              <a:buAutoNum type="arabicPeriod"/>
            </a:pPr>
            <a:r>
              <a:rPr lang="uk-UA" sz="2400" dirty="0"/>
              <a:t>Основи САПР в автомобілебудуванні : </a:t>
            </a:r>
            <a:r>
              <a:rPr lang="uk-UA" sz="2400" dirty="0" err="1"/>
              <a:t>навч</a:t>
            </a:r>
            <a:r>
              <a:rPr lang="uk-UA" sz="2400" dirty="0"/>
              <a:t>. </a:t>
            </a:r>
            <a:r>
              <a:rPr lang="uk-UA" sz="2400" dirty="0" err="1"/>
              <a:t>посіб</a:t>
            </a:r>
            <a:r>
              <a:rPr lang="uk-UA" sz="2400" dirty="0"/>
              <a:t>. / О. М. </a:t>
            </a:r>
            <a:r>
              <a:rPr lang="uk-UA" sz="2400" dirty="0" err="1"/>
              <a:t>Артюх</a:t>
            </a:r>
            <a:r>
              <a:rPr lang="uk-UA" sz="2400" dirty="0"/>
              <a:t>, О. В. </a:t>
            </a:r>
            <a:r>
              <a:rPr lang="uk-UA" sz="2400" dirty="0" err="1"/>
              <a:t>Дударенко</a:t>
            </a:r>
            <a:r>
              <a:rPr lang="uk-UA" sz="2400" dirty="0"/>
              <a:t>, В. В. Кузьмін та ін. Запоріжжя : НУ «Запорізька політехніка», 2021. – 168 </a:t>
            </a:r>
            <a:endParaRPr lang="ru-RU" altLang="uk-UA" sz="2200" b="1" dirty="0" smtClean="0">
              <a:solidFill>
                <a:schemeClr val="bg1"/>
              </a:solidFill>
              <a:latin typeface="Times New Roman" panose="02020603050405020304" pitchFamily="18" charset="0"/>
              <a:cs typeface="Times New Roman" panose="02020603050405020304" pitchFamily="18" charset="0"/>
            </a:endParaRPr>
          </a:p>
        </p:txBody>
      </p:sp>
      <p:sp>
        <p:nvSpPr>
          <p:cNvPr id="3"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3200" b="1" dirty="0">
                <a:solidFill>
                  <a:schemeClr val="bg1"/>
                </a:solidFill>
                <a:latin typeface="Times New Roman" pitchFamily="18" charset="0"/>
                <a:cs typeface="Times New Roman" pitchFamily="18" charset="0"/>
              </a:rPr>
              <a:t>2</a:t>
            </a:r>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369601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986454"/>
            <a:ext cx="9144000" cy="3878509"/>
          </a:xfrm>
        </p:spPr>
        <p:txBody>
          <a:bodyPr>
            <a:normAutofit/>
          </a:bodyPr>
          <a:lstStyle/>
          <a:p>
            <a:pPr marL="0" lvl="0" indent="457200" algn="just" eaLnBrk="0" fontAlgn="base" hangingPunct="0">
              <a:lnSpc>
                <a:spcPct val="120000"/>
              </a:lnSpc>
              <a:spcBef>
                <a:spcPts val="0"/>
              </a:spcBef>
              <a:buClrTx/>
              <a:buSzTx/>
              <a:buNone/>
            </a:pPr>
            <a:r>
              <a:rPr lang="uk-UA" sz="2400" dirty="0" smtClean="0">
                <a:solidFill>
                  <a:schemeClr val="tx1">
                    <a:lumMod val="75000"/>
                    <a:lumOff val="25000"/>
                  </a:schemeClr>
                </a:solidFill>
                <a:latin typeface="Times New Roman" pitchFamily="18" charset="0"/>
                <a:ea typeface="Tahoma" pitchFamily="34" charset="0"/>
                <a:cs typeface="Times New Roman" pitchFamily="18" charset="0"/>
              </a:rPr>
              <a:t> </a:t>
            </a:r>
            <a:r>
              <a:rPr lang="uk-UA" sz="3500" dirty="0">
                <a:latin typeface="Times New Roman" panose="02020603050405020304" pitchFamily="18" charset="0"/>
                <a:cs typeface="Times New Roman" panose="02020603050405020304" pitchFamily="18" charset="0"/>
              </a:rPr>
              <a:t>1.</a:t>
            </a:r>
            <a:r>
              <a:rPr lang="uk-UA" sz="3500" dirty="0" smtClean="0">
                <a:solidFill>
                  <a:schemeClr val="tx1">
                    <a:lumMod val="75000"/>
                    <a:lumOff val="25000"/>
                  </a:schemeClr>
                </a:solidFill>
                <a:latin typeface="Times New Roman" panose="02020603050405020304" pitchFamily="18" charset="0"/>
                <a:ea typeface="Tahoma" pitchFamily="34" charset="0"/>
                <a:cs typeface="Times New Roman" pitchFamily="18" charset="0"/>
              </a:rPr>
              <a:t> </a:t>
            </a:r>
            <a:r>
              <a:rPr lang="uk-UA" sz="3500" dirty="0" smtClean="0">
                <a:latin typeface="Times New Roman" panose="02020603050405020304" pitchFamily="18" charset="0"/>
                <a:cs typeface="Times New Roman" panose="02020603050405020304" pitchFamily="18" charset="0"/>
              </a:rPr>
              <a:t>Технології </a:t>
            </a:r>
            <a:r>
              <a:rPr lang="uk-UA" sz="3500" dirty="0">
                <a:latin typeface="Times New Roman" panose="02020603050405020304" pitchFamily="18" charset="0"/>
                <a:cs typeface="Times New Roman" panose="02020603050405020304" pitchFamily="18" charset="0"/>
              </a:rPr>
              <a:t>автоматизованого </a:t>
            </a:r>
            <a:r>
              <a:rPr lang="uk-UA" sz="3500" dirty="0" smtClean="0">
                <a:latin typeface="Times New Roman" panose="02020603050405020304" pitchFamily="18" charset="0"/>
                <a:cs typeface="Times New Roman" panose="02020603050405020304" pitchFamily="18" charset="0"/>
              </a:rPr>
              <a:t>проектування.</a:t>
            </a:r>
          </a:p>
          <a:p>
            <a:pPr marL="0" lvl="0" indent="457200" algn="just" eaLnBrk="0" fontAlgn="base" hangingPunct="0">
              <a:lnSpc>
                <a:spcPct val="120000"/>
              </a:lnSpc>
              <a:spcBef>
                <a:spcPts val="0"/>
              </a:spcBef>
              <a:buClrTx/>
              <a:buSzTx/>
              <a:buNone/>
            </a:pPr>
            <a:r>
              <a:rPr lang="uk-UA" sz="3500" dirty="0" smtClean="0">
                <a:latin typeface="Times New Roman" panose="02020603050405020304" pitchFamily="18" charset="0"/>
                <a:cs typeface="Times New Roman" panose="02020603050405020304" pitchFamily="18" charset="0"/>
              </a:rPr>
              <a:t>2. </a:t>
            </a:r>
            <a:r>
              <a:rPr lang="uk-UA" sz="3600" dirty="0" smtClean="0"/>
              <a:t>Стадії </a:t>
            </a:r>
            <a:r>
              <a:rPr lang="uk-UA" sz="3600" dirty="0"/>
              <a:t>автоматизованого </a:t>
            </a:r>
            <a:r>
              <a:rPr lang="uk-UA" sz="3600" dirty="0" smtClean="0"/>
              <a:t>проектування.</a:t>
            </a:r>
            <a:endParaRPr lang="uk-UA" sz="3500" dirty="0" smtClean="0">
              <a:latin typeface="Times New Roman" panose="02020603050405020304" pitchFamily="18" charset="0"/>
              <a:cs typeface="Times New Roman" panose="02020603050405020304" pitchFamily="18" charset="0"/>
            </a:endParaRPr>
          </a:p>
          <a:p>
            <a:pPr marL="0" lvl="0" indent="457200" algn="just" eaLnBrk="0" fontAlgn="base" hangingPunct="0">
              <a:lnSpc>
                <a:spcPct val="120000"/>
              </a:lnSpc>
              <a:spcBef>
                <a:spcPts val="0"/>
              </a:spcBef>
              <a:buClrTx/>
              <a:buSzTx/>
              <a:buNone/>
            </a:pPr>
            <a:endParaRPr lang="ru-RU" sz="7400" dirty="0" smtClean="0">
              <a:latin typeface="Times New Roman" pitchFamily="18" charset="0"/>
              <a:ea typeface="Tahoma" pitchFamily="34" charset="0"/>
              <a:cs typeface="Times New Roman" pitchFamily="18" charset="0"/>
            </a:endParaRPr>
          </a:p>
          <a:p>
            <a:pPr>
              <a:buNone/>
            </a:pPr>
            <a:endParaRPr lang="ru-RU" dirty="0">
              <a:latin typeface="Times New Roman" pitchFamily="18" charset="0"/>
              <a:cs typeface="Times New Roman" pitchFamily="18" charset="0"/>
            </a:endParaRPr>
          </a:p>
        </p:txBody>
      </p:sp>
      <p:grpSp>
        <p:nvGrpSpPr>
          <p:cNvPr id="2" name="Группа 7"/>
          <p:cNvGrpSpPr/>
          <p:nvPr/>
        </p:nvGrpSpPr>
        <p:grpSpPr>
          <a:xfrm>
            <a:off x="0" y="0"/>
            <a:ext cx="9144000" cy="857250"/>
            <a:chOff x="0" y="0"/>
            <a:chExt cx="9144000" cy="857250"/>
          </a:xfrm>
        </p:grpSpPr>
        <p:pic>
          <p:nvPicPr>
            <p:cNvPr id="9" name="Picture 3"/>
            <p:cNvPicPr>
              <a:picLocks noChangeAspect="1" noChangeArrowheads="1"/>
            </p:cNvPicPr>
            <p:nvPr/>
          </p:nvPicPr>
          <p:blipFill>
            <a:blip r:embed="rId2" cstate="print"/>
            <a:srcRect/>
            <a:stretch>
              <a:fillRect/>
            </a:stretch>
          </p:blipFill>
          <p:spPr bwMode="auto">
            <a:xfrm>
              <a:off x="0" y="0"/>
              <a:ext cx="9144000" cy="857250"/>
            </a:xfrm>
            <a:prstGeom prst="rect">
              <a:avLst/>
            </a:prstGeom>
            <a:noFill/>
            <a:ln w="57150">
              <a:noFill/>
              <a:miter lim="800000"/>
              <a:headEnd/>
              <a:tailEnd/>
            </a:ln>
            <a:effectLst/>
          </p:spPr>
        </p:pic>
        <p:sp>
          <p:nvSpPr>
            <p:cNvPr id="10" name="Rectangle 1"/>
            <p:cNvSpPr>
              <a:spLocks noChangeArrowheads="1"/>
            </p:cNvSpPr>
            <p:nvPr/>
          </p:nvSpPr>
          <p:spPr bwMode="auto">
            <a:xfrm>
              <a:off x="0" y="142853"/>
              <a:ext cx="8501090" cy="646331"/>
            </a:xfrm>
            <a:prstGeom prst="rect">
              <a:avLst/>
            </a:prstGeom>
            <a:noFill/>
            <a:ln>
              <a:noFill/>
              <a:headEnd/>
              <a:tailEnd/>
            </a:ln>
            <a:effectLst>
              <a:outerShdw blurRad="50800" dist="38100" dir="8100000" algn="tr"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3600" b="1" i="0" u="none" strike="noStrike" cap="none" normalizeH="0" baseline="0" dirty="0" smtClean="0">
                  <a:ln>
                    <a:noFill/>
                  </a:ln>
                  <a:solidFill>
                    <a:srgbClr val="FF0000"/>
                  </a:solidFill>
                  <a:latin typeface="Times New Roman" pitchFamily="18" charset="0"/>
                  <a:ea typeface="Tahoma" pitchFamily="34" charset="0"/>
                  <a:cs typeface="Times New Roman" pitchFamily="18" charset="0"/>
                </a:rPr>
                <a:t>ПИТАННЯ:</a:t>
              </a:r>
              <a:endParaRPr kumimoji="0" lang="ru-RU" sz="3600" b="0" i="0" u="none" strike="noStrike" cap="none" normalizeH="0" baseline="0" dirty="0" smtClean="0">
                <a:ln>
                  <a:noFill/>
                </a:ln>
                <a:solidFill>
                  <a:srgbClr val="FF0000"/>
                </a:solidFill>
                <a:latin typeface="Times New Roman" pitchFamily="18" charset="0"/>
                <a:ea typeface="Tahoma" pitchFamily="34" charset="0"/>
                <a:cs typeface="Times New Roman" pitchFamily="18" charset="0"/>
              </a:endParaRPr>
            </a:p>
          </p:txBody>
        </p:sp>
      </p:grpSp>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4"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en-US"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646331"/>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smtClean="0">
                <a:latin typeface="Times New Roman" pitchFamily="18" charset="0"/>
                <a:ea typeface="Tahoma" pitchFamily="34" charset="0"/>
                <a:cs typeface="Times New Roman" pitchFamily="18" charset="0"/>
              </a:rPr>
              <a:t>1. </a:t>
            </a:r>
            <a:r>
              <a:rPr lang="uk-UA" sz="3600" dirty="0">
                <a:latin typeface="Times New Roman" panose="02020603050405020304" pitchFamily="18" charset="0"/>
                <a:cs typeface="Times New Roman" panose="02020603050405020304" pitchFamily="18" charset="0"/>
              </a:rPr>
              <a:t>Технології автоматизованого проектування.</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3" name="Прямоугольник 2"/>
          <p:cNvSpPr/>
          <p:nvPr/>
        </p:nvSpPr>
        <p:spPr>
          <a:xfrm>
            <a:off x="0" y="80589"/>
            <a:ext cx="9144000" cy="5632311"/>
          </a:xfrm>
          <a:prstGeom prst="rect">
            <a:avLst/>
          </a:prstGeom>
        </p:spPr>
        <p:txBody>
          <a:bodyPr wrap="square">
            <a:spAutoFit/>
          </a:bodyPr>
          <a:lstStyle/>
          <a:p>
            <a:pPr algn="ctr"/>
            <a:r>
              <a:rPr lang="uk-UA" dirty="0" smtClean="0"/>
              <a:t>	</a:t>
            </a:r>
            <a:r>
              <a:rPr lang="uk-UA" sz="2400" dirty="0" smtClean="0">
                <a:solidFill>
                  <a:srgbClr val="FF0000"/>
                </a:solidFill>
                <a:latin typeface="Times New Roman" panose="02020603050405020304" pitchFamily="18" charset="0"/>
                <a:cs typeface="Times New Roman" panose="02020603050405020304" pitchFamily="18" charset="0"/>
              </a:rPr>
              <a:t>Проектування </a:t>
            </a:r>
            <a:r>
              <a:rPr lang="uk-UA" sz="2400" dirty="0">
                <a:solidFill>
                  <a:srgbClr val="FF0000"/>
                </a:solidFill>
                <a:latin typeface="Times New Roman" panose="02020603050405020304" pitchFamily="18" charset="0"/>
                <a:cs typeface="Times New Roman" panose="02020603050405020304" pitchFamily="18" charset="0"/>
              </a:rPr>
              <a:t>проводиться в декілька стадій, які складаються з етапів. </a:t>
            </a:r>
            <a:endParaRPr lang="uk-UA" sz="2400" dirty="0" smtClean="0">
              <a:solidFill>
                <a:srgbClr val="FF0000"/>
              </a:solidFill>
              <a:latin typeface="Times New Roman" panose="02020603050405020304" pitchFamily="18" charset="0"/>
              <a:cs typeface="Times New Roman" panose="02020603050405020304" pitchFamily="18" charset="0"/>
            </a:endParaRPr>
          </a:p>
          <a:p>
            <a:pPr algn="just"/>
            <a:r>
              <a:rPr lang="uk-UA" sz="2400" dirty="0" smtClean="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Стадія 1. Формування вимог до автоматизованих систем (АС). На цій стадії необхідно провести обстеження об’єкта, сформулювати вимоги до АС. </a:t>
            </a:r>
            <a:endParaRPr lang="uk-UA" sz="2400" dirty="0" smtClean="0">
              <a:latin typeface="Times New Roman" panose="02020603050405020304" pitchFamily="18" charset="0"/>
              <a:cs typeface="Times New Roman" panose="02020603050405020304" pitchFamily="18" charset="0"/>
            </a:endParaRPr>
          </a:p>
          <a:p>
            <a:pPr algn="just"/>
            <a:r>
              <a:rPr lang="uk-UA" sz="2400" dirty="0" smtClean="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Стадія 2. Розробка концепції АС. Проводиться вивчення об’єкта проведенням необхідних науково-дослідних робіт. Аналізуються, вибираються і обґрунтовуються варіанти концепцій, аналізуються варіанти АС. </a:t>
            </a:r>
            <a:endParaRPr lang="uk-UA" sz="2400" dirty="0" smtClean="0">
              <a:latin typeface="Times New Roman" panose="02020603050405020304" pitchFamily="18" charset="0"/>
              <a:cs typeface="Times New Roman" panose="02020603050405020304" pitchFamily="18" charset="0"/>
            </a:endParaRPr>
          </a:p>
          <a:p>
            <a:pPr algn="just"/>
            <a:r>
              <a:rPr lang="uk-UA" sz="2400" dirty="0" smtClean="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Стадія 3. Технічне завдання. На основі 1 та 2 стадій затверджуються проектні рішення по всій системі і її частинах у вигляді документації. </a:t>
            </a:r>
            <a:endParaRPr lang="uk-UA" sz="2400" dirty="0" smtClean="0">
              <a:latin typeface="Times New Roman" panose="02020603050405020304" pitchFamily="18" charset="0"/>
              <a:cs typeface="Times New Roman" panose="02020603050405020304" pitchFamily="18" charset="0"/>
            </a:endParaRPr>
          </a:p>
          <a:p>
            <a:pPr algn="just"/>
            <a:r>
              <a:rPr lang="uk-UA" sz="2400" dirty="0" smtClean="0">
                <a:latin typeface="Times New Roman" panose="02020603050405020304" pitchFamily="18" charset="0"/>
                <a:cs typeface="Times New Roman" panose="02020603050405020304" pitchFamily="18" charset="0"/>
              </a:rPr>
              <a:t>• </a:t>
            </a:r>
            <a:r>
              <a:rPr lang="uk-UA" sz="2400" dirty="0">
                <a:latin typeface="Times New Roman" panose="02020603050405020304" pitchFamily="18" charset="0"/>
                <a:cs typeface="Times New Roman" panose="02020603050405020304" pitchFamily="18" charset="0"/>
              </a:rPr>
              <a:t>Стадія 4. Ескізний проект. Є продовженням стадії 3. В ескізному проекті розглядаються попередні проектні рішення для всієї АС і її частин, оформляється додаткова документація.</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630025"/>
            <a:ext cx="9144000" cy="6001643"/>
          </a:xfrm>
          <a:prstGeom prst="rect">
            <a:avLst/>
          </a:prstGeom>
        </p:spPr>
        <p:txBody>
          <a:bodyPr wrap="square">
            <a:spAutoFit/>
          </a:bodyPr>
          <a:lstStyle/>
          <a:p>
            <a:pPr algn="just"/>
            <a:r>
              <a:rPr lang="uk-UA" sz="2400" dirty="0" smtClean="0">
                <a:latin typeface="Times New Roman" panose="02020603050405020304" pitchFamily="18" charset="0"/>
                <a:cs typeface="Times New Roman" panose="02020603050405020304" pitchFamily="18" charset="0"/>
              </a:rPr>
              <a:t>• Стадія 5. Технічний проект. Розробляється проектне рішення по всій АС і її частинах. Розробляється і оформлюється документація на обладнання, його розробку і комплектацію. Розробляються і оформлюються технічні завдання на розробку засобів автоматизації для проектування системи в суміжних підрозділах.</a:t>
            </a:r>
          </a:p>
          <a:p>
            <a:pPr algn="just"/>
            <a:r>
              <a:rPr lang="uk-UA" sz="2400" dirty="0" smtClean="0">
                <a:latin typeface="Times New Roman" panose="02020603050405020304" pitchFamily="18" charset="0"/>
                <a:cs typeface="Times New Roman" panose="02020603050405020304" pitchFamily="18" charset="0"/>
              </a:rPr>
              <a:t>• Стадія 6. Робоча документація. Це та проектна документація, за якою реалізується проект, проводиться уточнення проектних рішень. Розробляється і адаптується проектне забезпечення.</a:t>
            </a:r>
          </a:p>
          <a:p>
            <a:pPr algn="just"/>
            <a:r>
              <a:rPr lang="uk-UA" sz="2400" dirty="0" smtClean="0">
                <a:latin typeface="Times New Roman" panose="02020603050405020304" pitchFamily="18" charset="0"/>
                <a:cs typeface="Times New Roman" panose="02020603050405020304" pitchFamily="18" charset="0"/>
              </a:rPr>
              <a:t>• Стадія 7. Введення в експлуатацію. Проводиться підготовка об’єкта до введення в дію, підготовка обслуговуючого персоналу. Виконуються будівельно-монтажні роботи, </a:t>
            </a:r>
            <a:r>
              <a:rPr lang="uk-UA" sz="2400" dirty="0" err="1" smtClean="0">
                <a:latin typeface="Times New Roman" panose="02020603050405020304" pitchFamily="18" charset="0"/>
                <a:cs typeface="Times New Roman" panose="02020603050405020304" pitchFamily="18" charset="0"/>
              </a:rPr>
              <a:t>пуско</a:t>
            </a:r>
            <a:r>
              <a:rPr lang="uk-UA" sz="2400" dirty="0" smtClean="0">
                <a:latin typeface="Times New Roman" panose="02020603050405020304" pitchFamily="18" charset="0"/>
                <a:cs typeface="Times New Roman" panose="02020603050405020304" pitchFamily="18" charset="0"/>
              </a:rPr>
              <a:t>-налагоджувальні роботи, проводяться попередні випробування, проводиться дослідна експлуатація. </a:t>
            </a:r>
          </a:p>
          <a:p>
            <a:pPr algn="just"/>
            <a:r>
              <a:rPr lang="uk-UA" sz="2400" dirty="0" smtClean="0">
                <a:latin typeface="Times New Roman" panose="02020603050405020304" pitchFamily="18" charset="0"/>
                <a:cs typeface="Times New Roman" panose="02020603050405020304" pitchFamily="18" charset="0"/>
              </a:rPr>
              <a:t>• Стадія 8. Супроводження АС. Проводяться приймальні випробування відповідно з гарантійними зобов’язаннями, а також післягарантійне обслуговування системи.</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1808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Прямоугольник 15"/>
          <p:cNvSpPr/>
          <p:nvPr/>
        </p:nvSpPr>
        <p:spPr>
          <a:xfrm>
            <a:off x="0" y="2314167"/>
            <a:ext cx="9144000" cy="1200329"/>
          </a:xfrm>
          <a:prstGeom prst="rect">
            <a:avLst/>
          </a:prstGeom>
          <a:ln>
            <a:noFill/>
          </a:ln>
          <a:effectLst>
            <a:glow rad="139700">
              <a:schemeClr val="accent2">
                <a:satMod val="175000"/>
                <a:alpha val="40000"/>
              </a:schemeClr>
            </a:glow>
            <a:outerShdw blurRad="225425" dist="50800" dir="5220000" algn="ctr">
              <a:srgbClr val="000000">
                <a:alpha val="33000"/>
              </a:srgbClr>
            </a:outerShdw>
            <a:softEdge rad="31750"/>
          </a:effectLst>
        </p:spPr>
        <p:txBody>
          <a:bodyPr wrap="square">
            <a:spAutoFit/>
          </a:bodyPr>
          <a:lstStyle/>
          <a:p>
            <a:pPr algn="ctr"/>
            <a:r>
              <a:rPr lang="uk-UA" sz="3600" b="1" dirty="0">
                <a:latin typeface="Times New Roman" pitchFamily="18" charset="0"/>
                <a:ea typeface="Tahoma" pitchFamily="34" charset="0"/>
                <a:cs typeface="Times New Roman" pitchFamily="18" charset="0"/>
              </a:rPr>
              <a:t>2</a:t>
            </a:r>
            <a:r>
              <a:rPr lang="uk-UA" sz="3600" b="1" dirty="0" smtClean="0">
                <a:latin typeface="Times New Roman" pitchFamily="18" charset="0"/>
                <a:ea typeface="Tahoma" pitchFamily="34" charset="0"/>
                <a:cs typeface="Times New Roman" pitchFamily="18" charset="0"/>
              </a:rPr>
              <a:t>. </a:t>
            </a:r>
            <a:r>
              <a:rPr lang="ru-RU" sz="3600" dirty="0" err="1"/>
              <a:t>Основні</a:t>
            </a:r>
            <a:r>
              <a:rPr lang="ru-RU" sz="3600" dirty="0"/>
              <a:t> </a:t>
            </a:r>
            <a:r>
              <a:rPr lang="ru-RU" sz="3600" dirty="0" err="1"/>
              <a:t>проектні</a:t>
            </a:r>
            <a:r>
              <a:rPr lang="ru-RU" sz="3600" dirty="0"/>
              <a:t> </a:t>
            </a:r>
            <a:r>
              <a:rPr lang="ru-RU" sz="3600" dirty="0" err="1"/>
              <a:t>процедури</a:t>
            </a:r>
            <a:r>
              <a:rPr lang="ru-RU" sz="3600" dirty="0"/>
              <a:t> та </a:t>
            </a:r>
            <a:r>
              <a:rPr lang="ru-RU" sz="3600" dirty="0" err="1"/>
              <a:t>проектні</a:t>
            </a:r>
            <a:r>
              <a:rPr lang="ru-RU" sz="3600" dirty="0"/>
              <a:t> </a:t>
            </a:r>
            <a:r>
              <a:rPr lang="ru-RU" sz="3600" dirty="0" err="1"/>
              <a:t>задачі</a:t>
            </a:r>
            <a:r>
              <a:rPr lang="ru-RU" sz="3600" dirty="0"/>
              <a:t> САПР</a:t>
            </a:r>
            <a:r>
              <a:rPr lang="uk-UA" sz="3600" dirty="0" smtClean="0">
                <a:latin typeface="Times New Roman" panose="02020603050405020304" pitchFamily="18" charset="0"/>
                <a:cs typeface="Times New Roman" panose="02020603050405020304" pitchFamily="18" charset="0"/>
              </a:rPr>
              <a:t>.</a:t>
            </a:r>
            <a:endParaRPr lang="uk-UA" sz="3600" b="1" dirty="0" smtClean="0">
              <a:latin typeface="Times New Roman" pitchFamily="18" charset="0"/>
              <a:ea typeface="Tahoma" pitchFamily="34" charset="0"/>
              <a:cs typeface="Times New Roman" pitchFamily="18" charset="0"/>
            </a:endParaRPr>
          </a:p>
        </p:txBody>
      </p:sp>
      <p:sp>
        <p:nvSpPr>
          <p:cNvPr id="5" name="Управляющая кнопка: возврат 4">
            <a:hlinkClick r:id="rId2" action="ppaction://hlinksldjump" highlightClick="1"/>
          </p:cNvPr>
          <p:cNvSpPr/>
          <p:nvPr/>
        </p:nvSpPr>
        <p:spPr>
          <a:xfrm>
            <a:off x="8604448" y="0"/>
            <a:ext cx="539552" cy="548680"/>
          </a:xfrm>
          <a:prstGeom prst="actionButtonReturn">
            <a:avLst/>
          </a:prstGeom>
        </p:spPr>
        <p:style>
          <a:lnRef idx="1">
            <a:schemeClr val="accent3"/>
          </a:lnRef>
          <a:fillRef idx="2">
            <a:schemeClr val="accent3"/>
          </a:fillRef>
          <a:effectRef idx="1">
            <a:schemeClr val="accent3"/>
          </a:effectRef>
          <a:fontRef idx="minor">
            <a:schemeClr val="dk1"/>
          </a:fontRef>
        </p:style>
        <p:txBody>
          <a:bodyPr anchor="ctr"/>
          <a:lstStyle/>
          <a:p>
            <a:pPr algn="ctr">
              <a:defRPr/>
            </a:pPr>
            <a:endParaRPr lang="ru-RU"/>
          </a:p>
        </p:txBody>
      </p:sp>
      <p:sp>
        <p:nvSpPr>
          <p:cNvPr id="7"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Tree>
    <p:extLst>
      <p:ext uri="{BB962C8B-B14F-4D97-AF65-F5344CB8AC3E}">
        <p14:creationId xmlns:p14="http://schemas.microsoft.com/office/powerpoint/2010/main" val="1690214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0"/>
            <a:ext cx="9144000" cy="6524863"/>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	Процес проектування складається з проектних процедур і операцій. </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Проектна операція </a:t>
            </a:r>
            <a:r>
              <a:rPr lang="uk-UA" sz="2200" dirty="0" smtClean="0">
                <a:latin typeface="Times New Roman" panose="02020603050405020304" pitchFamily="18" charset="0"/>
                <a:cs typeface="Times New Roman" panose="02020603050405020304" pitchFamily="18" charset="0"/>
              </a:rPr>
              <a:t>- дія або формалізована сукупність дій, складова частина проектної процедури, алгоритм якої лишається незмінним для ряду проектних процедур. </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Проектна процедура </a:t>
            </a:r>
            <a:r>
              <a:rPr lang="uk-UA" sz="2200" dirty="0" smtClean="0">
                <a:latin typeface="Times New Roman" panose="02020603050405020304" pitchFamily="18" charset="0"/>
                <a:cs typeface="Times New Roman" panose="02020603050405020304" pitchFamily="18" charset="0"/>
              </a:rPr>
              <a:t>формалізована сукупність дій, виконання яких закінчується прийняттям рішення. </a:t>
            </a: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Проектне рішення </a:t>
            </a:r>
            <a:r>
              <a:rPr lang="uk-UA" sz="2200" dirty="0" smtClean="0">
                <a:latin typeface="Times New Roman" panose="02020603050405020304" pitchFamily="18" charset="0"/>
                <a:cs typeface="Times New Roman" panose="02020603050405020304" pitchFamily="18" charset="0"/>
              </a:rPr>
              <a:t>- проміжний або кінцевий опис об'єкта, необхідний і достатній для розгляду і визначення подальшого напрямку або закінчення проектування. </a:t>
            </a:r>
          </a:p>
          <a:p>
            <a:pPr algn="just"/>
            <a:r>
              <a:rPr lang="uk-UA" sz="2200" dirty="0">
                <a:latin typeface="Times New Roman" panose="02020603050405020304" pitchFamily="18" charset="0"/>
                <a:cs typeface="Times New Roman" panose="02020603050405020304" pitchFamily="18" charset="0"/>
              </a:rPr>
              <a:t>	</a:t>
            </a:r>
            <a:r>
              <a:rPr lang="uk-UA" sz="2200" i="1" dirty="0" smtClean="0">
                <a:latin typeface="Times New Roman" panose="02020603050405020304" pitchFamily="18" charset="0"/>
                <a:cs typeface="Times New Roman" panose="02020603050405020304" pitchFamily="18" charset="0"/>
              </a:rPr>
              <a:t>Проектна процедура </a:t>
            </a:r>
            <a:r>
              <a:rPr lang="uk-UA" sz="2200" dirty="0" smtClean="0">
                <a:latin typeface="Times New Roman" panose="02020603050405020304" pitchFamily="18" charset="0"/>
                <a:cs typeface="Times New Roman" panose="02020603050405020304" pitchFamily="18" charset="0"/>
              </a:rPr>
              <a:t>складається з елементарних проектних операцій з чітко встановленим порядком їх виконання і спрямована на досягнення локальної мети в процесі проектування. Проектна процедура характеризуйся набором параметрів (групою), що включають в загальному випадку вхідні дані, обмеження, математичну модель, </a:t>
            </a:r>
            <a:r>
              <a:rPr lang="uk-UA" sz="2200" dirty="0" err="1" smtClean="0">
                <a:latin typeface="Times New Roman" panose="02020603050405020304" pitchFamily="18" charset="0"/>
                <a:cs typeface="Times New Roman" panose="02020603050405020304" pitchFamily="18" charset="0"/>
              </a:rPr>
              <a:t>вирішуючу</a:t>
            </a:r>
            <a:r>
              <a:rPr lang="uk-UA" sz="2200" dirty="0" smtClean="0">
                <a:latin typeface="Times New Roman" panose="02020603050405020304" pitchFamily="18" charset="0"/>
                <a:cs typeface="Times New Roman" panose="02020603050405020304" pitchFamily="18" charset="0"/>
              </a:rPr>
              <a:t> процедуру, проектне рішення і критерій оцінки проектного рішення. Проектні процедури ґрунтуються на мовах проектування, які служать засобом лінгвістичного чи графічного представлення і перетворення опису при проектуванні.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31391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Номер слайда 3"/>
          <p:cNvSpPr txBox="1">
            <a:spLocks/>
          </p:cNvSpPr>
          <p:nvPr/>
        </p:nvSpPr>
        <p:spPr>
          <a:xfrm>
            <a:off x="8576598" y="6367935"/>
            <a:ext cx="567403" cy="490067"/>
          </a:xfrm>
          <a:prstGeom prst="rect">
            <a:avLst/>
          </a:prstGeom>
        </p:spPr>
        <p:style>
          <a:lnRef idx="3">
            <a:schemeClr val="lt1"/>
          </a:lnRef>
          <a:fillRef idx="1">
            <a:schemeClr val="dk1"/>
          </a:fillRef>
          <a:effectRef idx="1">
            <a:schemeClr val="dk1"/>
          </a:effectRef>
          <a:fontRef idx="minor">
            <a:schemeClr val="lt1"/>
          </a:fontRef>
        </p:style>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27EDA0C-6A2F-49A3-8FBA-55007CDC6F64}" type="slidenum">
              <a:rPr kumimoji="0" lang="ru-RU" sz="3200" b="1" i="0" u="none" strike="noStrike" kern="1200" cap="none" spc="0" normalizeH="0" baseline="0" noProof="0" smtClean="0">
                <a:ln>
                  <a:noFill/>
                </a:ln>
                <a:solidFill>
                  <a:schemeClr val="bg1"/>
                </a:solidFill>
                <a:effectLst/>
                <a:uLnTx/>
                <a:uFillTx/>
                <a:latin typeface="Times New Roman" pitchFamily="18" charset="0"/>
                <a:cs typeface="Times New Roman" pitchFamily="18"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ru-RU" sz="3200" b="1" i="0" u="none" strike="noStrike" kern="1200" cap="none" spc="0" normalizeH="0" baseline="0" noProof="0" dirty="0">
              <a:ln>
                <a:noFill/>
              </a:ln>
              <a:solidFill>
                <a:schemeClr val="bg1"/>
              </a:solidFill>
              <a:effectLst/>
              <a:uLnTx/>
              <a:uFillTx/>
              <a:latin typeface="Times New Roman" pitchFamily="18" charset="0"/>
              <a:cs typeface="Times New Roman" pitchFamily="18" charset="0"/>
            </a:endParaRPr>
          </a:p>
        </p:txBody>
      </p:sp>
      <p:sp>
        <p:nvSpPr>
          <p:cNvPr id="2" name="Прямоугольник 1"/>
          <p:cNvSpPr/>
          <p:nvPr/>
        </p:nvSpPr>
        <p:spPr>
          <a:xfrm>
            <a:off x="0" y="522367"/>
            <a:ext cx="9144000" cy="5170646"/>
          </a:xfrm>
          <a:prstGeom prst="rect">
            <a:avLst/>
          </a:prstGeom>
        </p:spPr>
        <p:txBody>
          <a:bodyPr wrap="square">
            <a:spAutoFit/>
          </a:bodyPr>
          <a:lstStyle/>
          <a:p>
            <a:pPr algn="just"/>
            <a:r>
              <a:rPr lang="uk-UA" dirty="0" smtClean="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Проектна </a:t>
            </a:r>
            <a:r>
              <a:rPr lang="uk-UA" sz="2200" dirty="0">
                <a:latin typeface="Times New Roman" panose="02020603050405020304" pitchFamily="18" charset="0"/>
                <a:cs typeface="Times New Roman" panose="02020603050405020304" pitchFamily="18" charset="0"/>
              </a:rPr>
              <a:t>процедура називається типовою, якщо вона призначена для багаторазового використання при проектуванні багатьох типів об'єктів</a:t>
            </a:r>
            <a:r>
              <a:rPr lang="uk-UA" sz="2200" dirty="0" smtClean="0">
                <a:latin typeface="Times New Roman" panose="02020603050405020304" pitchFamily="18" charset="0"/>
                <a:cs typeface="Times New Roman" panose="02020603050405020304" pitchFamily="18" charset="0"/>
              </a:rPr>
              <a:t>.</a:t>
            </a:r>
          </a:p>
          <a:p>
            <a:pPr algn="just"/>
            <a:r>
              <a:rPr lang="uk-UA" sz="2200" dirty="0" smtClean="0">
                <a:latin typeface="Times New Roman" panose="02020603050405020304" pitchFamily="18" charset="0"/>
                <a:cs typeface="Times New Roman" panose="02020603050405020304" pitchFamily="18" charset="0"/>
              </a:rPr>
              <a:t>	Розрізняють </a:t>
            </a:r>
            <a:r>
              <a:rPr lang="uk-UA" sz="2200" dirty="0">
                <a:latin typeface="Times New Roman" panose="02020603050405020304" pitchFamily="18" charset="0"/>
                <a:cs typeface="Times New Roman" panose="02020603050405020304" pitchFamily="18" charset="0"/>
              </a:rPr>
              <a:t>проектні процедури </a:t>
            </a:r>
            <a:r>
              <a:rPr lang="uk-UA" sz="2200" b="1" dirty="0">
                <a:solidFill>
                  <a:srgbClr val="FF0000"/>
                </a:solidFill>
                <a:latin typeface="Times New Roman" panose="02020603050405020304" pitchFamily="18" charset="0"/>
                <a:cs typeface="Times New Roman" panose="02020603050405020304" pitchFamily="18" charset="0"/>
              </a:rPr>
              <a:t>аналізу і синтезу</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Синтез </a:t>
            </a:r>
            <a:r>
              <a:rPr lang="uk-UA" sz="2200" dirty="0">
                <a:latin typeface="Times New Roman" panose="02020603050405020304" pitchFamily="18" charset="0"/>
                <a:cs typeface="Times New Roman" panose="02020603050405020304" pitchFamily="18" charset="0"/>
              </a:rPr>
              <a:t>полягає у створенні опису об'єкта,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аналіз </a:t>
            </a:r>
            <a:r>
              <a:rPr lang="uk-UA" sz="2200" dirty="0">
                <a:latin typeface="Times New Roman" panose="02020603050405020304" pitchFamily="18" charset="0"/>
                <a:cs typeface="Times New Roman" panose="02020603050405020304" pitchFamily="18" charset="0"/>
              </a:rPr>
              <a:t>- у визначенні властивостей та дослідженні </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працездатності об'єкта по його опису, тобто при синтезі створюються, а при аналізі оцінюються проекти об'єктів.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Процедури </a:t>
            </a:r>
            <a:r>
              <a:rPr lang="uk-UA" sz="2200" dirty="0">
                <a:latin typeface="Times New Roman" panose="02020603050405020304" pitchFamily="18" charset="0"/>
                <a:cs typeface="Times New Roman" panose="02020603050405020304" pitchFamily="18" charset="0"/>
              </a:rPr>
              <a:t>аналізу діляться на процедури </a:t>
            </a:r>
            <a:r>
              <a:rPr lang="uk-UA" sz="2200" b="1" dirty="0">
                <a:latin typeface="Times New Roman" panose="02020603050405020304" pitchFamily="18" charset="0"/>
                <a:cs typeface="Times New Roman" panose="02020603050405020304" pitchFamily="18" charset="0"/>
              </a:rPr>
              <a:t>одно варіантного і багатоваріантного аналізу</a:t>
            </a:r>
            <a:r>
              <a:rPr lang="uk-UA" sz="2200" dirty="0">
                <a:latin typeface="Times New Roman" panose="02020603050405020304" pitchFamily="18" charset="0"/>
                <a:cs typeface="Times New Roman" panose="02020603050405020304" pitchFamily="18" charset="0"/>
              </a:rPr>
              <a:t>.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latin typeface="Times New Roman" panose="02020603050405020304" pitchFamily="18" charset="0"/>
                <a:cs typeface="Times New Roman" panose="02020603050405020304" pitchFamily="18" charset="0"/>
              </a:rPr>
              <a:t>При </a:t>
            </a:r>
            <a:r>
              <a:rPr lang="uk-UA" sz="2200" dirty="0">
                <a:solidFill>
                  <a:srgbClr val="FF0000"/>
                </a:solidFill>
                <a:latin typeface="Times New Roman" panose="02020603050405020304" pitchFamily="18" charset="0"/>
                <a:cs typeface="Times New Roman" panose="02020603050405020304" pitchFamily="18" charset="0"/>
              </a:rPr>
              <a:t>одно варіантному аналізі </a:t>
            </a:r>
            <a:r>
              <a:rPr lang="uk-UA" sz="2200" dirty="0">
                <a:latin typeface="Times New Roman" panose="02020603050405020304" pitchFamily="18" charset="0"/>
                <a:cs typeface="Times New Roman" panose="02020603050405020304" pitchFamily="18" charset="0"/>
              </a:rPr>
              <a:t>задані значення внутрішніх і зовнішніх параметрів, необхідно визначити значення вихідних параметрів об’єкта. </a:t>
            </a:r>
            <a:endParaRPr lang="uk-UA" sz="2200" dirty="0" smtClean="0">
              <a:latin typeface="Times New Roman" panose="02020603050405020304" pitchFamily="18" charset="0"/>
              <a:cs typeface="Times New Roman" panose="02020603050405020304" pitchFamily="18" charset="0"/>
            </a:endParaRPr>
          </a:p>
          <a:p>
            <a:pPr algn="just"/>
            <a:r>
              <a:rPr lang="uk-UA" sz="2200" dirty="0">
                <a:latin typeface="Times New Roman" panose="02020603050405020304" pitchFamily="18" charset="0"/>
                <a:cs typeface="Times New Roman" panose="02020603050405020304" pitchFamily="18" charset="0"/>
              </a:rPr>
              <a:t>	</a:t>
            </a:r>
            <a:r>
              <a:rPr lang="uk-UA" sz="2200" dirty="0" smtClean="0">
                <a:solidFill>
                  <a:srgbClr val="FF0000"/>
                </a:solidFill>
                <a:latin typeface="Times New Roman" panose="02020603050405020304" pitchFamily="18" charset="0"/>
                <a:cs typeface="Times New Roman" panose="02020603050405020304" pitchFamily="18" charset="0"/>
              </a:rPr>
              <a:t>Багатоваріантний </a:t>
            </a:r>
            <a:r>
              <a:rPr lang="uk-UA" sz="2200" dirty="0">
                <a:solidFill>
                  <a:srgbClr val="FF0000"/>
                </a:solidFill>
                <a:latin typeface="Times New Roman" panose="02020603050405020304" pitchFamily="18" charset="0"/>
                <a:cs typeface="Times New Roman" panose="02020603050405020304" pitchFamily="18" charset="0"/>
              </a:rPr>
              <a:t>аналіз </a:t>
            </a:r>
            <a:r>
              <a:rPr lang="uk-UA" sz="2200" dirty="0">
                <a:latin typeface="Times New Roman" panose="02020603050405020304" pitchFamily="18" charset="0"/>
                <a:cs typeface="Times New Roman" panose="02020603050405020304" pitchFamily="18" charset="0"/>
              </a:rPr>
              <a:t>полягає у дослідженні властивостей об’єктів в деякій області простору внутрішніх параметрів. </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57671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Другая 16">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7804</TotalTime>
  <Words>355</Words>
  <Application>Microsoft Office PowerPoint</Application>
  <PresentationFormat>Экран (4:3)</PresentationFormat>
  <Paragraphs>86</Paragraphs>
  <Slides>18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Calibri</vt:lpstr>
      <vt:lpstr>Constantia</vt:lpstr>
      <vt:lpstr>Tahoma</vt:lpstr>
      <vt:lpstr>Times New Roman</vt:lpstr>
      <vt:lpstr>Wingdings 2</vt:lpstr>
      <vt:lpstr>Поток</vt:lpstr>
      <vt:lpstr>Державний університет «Житомирська політехніка» Кафедра комп’ютерних технологій у медицині та телекомунікаціях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Глава 3 Ориентация, привязки и измерения в ЗD-пространстве</dc:title>
  <dc:creator>Тимурка</dc:creator>
  <cp:lastModifiedBy>admin</cp:lastModifiedBy>
  <cp:revision>277</cp:revision>
  <dcterms:created xsi:type="dcterms:W3CDTF">2013-11-02T14:19:07Z</dcterms:created>
  <dcterms:modified xsi:type="dcterms:W3CDTF">2023-03-01T12:48:34Z</dcterms:modified>
</cp:coreProperties>
</file>