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2"/>
  </p:notesMasterIdLst>
  <p:sldIdLst>
    <p:sldId id="256" r:id="rId2"/>
    <p:sldId id="258" r:id="rId3"/>
    <p:sldId id="316" r:id="rId4"/>
    <p:sldId id="257" r:id="rId5"/>
    <p:sldId id="259" r:id="rId6"/>
    <p:sldId id="260" r:id="rId7"/>
    <p:sldId id="261" r:id="rId8"/>
    <p:sldId id="262" r:id="rId9"/>
    <p:sldId id="263" r:id="rId10"/>
    <p:sldId id="268" r:id="rId11"/>
    <p:sldId id="317" r:id="rId12"/>
    <p:sldId id="264" r:id="rId13"/>
    <p:sldId id="265" r:id="rId14"/>
    <p:sldId id="266" r:id="rId15"/>
    <p:sldId id="267"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308" r:id="rId29"/>
    <p:sldId id="281" r:id="rId30"/>
    <p:sldId id="284" r:id="rId31"/>
    <p:sldId id="285" r:id="rId32"/>
    <p:sldId id="286" r:id="rId33"/>
    <p:sldId id="287" r:id="rId34"/>
    <p:sldId id="303" r:id="rId35"/>
    <p:sldId id="283" r:id="rId36"/>
    <p:sldId id="288" r:id="rId37"/>
    <p:sldId id="289" r:id="rId38"/>
    <p:sldId id="318" r:id="rId39"/>
    <p:sldId id="320" r:id="rId40"/>
    <p:sldId id="301" r:id="rId41"/>
    <p:sldId id="314" r:id="rId42"/>
    <p:sldId id="304" r:id="rId43"/>
    <p:sldId id="313" r:id="rId44"/>
    <p:sldId id="305" r:id="rId45"/>
    <p:sldId id="309" r:id="rId46"/>
    <p:sldId id="310" r:id="rId47"/>
    <p:sldId id="311" r:id="rId48"/>
    <p:sldId id="306" r:id="rId49"/>
    <p:sldId id="312" r:id="rId50"/>
    <p:sldId id="307" r:id="rId51"/>
    <p:sldId id="315" r:id="rId52"/>
    <p:sldId id="319" r:id="rId53"/>
    <p:sldId id="292" r:id="rId54"/>
    <p:sldId id="293" r:id="rId55"/>
    <p:sldId id="294" r:id="rId56"/>
    <p:sldId id="295" r:id="rId57"/>
    <p:sldId id="296" r:id="rId58"/>
    <p:sldId id="298" r:id="rId59"/>
    <p:sldId id="297" r:id="rId60"/>
    <p:sldId id="299" r:id="rId6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92F65D-FD69-4A0E-8063-AACBE00A6B41}"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ru-RU"/>
        </a:p>
      </dgm:t>
    </dgm:pt>
    <dgm:pt modelId="{EA89F17C-3BD4-4B9A-A6DC-67493116A03C}">
      <dgm:prSet phldrT="[Текст]"/>
      <dgm:spPr/>
      <dgm:t>
        <a:bodyPr/>
        <a:lstStyle/>
        <a:p>
          <a:r>
            <a:rPr lang="uk-UA" dirty="0" smtClean="0"/>
            <a:t>Зовнішні користувачі</a:t>
          </a:r>
          <a:endParaRPr lang="ru-RU" dirty="0"/>
        </a:p>
      </dgm:t>
    </dgm:pt>
    <dgm:pt modelId="{9399909E-137D-4A41-A5B2-99CE5DBDE4A0}" type="parTrans" cxnId="{68372657-6D6B-4996-9B50-F514BAB28814}">
      <dgm:prSet/>
      <dgm:spPr/>
      <dgm:t>
        <a:bodyPr/>
        <a:lstStyle/>
        <a:p>
          <a:endParaRPr lang="ru-RU"/>
        </a:p>
      </dgm:t>
    </dgm:pt>
    <dgm:pt modelId="{F04810E6-6454-4B3B-925E-8B3702BAE213}" type="sibTrans" cxnId="{68372657-6D6B-4996-9B50-F514BAB28814}">
      <dgm:prSet/>
      <dgm:spPr/>
      <dgm:t>
        <a:bodyPr/>
        <a:lstStyle/>
        <a:p>
          <a:endParaRPr lang="ru-RU"/>
        </a:p>
      </dgm:t>
    </dgm:pt>
    <dgm:pt modelId="{251F3FF4-715A-4134-BDFE-22A20AB79BF5}">
      <dgm:prSet phldrT="[Текст]"/>
      <dgm:spPr/>
      <dgm:t>
        <a:bodyPr/>
        <a:lstStyle/>
        <a:p>
          <a:pPr algn="ctr"/>
          <a:r>
            <a:rPr lang="ru-RU" dirty="0" err="1" smtClean="0"/>
            <a:t>Ті</a:t>
          </a:r>
          <a:r>
            <a:rPr lang="ru-RU" dirty="0" smtClean="0"/>
            <a:t>, </a:t>
          </a:r>
          <a:r>
            <a:rPr lang="ru-RU" dirty="0" err="1" smtClean="0"/>
            <a:t>хто</a:t>
          </a:r>
          <a:r>
            <a:rPr lang="ru-RU" dirty="0" smtClean="0"/>
            <a:t> </a:t>
          </a:r>
          <a:r>
            <a:rPr lang="ru-RU" dirty="0" err="1" smtClean="0"/>
            <a:t>безпосередньо</a:t>
          </a:r>
          <a:r>
            <a:rPr lang="ru-RU" dirty="0" smtClean="0"/>
            <a:t> </a:t>
          </a:r>
          <a:r>
            <a:rPr lang="ru-RU" dirty="0" err="1" smtClean="0"/>
            <a:t>зацікавлені</a:t>
          </a:r>
          <a:r>
            <a:rPr lang="ru-RU" dirty="0" smtClean="0"/>
            <a:t> в </a:t>
          </a:r>
          <a:r>
            <a:rPr lang="ru-RU" dirty="0" err="1" smtClean="0"/>
            <a:t>діяльності</a:t>
          </a:r>
          <a:r>
            <a:rPr lang="ru-RU" dirty="0" smtClean="0"/>
            <a:t> </a:t>
          </a:r>
          <a:r>
            <a:rPr lang="ru-RU" dirty="0" err="1" smtClean="0"/>
            <a:t>підприємства</a:t>
          </a:r>
          <a:endParaRPr lang="ru-RU" dirty="0"/>
        </a:p>
      </dgm:t>
    </dgm:pt>
    <dgm:pt modelId="{98A25396-61B3-44E5-ACF2-5004622978DD}" type="parTrans" cxnId="{C68B9078-3536-44FC-96EB-A0139B446608}">
      <dgm:prSet/>
      <dgm:spPr/>
      <dgm:t>
        <a:bodyPr/>
        <a:lstStyle/>
        <a:p>
          <a:endParaRPr lang="ru-RU"/>
        </a:p>
      </dgm:t>
    </dgm:pt>
    <dgm:pt modelId="{7620184A-057A-41E2-88AC-1DE585E8D33A}" type="sibTrans" cxnId="{C68B9078-3536-44FC-96EB-A0139B446608}">
      <dgm:prSet/>
      <dgm:spPr/>
      <dgm:t>
        <a:bodyPr/>
        <a:lstStyle/>
        <a:p>
          <a:endParaRPr lang="ru-RU"/>
        </a:p>
      </dgm:t>
    </dgm:pt>
    <dgm:pt modelId="{FA478EBB-62BB-4549-9B2B-8A599544B2DE}">
      <dgm:prSet phldrT="[Текст]"/>
      <dgm:spPr/>
      <dgm:t>
        <a:bodyPr/>
        <a:lstStyle/>
        <a:p>
          <a:r>
            <a:rPr lang="ru-RU" dirty="0" err="1" smtClean="0"/>
            <a:t>Ті</a:t>
          </a:r>
          <a:r>
            <a:rPr lang="ru-RU" dirty="0" smtClean="0"/>
            <a:t>, </a:t>
          </a:r>
          <a:r>
            <a:rPr lang="ru-RU" dirty="0" err="1" smtClean="0"/>
            <a:t>хто</a:t>
          </a:r>
          <a:r>
            <a:rPr lang="ru-RU" dirty="0" smtClean="0"/>
            <a:t> </a:t>
          </a:r>
          <a:r>
            <a:rPr lang="ru-RU" dirty="0" err="1" smtClean="0"/>
            <a:t>опосередковано</a:t>
          </a:r>
          <a:r>
            <a:rPr lang="ru-RU" dirty="0" smtClean="0"/>
            <a:t> </a:t>
          </a:r>
          <a:r>
            <a:rPr lang="ru-RU" dirty="0" err="1" smtClean="0"/>
            <a:t>зацікавлені</a:t>
          </a:r>
          <a:r>
            <a:rPr lang="ru-RU" dirty="0" smtClean="0"/>
            <a:t> в </a:t>
          </a:r>
          <a:r>
            <a:rPr lang="ru-RU" dirty="0" err="1" smtClean="0"/>
            <a:t>діяльності</a:t>
          </a:r>
          <a:r>
            <a:rPr lang="ru-RU" dirty="0" smtClean="0"/>
            <a:t> </a:t>
          </a:r>
          <a:r>
            <a:rPr lang="ru-RU" dirty="0" err="1" smtClean="0"/>
            <a:t>підприємства</a:t>
          </a:r>
          <a:endParaRPr lang="ru-RU" dirty="0"/>
        </a:p>
      </dgm:t>
    </dgm:pt>
    <dgm:pt modelId="{903F27FD-E534-457D-B7FC-60C2B41FDC05}" type="parTrans" cxnId="{64AE561C-2394-4CF2-94C4-BA522A121283}">
      <dgm:prSet/>
      <dgm:spPr/>
      <dgm:t>
        <a:bodyPr/>
        <a:lstStyle/>
        <a:p>
          <a:endParaRPr lang="ru-RU"/>
        </a:p>
      </dgm:t>
    </dgm:pt>
    <dgm:pt modelId="{EAEB9DB1-75D1-4DF6-AC37-4CEDE7B04BD3}" type="sibTrans" cxnId="{64AE561C-2394-4CF2-94C4-BA522A121283}">
      <dgm:prSet/>
      <dgm:spPr/>
      <dgm:t>
        <a:bodyPr/>
        <a:lstStyle/>
        <a:p>
          <a:endParaRPr lang="ru-RU"/>
        </a:p>
      </dgm:t>
    </dgm:pt>
    <dgm:pt modelId="{0E1C7966-1B40-403E-A622-E4D1F2B80929}">
      <dgm:prSet/>
      <dgm:spPr/>
      <dgm:t>
        <a:bodyPr/>
        <a:lstStyle/>
        <a:p>
          <a:r>
            <a:rPr lang="ru-RU" i="1" dirty="0" err="1" smtClean="0"/>
            <a:t>Вивчення</a:t>
          </a:r>
          <a:r>
            <a:rPr lang="ru-RU" i="1" dirty="0" smtClean="0"/>
            <a:t> </a:t>
          </a:r>
          <a:r>
            <a:rPr lang="ru-RU" i="1" dirty="0" err="1" smtClean="0"/>
            <a:t>звітності</a:t>
          </a:r>
          <a:r>
            <a:rPr lang="ru-RU" i="1" dirty="0" smtClean="0"/>
            <a:t> </a:t>
          </a:r>
          <a:r>
            <a:rPr lang="ru-RU" i="1" dirty="0" err="1" smtClean="0"/>
            <a:t>необхідне</a:t>
          </a:r>
          <a:r>
            <a:rPr lang="ru-RU" i="1" dirty="0" smtClean="0"/>
            <a:t> для </a:t>
          </a:r>
          <a:r>
            <a:rPr lang="ru-RU" i="1" dirty="0" err="1" smtClean="0"/>
            <a:t>захисту</a:t>
          </a:r>
          <a:r>
            <a:rPr lang="ru-RU" i="1" dirty="0" smtClean="0"/>
            <a:t> </a:t>
          </a:r>
          <a:r>
            <a:rPr lang="ru-RU" i="1" dirty="0" err="1" smtClean="0"/>
            <a:t>інтересів</a:t>
          </a:r>
          <a:r>
            <a:rPr lang="ru-RU" i="1" dirty="0" smtClean="0"/>
            <a:t> </a:t>
          </a:r>
          <a:r>
            <a:rPr lang="ru-RU" i="1" dirty="0" err="1" smtClean="0"/>
            <a:t>безпосередніх</a:t>
          </a:r>
          <a:r>
            <a:rPr lang="ru-RU" i="1" dirty="0" smtClean="0"/>
            <a:t> </a:t>
          </a:r>
          <a:r>
            <a:rPr lang="ru-RU" i="1" dirty="0" err="1" smtClean="0"/>
            <a:t>користувачів</a:t>
          </a:r>
          <a:endParaRPr lang="ru-RU" i="1" dirty="0"/>
        </a:p>
      </dgm:t>
    </dgm:pt>
    <dgm:pt modelId="{6128227E-EACB-447E-A070-DE0224CF525D}" type="parTrans" cxnId="{AFA31231-DAFB-4D9C-8263-876C459946BF}">
      <dgm:prSet/>
      <dgm:spPr/>
      <dgm:t>
        <a:bodyPr/>
        <a:lstStyle/>
        <a:p>
          <a:endParaRPr lang="ru-RU"/>
        </a:p>
      </dgm:t>
    </dgm:pt>
    <dgm:pt modelId="{5EB6D96A-A5D6-4B85-9792-3145F3B249E8}" type="sibTrans" cxnId="{AFA31231-DAFB-4D9C-8263-876C459946BF}">
      <dgm:prSet/>
      <dgm:spPr/>
      <dgm:t>
        <a:bodyPr/>
        <a:lstStyle/>
        <a:p>
          <a:endParaRPr lang="ru-RU"/>
        </a:p>
      </dgm:t>
    </dgm:pt>
    <dgm:pt modelId="{92725DD1-41DF-49BC-AA37-C817B55A18DC}" type="pres">
      <dgm:prSet presAssocID="{C192F65D-FD69-4A0E-8063-AACBE00A6B41}" presName="Name0" presStyleCnt="0">
        <dgm:presLayoutVars>
          <dgm:chPref val="1"/>
          <dgm:dir/>
          <dgm:animOne val="branch"/>
          <dgm:animLvl val="lvl"/>
          <dgm:resizeHandles/>
        </dgm:presLayoutVars>
      </dgm:prSet>
      <dgm:spPr/>
      <dgm:t>
        <a:bodyPr/>
        <a:lstStyle/>
        <a:p>
          <a:endParaRPr lang="ru-RU"/>
        </a:p>
      </dgm:t>
    </dgm:pt>
    <dgm:pt modelId="{599C7012-2C5B-4E5B-B41F-BE0898D5E013}" type="pres">
      <dgm:prSet presAssocID="{EA89F17C-3BD4-4B9A-A6DC-67493116A03C}" presName="vertOne" presStyleCnt="0"/>
      <dgm:spPr/>
    </dgm:pt>
    <dgm:pt modelId="{BA01E3A1-1794-482C-B454-571EB874663F}" type="pres">
      <dgm:prSet presAssocID="{EA89F17C-3BD4-4B9A-A6DC-67493116A03C}" presName="txOne" presStyleLbl="node0" presStyleIdx="0" presStyleCnt="1">
        <dgm:presLayoutVars>
          <dgm:chPref val="3"/>
        </dgm:presLayoutVars>
      </dgm:prSet>
      <dgm:spPr/>
      <dgm:t>
        <a:bodyPr/>
        <a:lstStyle/>
        <a:p>
          <a:endParaRPr lang="ru-RU"/>
        </a:p>
      </dgm:t>
    </dgm:pt>
    <dgm:pt modelId="{9BDA2656-9B29-4D17-9CA6-4D65A77D7B48}" type="pres">
      <dgm:prSet presAssocID="{EA89F17C-3BD4-4B9A-A6DC-67493116A03C}" presName="parTransOne" presStyleCnt="0"/>
      <dgm:spPr/>
    </dgm:pt>
    <dgm:pt modelId="{9E1884F0-2E44-4270-BC62-20BF44EEB693}" type="pres">
      <dgm:prSet presAssocID="{EA89F17C-3BD4-4B9A-A6DC-67493116A03C}" presName="horzOne" presStyleCnt="0"/>
      <dgm:spPr/>
    </dgm:pt>
    <dgm:pt modelId="{5C7B19B6-4F2E-4B56-A8CD-CE3827888C7D}" type="pres">
      <dgm:prSet presAssocID="{251F3FF4-715A-4134-BDFE-22A20AB79BF5}" presName="vertTwo" presStyleCnt="0"/>
      <dgm:spPr/>
    </dgm:pt>
    <dgm:pt modelId="{4E0F1753-BE00-45B7-8ED3-C16CA01E54C8}" type="pres">
      <dgm:prSet presAssocID="{251F3FF4-715A-4134-BDFE-22A20AB79BF5}" presName="txTwo" presStyleLbl="node2" presStyleIdx="0" presStyleCnt="2">
        <dgm:presLayoutVars>
          <dgm:chPref val="3"/>
        </dgm:presLayoutVars>
      </dgm:prSet>
      <dgm:spPr/>
      <dgm:t>
        <a:bodyPr/>
        <a:lstStyle/>
        <a:p>
          <a:endParaRPr lang="ru-RU"/>
        </a:p>
      </dgm:t>
    </dgm:pt>
    <dgm:pt modelId="{225EC491-15AA-42B6-A590-76689C210313}" type="pres">
      <dgm:prSet presAssocID="{251F3FF4-715A-4134-BDFE-22A20AB79BF5}" presName="horzTwo" presStyleCnt="0"/>
      <dgm:spPr/>
    </dgm:pt>
    <dgm:pt modelId="{8ED91A7D-1A78-445C-9C6E-3AE3C8A275FC}" type="pres">
      <dgm:prSet presAssocID="{7620184A-057A-41E2-88AC-1DE585E8D33A}" presName="sibSpaceTwo" presStyleCnt="0"/>
      <dgm:spPr/>
    </dgm:pt>
    <dgm:pt modelId="{C4B07223-AD86-4B3E-BD46-32D3C7C814DD}" type="pres">
      <dgm:prSet presAssocID="{FA478EBB-62BB-4549-9B2B-8A599544B2DE}" presName="vertTwo" presStyleCnt="0"/>
      <dgm:spPr/>
    </dgm:pt>
    <dgm:pt modelId="{2704E229-535A-4B4E-8969-1EE6037A04D3}" type="pres">
      <dgm:prSet presAssocID="{FA478EBB-62BB-4549-9B2B-8A599544B2DE}" presName="txTwo" presStyleLbl="node2" presStyleIdx="1" presStyleCnt="2">
        <dgm:presLayoutVars>
          <dgm:chPref val="3"/>
        </dgm:presLayoutVars>
      </dgm:prSet>
      <dgm:spPr/>
      <dgm:t>
        <a:bodyPr/>
        <a:lstStyle/>
        <a:p>
          <a:endParaRPr lang="ru-RU"/>
        </a:p>
      </dgm:t>
    </dgm:pt>
    <dgm:pt modelId="{7A50762A-3E95-4BDC-91FB-B2F7FD285D4C}" type="pres">
      <dgm:prSet presAssocID="{FA478EBB-62BB-4549-9B2B-8A599544B2DE}" presName="parTransTwo" presStyleCnt="0"/>
      <dgm:spPr/>
    </dgm:pt>
    <dgm:pt modelId="{3D0979A3-7BFA-402E-A1A0-26F5C66718BE}" type="pres">
      <dgm:prSet presAssocID="{FA478EBB-62BB-4549-9B2B-8A599544B2DE}" presName="horzTwo" presStyleCnt="0"/>
      <dgm:spPr/>
    </dgm:pt>
    <dgm:pt modelId="{DE9FAB0B-231B-41F8-BC8B-BD3C2271796E}" type="pres">
      <dgm:prSet presAssocID="{0E1C7966-1B40-403E-A622-E4D1F2B80929}" presName="vertThree" presStyleCnt="0"/>
      <dgm:spPr/>
    </dgm:pt>
    <dgm:pt modelId="{B33AC65C-1354-4D71-9826-CC1B59C4B209}" type="pres">
      <dgm:prSet presAssocID="{0E1C7966-1B40-403E-A622-E4D1F2B80929}" presName="txThree" presStyleLbl="node3" presStyleIdx="0" presStyleCnt="1">
        <dgm:presLayoutVars>
          <dgm:chPref val="3"/>
        </dgm:presLayoutVars>
      </dgm:prSet>
      <dgm:spPr/>
      <dgm:t>
        <a:bodyPr/>
        <a:lstStyle/>
        <a:p>
          <a:endParaRPr lang="ru-RU"/>
        </a:p>
      </dgm:t>
    </dgm:pt>
    <dgm:pt modelId="{0F08360A-FD5F-4D90-B179-EDAC2552C153}" type="pres">
      <dgm:prSet presAssocID="{0E1C7966-1B40-403E-A622-E4D1F2B80929}" presName="horzThree" presStyleCnt="0"/>
      <dgm:spPr/>
    </dgm:pt>
  </dgm:ptLst>
  <dgm:cxnLst>
    <dgm:cxn modelId="{43487545-C985-4DD7-9DFB-602F8F61680C}" type="presOf" srcId="{0E1C7966-1B40-403E-A622-E4D1F2B80929}" destId="{B33AC65C-1354-4D71-9826-CC1B59C4B209}" srcOrd="0" destOrd="0" presId="urn:microsoft.com/office/officeart/2005/8/layout/hierarchy4"/>
    <dgm:cxn modelId="{68372657-6D6B-4996-9B50-F514BAB28814}" srcId="{C192F65D-FD69-4A0E-8063-AACBE00A6B41}" destId="{EA89F17C-3BD4-4B9A-A6DC-67493116A03C}" srcOrd="0" destOrd="0" parTransId="{9399909E-137D-4A41-A5B2-99CE5DBDE4A0}" sibTransId="{F04810E6-6454-4B3B-925E-8B3702BAE213}"/>
    <dgm:cxn modelId="{69A10BCD-5803-4D97-A20F-E283621AE43D}" type="presOf" srcId="{C192F65D-FD69-4A0E-8063-AACBE00A6B41}" destId="{92725DD1-41DF-49BC-AA37-C817B55A18DC}" srcOrd="0" destOrd="0" presId="urn:microsoft.com/office/officeart/2005/8/layout/hierarchy4"/>
    <dgm:cxn modelId="{AFA31231-DAFB-4D9C-8263-876C459946BF}" srcId="{FA478EBB-62BB-4549-9B2B-8A599544B2DE}" destId="{0E1C7966-1B40-403E-A622-E4D1F2B80929}" srcOrd="0" destOrd="0" parTransId="{6128227E-EACB-447E-A070-DE0224CF525D}" sibTransId="{5EB6D96A-A5D6-4B85-9792-3145F3B249E8}"/>
    <dgm:cxn modelId="{36317E29-EF6D-4587-8CF6-6C40D5F6664D}" type="presOf" srcId="{251F3FF4-715A-4134-BDFE-22A20AB79BF5}" destId="{4E0F1753-BE00-45B7-8ED3-C16CA01E54C8}" srcOrd="0" destOrd="0" presId="urn:microsoft.com/office/officeart/2005/8/layout/hierarchy4"/>
    <dgm:cxn modelId="{9470C918-6EAB-4902-863B-69863EE04426}" type="presOf" srcId="{EA89F17C-3BD4-4B9A-A6DC-67493116A03C}" destId="{BA01E3A1-1794-482C-B454-571EB874663F}" srcOrd="0" destOrd="0" presId="urn:microsoft.com/office/officeart/2005/8/layout/hierarchy4"/>
    <dgm:cxn modelId="{55504D83-47AD-4546-AD84-08658D005605}" type="presOf" srcId="{FA478EBB-62BB-4549-9B2B-8A599544B2DE}" destId="{2704E229-535A-4B4E-8969-1EE6037A04D3}" srcOrd="0" destOrd="0" presId="urn:microsoft.com/office/officeart/2005/8/layout/hierarchy4"/>
    <dgm:cxn modelId="{C68B9078-3536-44FC-96EB-A0139B446608}" srcId="{EA89F17C-3BD4-4B9A-A6DC-67493116A03C}" destId="{251F3FF4-715A-4134-BDFE-22A20AB79BF5}" srcOrd="0" destOrd="0" parTransId="{98A25396-61B3-44E5-ACF2-5004622978DD}" sibTransId="{7620184A-057A-41E2-88AC-1DE585E8D33A}"/>
    <dgm:cxn modelId="{64AE561C-2394-4CF2-94C4-BA522A121283}" srcId="{EA89F17C-3BD4-4B9A-A6DC-67493116A03C}" destId="{FA478EBB-62BB-4549-9B2B-8A599544B2DE}" srcOrd="1" destOrd="0" parTransId="{903F27FD-E534-457D-B7FC-60C2B41FDC05}" sibTransId="{EAEB9DB1-75D1-4DF6-AC37-4CEDE7B04BD3}"/>
    <dgm:cxn modelId="{ACCE6DD1-4A7B-4812-B2B4-431BC2D1FF4E}" type="presParOf" srcId="{92725DD1-41DF-49BC-AA37-C817B55A18DC}" destId="{599C7012-2C5B-4E5B-B41F-BE0898D5E013}" srcOrd="0" destOrd="0" presId="urn:microsoft.com/office/officeart/2005/8/layout/hierarchy4"/>
    <dgm:cxn modelId="{A3680D4A-38AC-4F35-84A8-9B010E0FFB9A}" type="presParOf" srcId="{599C7012-2C5B-4E5B-B41F-BE0898D5E013}" destId="{BA01E3A1-1794-482C-B454-571EB874663F}" srcOrd="0" destOrd="0" presId="urn:microsoft.com/office/officeart/2005/8/layout/hierarchy4"/>
    <dgm:cxn modelId="{97F88657-65DD-437B-876B-2F66452483C4}" type="presParOf" srcId="{599C7012-2C5B-4E5B-B41F-BE0898D5E013}" destId="{9BDA2656-9B29-4D17-9CA6-4D65A77D7B48}" srcOrd="1" destOrd="0" presId="urn:microsoft.com/office/officeart/2005/8/layout/hierarchy4"/>
    <dgm:cxn modelId="{7075720F-8E8F-4C2B-B6D3-098F90338650}" type="presParOf" srcId="{599C7012-2C5B-4E5B-B41F-BE0898D5E013}" destId="{9E1884F0-2E44-4270-BC62-20BF44EEB693}" srcOrd="2" destOrd="0" presId="urn:microsoft.com/office/officeart/2005/8/layout/hierarchy4"/>
    <dgm:cxn modelId="{5F97FB4D-AF2F-4861-B5D3-A513E48CA2BA}" type="presParOf" srcId="{9E1884F0-2E44-4270-BC62-20BF44EEB693}" destId="{5C7B19B6-4F2E-4B56-A8CD-CE3827888C7D}" srcOrd="0" destOrd="0" presId="urn:microsoft.com/office/officeart/2005/8/layout/hierarchy4"/>
    <dgm:cxn modelId="{A33E5770-920A-40CD-A7F1-F92A7C5C6167}" type="presParOf" srcId="{5C7B19B6-4F2E-4B56-A8CD-CE3827888C7D}" destId="{4E0F1753-BE00-45B7-8ED3-C16CA01E54C8}" srcOrd="0" destOrd="0" presId="urn:microsoft.com/office/officeart/2005/8/layout/hierarchy4"/>
    <dgm:cxn modelId="{87E135DE-4332-4F31-9DF7-02461B0E10BC}" type="presParOf" srcId="{5C7B19B6-4F2E-4B56-A8CD-CE3827888C7D}" destId="{225EC491-15AA-42B6-A590-76689C210313}" srcOrd="1" destOrd="0" presId="urn:microsoft.com/office/officeart/2005/8/layout/hierarchy4"/>
    <dgm:cxn modelId="{75980CE8-6293-47AE-B97B-FDDCC35DEFDC}" type="presParOf" srcId="{9E1884F0-2E44-4270-BC62-20BF44EEB693}" destId="{8ED91A7D-1A78-445C-9C6E-3AE3C8A275FC}" srcOrd="1" destOrd="0" presId="urn:microsoft.com/office/officeart/2005/8/layout/hierarchy4"/>
    <dgm:cxn modelId="{4CA9BF9E-EAD7-417B-842E-8F8BA5A795DD}" type="presParOf" srcId="{9E1884F0-2E44-4270-BC62-20BF44EEB693}" destId="{C4B07223-AD86-4B3E-BD46-32D3C7C814DD}" srcOrd="2" destOrd="0" presId="urn:microsoft.com/office/officeart/2005/8/layout/hierarchy4"/>
    <dgm:cxn modelId="{D87E20E5-78E0-4D92-8BF3-925F68A8BDD4}" type="presParOf" srcId="{C4B07223-AD86-4B3E-BD46-32D3C7C814DD}" destId="{2704E229-535A-4B4E-8969-1EE6037A04D3}" srcOrd="0" destOrd="0" presId="urn:microsoft.com/office/officeart/2005/8/layout/hierarchy4"/>
    <dgm:cxn modelId="{1F54FE71-B80E-410D-8A52-C7F2AC39E1B7}" type="presParOf" srcId="{C4B07223-AD86-4B3E-BD46-32D3C7C814DD}" destId="{7A50762A-3E95-4BDC-91FB-B2F7FD285D4C}" srcOrd="1" destOrd="0" presId="urn:microsoft.com/office/officeart/2005/8/layout/hierarchy4"/>
    <dgm:cxn modelId="{096E74D0-CA07-4F12-AFAE-4F9F9C1C53AF}" type="presParOf" srcId="{C4B07223-AD86-4B3E-BD46-32D3C7C814DD}" destId="{3D0979A3-7BFA-402E-A1A0-26F5C66718BE}" srcOrd="2" destOrd="0" presId="urn:microsoft.com/office/officeart/2005/8/layout/hierarchy4"/>
    <dgm:cxn modelId="{3C725AA2-792C-4AF0-8165-1FDA9A965505}" type="presParOf" srcId="{3D0979A3-7BFA-402E-A1A0-26F5C66718BE}" destId="{DE9FAB0B-231B-41F8-BC8B-BD3C2271796E}" srcOrd="0" destOrd="0" presId="urn:microsoft.com/office/officeart/2005/8/layout/hierarchy4"/>
    <dgm:cxn modelId="{2BAEACEB-ABF6-420C-9EF5-5CFF1A74E95B}" type="presParOf" srcId="{DE9FAB0B-231B-41F8-BC8B-BD3C2271796E}" destId="{B33AC65C-1354-4D71-9826-CC1B59C4B209}" srcOrd="0" destOrd="0" presId="urn:microsoft.com/office/officeart/2005/8/layout/hierarchy4"/>
    <dgm:cxn modelId="{435120DE-AB5C-46B6-84CF-2A3D1DD58E24}" type="presParOf" srcId="{DE9FAB0B-231B-41F8-BC8B-BD3C2271796E}" destId="{0F08360A-FD5F-4D90-B179-EDAC2552C153}"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4BBAD3-6ABE-4153-8DDF-63A40F58AD66}" type="datetimeFigureOut">
              <a:rPr lang="ru-RU" smtClean="0"/>
              <a:pPr/>
              <a:t>09.09.2020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860578-5912-4B99-8AB4-CE8C584615F6}" type="slidenum">
              <a:rPr lang="ru-RU" smtClean="0"/>
              <a:pPr/>
              <a:t>‹#›</a:t>
            </a:fld>
            <a:endParaRPr lang="ru-RU"/>
          </a:p>
        </p:txBody>
      </p:sp>
    </p:spTree>
    <p:extLst>
      <p:ext uri="{BB962C8B-B14F-4D97-AF65-F5344CB8AC3E}">
        <p14:creationId xmlns:p14="http://schemas.microsoft.com/office/powerpoint/2010/main" xmlns="" val="3804686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19</a:t>
            </a:fld>
            <a:endParaRPr lang="ru-RU"/>
          </a:p>
        </p:txBody>
      </p:sp>
    </p:spTree>
    <p:extLst>
      <p:ext uri="{BB962C8B-B14F-4D97-AF65-F5344CB8AC3E}">
        <p14:creationId xmlns:p14="http://schemas.microsoft.com/office/powerpoint/2010/main" xmlns="" val="27238962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29</a:t>
            </a:fld>
            <a:endParaRPr lang="ru-RU"/>
          </a:p>
        </p:txBody>
      </p:sp>
    </p:spTree>
    <p:extLst>
      <p:ext uri="{BB962C8B-B14F-4D97-AF65-F5344CB8AC3E}">
        <p14:creationId xmlns:p14="http://schemas.microsoft.com/office/powerpoint/2010/main" xmlns="" val="2435469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30</a:t>
            </a:fld>
            <a:endParaRPr lang="ru-RU"/>
          </a:p>
        </p:txBody>
      </p:sp>
    </p:spTree>
    <p:extLst>
      <p:ext uri="{BB962C8B-B14F-4D97-AF65-F5344CB8AC3E}">
        <p14:creationId xmlns:p14="http://schemas.microsoft.com/office/powerpoint/2010/main" xmlns="" val="2055696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31</a:t>
            </a:fld>
            <a:endParaRPr lang="ru-RU"/>
          </a:p>
        </p:txBody>
      </p:sp>
    </p:spTree>
    <p:extLst>
      <p:ext uri="{BB962C8B-B14F-4D97-AF65-F5344CB8AC3E}">
        <p14:creationId xmlns:p14="http://schemas.microsoft.com/office/powerpoint/2010/main" xmlns="" val="388061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32</a:t>
            </a:fld>
            <a:endParaRPr lang="ru-RU"/>
          </a:p>
        </p:txBody>
      </p:sp>
    </p:spTree>
    <p:extLst>
      <p:ext uri="{BB962C8B-B14F-4D97-AF65-F5344CB8AC3E}">
        <p14:creationId xmlns:p14="http://schemas.microsoft.com/office/powerpoint/2010/main" xmlns="" val="1308877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33</a:t>
            </a:fld>
            <a:endParaRPr lang="ru-RU"/>
          </a:p>
        </p:txBody>
      </p:sp>
    </p:spTree>
    <p:extLst>
      <p:ext uri="{BB962C8B-B14F-4D97-AF65-F5344CB8AC3E}">
        <p14:creationId xmlns:p14="http://schemas.microsoft.com/office/powerpoint/2010/main" xmlns="" val="6216562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34</a:t>
            </a:fld>
            <a:endParaRPr lang="ru-RU"/>
          </a:p>
        </p:txBody>
      </p:sp>
    </p:spTree>
    <p:extLst>
      <p:ext uri="{BB962C8B-B14F-4D97-AF65-F5344CB8AC3E}">
        <p14:creationId xmlns:p14="http://schemas.microsoft.com/office/powerpoint/2010/main" xmlns="" val="24683332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36</a:t>
            </a:fld>
            <a:endParaRPr lang="ru-RU"/>
          </a:p>
        </p:txBody>
      </p:sp>
    </p:spTree>
    <p:extLst>
      <p:ext uri="{BB962C8B-B14F-4D97-AF65-F5344CB8AC3E}">
        <p14:creationId xmlns:p14="http://schemas.microsoft.com/office/powerpoint/2010/main" xmlns="" val="35570150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37</a:t>
            </a:fld>
            <a:endParaRPr lang="ru-RU"/>
          </a:p>
        </p:txBody>
      </p:sp>
    </p:spTree>
    <p:extLst>
      <p:ext uri="{BB962C8B-B14F-4D97-AF65-F5344CB8AC3E}">
        <p14:creationId xmlns:p14="http://schemas.microsoft.com/office/powerpoint/2010/main" xmlns="" val="33097299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40</a:t>
            </a:fld>
            <a:endParaRPr lang="ru-RU"/>
          </a:p>
        </p:txBody>
      </p:sp>
    </p:spTree>
    <p:extLst>
      <p:ext uri="{BB962C8B-B14F-4D97-AF65-F5344CB8AC3E}">
        <p14:creationId xmlns:p14="http://schemas.microsoft.com/office/powerpoint/2010/main" xmlns="" val="3683294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41</a:t>
            </a:fld>
            <a:endParaRPr lang="ru-RU"/>
          </a:p>
        </p:txBody>
      </p:sp>
    </p:spTree>
    <p:extLst>
      <p:ext uri="{BB962C8B-B14F-4D97-AF65-F5344CB8AC3E}">
        <p14:creationId xmlns:p14="http://schemas.microsoft.com/office/powerpoint/2010/main" xmlns="" val="1447302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20</a:t>
            </a:fld>
            <a:endParaRPr lang="ru-RU"/>
          </a:p>
        </p:txBody>
      </p:sp>
    </p:spTree>
    <p:extLst>
      <p:ext uri="{BB962C8B-B14F-4D97-AF65-F5344CB8AC3E}">
        <p14:creationId xmlns:p14="http://schemas.microsoft.com/office/powerpoint/2010/main" xmlns="" val="1091244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42</a:t>
            </a:fld>
            <a:endParaRPr lang="ru-RU"/>
          </a:p>
        </p:txBody>
      </p:sp>
    </p:spTree>
    <p:extLst>
      <p:ext uri="{BB962C8B-B14F-4D97-AF65-F5344CB8AC3E}">
        <p14:creationId xmlns:p14="http://schemas.microsoft.com/office/powerpoint/2010/main" xmlns="" val="89408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43</a:t>
            </a:fld>
            <a:endParaRPr lang="ru-RU"/>
          </a:p>
        </p:txBody>
      </p:sp>
    </p:spTree>
    <p:extLst>
      <p:ext uri="{BB962C8B-B14F-4D97-AF65-F5344CB8AC3E}">
        <p14:creationId xmlns:p14="http://schemas.microsoft.com/office/powerpoint/2010/main" xmlns="" val="34654940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44</a:t>
            </a:fld>
            <a:endParaRPr lang="ru-RU"/>
          </a:p>
        </p:txBody>
      </p:sp>
    </p:spTree>
    <p:extLst>
      <p:ext uri="{BB962C8B-B14F-4D97-AF65-F5344CB8AC3E}">
        <p14:creationId xmlns:p14="http://schemas.microsoft.com/office/powerpoint/2010/main" xmlns="" val="1936045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45</a:t>
            </a:fld>
            <a:endParaRPr lang="ru-RU"/>
          </a:p>
        </p:txBody>
      </p:sp>
    </p:spTree>
    <p:extLst>
      <p:ext uri="{BB962C8B-B14F-4D97-AF65-F5344CB8AC3E}">
        <p14:creationId xmlns:p14="http://schemas.microsoft.com/office/powerpoint/2010/main" xmlns="" val="31988114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46</a:t>
            </a:fld>
            <a:endParaRPr lang="ru-RU"/>
          </a:p>
        </p:txBody>
      </p:sp>
    </p:spTree>
    <p:extLst>
      <p:ext uri="{BB962C8B-B14F-4D97-AF65-F5344CB8AC3E}">
        <p14:creationId xmlns:p14="http://schemas.microsoft.com/office/powerpoint/2010/main" xmlns="" val="36367667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47</a:t>
            </a:fld>
            <a:endParaRPr lang="ru-RU"/>
          </a:p>
        </p:txBody>
      </p:sp>
    </p:spTree>
    <p:extLst>
      <p:ext uri="{BB962C8B-B14F-4D97-AF65-F5344CB8AC3E}">
        <p14:creationId xmlns:p14="http://schemas.microsoft.com/office/powerpoint/2010/main" xmlns="" val="27517568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48</a:t>
            </a:fld>
            <a:endParaRPr lang="ru-RU"/>
          </a:p>
        </p:txBody>
      </p:sp>
    </p:spTree>
    <p:extLst>
      <p:ext uri="{BB962C8B-B14F-4D97-AF65-F5344CB8AC3E}">
        <p14:creationId xmlns:p14="http://schemas.microsoft.com/office/powerpoint/2010/main" xmlns="" val="19307755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49</a:t>
            </a:fld>
            <a:endParaRPr lang="ru-RU"/>
          </a:p>
        </p:txBody>
      </p:sp>
    </p:spTree>
    <p:extLst>
      <p:ext uri="{BB962C8B-B14F-4D97-AF65-F5344CB8AC3E}">
        <p14:creationId xmlns:p14="http://schemas.microsoft.com/office/powerpoint/2010/main" xmlns="" val="9528358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50</a:t>
            </a:fld>
            <a:endParaRPr lang="ru-RU"/>
          </a:p>
        </p:txBody>
      </p:sp>
    </p:spTree>
    <p:extLst>
      <p:ext uri="{BB962C8B-B14F-4D97-AF65-F5344CB8AC3E}">
        <p14:creationId xmlns:p14="http://schemas.microsoft.com/office/powerpoint/2010/main" xmlns="" val="32969006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51</a:t>
            </a:fld>
            <a:endParaRPr lang="ru-RU"/>
          </a:p>
        </p:txBody>
      </p:sp>
    </p:spTree>
    <p:extLst>
      <p:ext uri="{BB962C8B-B14F-4D97-AF65-F5344CB8AC3E}">
        <p14:creationId xmlns:p14="http://schemas.microsoft.com/office/powerpoint/2010/main" xmlns="" val="3805163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21</a:t>
            </a:fld>
            <a:endParaRPr lang="ru-RU"/>
          </a:p>
        </p:txBody>
      </p:sp>
    </p:spTree>
    <p:extLst>
      <p:ext uri="{BB962C8B-B14F-4D97-AF65-F5344CB8AC3E}">
        <p14:creationId xmlns:p14="http://schemas.microsoft.com/office/powerpoint/2010/main" xmlns="" val="3979268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22</a:t>
            </a:fld>
            <a:endParaRPr lang="ru-RU"/>
          </a:p>
        </p:txBody>
      </p:sp>
    </p:spTree>
    <p:extLst>
      <p:ext uri="{BB962C8B-B14F-4D97-AF65-F5344CB8AC3E}">
        <p14:creationId xmlns:p14="http://schemas.microsoft.com/office/powerpoint/2010/main" xmlns="" val="1881381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23</a:t>
            </a:fld>
            <a:endParaRPr lang="ru-RU"/>
          </a:p>
        </p:txBody>
      </p:sp>
    </p:spTree>
    <p:extLst>
      <p:ext uri="{BB962C8B-B14F-4D97-AF65-F5344CB8AC3E}">
        <p14:creationId xmlns:p14="http://schemas.microsoft.com/office/powerpoint/2010/main" xmlns="" val="3549849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25</a:t>
            </a:fld>
            <a:endParaRPr lang="ru-RU"/>
          </a:p>
        </p:txBody>
      </p:sp>
    </p:spTree>
    <p:extLst>
      <p:ext uri="{BB962C8B-B14F-4D97-AF65-F5344CB8AC3E}">
        <p14:creationId xmlns:p14="http://schemas.microsoft.com/office/powerpoint/2010/main" xmlns="" val="2276227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26</a:t>
            </a:fld>
            <a:endParaRPr lang="ru-RU"/>
          </a:p>
        </p:txBody>
      </p:sp>
    </p:spTree>
    <p:extLst>
      <p:ext uri="{BB962C8B-B14F-4D97-AF65-F5344CB8AC3E}">
        <p14:creationId xmlns:p14="http://schemas.microsoft.com/office/powerpoint/2010/main" xmlns="" val="140883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27</a:t>
            </a:fld>
            <a:endParaRPr lang="ru-RU"/>
          </a:p>
        </p:txBody>
      </p:sp>
    </p:spTree>
    <p:extLst>
      <p:ext uri="{BB962C8B-B14F-4D97-AF65-F5344CB8AC3E}">
        <p14:creationId xmlns:p14="http://schemas.microsoft.com/office/powerpoint/2010/main" xmlns="" val="908495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F7860578-5912-4B99-8AB4-CE8C584615F6}" type="slidenum">
              <a:rPr lang="ru-RU" smtClean="0"/>
              <a:pPr/>
              <a:t>28</a:t>
            </a:fld>
            <a:endParaRPr lang="ru-RU"/>
          </a:p>
        </p:txBody>
      </p:sp>
    </p:spTree>
    <p:extLst>
      <p:ext uri="{BB962C8B-B14F-4D97-AF65-F5344CB8AC3E}">
        <p14:creationId xmlns:p14="http://schemas.microsoft.com/office/powerpoint/2010/main" xmlns="" val="3438024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09.09.2020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09.09.2020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09.09.2020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09.09.2020</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09.09.2020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09.09.2020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09.09.2020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09.09.2020</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09.09.2020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09.09.2020</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09.09.2020</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09.09.2020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fade thruBlk="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slide" Target="slide52.xml"/><Relationship Id="rId4" Type="http://schemas.openxmlformats.org/officeDocument/2006/relationships/slide" Target="slide3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6000" y="548680"/>
            <a:ext cx="6172200" cy="2664296"/>
          </a:xfrm>
        </p:spPr>
        <p:txBody>
          <a:bodyPr>
            <a:normAutofit/>
          </a:bodyPr>
          <a:lstStyle/>
          <a:p>
            <a:r>
              <a:rPr lang="uk-UA" dirty="0" smtClean="0"/>
              <a:t>Лекція:</a:t>
            </a:r>
            <a:br>
              <a:rPr lang="uk-UA" dirty="0" smtClean="0"/>
            </a:br>
            <a:r>
              <a:rPr lang="uk-UA" dirty="0" smtClean="0"/>
              <a:t/>
            </a:r>
            <a:br>
              <a:rPr lang="uk-UA" dirty="0" smtClean="0"/>
            </a:br>
            <a:r>
              <a:rPr lang="uk-UA" dirty="0" smtClean="0"/>
              <a:t>Фінансова звітність підприємства</a:t>
            </a:r>
            <a:endParaRPr lang="ru-RU" dirty="0"/>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rgbClr val="FF0000"/>
                </a:solidFill>
              </a:rPr>
              <a:t>Зверніть увагу!</a:t>
            </a:r>
            <a:endParaRPr lang="ru-RU" dirty="0">
              <a:solidFill>
                <a:srgbClr val="FF0000"/>
              </a:solidFill>
            </a:endParaRPr>
          </a:p>
        </p:txBody>
      </p:sp>
      <p:sp>
        <p:nvSpPr>
          <p:cNvPr id="3" name="Содержимое 2"/>
          <p:cNvSpPr>
            <a:spLocks noGrp="1"/>
          </p:cNvSpPr>
          <p:nvPr>
            <p:ph sz="quarter" idx="1"/>
          </p:nvPr>
        </p:nvSpPr>
        <p:spPr/>
        <p:txBody>
          <a:bodyPr anchor="t">
            <a:normAutofit/>
          </a:bodyPr>
          <a:lstStyle/>
          <a:p>
            <a:pPr marL="0" indent="358775" algn="just">
              <a:buNone/>
            </a:pPr>
            <a:r>
              <a:rPr lang="uk-UA" dirty="0" smtClean="0"/>
              <a:t>Деякі питання, що стосуються фінансової звітності, регулюються також П(С)БО/МСФЗ (залежно від характеру суб'єкта звітності) та іншими галузевими нормативними актами, а </a:t>
            </a:r>
            <a:r>
              <a:rPr lang="uk-UA" b="1" dirty="0" smtClean="0"/>
              <a:t>не тільки перерахованими документами</a:t>
            </a:r>
            <a:r>
              <a:rPr lang="uk-UA" dirty="0" smtClean="0"/>
              <a:t>.</a:t>
            </a:r>
          </a:p>
        </p:txBody>
      </p:sp>
    </p:spTree>
  </p:cSld>
  <p:clrMapOvr>
    <a:masterClrMapping/>
  </p:clrMapOvr>
  <p:transition spd="med">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nchor="ctr"/>
          <a:lstStyle/>
          <a:p>
            <a:pPr marL="0" indent="0" algn="ctr">
              <a:buNone/>
            </a:pPr>
            <a:r>
              <a:rPr lang="uk-UA" sz="4000" dirty="0" smtClean="0"/>
              <a:t>2. Поняття фінансової звітності</a:t>
            </a:r>
            <a:endParaRPr lang="uk-UA" dirty="0" smtClean="0"/>
          </a:p>
          <a:p>
            <a:endParaRPr lang="uk-UA" dirty="0" smtClean="0"/>
          </a:p>
          <a:p>
            <a:endParaRPr lang="ru-RU" dirty="0"/>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Поняття фінансової звітності</a:t>
            </a:r>
            <a:endParaRPr lang="ru-RU" dirty="0"/>
          </a:p>
        </p:txBody>
      </p:sp>
      <p:sp>
        <p:nvSpPr>
          <p:cNvPr id="3" name="Содержимое 2"/>
          <p:cNvSpPr>
            <a:spLocks noGrp="1"/>
          </p:cNvSpPr>
          <p:nvPr>
            <p:ph sz="quarter" idx="1"/>
          </p:nvPr>
        </p:nvSpPr>
        <p:spPr/>
        <p:txBody>
          <a:bodyPr>
            <a:normAutofit fontScale="92500" lnSpcReduction="20000"/>
          </a:bodyPr>
          <a:lstStyle/>
          <a:p>
            <a:pPr marL="0" indent="355600" algn="just">
              <a:buNone/>
            </a:pPr>
            <a:r>
              <a:rPr lang="uk-UA" b="1" dirty="0" smtClean="0"/>
              <a:t>Фінансова звітність </a:t>
            </a:r>
            <a:r>
              <a:rPr lang="uk-UA" dirty="0" smtClean="0"/>
              <a:t>– це бухгалтерська звітність, що містить інформацію про фінансовий стан, результати діяльності та рух грошових коштів підприємств за звітний період.</a:t>
            </a:r>
            <a:endParaRPr lang="en-US" dirty="0" smtClean="0"/>
          </a:p>
          <a:p>
            <a:pPr marL="0" indent="355600" algn="just">
              <a:buNone/>
            </a:pPr>
            <a:endParaRPr lang="en-US" dirty="0" smtClean="0"/>
          </a:p>
          <a:p>
            <a:pPr marL="0" indent="355600">
              <a:buNone/>
            </a:pPr>
            <a:r>
              <a:rPr lang="ru-RU" b="1" dirty="0" err="1" smtClean="0"/>
              <a:t>Фінансова</a:t>
            </a:r>
            <a:r>
              <a:rPr lang="ru-RU" b="1" dirty="0" smtClean="0"/>
              <a:t> </a:t>
            </a:r>
            <a:r>
              <a:rPr lang="ru-RU" b="1" dirty="0" err="1" smtClean="0"/>
              <a:t>звітність</a:t>
            </a:r>
            <a:r>
              <a:rPr lang="ru-RU" b="1" dirty="0" smtClean="0"/>
              <a:t> (за НП(С)БО) </a:t>
            </a:r>
            <a:r>
              <a:rPr lang="ru-RU" b="1" dirty="0" err="1" smtClean="0"/>
              <a:t>включає</a:t>
            </a:r>
            <a:r>
              <a:rPr lang="ru-RU" b="1" dirty="0" smtClean="0"/>
              <a:t> в себе:</a:t>
            </a:r>
          </a:p>
          <a:p>
            <a:pPr marL="0" indent="355600">
              <a:buNone/>
            </a:pPr>
            <a:endParaRPr lang="ru-RU" b="1" dirty="0" smtClean="0"/>
          </a:p>
          <a:p>
            <a:pPr marL="355600" indent="-355600"/>
            <a:r>
              <a:rPr lang="ru-RU" dirty="0" smtClean="0"/>
              <a:t>Форма № 1 Баланс (</a:t>
            </a:r>
            <a:r>
              <a:rPr lang="ru-RU" dirty="0" err="1" smtClean="0"/>
              <a:t>Звіт</a:t>
            </a:r>
            <a:r>
              <a:rPr lang="ru-RU" dirty="0" smtClean="0"/>
              <a:t> про </a:t>
            </a:r>
            <a:r>
              <a:rPr lang="ru-RU" dirty="0" err="1" smtClean="0"/>
              <a:t>фінансовий</a:t>
            </a:r>
            <a:r>
              <a:rPr lang="ru-RU" dirty="0" smtClean="0"/>
              <a:t> стан)</a:t>
            </a:r>
          </a:p>
          <a:p>
            <a:pPr marL="355600" indent="-355600"/>
            <a:r>
              <a:rPr lang="ru-RU" dirty="0" smtClean="0"/>
              <a:t>Форма № 2 </a:t>
            </a:r>
            <a:r>
              <a:rPr lang="ru-RU" dirty="0" err="1" smtClean="0"/>
              <a:t>Звіт</a:t>
            </a:r>
            <a:r>
              <a:rPr lang="ru-RU" dirty="0" smtClean="0"/>
              <a:t> про </a:t>
            </a:r>
            <a:r>
              <a:rPr lang="ru-RU" dirty="0" err="1" smtClean="0"/>
              <a:t>фінансові</a:t>
            </a:r>
            <a:r>
              <a:rPr lang="ru-RU" dirty="0" smtClean="0"/>
              <a:t> </a:t>
            </a:r>
            <a:r>
              <a:rPr lang="ru-RU" dirty="0" err="1" smtClean="0"/>
              <a:t>результати</a:t>
            </a:r>
            <a:r>
              <a:rPr lang="ru-RU" dirty="0" smtClean="0"/>
              <a:t> (</a:t>
            </a:r>
            <a:r>
              <a:rPr lang="ru-RU" dirty="0" err="1" smtClean="0"/>
              <a:t>Звіт</a:t>
            </a:r>
            <a:r>
              <a:rPr lang="ru-RU" dirty="0" smtClean="0"/>
              <a:t> </a:t>
            </a:r>
            <a:r>
              <a:rPr lang="ru-RU" dirty="0" err="1" smtClean="0"/>
              <a:t>про</a:t>
            </a:r>
            <a:r>
              <a:rPr lang="ru-RU" dirty="0" smtClean="0"/>
              <a:t> </a:t>
            </a:r>
            <a:r>
              <a:rPr lang="ru-RU" dirty="0" err="1" smtClean="0"/>
              <a:t>сукупний</a:t>
            </a:r>
            <a:r>
              <a:rPr lang="ru-RU" dirty="0" smtClean="0"/>
              <a:t> </a:t>
            </a:r>
            <a:r>
              <a:rPr lang="ru-RU" dirty="0" err="1" smtClean="0"/>
              <a:t>дохід</a:t>
            </a:r>
            <a:r>
              <a:rPr lang="ru-RU" dirty="0" smtClean="0"/>
              <a:t>)</a:t>
            </a:r>
          </a:p>
          <a:p>
            <a:pPr marL="355600" indent="-355600"/>
            <a:r>
              <a:rPr lang="ru-RU" dirty="0" smtClean="0"/>
              <a:t>Форма № 3(3-н) </a:t>
            </a:r>
            <a:r>
              <a:rPr lang="ru-RU" dirty="0" err="1" smtClean="0"/>
              <a:t>Звіт</a:t>
            </a:r>
            <a:r>
              <a:rPr lang="ru-RU" dirty="0" smtClean="0"/>
              <a:t> про </a:t>
            </a:r>
            <a:r>
              <a:rPr lang="ru-RU" dirty="0" err="1" smtClean="0"/>
              <a:t>рух</a:t>
            </a:r>
            <a:r>
              <a:rPr lang="ru-RU" dirty="0" smtClean="0"/>
              <a:t> </a:t>
            </a:r>
            <a:r>
              <a:rPr lang="ru-RU" dirty="0" err="1" smtClean="0"/>
              <a:t>грошових</a:t>
            </a:r>
            <a:r>
              <a:rPr lang="ru-RU" dirty="0" smtClean="0"/>
              <a:t> </a:t>
            </a:r>
            <a:r>
              <a:rPr lang="ru-RU" dirty="0" err="1" smtClean="0"/>
              <a:t>коштів</a:t>
            </a:r>
            <a:endParaRPr lang="ru-RU" dirty="0" smtClean="0"/>
          </a:p>
          <a:p>
            <a:pPr marL="355600" indent="-355600"/>
            <a:r>
              <a:rPr lang="ru-RU" dirty="0" smtClean="0"/>
              <a:t>Форма № 4 </a:t>
            </a:r>
            <a:r>
              <a:rPr lang="ru-RU" dirty="0" err="1" smtClean="0"/>
              <a:t>Звіт</a:t>
            </a:r>
            <a:r>
              <a:rPr lang="ru-RU" dirty="0" smtClean="0"/>
              <a:t> про </a:t>
            </a:r>
            <a:r>
              <a:rPr lang="ru-RU" dirty="0" err="1" smtClean="0"/>
              <a:t>власний</a:t>
            </a:r>
            <a:r>
              <a:rPr lang="ru-RU" dirty="0" smtClean="0"/>
              <a:t> </a:t>
            </a:r>
            <a:r>
              <a:rPr lang="ru-RU" dirty="0" err="1" smtClean="0"/>
              <a:t>капітал</a:t>
            </a:r>
            <a:endParaRPr lang="ru-RU" dirty="0" smtClean="0"/>
          </a:p>
          <a:p>
            <a:pPr marL="355600" indent="-355600"/>
            <a:r>
              <a:rPr lang="ru-RU" dirty="0" smtClean="0"/>
              <a:t>Форма № 5 </a:t>
            </a:r>
            <a:r>
              <a:rPr lang="ru-RU" dirty="0" err="1" smtClean="0"/>
              <a:t>Примітки</a:t>
            </a:r>
            <a:r>
              <a:rPr lang="ru-RU" dirty="0" smtClean="0"/>
              <a:t> до </a:t>
            </a:r>
            <a:r>
              <a:rPr lang="ru-RU" dirty="0" err="1" smtClean="0"/>
              <a:t>фінансовї</a:t>
            </a:r>
            <a:r>
              <a:rPr lang="ru-RU" dirty="0" smtClean="0"/>
              <a:t> </a:t>
            </a:r>
            <a:r>
              <a:rPr lang="ru-RU" dirty="0" err="1" smtClean="0"/>
              <a:t>звітності</a:t>
            </a:r>
            <a:endParaRPr lang="ru-RU" dirty="0" smtClean="0"/>
          </a:p>
        </p:txBody>
      </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Мета складання фінансової звітності</a:t>
            </a:r>
            <a:endParaRPr lang="ru-RU" dirty="0"/>
          </a:p>
        </p:txBody>
      </p:sp>
      <p:sp>
        <p:nvSpPr>
          <p:cNvPr id="3" name="Содержимое 2"/>
          <p:cNvSpPr>
            <a:spLocks noGrp="1"/>
          </p:cNvSpPr>
          <p:nvPr>
            <p:ph sz="quarter" idx="1"/>
          </p:nvPr>
        </p:nvSpPr>
        <p:spPr/>
        <p:txBody>
          <a:bodyPr/>
          <a:lstStyle/>
          <a:p>
            <a:pPr marL="0" indent="358775" algn="just">
              <a:buNone/>
            </a:pPr>
            <a:r>
              <a:rPr lang="uk-UA" b="1" dirty="0" smtClean="0"/>
              <a:t>Надання користувачам для прийняття рішень повної, правдивої та неупередженої інформації про фінансовий стан, результати діяльності та рух коштів підприємства.</a:t>
            </a:r>
          </a:p>
          <a:p>
            <a:pPr marL="0" indent="358775" algn="just">
              <a:buNone/>
            </a:pPr>
            <a:endParaRPr lang="uk-UA" dirty="0" smtClean="0"/>
          </a:p>
          <a:p>
            <a:pPr marL="0" indent="358775" algn="just">
              <a:buNone/>
            </a:pPr>
            <a:r>
              <a:rPr lang="uk-UA" dirty="0" smtClean="0"/>
              <a:t>Фінансова звітність повинна задовольняти потреби тих користувачів, які не можуть вимагати звітів, складених з урахуванням їх конкретних інформаційних потреб.</a:t>
            </a:r>
            <a:endParaRPr lang="ru-RU" dirty="0"/>
          </a:p>
        </p:txBody>
      </p:sp>
    </p:spTree>
  </p:cSld>
  <p:clrMapOvr>
    <a:masterClrMapping/>
  </p:clrMapOvr>
  <p:transition spd="med">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Користувачі фінансової звітності</a:t>
            </a:r>
            <a:endParaRPr lang="ru-RU" dirty="0"/>
          </a:p>
        </p:txBody>
      </p:sp>
      <p:sp>
        <p:nvSpPr>
          <p:cNvPr id="3" name="Содержимое 2"/>
          <p:cNvSpPr>
            <a:spLocks noGrp="1"/>
          </p:cNvSpPr>
          <p:nvPr>
            <p:ph sz="quarter" idx="1"/>
          </p:nvPr>
        </p:nvSpPr>
        <p:spPr/>
        <p:txBody>
          <a:bodyPr>
            <a:normAutofit fontScale="92500" lnSpcReduction="20000"/>
          </a:bodyPr>
          <a:lstStyle/>
          <a:p>
            <a:pPr marL="0" indent="358775" algn="just">
              <a:buNone/>
            </a:pPr>
            <a:r>
              <a:rPr lang="uk-UA" b="1" dirty="0" smtClean="0"/>
              <a:t>Фізичні або юридичні особи, які потребують інформації про діяльність підприємств для прийняття відповідних рішень. </a:t>
            </a:r>
          </a:p>
          <a:p>
            <a:pPr marL="0" indent="358775" algn="just">
              <a:buNone/>
            </a:pPr>
            <a:r>
              <a:rPr lang="uk-UA" dirty="0" smtClean="0"/>
              <a:t>Наприклад, про:</a:t>
            </a:r>
          </a:p>
          <a:p>
            <a:pPr marL="0" indent="358775" algn="just">
              <a:buNone/>
            </a:pPr>
            <a:endParaRPr lang="uk-UA" b="1" dirty="0" smtClean="0"/>
          </a:p>
          <a:p>
            <a:pPr algn="just" fontAlgn="base"/>
            <a:r>
              <a:rPr lang="uk-UA" dirty="0" smtClean="0"/>
              <a:t>придбання, продаж та володіння цінними паперами;</a:t>
            </a:r>
          </a:p>
          <a:p>
            <a:pPr algn="just" fontAlgn="base"/>
            <a:r>
              <a:rPr lang="uk-UA" dirty="0" smtClean="0"/>
              <a:t>участь в капіталі підприємства;</a:t>
            </a:r>
          </a:p>
          <a:p>
            <a:pPr algn="just" fontAlgn="base"/>
            <a:r>
              <a:rPr lang="uk-UA" dirty="0" smtClean="0"/>
              <a:t>оцінку якості управління;</a:t>
            </a:r>
          </a:p>
          <a:p>
            <a:pPr algn="just" fontAlgn="base"/>
            <a:r>
              <a:rPr lang="uk-UA" dirty="0" smtClean="0"/>
              <a:t>оцінку здатності підприємства своєчасно виконувати свої зобов’язання;</a:t>
            </a:r>
          </a:p>
          <a:p>
            <a:pPr algn="just" fontAlgn="base"/>
            <a:r>
              <a:rPr lang="uk-UA" dirty="0" smtClean="0"/>
              <a:t>забезпеченість зобов’язань підприємства;</a:t>
            </a:r>
          </a:p>
          <a:p>
            <a:pPr algn="just" fontAlgn="base"/>
            <a:r>
              <a:rPr lang="uk-UA" dirty="0" smtClean="0"/>
              <a:t>визначення суми дивідендів, що підлягають розподілу;</a:t>
            </a:r>
          </a:p>
          <a:p>
            <a:pPr algn="just" fontAlgn="base"/>
            <a:r>
              <a:rPr lang="uk-UA" dirty="0" smtClean="0"/>
              <a:t>регулювання діяльності підприємства.</a:t>
            </a:r>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rgbClr val="FF0000"/>
                </a:solidFill>
              </a:rPr>
              <a:t>Зверніть увагу!</a:t>
            </a:r>
            <a:endParaRPr lang="ru-RU" dirty="0">
              <a:solidFill>
                <a:srgbClr val="FF0000"/>
              </a:solidFill>
            </a:endParaRPr>
          </a:p>
        </p:txBody>
      </p:sp>
      <p:sp>
        <p:nvSpPr>
          <p:cNvPr id="3" name="Содержимое 2"/>
          <p:cNvSpPr>
            <a:spLocks noGrp="1"/>
          </p:cNvSpPr>
          <p:nvPr>
            <p:ph sz="quarter" idx="1"/>
          </p:nvPr>
        </p:nvSpPr>
        <p:spPr>
          <a:xfrm>
            <a:off x="457200" y="1600200"/>
            <a:ext cx="4834880" cy="4873752"/>
          </a:xfrm>
        </p:spPr>
        <p:txBody>
          <a:bodyPr anchor="t">
            <a:normAutofit/>
          </a:bodyPr>
          <a:lstStyle/>
          <a:p>
            <a:pPr marL="0" indent="358775" algn="just">
              <a:buNone/>
              <a:tabLst>
                <a:tab pos="2154238" algn="l"/>
              </a:tabLst>
            </a:pPr>
            <a:r>
              <a:rPr lang="uk-UA" dirty="0" smtClean="0"/>
              <a:t>Сторони, зацікавлені в інформації про діяльність підприємства, в ринкових умовах можна поділити на дві основні категорії: </a:t>
            </a:r>
            <a:r>
              <a:rPr lang="uk-UA" b="1" dirty="0" smtClean="0"/>
              <a:t>внутрішні та зовнішні користувачі</a:t>
            </a:r>
            <a:r>
              <a:rPr lang="uk-UA" dirty="0" smtClean="0"/>
              <a:t>.</a:t>
            </a:r>
          </a:p>
        </p:txBody>
      </p:sp>
    </p:spTree>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Внутрішні користувачі фінансової звітності</a:t>
            </a:r>
            <a:endParaRPr lang="ru-RU" dirty="0"/>
          </a:p>
        </p:txBody>
      </p:sp>
      <p:sp>
        <p:nvSpPr>
          <p:cNvPr id="3" name="Содержимое 2"/>
          <p:cNvSpPr>
            <a:spLocks noGrp="1"/>
          </p:cNvSpPr>
          <p:nvPr>
            <p:ph sz="quarter" idx="1"/>
          </p:nvPr>
        </p:nvSpPr>
        <p:spPr/>
        <p:txBody>
          <a:bodyPr>
            <a:normAutofit fontScale="92500"/>
          </a:bodyPr>
          <a:lstStyle/>
          <a:p>
            <a:pPr marL="0" indent="358775" algn="just">
              <a:buNone/>
            </a:pPr>
            <a:r>
              <a:rPr lang="uk-UA" dirty="0" smtClean="0"/>
              <a:t>До внутрішніх користувачів інформації відноситься:</a:t>
            </a:r>
          </a:p>
          <a:p>
            <a:pPr marL="0" indent="358775" algn="just"/>
            <a:r>
              <a:rPr lang="uk-UA" b="1" dirty="0" smtClean="0"/>
              <a:t>управлінський персонал</a:t>
            </a:r>
            <a:r>
              <a:rPr lang="uk-UA" dirty="0" smtClean="0"/>
              <a:t>, який приймає різні рішення виробничого і фінансового характеру;</a:t>
            </a:r>
          </a:p>
          <a:p>
            <a:pPr marL="0" indent="358775" algn="just"/>
            <a:r>
              <a:rPr lang="uk-UA" b="1" dirty="0" smtClean="0"/>
              <a:t>працівники підприємства </a:t>
            </a:r>
            <a:r>
              <a:rPr lang="uk-UA" dirty="0" smtClean="0"/>
              <a:t>для оцінки його працездатності; </a:t>
            </a:r>
          </a:p>
          <a:p>
            <a:pPr marL="0" indent="358775" algn="just"/>
            <a:r>
              <a:rPr lang="uk-UA" b="1" dirty="0" smtClean="0"/>
              <a:t>співробітники бухгалтерії</a:t>
            </a:r>
            <a:r>
              <a:rPr lang="uk-UA" dirty="0" smtClean="0"/>
              <a:t>, що оцінюють та аналізують показники звітності.</a:t>
            </a:r>
          </a:p>
          <a:p>
            <a:pPr marL="0" indent="358775" algn="just">
              <a:buNone/>
            </a:pPr>
            <a:endParaRPr lang="uk-UA" dirty="0" smtClean="0"/>
          </a:p>
          <a:p>
            <a:pPr marL="0" indent="358775" algn="just">
              <a:buNone/>
            </a:pPr>
            <a:r>
              <a:rPr lang="uk-UA" dirty="0" smtClean="0"/>
              <a:t>Наприклад, на базі звітності складається фінансовий план підприємства на наступний рік, приймаються рішення про ціноутворення тощо.</a:t>
            </a:r>
          </a:p>
        </p:txBody>
      </p:sp>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Зовнішні користувачі фінансової звітності</a:t>
            </a:r>
            <a:endParaRPr lang="ru-RU" dirty="0"/>
          </a:p>
        </p:txBody>
      </p:sp>
      <p:graphicFrame>
        <p:nvGraphicFramePr>
          <p:cNvPr id="6" name="Содержимое 5"/>
          <p:cNvGraphicFramePr>
            <a:graphicFrameLocks noGrp="1"/>
          </p:cNvGraphicFramePr>
          <p:nvPr>
            <p:ph sz="quarter" idx="1"/>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uk-UA" spc="-50" dirty="0" smtClean="0"/>
              <a:t>Зовнішні користувачі, що </a:t>
            </a:r>
            <a:r>
              <a:rPr lang="uk-UA" b="1" spc="-50" dirty="0" smtClean="0"/>
              <a:t>безпосередньо</a:t>
            </a:r>
            <a:r>
              <a:rPr lang="uk-UA" spc="-50" dirty="0" smtClean="0"/>
              <a:t> зацікавлені в діяльності підприємства</a:t>
            </a:r>
            <a:endParaRPr lang="uk-UA" spc="-50" dirty="0"/>
          </a:p>
        </p:txBody>
      </p:sp>
      <p:graphicFrame>
        <p:nvGraphicFramePr>
          <p:cNvPr id="5" name="Содержимое 4"/>
          <p:cNvGraphicFramePr>
            <a:graphicFrameLocks noGrp="1"/>
          </p:cNvGraphicFramePr>
          <p:nvPr>
            <p:ph sz="quarter" idx="1"/>
          </p:nvPr>
        </p:nvGraphicFramePr>
        <p:xfrm>
          <a:off x="457200" y="1600200"/>
          <a:ext cx="7467600" cy="4394200"/>
        </p:xfrm>
        <a:graphic>
          <a:graphicData uri="http://schemas.openxmlformats.org/drawingml/2006/table">
            <a:tbl>
              <a:tblPr firstRow="1" bandRow="1">
                <a:tableStyleId>{5C22544A-7EE6-4342-B048-85BDC9FD1C3A}</a:tableStyleId>
              </a:tblPr>
              <a:tblGrid>
                <a:gridCol w="2818656"/>
                <a:gridCol w="4648944"/>
              </a:tblGrid>
              <a:tr h="370840">
                <a:tc>
                  <a:txBody>
                    <a:bodyPr/>
                    <a:lstStyle/>
                    <a:p>
                      <a:pPr algn="ctr"/>
                      <a:r>
                        <a:rPr lang="uk-UA" dirty="0" smtClean="0"/>
                        <a:t>Користувачі</a:t>
                      </a:r>
                      <a:endParaRPr lang="ru-RU" dirty="0"/>
                    </a:p>
                  </a:txBody>
                  <a:tcPr anchor="ctr"/>
                </a:tc>
                <a:tc>
                  <a:txBody>
                    <a:bodyPr/>
                    <a:lstStyle/>
                    <a:p>
                      <a:pPr algn="ctr"/>
                      <a:r>
                        <a:rPr lang="uk-UA" dirty="0" smtClean="0"/>
                        <a:t>Причина цікавості</a:t>
                      </a:r>
                      <a:endParaRPr lang="ru-RU" dirty="0"/>
                    </a:p>
                  </a:txBody>
                  <a:tcPr anchor="ctr"/>
                </a:tc>
              </a:tr>
              <a:tr h="370840">
                <a:tc>
                  <a:txBody>
                    <a:bodyPr/>
                    <a:lstStyle/>
                    <a:p>
                      <a:pPr algn="l"/>
                      <a:r>
                        <a:rPr lang="uk-UA" noProof="0" smtClean="0"/>
                        <a:t>Потенційні власники підприємства</a:t>
                      </a:r>
                      <a:endParaRPr lang="uk-UA" noProof="0"/>
                    </a:p>
                  </a:txBody>
                  <a:tcPr anchor="ctr"/>
                </a:tc>
                <a:tc>
                  <a:txBody>
                    <a:bodyPr/>
                    <a:lstStyle/>
                    <a:p>
                      <a:pPr algn="just"/>
                      <a:r>
                        <a:rPr lang="uk-UA" noProof="0" dirty="0" smtClean="0"/>
                        <a:t>Оцінка ефективності використання ресурсів керівництвом підприємства.</a:t>
                      </a:r>
                      <a:endParaRPr lang="uk-UA" noProof="0" dirty="0"/>
                    </a:p>
                  </a:txBody>
                  <a:tcPr anchor="ctr"/>
                </a:tc>
              </a:tr>
              <a:tr h="370840">
                <a:tc>
                  <a:txBody>
                    <a:bodyPr/>
                    <a:lstStyle/>
                    <a:p>
                      <a:pPr algn="l"/>
                      <a:r>
                        <a:rPr lang="uk-UA" noProof="0" smtClean="0"/>
                        <a:t>Теперішні та потенційні кредитори</a:t>
                      </a:r>
                      <a:endParaRPr lang="uk-UA" noProof="0"/>
                    </a:p>
                  </a:txBody>
                  <a:tcPr anchor="ctr"/>
                </a:tc>
                <a:tc>
                  <a:txBody>
                    <a:bodyPr/>
                    <a:lstStyle/>
                    <a:p>
                      <a:pPr algn="just"/>
                      <a:r>
                        <a:rPr lang="ru-RU" noProof="0" dirty="0" err="1" smtClean="0"/>
                        <a:t>Оцінка</a:t>
                      </a:r>
                      <a:r>
                        <a:rPr lang="ru-RU" baseline="0" noProof="0" dirty="0" smtClean="0"/>
                        <a:t> </a:t>
                      </a:r>
                      <a:r>
                        <a:rPr lang="ru-RU" noProof="0" dirty="0" err="1" smtClean="0"/>
                        <a:t>доцільності</a:t>
                      </a:r>
                      <a:r>
                        <a:rPr lang="ru-RU" noProof="0" dirty="0" smtClean="0"/>
                        <a:t> </a:t>
                      </a:r>
                      <a:r>
                        <a:rPr lang="ru-RU" noProof="0" dirty="0" err="1" smtClean="0"/>
                        <a:t>надання</a:t>
                      </a:r>
                      <a:r>
                        <a:rPr lang="ru-RU" noProof="0" dirty="0" smtClean="0"/>
                        <a:t> </a:t>
                      </a:r>
                      <a:r>
                        <a:rPr lang="ru-RU" noProof="0" dirty="0" err="1" smtClean="0"/>
                        <a:t>або</a:t>
                      </a:r>
                      <a:r>
                        <a:rPr lang="ru-RU" noProof="0" dirty="0" smtClean="0"/>
                        <a:t> </a:t>
                      </a:r>
                      <a:r>
                        <a:rPr lang="ru-RU" noProof="0" dirty="0" err="1" smtClean="0"/>
                        <a:t>продовження</a:t>
                      </a:r>
                      <a:r>
                        <a:rPr lang="ru-RU" noProof="0" dirty="0" smtClean="0"/>
                        <a:t> кредиту, </a:t>
                      </a:r>
                      <a:r>
                        <a:rPr lang="ru-RU" noProof="0" dirty="0" err="1" smtClean="0"/>
                        <a:t>гарантій</a:t>
                      </a:r>
                      <a:r>
                        <a:rPr lang="ru-RU" baseline="0" noProof="0" dirty="0" smtClean="0"/>
                        <a:t> </a:t>
                      </a:r>
                      <a:r>
                        <a:rPr lang="ru-RU" noProof="0" dirty="0" err="1" smtClean="0"/>
                        <a:t>повернення</a:t>
                      </a:r>
                      <a:r>
                        <a:rPr lang="ru-RU" noProof="0" dirty="0" smtClean="0"/>
                        <a:t> </a:t>
                      </a:r>
                      <a:r>
                        <a:rPr lang="ru-RU" noProof="0" dirty="0" err="1" smtClean="0"/>
                        <a:t>кредитів</a:t>
                      </a:r>
                      <a:endParaRPr lang="uk-UA" noProof="0" dirty="0"/>
                    </a:p>
                  </a:txBody>
                  <a:tcPr anchor="ctr"/>
                </a:tc>
              </a:tr>
              <a:tr h="370840">
                <a:tc>
                  <a:txBody>
                    <a:bodyPr/>
                    <a:lstStyle/>
                    <a:p>
                      <a:pPr algn="l"/>
                      <a:r>
                        <a:rPr lang="uk-UA" noProof="0" smtClean="0"/>
                        <a:t>Постачальники та покупці</a:t>
                      </a:r>
                      <a:endParaRPr lang="uk-UA" noProof="0"/>
                    </a:p>
                  </a:txBody>
                  <a:tcPr anchor="ctr"/>
                </a:tc>
                <a:tc>
                  <a:txBody>
                    <a:bodyPr/>
                    <a:lstStyle/>
                    <a:p>
                      <a:pPr algn="just"/>
                      <a:r>
                        <a:rPr lang="uk-UA" noProof="0" dirty="0" smtClean="0"/>
                        <a:t>Визначення</a:t>
                      </a:r>
                      <a:r>
                        <a:rPr lang="uk-UA" baseline="0" noProof="0" dirty="0" smtClean="0"/>
                        <a:t> </a:t>
                      </a:r>
                      <a:r>
                        <a:rPr lang="uk-UA" noProof="0" dirty="0" smtClean="0"/>
                        <a:t>надійності ділових зв’язків з клієнтом</a:t>
                      </a:r>
                      <a:endParaRPr lang="uk-UA" noProof="0" dirty="0"/>
                    </a:p>
                  </a:txBody>
                  <a:tcPr anchor="ctr"/>
                </a:tc>
              </a:tr>
              <a:tr h="370840">
                <a:tc>
                  <a:txBody>
                    <a:bodyPr/>
                    <a:lstStyle/>
                    <a:p>
                      <a:pPr algn="l"/>
                      <a:r>
                        <a:rPr lang="uk-UA" noProof="0" smtClean="0"/>
                        <a:t>Держава в особі податкових органів</a:t>
                      </a:r>
                      <a:endParaRPr lang="uk-UA" noProof="0"/>
                    </a:p>
                  </a:txBody>
                  <a:tcPr anchor="ctr"/>
                </a:tc>
                <a:tc>
                  <a:txBody>
                    <a:bodyPr/>
                    <a:lstStyle/>
                    <a:p>
                      <a:pPr algn="just"/>
                      <a:r>
                        <a:rPr lang="uk-UA" spc="-20" baseline="0" noProof="0" dirty="0" smtClean="0"/>
                        <a:t>Перевірка правильності оформлення звітних документів, розрахунку податків, визначення податкової політики</a:t>
                      </a:r>
                      <a:endParaRPr lang="uk-UA" spc="-20" baseline="0" noProof="0" dirty="0"/>
                    </a:p>
                  </a:txBody>
                  <a:tcPr anchor="ctr"/>
                </a:tc>
              </a:tr>
              <a:tr h="370840">
                <a:tc>
                  <a:txBody>
                    <a:bodyPr/>
                    <a:lstStyle/>
                    <a:p>
                      <a:pPr algn="l"/>
                      <a:r>
                        <a:rPr lang="uk-UA" noProof="0" dirty="0" smtClean="0"/>
                        <a:t>Потенційні працівники корпорації</a:t>
                      </a:r>
                      <a:endParaRPr lang="uk-UA" noProof="0" dirty="0"/>
                    </a:p>
                  </a:txBody>
                  <a:tcPr anchor="ctr"/>
                </a:tc>
                <a:tc>
                  <a:txBody>
                    <a:bodyPr/>
                    <a:lstStyle/>
                    <a:p>
                      <a:pPr algn="just"/>
                      <a:r>
                        <a:rPr lang="uk-UA" noProof="0" dirty="0" smtClean="0"/>
                        <a:t>Цікавість даними звітності з точки зору рівня заробітної плати та перспектив роботи на підприємстві</a:t>
                      </a:r>
                      <a:endParaRPr lang="uk-UA" noProof="0" dirty="0"/>
                    </a:p>
                  </a:txBody>
                  <a:tcPr anchor="ctr"/>
                </a:tc>
              </a:tr>
            </a:tbl>
          </a:graphicData>
        </a:graphic>
      </p:graphicFrame>
    </p:spTree>
  </p:cSld>
  <p:clrMapOvr>
    <a:masterClrMapping/>
  </p:clrMapOvr>
  <p:transition spd="med">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71400"/>
            <a:ext cx="7467600" cy="1143000"/>
          </a:xfrm>
        </p:spPr>
        <p:txBody>
          <a:bodyPr>
            <a:normAutofit fontScale="90000"/>
          </a:bodyPr>
          <a:lstStyle/>
          <a:p>
            <a:r>
              <a:rPr lang="uk-UA" spc="-120" dirty="0" smtClean="0"/>
              <a:t>Зовнішні користувачі, що </a:t>
            </a:r>
            <a:r>
              <a:rPr lang="ru-RU" b="1" spc="-120" dirty="0" err="1" smtClean="0"/>
              <a:t>опосередковано</a:t>
            </a:r>
            <a:r>
              <a:rPr lang="ru-RU" spc="-120" dirty="0" smtClean="0"/>
              <a:t> </a:t>
            </a:r>
            <a:br>
              <a:rPr lang="ru-RU" spc="-120" dirty="0" smtClean="0"/>
            </a:br>
            <a:r>
              <a:rPr lang="uk-UA" spc="-120" dirty="0" smtClean="0"/>
              <a:t>зацікавлені в діяльності підприємства</a:t>
            </a:r>
            <a:endParaRPr lang="uk-UA" spc="-120" dirty="0"/>
          </a:p>
        </p:txBody>
      </p:sp>
      <p:sp>
        <p:nvSpPr>
          <p:cNvPr id="4" name="Содержимое 3"/>
          <p:cNvSpPr>
            <a:spLocks noGrp="1"/>
          </p:cNvSpPr>
          <p:nvPr>
            <p:ph sz="quarter" idx="1"/>
          </p:nvPr>
        </p:nvSpPr>
        <p:spPr>
          <a:xfrm>
            <a:off x="107504" y="971600"/>
            <a:ext cx="8640960" cy="4873752"/>
          </a:xfrm>
        </p:spPr>
        <p:txBody>
          <a:bodyPr>
            <a:noAutofit/>
          </a:bodyPr>
          <a:lstStyle/>
          <a:p>
            <a:pPr algn="just" fontAlgn="base"/>
            <a:r>
              <a:rPr lang="uk-UA" sz="1600" b="1" dirty="0" smtClean="0"/>
              <a:t>аудиторські служби</a:t>
            </a:r>
            <a:r>
              <a:rPr lang="uk-UA" sz="1600" dirty="0" smtClean="0"/>
              <a:t>, які перевіряють дані звітності на відповідність законодавству та загальноприйнятим правилам обліку та звітності з метою захисту інтересів інвесторів;</a:t>
            </a:r>
          </a:p>
          <a:p>
            <a:pPr algn="just" fontAlgn="base"/>
            <a:r>
              <a:rPr lang="uk-UA" sz="1600" b="1" dirty="0" smtClean="0"/>
              <a:t>консультанти по фінансових питаннях</a:t>
            </a:r>
            <a:r>
              <a:rPr lang="uk-UA" sz="1600" dirty="0" smtClean="0"/>
              <a:t>, які використовують звітність з метою розробки рекомендацій своїм клієнтам щодо розміщення капіталу в те чи інше підприємство;</a:t>
            </a:r>
          </a:p>
          <a:p>
            <a:pPr algn="just" fontAlgn="base"/>
            <a:r>
              <a:rPr lang="uk-UA" sz="1600" b="1" dirty="0" smtClean="0"/>
              <a:t>юристи</a:t>
            </a:r>
            <a:r>
              <a:rPr lang="uk-UA" sz="1600" dirty="0" smtClean="0"/>
              <a:t>, яким необхідна звітність для оцінки виконання умов договорів, дотримання законодавчих норм при розподілі прибутку, а також для визначення умов пенсійного забезпечення;</a:t>
            </a:r>
          </a:p>
          <a:p>
            <a:pPr algn="just" fontAlgn="base"/>
            <a:r>
              <a:rPr lang="uk-UA" sz="1600" b="1" dirty="0" smtClean="0"/>
              <a:t>статистичні органи</a:t>
            </a:r>
            <a:r>
              <a:rPr lang="uk-UA" sz="1600" dirty="0" smtClean="0"/>
              <a:t>, які використовують звітність для статистичних узагальнень по галузях та для порівняльного аналізу і оцінки результатів діяльності на галузевому рівні;</a:t>
            </a:r>
          </a:p>
          <a:p>
            <a:pPr algn="just" fontAlgn="base"/>
            <a:r>
              <a:rPr lang="uk-UA" sz="1600" b="1" dirty="0" smtClean="0"/>
              <a:t>преса та інформаційні агентства</a:t>
            </a:r>
            <a:r>
              <a:rPr lang="uk-UA" sz="1600" dirty="0" smtClean="0"/>
              <a:t>, які використовують звітність для підготовки оглядів, оцінки тенденцій розвитку і аналізу діяльності окремих підприємств та галузей, розрахунку узагальнених показників фінансової діяльності;</a:t>
            </a:r>
          </a:p>
          <a:p>
            <a:pPr algn="just" fontAlgn="base"/>
            <a:r>
              <a:rPr lang="uk-UA" sz="1600" b="1" dirty="0" smtClean="0"/>
              <a:t>профспілки</a:t>
            </a:r>
            <a:r>
              <a:rPr lang="uk-UA" sz="1600" dirty="0" smtClean="0"/>
              <a:t>, зацікавлені у фінансовій інформації для визначення власних вимог щодо заробітної плати та умов трудових угод;</a:t>
            </a:r>
          </a:p>
          <a:p>
            <a:pPr algn="just" fontAlgn="base"/>
            <a:r>
              <a:rPr lang="uk-UA" sz="1600" b="1" dirty="0" smtClean="0"/>
              <a:t>громадськість</a:t>
            </a:r>
            <a:r>
              <a:rPr lang="uk-UA" sz="1600" dirty="0" smtClean="0"/>
              <a:t>, якій необхідна інформація щодо діапазону діяльності підприємства, кількості надання ним робочих місць;</a:t>
            </a:r>
          </a:p>
          <a:p>
            <a:pPr algn="just" fontAlgn="base"/>
            <a:r>
              <a:rPr lang="uk-UA" sz="1600" b="1" dirty="0" smtClean="0"/>
              <a:t>державні</a:t>
            </a:r>
            <a:r>
              <a:rPr lang="uk-UA" sz="1600" dirty="0" smtClean="0"/>
              <a:t> органи тощо.</a:t>
            </a:r>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План</a:t>
            </a:r>
            <a:endParaRPr lang="ru-RU" dirty="0"/>
          </a:p>
        </p:txBody>
      </p:sp>
      <p:sp>
        <p:nvSpPr>
          <p:cNvPr id="3" name="Содержимое 2"/>
          <p:cNvSpPr>
            <a:spLocks noGrp="1"/>
          </p:cNvSpPr>
          <p:nvPr>
            <p:ph sz="quarter" idx="1"/>
          </p:nvPr>
        </p:nvSpPr>
        <p:spPr/>
        <p:txBody>
          <a:bodyPr/>
          <a:lstStyle/>
          <a:p>
            <a:r>
              <a:rPr lang="uk-UA" dirty="0">
                <a:hlinkClick r:id="rId2" action="ppaction://hlinksldjump"/>
              </a:rPr>
              <a:t>Нормативне регулювання формування та подання фінансової звітності</a:t>
            </a:r>
            <a:endParaRPr lang="uk-UA" dirty="0"/>
          </a:p>
          <a:p>
            <a:r>
              <a:rPr lang="uk-UA" dirty="0">
                <a:hlinkClick r:id="rId3" action="ppaction://hlinksldjump"/>
              </a:rPr>
              <a:t>Поняття </a:t>
            </a:r>
            <a:r>
              <a:rPr lang="uk-UA" dirty="0" smtClean="0">
                <a:hlinkClick r:id="rId3" action="ppaction://hlinksldjump"/>
              </a:rPr>
              <a:t>фінансової </a:t>
            </a:r>
            <a:r>
              <a:rPr lang="uk-UA" dirty="0">
                <a:hlinkClick r:id="rId3" action="ppaction://hlinksldjump"/>
              </a:rPr>
              <a:t>звітності. </a:t>
            </a:r>
            <a:endParaRPr lang="uk-UA" dirty="0" smtClean="0"/>
          </a:p>
          <a:p>
            <a:r>
              <a:rPr lang="uk-UA" dirty="0" smtClean="0">
                <a:hlinkClick r:id="rId4" action="ppaction://hlinksldjump"/>
              </a:rPr>
              <a:t>Структура </a:t>
            </a:r>
            <a:r>
              <a:rPr lang="uk-UA" dirty="0">
                <a:hlinkClick r:id="rId4" action="ppaction://hlinksldjump"/>
              </a:rPr>
              <a:t>форм фінансової звітності та порядок їх заповнення</a:t>
            </a:r>
            <a:endParaRPr lang="uk-UA" dirty="0"/>
          </a:p>
          <a:p>
            <a:r>
              <a:rPr lang="uk-UA" dirty="0">
                <a:hlinkClick r:id="rId5" action="ppaction://hlinksldjump"/>
              </a:rPr>
              <a:t>Поняття та значення Звіту про управління</a:t>
            </a:r>
            <a:endParaRPr lang="uk-UA" dirty="0"/>
          </a:p>
          <a:p>
            <a:endParaRPr lang="uk-UA" dirty="0" smtClean="0"/>
          </a:p>
          <a:p>
            <a:endParaRPr lang="uk-UA" dirty="0" smtClean="0"/>
          </a:p>
          <a:p>
            <a:endParaRPr lang="ru-RU" dirty="0"/>
          </a:p>
        </p:txBody>
      </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Вимоги до складання фінансової звітності</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uk-UA" dirty="0" smtClean="0"/>
              <a:t>Основна вимога до інформації, що надається користувачам розвинутих фінансових ринків, – це її </a:t>
            </a:r>
            <a:r>
              <a:rPr lang="uk-UA" b="1" dirty="0" smtClean="0"/>
              <a:t>корисність</a:t>
            </a:r>
            <a:r>
              <a:rPr lang="uk-UA" dirty="0" smtClean="0"/>
              <a:t>.</a:t>
            </a:r>
          </a:p>
          <a:p>
            <a:pPr marL="0" indent="355600" algn="just" fontAlgn="base">
              <a:buNone/>
            </a:pPr>
            <a:endParaRPr lang="uk-UA" dirty="0" smtClean="0"/>
          </a:p>
          <a:p>
            <a:pPr marL="0" indent="355600" algn="just" fontAlgn="base">
              <a:buNone/>
            </a:pPr>
            <a:r>
              <a:rPr lang="uk-UA" dirty="0" smtClean="0"/>
              <a:t>Крім того, що фінансова звітність повинна надавати можливість користувачам порівнювати </a:t>
            </a:r>
            <a:r>
              <a:rPr lang="uk-UA" b="1" dirty="0" smtClean="0"/>
              <a:t>дані за різні періоди </a:t>
            </a:r>
            <a:r>
              <a:rPr lang="uk-UA" dirty="0" smtClean="0"/>
              <a:t>та</a:t>
            </a:r>
            <a:r>
              <a:rPr lang="uk-UA" b="1" dirty="0" smtClean="0"/>
              <a:t> дані різних підприємств</a:t>
            </a:r>
            <a:r>
              <a:rPr lang="uk-UA" dirty="0" smtClean="0"/>
              <a:t>, вона має відповідати певним принципам формування, передбаченим </a:t>
            </a:r>
            <a:r>
              <a:rPr lang="uk-UA" b="1" dirty="0" smtClean="0"/>
              <a:t>українським законодавством.</a:t>
            </a:r>
          </a:p>
        </p:txBody>
      </p:sp>
    </p:spTree>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smtClean="0"/>
              <a:t>Принципи</a:t>
            </a:r>
            <a:r>
              <a:rPr lang="ru-RU" dirty="0" smtClean="0"/>
              <a:t> </a:t>
            </a:r>
            <a:r>
              <a:rPr lang="ru-RU" dirty="0" err="1" smtClean="0"/>
              <a:t>включення</a:t>
            </a:r>
            <a:r>
              <a:rPr lang="ru-RU" dirty="0" smtClean="0"/>
              <a:t> </a:t>
            </a:r>
            <a:r>
              <a:rPr lang="ru-RU" dirty="0" err="1" smtClean="0"/>
              <a:t>інформації</a:t>
            </a:r>
            <a:r>
              <a:rPr lang="ru-RU" dirty="0" smtClean="0"/>
              <a:t> у </a:t>
            </a:r>
            <a:r>
              <a:rPr lang="ru-RU" dirty="0" err="1" smtClean="0"/>
              <a:t>фінансову</a:t>
            </a:r>
            <a:r>
              <a:rPr lang="ru-RU" dirty="0" smtClean="0"/>
              <a:t> </a:t>
            </a:r>
            <a:r>
              <a:rPr lang="ru-RU" dirty="0" err="1" smtClean="0"/>
              <a:t>звітність</a:t>
            </a:r>
            <a:endParaRPr lang="uk-UA" dirty="0"/>
          </a:p>
        </p:txBody>
      </p:sp>
      <p:graphicFrame>
        <p:nvGraphicFramePr>
          <p:cNvPr id="5" name="Содержимое 4"/>
          <p:cNvGraphicFramePr>
            <a:graphicFrameLocks noGrp="1"/>
          </p:cNvGraphicFramePr>
          <p:nvPr>
            <p:ph sz="quarter" idx="1"/>
          </p:nvPr>
        </p:nvGraphicFramePr>
        <p:xfrm>
          <a:off x="457200" y="1600200"/>
          <a:ext cx="7467600" cy="4942840"/>
        </p:xfrm>
        <a:graphic>
          <a:graphicData uri="http://schemas.openxmlformats.org/drawingml/2006/table">
            <a:tbl>
              <a:tblPr firstRow="1" bandRow="1">
                <a:tableStyleId>{5C22544A-7EE6-4342-B048-85BDC9FD1C3A}</a:tableStyleId>
              </a:tblPr>
              <a:tblGrid>
                <a:gridCol w="2818656"/>
                <a:gridCol w="4648944"/>
              </a:tblGrid>
              <a:tr h="370840">
                <a:tc>
                  <a:txBody>
                    <a:bodyPr/>
                    <a:lstStyle/>
                    <a:p>
                      <a:pPr algn="ctr"/>
                      <a:r>
                        <a:rPr lang="uk-UA" dirty="0" smtClean="0"/>
                        <a:t>Принцип</a:t>
                      </a:r>
                      <a:endParaRPr lang="ru-RU" dirty="0"/>
                    </a:p>
                  </a:txBody>
                  <a:tcPr anchor="ctr"/>
                </a:tc>
                <a:tc>
                  <a:txBody>
                    <a:bodyPr/>
                    <a:lstStyle/>
                    <a:p>
                      <a:pPr algn="ctr"/>
                      <a:r>
                        <a:rPr lang="uk-UA" dirty="0" smtClean="0"/>
                        <a:t>Тлумачення</a:t>
                      </a:r>
                      <a:endParaRPr lang="ru-RU" dirty="0"/>
                    </a:p>
                  </a:txBody>
                  <a:tcPr anchor="ctr"/>
                </a:tc>
              </a:tr>
              <a:tr h="370840">
                <a:tc>
                  <a:txBody>
                    <a:bodyPr/>
                    <a:lstStyle/>
                    <a:p>
                      <a:pPr algn="l"/>
                      <a:r>
                        <a:rPr lang="uk-UA" dirty="0" smtClean="0"/>
                        <a:t>Автономності</a:t>
                      </a:r>
                      <a:endParaRPr lang="ru-RU" dirty="0"/>
                    </a:p>
                  </a:txBody>
                  <a:tcPr anchor="ctr"/>
                </a:tc>
                <a:tc>
                  <a:txBody>
                    <a:bodyPr/>
                    <a:lstStyle/>
                    <a:p>
                      <a:pPr algn="just"/>
                      <a:r>
                        <a:rPr lang="ru-RU" spc="-100" baseline="0" dirty="0" err="1" smtClean="0"/>
                        <a:t>Кожне</a:t>
                      </a:r>
                      <a:r>
                        <a:rPr lang="ru-RU" spc="-100" baseline="0" dirty="0" smtClean="0"/>
                        <a:t> </a:t>
                      </a:r>
                      <a:r>
                        <a:rPr lang="ru-RU" spc="-100" baseline="0" dirty="0" err="1" smtClean="0"/>
                        <a:t>підприємство</a:t>
                      </a:r>
                      <a:r>
                        <a:rPr lang="ru-RU" spc="-100" baseline="0" dirty="0" smtClean="0"/>
                        <a:t> </a:t>
                      </a:r>
                      <a:r>
                        <a:rPr lang="ru-RU" spc="-100" baseline="0" dirty="0" err="1" smtClean="0"/>
                        <a:t>розглядається</a:t>
                      </a:r>
                      <a:r>
                        <a:rPr lang="ru-RU" spc="-100" baseline="0" dirty="0" smtClean="0"/>
                        <a:t> як </a:t>
                      </a:r>
                      <a:r>
                        <a:rPr lang="ru-RU" spc="-100" baseline="0" dirty="0" err="1" smtClean="0"/>
                        <a:t>юридична</a:t>
                      </a:r>
                      <a:r>
                        <a:rPr lang="ru-RU" spc="-100" baseline="0" dirty="0" smtClean="0"/>
                        <a:t> особа, </a:t>
                      </a:r>
                      <a:r>
                        <a:rPr lang="ru-RU" spc="-100" baseline="0" dirty="0" err="1" smtClean="0"/>
                        <a:t>що</a:t>
                      </a:r>
                      <a:r>
                        <a:rPr lang="ru-RU" spc="-100" baseline="0" dirty="0" smtClean="0"/>
                        <a:t> </a:t>
                      </a:r>
                      <a:r>
                        <a:rPr lang="ru-RU" spc="-100" baseline="0" dirty="0" err="1" smtClean="0"/>
                        <a:t>відокремлена</a:t>
                      </a:r>
                      <a:r>
                        <a:rPr lang="ru-RU" spc="-100" baseline="0" dirty="0" smtClean="0"/>
                        <a:t> </a:t>
                      </a:r>
                      <a:r>
                        <a:rPr lang="ru-RU" spc="-100" baseline="0" dirty="0" err="1" smtClean="0"/>
                        <a:t>від</a:t>
                      </a:r>
                      <a:r>
                        <a:rPr lang="ru-RU" spc="-100" baseline="0" dirty="0" smtClean="0"/>
                        <a:t> </a:t>
                      </a:r>
                      <a:r>
                        <a:rPr lang="ru-RU" spc="-100" baseline="0" dirty="0" err="1" smtClean="0"/>
                        <a:t>власників</a:t>
                      </a:r>
                      <a:endParaRPr lang="ru-RU" spc="-100" baseline="0" dirty="0"/>
                    </a:p>
                  </a:txBody>
                  <a:tcPr anchor="ctr"/>
                </a:tc>
              </a:tr>
              <a:tr h="370840">
                <a:tc>
                  <a:txBody>
                    <a:bodyPr/>
                    <a:lstStyle/>
                    <a:p>
                      <a:pPr algn="l"/>
                      <a:r>
                        <a:rPr lang="uk-UA" dirty="0" smtClean="0"/>
                        <a:t>Безперервності</a:t>
                      </a:r>
                      <a:endParaRPr lang="ru-RU" dirty="0"/>
                    </a:p>
                  </a:txBody>
                  <a:tcPr anchor="ctr"/>
                </a:tc>
                <a:tc>
                  <a:txBody>
                    <a:bodyPr/>
                    <a:lstStyle/>
                    <a:p>
                      <a:pPr algn="just"/>
                      <a:r>
                        <a:rPr lang="uk-UA" spc="-100" baseline="0" dirty="0" smtClean="0"/>
                        <a:t>Оцінка активів і зобов’язань підприємства здійснюється, виходячи з припущення, що його діяльність триватиме далі</a:t>
                      </a:r>
                      <a:endParaRPr lang="ru-RU" spc="-100" baseline="0" dirty="0"/>
                    </a:p>
                  </a:txBody>
                  <a:tcPr anchor="ctr"/>
                </a:tc>
              </a:tr>
              <a:tr h="370840">
                <a:tc>
                  <a:txBody>
                    <a:bodyPr/>
                    <a:lstStyle/>
                    <a:p>
                      <a:pPr algn="l"/>
                      <a:r>
                        <a:rPr lang="uk-UA" dirty="0" smtClean="0"/>
                        <a:t>Періодичності</a:t>
                      </a:r>
                      <a:endParaRPr lang="ru-RU" dirty="0"/>
                    </a:p>
                  </a:txBody>
                  <a:tcPr anchor="ctr"/>
                </a:tc>
                <a:tc>
                  <a:txBody>
                    <a:bodyPr/>
                    <a:lstStyle/>
                    <a:p>
                      <a:pPr algn="just"/>
                      <a:r>
                        <a:rPr lang="ru-RU" spc="-100" baseline="0" dirty="0" err="1" smtClean="0"/>
                        <a:t>Розподіл</a:t>
                      </a:r>
                      <a:r>
                        <a:rPr lang="ru-RU" spc="-100" baseline="0" dirty="0" smtClean="0"/>
                        <a:t> </a:t>
                      </a:r>
                      <a:r>
                        <a:rPr lang="ru-RU" spc="-100" baseline="0" dirty="0" err="1" smtClean="0"/>
                        <a:t>діяльності</a:t>
                      </a:r>
                      <a:r>
                        <a:rPr lang="ru-RU" spc="-100" baseline="0" dirty="0" smtClean="0"/>
                        <a:t> </a:t>
                      </a:r>
                      <a:r>
                        <a:rPr lang="ru-RU" spc="-100" baseline="0" dirty="0" err="1" smtClean="0"/>
                        <a:t>підприємства</a:t>
                      </a:r>
                      <a:r>
                        <a:rPr lang="ru-RU" spc="-100" baseline="0" dirty="0" smtClean="0"/>
                        <a:t> на </a:t>
                      </a:r>
                      <a:r>
                        <a:rPr lang="ru-RU" spc="-100" baseline="0" dirty="0" err="1" smtClean="0"/>
                        <a:t>певні</a:t>
                      </a:r>
                      <a:r>
                        <a:rPr lang="ru-RU" spc="-100" baseline="0" dirty="0" smtClean="0"/>
                        <a:t> </a:t>
                      </a:r>
                      <a:r>
                        <a:rPr lang="ru-RU" spc="-100" baseline="0" dirty="0" err="1" smtClean="0"/>
                        <a:t>періоди</a:t>
                      </a:r>
                      <a:r>
                        <a:rPr lang="ru-RU" spc="-100" baseline="0" dirty="0" smtClean="0"/>
                        <a:t> </a:t>
                      </a:r>
                      <a:r>
                        <a:rPr lang="ru-RU" spc="-100" baseline="0" dirty="0" err="1" smtClean="0"/>
                        <a:t>здійснюється</a:t>
                      </a:r>
                      <a:r>
                        <a:rPr lang="ru-RU" spc="-100" baseline="0" dirty="0" smtClean="0"/>
                        <a:t> </a:t>
                      </a:r>
                      <a:r>
                        <a:rPr lang="ru-RU" spc="-100" baseline="0" dirty="0" err="1" smtClean="0"/>
                        <a:t>з</a:t>
                      </a:r>
                      <a:r>
                        <a:rPr lang="ru-RU" spc="-100" baseline="0" dirty="0" smtClean="0"/>
                        <a:t> метою </a:t>
                      </a:r>
                      <a:r>
                        <a:rPr lang="ru-RU" spc="-100" baseline="0" dirty="0" err="1" smtClean="0"/>
                        <a:t>складання</a:t>
                      </a:r>
                      <a:r>
                        <a:rPr lang="ru-RU" spc="-100" baseline="0" dirty="0" smtClean="0"/>
                        <a:t> </a:t>
                      </a:r>
                      <a:r>
                        <a:rPr lang="ru-RU" spc="-100" baseline="0" dirty="0" err="1" smtClean="0"/>
                        <a:t>фінансової</a:t>
                      </a:r>
                      <a:r>
                        <a:rPr lang="ru-RU" spc="-100" baseline="0" dirty="0" smtClean="0"/>
                        <a:t> </a:t>
                      </a:r>
                      <a:r>
                        <a:rPr lang="ru-RU" spc="-100" baseline="0" dirty="0" err="1" smtClean="0"/>
                        <a:t>звітності</a:t>
                      </a:r>
                      <a:endParaRPr lang="ru-RU" spc="-100" baseline="0" dirty="0"/>
                    </a:p>
                  </a:txBody>
                  <a:tcPr anchor="ctr"/>
                </a:tc>
              </a:tr>
              <a:tr h="370840">
                <a:tc>
                  <a:txBody>
                    <a:bodyPr/>
                    <a:lstStyle/>
                    <a:p>
                      <a:pPr algn="l"/>
                      <a:r>
                        <a:rPr lang="uk-UA" dirty="0" smtClean="0"/>
                        <a:t>Історичної (фактичної) собівартості</a:t>
                      </a:r>
                      <a:endParaRPr lang="ru-RU" dirty="0"/>
                    </a:p>
                  </a:txBody>
                  <a:tcPr anchor="ctr"/>
                </a:tc>
                <a:tc>
                  <a:txBody>
                    <a:bodyPr/>
                    <a:lstStyle/>
                    <a:p>
                      <a:pPr algn="just"/>
                      <a:r>
                        <a:rPr kumimoji="0" lang="ru-RU" b="0" i="0" kern="1200" spc="-100" baseline="0" dirty="0" err="1" smtClean="0">
                          <a:solidFill>
                            <a:schemeClr val="dk1"/>
                          </a:solidFill>
                          <a:latin typeface="+mn-lt"/>
                          <a:ea typeface="+mn-ea"/>
                          <a:cs typeface="+mn-cs"/>
                        </a:rPr>
                        <a:t>Визначає</a:t>
                      </a:r>
                      <a:r>
                        <a:rPr kumimoji="0" lang="ru-RU" b="0" i="0" kern="1200" spc="-100" baseline="0" dirty="0" smtClean="0">
                          <a:solidFill>
                            <a:schemeClr val="dk1"/>
                          </a:solidFill>
                          <a:latin typeface="+mn-lt"/>
                          <a:ea typeface="+mn-ea"/>
                          <a:cs typeface="+mn-cs"/>
                        </a:rPr>
                        <a:t> </a:t>
                      </a:r>
                      <a:r>
                        <a:rPr kumimoji="0" lang="ru-RU" b="0" i="0" kern="1200" spc="-100" baseline="0" dirty="0" err="1" smtClean="0">
                          <a:solidFill>
                            <a:schemeClr val="dk1"/>
                          </a:solidFill>
                          <a:latin typeface="+mn-lt"/>
                          <a:ea typeface="+mn-ea"/>
                          <a:cs typeface="+mn-cs"/>
                        </a:rPr>
                        <a:t>пріоритет</a:t>
                      </a:r>
                      <a:r>
                        <a:rPr kumimoji="0" lang="ru-RU" b="0" i="0" kern="1200" spc="-100" baseline="0" dirty="0" smtClean="0">
                          <a:solidFill>
                            <a:schemeClr val="dk1"/>
                          </a:solidFill>
                          <a:latin typeface="+mn-lt"/>
                          <a:ea typeface="+mn-ea"/>
                          <a:cs typeface="+mn-cs"/>
                        </a:rPr>
                        <a:t> </a:t>
                      </a:r>
                      <a:r>
                        <a:rPr kumimoji="0" lang="ru-RU" b="0" i="0" kern="1200" spc="-100" baseline="0" dirty="0" err="1" smtClean="0">
                          <a:solidFill>
                            <a:schemeClr val="dk1"/>
                          </a:solidFill>
                          <a:latin typeface="+mn-lt"/>
                          <a:ea typeface="+mn-ea"/>
                          <a:cs typeface="+mn-cs"/>
                        </a:rPr>
                        <a:t>оцінки</a:t>
                      </a:r>
                      <a:r>
                        <a:rPr kumimoji="0" lang="ru-RU" b="0" i="0" kern="1200" spc="-100" baseline="0" dirty="0" smtClean="0">
                          <a:solidFill>
                            <a:schemeClr val="dk1"/>
                          </a:solidFill>
                          <a:latin typeface="+mn-lt"/>
                          <a:ea typeface="+mn-ea"/>
                          <a:cs typeface="+mn-cs"/>
                        </a:rPr>
                        <a:t> </a:t>
                      </a:r>
                      <a:r>
                        <a:rPr kumimoji="0" lang="ru-RU" b="0" i="0" kern="1200" spc="-100" baseline="0" dirty="0" err="1" smtClean="0">
                          <a:solidFill>
                            <a:schemeClr val="dk1"/>
                          </a:solidFill>
                          <a:latin typeface="+mn-lt"/>
                          <a:ea typeface="+mn-ea"/>
                          <a:cs typeface="+mn-cs"/>
                        </a:rPr>
                        <a:t>активів</a:t>
                      </a:r>
                      <a:r>
                        <a:rPr kumimoji="0" lang="ru-RU" b="0" i="0" kern="1200" spc="-100" baseline="0" dirty="0" smtClean="0">
                          <a:solidFill>
                            <a:schemeClr val="dk1"/>
                          </a:solidFill>
                          <a:latin typeface="+mn-lt"/>
                          <a:ea typeface="+mn-ea"/>
                          <a:cs typeface="+mn-cs"/>
                        </a:rPr>
                        <a:t>, </a:t>
                      </a:r>
                      <a:r>
                        <a:rPr kumimoji="0" lang="ru-RU" b="0" i="0" kern="1200" spc="-100" baseline="0" dirty="0" err="1" smtClean="0">
                          <a:solidFill>
                            <a:schemeClr val="dk1"/>
                          </a:solidFill>
                          <a:latin typeface="+mn-lt"/>
                          <a:ea typeface="+mn-ea"/>
                          <a:cs typeface="+mn-cs"/>
                        </a:rPr>
                        <a:t>виходячи</a:t>
                      </a:r>
                      <a:r>
                        <a:rPr kumimoji="0" lang="ru-RU" b="0" i="0" kern="1200" spc="-100" baseline="0" dirty="0" smtClean="0">
                          <a:solidFill>
                            <a:schemeClr val="dk1"/>
                          </a:solidFill>
                          <a:latin typeface="+mn-lt"/>
                          <a:ea typeface="+mn-ea"/>
                          <a:cs typeface="+mn-cs"/>
                        </a:rPr>
                        <a:t> </a:t>
                      </a:r>
                      <a:r>
                        <a:rPr kumimoji="0" lang="ru-RU" b="0" i="0" kern="1200" spc="-100" baseline="0" dirty="0" err="1" smtClean="0">
                          <a:solidFill>
                            <a:schemeClr val="dk1"/>
                          </a:solidFill>
                          <a:latin typeface="+mn-lt"/>
                          <a:ea typeface="+mn-ea"/>
                          <a:cs typeface="+mn-cs"/>
                        </a:rPr>
                        <a:t>з</a:t>
                      </a:r>
                      <a:r>
                        <a:rPr kumimoji="0" lang="ru-RU" b="0" i="0" kern="1200" spc="-100" baseline="0" dirty="0" smtClean="0">
                          <a:solidFill>
                            <a:schemeClr val="dk1"/>
                          </a:solidFill>
                          <a:latin typeface="+mn-lt"/>
                          <a:ea typeface="+mn-ea"/>
                          <a:cs typeface="+mn-cs"/>
                        </a:rPr>
                        <a:t> </a:t>
                      </a:r>
                      <a:r>
                        <a:rPr kumimoji="0" lang="ru-RU" b="0" i="0" kern="1200" spc="-100" baseline="0" dirty="0" err="1" smtClean="0">
                          <a:solidFill>
                            <a:schemeClr val="dk1"/>
                          </a:solidFill>
                          <a:latin typeface="+mn-lt"/>
                          <a:ea typeface="+mn-ea"/>
                          <a:cs typeface="+mn-cs"/>
                        </a:rPr>
                        <a:t>витрат</a:t>
                      </a:r>
                      <a:r>
                        <a:rPr kumimoji="0" lang="ru-RU" b="0" i="0" kern="1200" spc="-100" baseline="0" dirty="0" smtClean="0">
                          <a:solidFill>
                            <a:schemeClr val="dk1"/>
                          </a:solidFill>
                          <a:latin typeface="+mn-lt"/>
                          <a:ea typeface="+mn-ea"/>
                          <a:cs typeface="+mn-cs"/>
                        </a:rPr>
                        <a:t> на </a:t>
                      </a:r>
                      <a:r>
                        <a:rPr kumimoji="0" lang="ru-RU" b="0" i="0" kern="1200" spc="-100" baseline="0" dirty="0" err="1" smtClean="0">
                          <a:solidFill>
                            <a:schemeClr val="dk1"/>
                          </a:solidFill>
                          <a:latin typeface="+mn-lt"/>
                          <a:ea typeface="+mn-ea"/>
                          <a:cs typeface="+mn-cs"/>
                        </a:rPr>
                        <a:t>їх</a:t>
                      </a:r>
                      <a:r>
                        <a:rPr kumimoji="0" lang="ru-RU" b="0" i="0" kern="1200" spc="-100" baseline="0" dirty="0" smtClean="0">
                          <a:solidFill>
                            <a:schemeClr val="dk1"/>
                          </a:solidFill>
                          <a:latin typeface="+mn-lt"/>
                          <a:ea typeface="+mn-ea"/>
                          <a:cs typeface="+mn-cs"/>
                        </a:rPr>
                        <a:t> </a:t>
                      </a:r>
                      <a:r>
                        <a:rPr kumimoji="0" lang="ru-RU" b="0" i="0" kern="1200" spc="-100" baseline="0" dirty="0" err="1" smtClean="0">
                          <a:solidFill>
                            <a:schemeClr val="dk1"/>
                          </a:solidFill>
                          <a:latin typeface="+mn-lt"/>
                          <a:ea typeface="+mn-ea"/>
                          <a:cs typeface="+mn-cs"/>
                        </a:rPr>
                        <a:t>виробництво</a:t>
                      </a:r>
                      <a:r>
                        <a:rPr kumimoji="0" lang="ru-RU" b="0" i="0" kern="1200" spc="-100" baseline="0" dirty="0" smtClean="0">
                          <a:solidFill>
                            <a:schemeClr val="dk1"/>
                          </a:solidFill>
                          <a:latin typeface="+mn-lt"/>
                          <a:ea typeface="+mn-ea"/>
                          <a:cs typeface="+mn-cs"/>
                        </a:rPr>
                        <a:t> та </a:t>
                      </a:r>
                      <a:r>
                        <a:rPr kumimoji="0" lang="ru-RU" b="0" i="0" kern="1200" spc="-100" baseline="0" dirty="0" err="1" smtClean="0">
                          <a:solidFill>
                            <a:schemeClr val="dk1"/>
                          </a:solidFill>
                          <a:latin typeface="+mn-lt"/>
                          <a:ea typeface="+mn-ea"/>
                          <a:cs typeface="+mn-cs"/>
                        </a:rPr>
                        <a:t>придбання</a:t>
                      </a:r>
                      <a:endParaRPr lang="ru-RU" spc="-100" baseline="0" dirty="0"/>
                    </a:p>
                  </a:txBody>
                  <a:tcPr anchor="ctr"/>
                </a:tc>
              </a:tr>
              <a:tr h="370840">
                <a:tc>
                  <a:txBody>
                    <a:bodyPr/>
                    <a:lstStyle/>
                    <a:p>
                      <a:pPr algn="l"/>
                      <a:r>
                        <a:rPr lang="uk-UA" dirty="0" smtClean="0"/>
                        <a:t>Нарахування</a:t>
                      </a:r>
                      <a:endParaRPr lang="ru-RU" dirty="0"/>
                    </a:p>
                  </a:txBody>
                  <a:tcPr anchor="ctr"/>
                </a:tc>
                <a:tc>
                  <a:txBody>
                    <a:bodyPr/>
                    <a:lstStyle/>
                    <a:p>
                      <a:pPr algn="just"/>
                      <a:r>
                        <a:rPr lang="ru-RU" spc="-100" baseline="0" dirty="0" smtClean="0"/>
                        <a:t>Доходи </a:t>
                      </a:r>
                      <a:r>
                        <a:rPr lang="ru-RU" spc="-100" baseline="0" dirty="0" err="1" smtClean="0"/>
                        <a:t>і</a:t>
                      </a:r>
                      <a:r>
                        <a:rPr lang="ru-RU" spc="-100" baseline="0" dirty="0" smtClean="0"/>
                        <a:t> </a:t>
                      </a:r>
                      <a:r>
                        <a:rPr lang="ru-RU" spc="-100" baseline="0" dirty="0" err="1" smtClean="0"/>
                        <a:t>витрати</a:t>
                      </a:r>
                      <a:r>
                        <a:rPr lang="ru-RU" spc="-100" baseline="0" dirty="0" smtClean="0"/>
                        <a:t> </a:t>
                      </a:r>
                      <a:r>
                        <a:rPr lang="ru-RU" spc="-100" baseline="0" dirty="0" err="1" smtClean="0"/>
                        <a:t>відображаються</a:t>
                      </a:r>
                      <a:r>
                        <a:rPr lang="ru-RU" spc="-100" baseline="0" dirty="0" smtClean="0"/>
                        <a:t> в момент </a:t>
                      </a:r>
                      <a:r>
                        <a:rPr lang="ru-RU" spc="-100" baseline="0" dirty="0" err="1" smtClean="0"/>
                        <a:t>їх</a:t>
                      </a:r>
                      <a:r>
                        <a:rPr lang="ru-RU" spc="-100" baseline="0" dirty="0" smtClean="0"/>
                        <a:t> </a:t>
                      </a:r>
                      <a:r>
                        <a:rPr lang="ru-RU" spc="-100" baseline="0" dirty="0" err="1" smtClean="0"/>
                        <a:t>виникнення</a:t>
                      </a:r>
                      <a:r>
                        <a:rPr lang="ru-RU" spc="-100" baseline="0" dirty="0" smtClean="0"/>
                        <a:t> </a:t>
                      </a:r>
                      <a:r>
                        <a:rPr lang="ru-RU" spc="-100" baseline="0" dirty="0" err="1" smtClean="0"/>
                        <a:t>незалежно</a:t>
                      </a:r>
                      <a:r>
                        <a:rPr lang="ru-RU" spc="-100" baseline="0" dirty="0" smtClean="0"/>
                        <a:t> </a:t>
                      </a:r>
                      <a:r>
                        <a:rPr lang="ru-RU" spc="-100" baseline="0" dirty="0" err="1" smtClean="0"/>
                        <a:t>від</a:t>
                      </a:r>
                      <a:r>
                        <a:rPr lang="ru-RU" spc="-100" baseline="0" dirty="0" smtClean="0"/>
                        <a:t> часу </a:t>
                      </a:r>
                      <a:r>
                        <a:rPr lang="ru-RU" spc="-100" baseline="0" dirty="0" err="1" smtClean="0"/>
                        <a:t>надходження</a:t>
                      </a:r>
                      <a:r>
                        <a:rPr lang="ru-RU" spc="-100" baseline="0" dirty="0" smtClean="0"/>
                        <a:t> </a:t>
                      </a:r>
                      <a:r>
                        <a:rPr lang="ru-RU" spc="-100" baseline="0" dirty="0" err="1" smtClean="0"/>
                        <a:t>або</a:t>
                      </a:r>
                      <a:r>
                        <a:rPr lang="ru-RU" spc="-100" baseline="0" dirty="0" smtClean="0"/>
                        <a:t> </a:t>
                      </a:r>
                      <a:r>
                        <a:rPr lang="ru-RU" spc="-100" baseline="0" dirty="0" err="1" smtClean="0"/>
                        <a:t>сплати</a:t>
                      </a:r>
                      <a:r>
                        <a:rPr lang="ru-RU" spc="-100" baseline="0" dirty="0" smtClean="0"/>
                        <a:t> </a:t>
                      </a:r>
                      <a:r>
                        <a:rPr lang="ru-RU" spc="-100" baseline="0" dirty="0" err="1" smtClean="0"/>
                        <a:t>грошових</a:t>
                      </a:r>
                      <a:r>
                        <a:rPr lang="ru-RU" spc="-100" baseline="0" dirty="0" smtClean="0"/>
                        <a:t> </a:t>
                      </a:r>
                      <a:r>
                        <a:rPr lang="ru-RU" spc="-100" baseline="0" dirty="0" err="1" smtClean="0"/>
                        <a:t>коштів</a:t>
                      </a:r>
                      <a:endParaRPr lang="ru-RU" spc="-100" baseline="0" dirty="0"/>
                    </a:p>
                  </a:txBody>
                  <a:tcPr anchor="ctr"/>
                </a:tc>
              </a:tr>
            </a:tbl>
          </a:graphicData>
        </a:graphic>
      </p:graphicFrame>
    </p:spTree>
  </p:cSld>
  <p:clrMapOvr>
    <a:masterClrMapping/>
  </p:clrMapOvr>
  <p:transition spd="med">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smtClean="0"/>
              <a:t>Принципи</a:t>
            </a:r>
            <a:r>
              <a:rPr lang="ru-RU" dirty="0" smtClean="0"/>
              <a:t> </a:t>
            </a:r>
            <a:r>
              <a:rPr lang="ru-RU" dirty="0" err="1" smtClean="0"/>
              <a:t>включення</a:t>
            </a:r>
            <a:r>
              <a:rPr lang="ru-RU" dirty="0" smtClean="0"/>
              <a:t> </a:t>
            </a:r>
            <a:r>
              <a:rPr lang="ru-RU" dirty="0" err="1" smtClean="0"/>
              <a:t>інформації</a:t>
            </a:r>
            <a:r>
              <a:rPr lang="ru-RU" dirty="0" smtClean="0"/>
              <a:t> у </a:t>
            </a:r>
            <a:r>
              <a:rPr lang="ru-RU" dirty="0" err="1" smtClean="0"/>
              <a:t>фінансову</a:t>
            </a:r>
            <a:r>
              <a:rPr lang="ru-RU" dirty="0" smtClean="0"/>
              <a:t> </a:t>
            </a:r>
            <a:r>
              <a:rPr lang="ru-RU" dirty="0" err="1" smtClean="0"/>
              <a:t>звітність</a:t>
            </a:r>
            <a:endParaRPr lang="uk-UA" dirty="0"/>
          </a:p>
        </p:txBody>
      </p:sp>
      <p:graphicFrame>
        <p:nvGraphicFramePr>
          <p:cNvPr id="5" name="Содержимое 4"/>
          <p:cNvGraphicFramePr>
            <a:graphicFrameLocks noGrp="1"/>
          </p:cNvGraphicFramePr>
          <p:nvPr>
            <p:ph sz="quarter" idx="1"/>
          </p:nvPr>
        </p:nvGraphicFramePr>
        <p:xfrm>
          <a:off x="457200" y="1600200"/>
          <a:ext cx="7467600" cy="4211320"/>
        </p:xfrm>
        <a:graphic>
          <a:graphicData uri="http://schemas.openxmlformats.org/drawingml/2006/table">
            <a:tbl>
              <a:tblPr firstRow="1" bandRow="1">
                <a:tableStyleId>{5C22544A-7EE6-4342-B048-85BDC9FD1C3A}</a:tableStyleId>
              </a:tblPr>
              <a:tblGrid>
                <a:gridCol w="2818656"/>
                <a:gridCol w="4648944"/>
              </a:tblGrid>
              <a:tr h="370840">
                <a:tc>
                  <a:txBody>
                    <a:bodyPr/>
                    <a:lstStyle/>
                    <a:p>
                      <a:pPr algn="ctr"/>
                      <a:r>
                        <a:rPr lang="uk-UA" dirty="0" smtClean="0"/>
                        <a:t>Принцип</a:t>
                      </a:r>
                      <a:endParaRPr lang="ru-RU" dirty="0"/>
                    </a:p>
                  </a:txBody>
                  <a:tcPr anchor="ctr"/>
                </a:tc>
                <a:tc>
                  <a:txBody>
                    <a:bodyPr/>
                    <a:lstStyle/>
                    <a:p>
                      <a:pPr algn="ctr"/>
                      <a:r>
                        <a:rPr lang="uk-UA" dirty="0" smtClean="0"/>
                        <a:t>Тлумачення</a:t>
                      </a:r>
                      <a:endParaRPr lang="ru-RU" dirty="0"/>
                    </a:p>
                  </a:txBody>
                  <a:tcPr anchor="ctr"/>
                </a:tc>
              </a:tr>
              <a:tr h="370840">
                <a:tc>
                  <a:txBody>
                    <a:bodyPr/>
                    <a:lstStyle/>
                    <a:p>
                      <a:pPr algn="l"/>
                      <a:r>
                        <a:rPr lang="uk-UA" dirty="0" smtClean="0"/>
                        <a:t>Повного</a:t>
                      </a:r>
                      <a:r>
                        <a:rPr lang="uk-UA" baseline="0" dirty="0" smtClean="0"/>
                        <a:t> висвітлення</a:t>
                      </a:r>
                      <a:endParaRPr lang="ru-RU" dirty="0"/>
                    </a:p>
                  </a:txBody>
                  <a:tcPr anchor="ctr"/>
                </a:tc>
                <a:tc>
                  <a:txBody>
                    <a:bodyPr/>
                    <a:lstStyle/>
                    <a:p>
                      <a:pPr algn="just"/>
                      <a:r>
                        <a:rPr lang="ru-RU" dirty="0" err="1" smtClean="0"/>
                        <a:t>Фінансова</a:t>
                      </a:r>
                      <a:r>
                        <a:rPr lang="ru-RU" dirty="0" smtClean="0"/>
                        <a:t> </a:t>
                      </a:r>
                      <a:r>
                        <a:rPr lang="ru-RU" dirty="0" err="1" smtClean="0"/>
                        <a:t>звітність</a:t>
                      </a:r>
                      <a:r>
                        <a:rPr lang="ru-RU" dirty="0" smtClean="0"/>
                        <a:t> повинна </a:t>
                      </a:r>
                      <a:r>
                        <a:rPr lang="ru-RU" dirty="0" err="1" smtClean="0"/>
                        <a:t>містити</a:t>
                      </a:r>
                      <a:r>
                        <a:rPr lang="ru-RU" dirty="0" smtClean="0"/>
                        <a:t> всю </a:t>
                      </a:r>
                      <a:r>
                        <a:rPr lang="ru-RU" dirty="0" err="1" smtClean="0"/>
                        <a:t>інформацію</a:t>
                      </a:r>
                      <a:r>
                        <a:rPr lang="ru-RU" dirty="0" smtClean="0"/>
                        <a:t> про </a:t>
                      </a:r>
                      <a:r>
                        <a:rPr lang="ru-RU" dirty="0" err="1" smtClean="0"/>
                        <a:t>фактичні</a:t>
                      </a:r>
                      <a:r>
                        <a:rPr lang="ru-RU" dirty="0" smtClean="0"/>
                        <a:t> та </a:t>
                      </a:r>
                      <a:r>
                        <a:rPr lang="ru-RU" dirty="0" err="1" smtClean="0"/>
                        <a:t>потенційні</a:t>
                      </a:r>
                      <a:r>
                        <a:rPr lang="ru-RU" dirty="0" smtClean="0"/>
                        <a:t> </a:t>
                      </a:r>
                      <a:r>
                        <a:rPr lang="ru-RU" dirty="0" err="1" smtClean="0"/>
                        <a:t>наслідки</a:t>
                      </a:r>
                      <a:r>
                        <a:rPr lang="ru-RU" dirty="0" smtClean="0"/>
                        <a:t> </a:t>
                      </a:r>
                      <a:r>
                        <a:rPr lang="ru-RU" dirty="0" err="1" smtClean="0"/>
                        <a:t>операцій</a:t>
                      </a:r>
                      <a:r>
                        <a:rPr lang="ru-RU" dirty="0" smtClean="0"/>
                        <a:t> </a:t>
                      </a:r>
                      <a:r>
                        <a:rPr lang="ru-RU" dirty="0" err="1" smtClean="0"/>
                        <a:t>та</a:t>
                      </a:r>
                      <a:r>
                        <a:rPr lang="ru-RU" dirty="0" smtClean="0"/>
                        <a:t> </a:t>
                      </a:r>
                      <a:r>
                        <a:rPr lang="ru-RU" dirty="0" err="1" smtClean="0"/>
                        <a:t>подій</a:t>
                      </a:r>
                      <a:r>
                        <a:rPr lang="ru-RU" dirty="0" smtClean="0"/>
                        <a:t>, яка </a:t>
                      </a:r>
                      <a:r>
                        <a:rPr lang="ru-RU" dirty="0" err="1" smtClean="0"/>
                        <a:t>може</a:t>
                      </a:r>
                      <a:r>
                        <a:rPr lang="ru-RU" dirty="0" smtClean="0"/>
                        <a:t> </a:t>
                      </a:r>
                      <a:r>
                        <a:rPr lang="ru-RU" dirty="0" err="1" smtClean="0"/>
                        <a:t>вплинути</a:t>
                      </a:r>
                      <a:r>
                        <a:rPr lang="ru-RU" dirty="0" smtClean="0"/>
                        <a:t> на </a:t>
                      </a:r>
                      <a:r>
                        <a:rPr lang="ru-RU" dirty="0" err="1" smtClean="0"/>
                        <a:t>рішення</a:t>
                      </a:r>
                      <a:r>
                        <a:rPr lang="ru-RU" dirty="0" smtClean="0"/>
                        <a:t>, </a:t>
                      </a:r>
                      <a:r>
                        <a:rPr lang="ru-RU" dirty="0" err="1" smtClean="0"/>
                        <a:t>що</a:t>
                      </a:r>
                      <a:r>
                        <a:rPr lang="ru-RU" dirty="0" smtClean="0"/>
                        <a:t> </a:t>
                      </a:r>
                      <a:r>
                        <a:rPr lang="ru-RU" dirty="0" err="1" smtClean="0"/>
                        <a:t>приймаються</a:t>
                      </a:r>
                      <a:r>
                        <a:rPr lang="ru-RU" dirty="0" smtClean="0"/>
                        <a:t> </a:t>
                      </a:r>
                      <a:r>
                        <a:rPr lang="ru-RU" dirty="0" err="1" smtClean="0"/>
                        <a:t>на</a:t>
                      </a:r>
                      <a:r>
                        <a:rPr lang="ru-RU" dirty="0" smtClean="0"/>
                        <a:t> </a:t>
                      </a:r>
                      <a:r>
                        <a:rPr lang="ru-RU" dirty="0" err="1" smtClean="0"/>
                        <a:t>її</a:t>
                      </a:r>
                      <a:r>
                        <a:rPr lang="ru-RU" dirty="0" smtClean="0"/>
                        <a:t> </a:t>
                      </a:r>
                      <a:r>
                        <a:rPr lang="ru-RU" dirty="0" err="1" smtClean="0"/>
                        <a:t>основі</a:t>
                      </a:r>
                      <a:endParaRPr lang="ru-RU" dirty="0"/>
                    </a:p>
                  </a:txBody>
                  <a:tcPr anchor="ctr"/>
                </a:tc>
              </a:tr>
              <a:tr h="370840">
                <a:tc>
                  <a:txBody>
                    <a:bodyPr/>
                    <a:lstStyle/>
                    <a:p>
                      <a:pPr algn="l"/>
                      <a:r>
                        <a:rPr lang="uk-UA" dirty="0" err="1" smtClean="0"/>
                        <a:t>Послідновності</a:t>
                      </a:r>
                      <a:endParaRPr lang="ru-RU" dirty="0"/>
                    </a:p>
                  </a:txBody>
                  <a:tcPr anchor="ctr"/>
                </a:tc>
                <a:tc>
                  <a:txBody>
                    <a:bodyPr/>
                    <a:lstStyle/>
                    <a:p>
                      <a:pPr algn="just"/>
                      <a:r>
                        <a:rPr lang="ru-RU" dirty="0" err="1" smtClean="0"/>
                        <a:t>Постійне</a:t>
                      </a:r>
                      <a:r>
                        <a:rPr lang="ru-RU" dirty="0" smtClean="0"/>
                        <a:t> (</a:t>
                      </a:r>
                      <a:r>
                        <a:rPr lang="ru-RU" dirty="0" err="1" smtClean="0"/>
                        <a:t>із</a:t>
                      </a:r>
                      <a:r>
                        <a:rPr lang="ru-RU" dirty="0" smtClean="0"/>
                        <a:t> року в </a:t>
                      </a:r>
                      <a:r>
                        <a:rPr lang="ru-RU" dirty="0" err="1" smtClean="0"/>
                        <a:t>рік</a:t>
                      </a:r>
                      <a:r>
                        <a:rPr lang="ru-RU" dirty="0" smtClean="0"/>
                        <a:t>) </a:t>
                      </a:r>
                      <a:r>
                        <a:rPr lang="ru-RU" dirty="0" err="1" smtClean="0"/>
                        <a:t>застосування</a:t>
                      </a:r>
                      <a:r>
                        <a:rPr lang="ru-RU" dirty="0" smtClean="0"/>
                        <a:t> </a:t>
                      </a:r>
                      <a:r>
                        <a:rPr lang="ru-RU" dirty="0" err="1" smtClean="0"/>
                        <a:t>підприємством</a:t>
                      </a:r>
                      <a:r>
                        <a:rPr lang="ru-RU" dirty="0" smtClean="0"/>
                        <a:t> </a:t>
                      </a:r>
                      <a:r>
                        <a:rPr lang="ru-RU" dirty="0" err="1" smtClean="0"/>
                        <a:t>обраної</a:t>
                      </a:r>
                      <a:r>
                        <a:rPr lang="ru-RU" dirty="0" smtClean="0"/>
                        <a:t> </a:t>
                      </a:r>
                      <a:r>
                        <a:rPr lang="ru-RU" dirty="0" err="1" smtClean="0"/>
                        <a:t>облікової</a:t>
                      </a:r>
                      <a:r>
                        <a:rPr lang="ru-RU" dirty="0" smtClean="0"/>
                        <a:t> </a:t>
                      </a:r>
                      <a:r>
                        <a:rPr lang="ru-RU" dirty="0" err="1" smtClean="0"/>
                        <a:t>політики</a:t>
                      </a:r>
                      <a:endParaRPr lang="ru-RU" dirty="0"/>
                    </a:p>
                  </a:txBody>
                  <a:tcPr anchor="ctr"/>
                </a:tc>
              </a:tr>
              <a:tr h="370840">
                <a:tc>
                  <a:txBody>
                    <a:bodyPr/>
                    <a:lstStyle/>
                    <a:p>
                      <a:pPr algn="l"/>
                      <a:r>
                        <a:rPr lang="uk-UA" dirty="0" smtClean="0"/>
                        <a:t>Обачності</a:t>
                      </a:r>
                      <a:endParaRPr lang="ru-RU" dirty="0"/>
                    </a:p>
                  </a:txBody>
                  <a:tcPr anchor="ctr"/>
                </a:tc>
                <a:tc>
                  <a:txBody>
                    <a:bodyPr/>
                    <a:lstStyle/>
                    <a:p>
                      <a:pPr algn="just"/>
                      <a:r>
                        <a:rPr kumimoji="0" lang="ru-RU" b="0" i="0" kern="1200" dirty="0" err="1" smtClean="0">
                          <a:solidFill>
                            <a:schemeClr val="dk1"/>
                          </a:solidFill>
                          <a:latin typeface="+mn-lt"/>
                          <a:ea typeface="+mn-ea"/>
                          <a:cs typeface="+mn-cs"/>
                        </a:rPr>
                        <a:t>Методи</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оцінки</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що</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застосовуються</a:t>
                      </a:r>
                      <a:r>
                        <a:rPr kumimoji="0" lang="ru-RU" b="0" i="0" kern="1200" dirty="0" smtClean="0">
                          <a:solidFill>
                            <a:schemeClr val="dk1"/>
                          </a:solidFill>
                          <a:latin typeface="+mn-lt"/>
                          <a:ea typeface="+mn-ea"/>
                          <a:cs typeface="+mn-cs"/>
                        </a:rPr>
                        <a:t> в </a:t>
                      </a:r>
                      <a:r>
                        <a:rPr kumimoji="0" lang="ru-RU" b="0" i="0" kern="1200" dirty="0" err="1" smtClean="0">
                          <a:solidFill>
                            <a:schemeClr val="dk1"/>
                          </a:solidFill>
                          <a:latin typeface="+mn-lt"/>
                          <a:ea typeface="+mn-ea"/>
                          <a:cs typeface="+mn-cs"/>
                        </a:rPr>
                        <a:t>бухгалтерському</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обліку</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повинні</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запобігати</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заниженню</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оцінки</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зобов’язань</a:t>
                      </a:r>
                      <a:r>
                        <a:rPr kumimoji="0" lang="ru-RU" b="0" i="0" kern="1200" dirty="0" smtClean="0">
                          <a:solidFill>
                            <a:schemeClr val="dk1"/>
                          </a:solidFill>
                          <a:latin typeface="+mn-lt"/>
                          <a:ea typeface="+mn-ea"/>
                          <a:cs typeface="+mn-cs"/>
                        </a:rPr>
                        <a:t> та </a:t>
                      </a:r>
                      <a:r>
                        <a:rPr kumimoji="0" lang="ru-RU" b="0" i="0" kern="1200" dirty="0" err="1" smtClean="0">
                          <a:solidFill>
                            <a:schemeClr val="dk1"/>
                          </a:solidFill>
                          <a:latin typeface="+mn-lt"/>
                          <a:ea typeface="+mn-ea"/>
                          <a:cs typeface="+mn-cs"/>
                        </a:rPr>
                        <a:t>витрат</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і</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завищенню</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оцінки</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активів</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і</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доходів</a:t>
                      </a:r>
                      <a:r>
                        <a:rPr kumimoji="0" lang="ru-RU" b="0" i="0" kern="1200" dirty="0" smtClean="0">
                          <a:solidFill>
                            <a:schemeClr val="dk1"/>
                          </a:solidFill>
                          <a:latin typeface="+mn-lt"/>
                          <a:ea typeface="+mn-ea"/>
                          <a:cs typeface="+mn-cs"/>
                        </a:rPr>
                        <a:t> </a:t>
                      </a:r>
                      <a:r>
                        <a:rPr kumimoji="0" lang="ru-RU" b="0" i="0" kern="1200" dirty="0" err="1" smtClean="0">
                          <a:solidFill>
                            <a:schemeClr val="dk1"/>
                          </a:solidFill>
                          <a:latin typeface="+mn-lt"/>
                          <a:ea typeface="+mn-ea"/>
                          <a:cs typeface="+mn-cs"/>
                        </a:rPr>
                        <a:t>підприємства</a:t>
                      </a:r>
                      <a:endParaRPr lang="ru-RU" dirty="0"/>
                    </a:p>
                  </a:txBody>
                  <a:tcPr anchor="ctr"/>
                </a:tc>
              </a:tr>
            </a:tbl>
          </a:graphicData>
        </a:graphic>
      </p:graphicFrame>
    </p:spTree>
  </p:cSld>
  <p:clrMapOvr>
    <a:masterClrMapping/>
  </p:clrMapOvr>
  <p:transition spd="med">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smtClean="0"/>
              <a:t>Принципи</a:t>
            </a:r>
            <a:r>
              <a:rPr lang="ru-RU" dirty="0" smtClean="0"/>
              <a:t> </a:t>
            </a:r>
            <a:r>
              <a:rPr lang="ru-RU" dirty="0" err="1" smtClean="0"/>
              <a:t>включення</a:t>
            </a:r>
            <a:r>
              <a:rPr lang="ru-RU" dirty="0" smtClean="0"/>
              <a:t> </a:t>
            </a:r>
            <a:r>
              <a:rPr lang="ru-RU" dirty="0" err="1" smtClean="0"/>
              <a:t>інформації</a:t>
            </a:r>
            <a:r>
              <a:rPr lang="ru-RU" dirty="0" smtClean="0"/>
              <a:t> у </a:t>
            </a:r>
            <a:r>
              <a:rPr lang="ru-RU" dirty="0" err="1" smtClean="0"/>
              <a:t>фінансову</a:t>
            </a:r>
            <a:r>
              <a:rPr lang="ru-RU" dirty="0" smtClean="0"/>
              <a:t> </a:t>
            </a:r>
            <a:r>
              <a:rPr lang="ru-RU" dirty="0" err="1" smtClean="0"/>
              <a:t>звітність</a:t>
            </a:r>
            <a:endParaRPr lang="uk-UA" dirty="0"/>
          </a:p>
        </p:txBody>
      </p:sp>
      <p:graphicFrame>
        <p:nvGraphicFramePr>
          <p:cNvPr id="5" name="Содержимое 4"/>
          <p:cNvGraphicFramePr>
            <a:graphicFrameLocks noGrp="1"/>
          </p:cNvGraphicFramePr>
          <p:nvPr>
            <p:ph sz="quarter" idx="1"/>
          </p:nvPr>
        </p:nvGraphicFramePr>
        <p:xfrm>
          <a:off x="457200" y="1600200"/>
          <a:ext cx="7467600" cy="2473960"/>
        </p:xfrm>
        <a:graphic>
          <a:graphicData uri="http://schemas.openxmlformats.org/drawingml/2006/table">
            <a:tbl>
              <a:tblPr firstRow="1" bandRow="1">
                <a:tableStyleId>{5C22544A-7EE6-4342-B048-85BDC9FD1C3A}</a:tableStyleId>
              </a:tblPr>
              <a:tblGrid>
                <a:gridCol w="2818656"/>
                <a:gridCol w="4648944"/>
              </a:tblGrid>
              <a:tr h="370840">
                <a:tc>
                  <a:txBody>
                    <a:bodyPr/>
                    <a:lstStyle/>
                    <a:p>
                      <a:pPr algn="ctr"/>
                      <a:r>
                        <a:rPr lang="uk-UA" dirty="0" smtClean="0"/>
                        <a:t>Принцип</a:t>
                      </a:r>
                      <a:endParaRPr lang="ru-RU" dirty="0"/>
                    </a:p>
                  </a:txBody>
                  <a:tcPr anchor="ctr"/>
                </a:tc>
                <a:tc>
                  <a:txBody>
                    <a:bodyPr/>
                    <a:lstStyle/>
                    <a:p>
                      <a:pPr algn="ctr"/>
                      <a:r>
                        <a:rPr lang="uk-UA" dirty="0" smtClean="0"/>
                        <a:t>Тлумачення</a:t>
                      </a:r>
                      <a:endParaRPr lang="ru-RU" dirty="0"/>
                    </a:p>
                  </a:txBody>
                  <a:tcPr anchor="ctr"/>
                </a:tc>
              </a:tr>
              <a:tr h="370840">
                <a:tc>
                  <a:txBody>
                    <a:bodyPr/>
                    <a:lstStyle/>
                    <a:p>
                      <a:pPr algn="l"/>
                      <a:r>
                        <a:rPr lang="uk-UA" dirty="0" smtClean="0"/>
                        <a:t>Превалювання сутності</a:t>
                      </a:r>
                      <a:r>
                        <a:rPr lang="uk-UA" baseline="0" dirty="0" smtClean="0"/>
                        <a:t> над формою</a:t>
                      </a:r>
                      <a:endParaRPr lang="ru-RU" dirty="0"/>
                    </a:p>
                  </a:txBody>
                  <a:tcPr anchor="ctr"/>
                </a:tc>
                <a:tc>
                  <a:txBody>
                    <a:bodyPr/>
                    <a:lstStyle/>
                    <a:p>
                      <a:pPr algn="just"/>
                      <a:r>
                        <a:rPr lang="ru-RU" dirty="0" err="1" smtClean="0"/>
                        <a:t>Операції</a:t>
                      </a:r>
                      <a:r>
                        <a:rPr lang="ru-RU" dirty="0" smtClean="0"/>
                        <a:t> </a:t>
                      </a:r>
                      <a:r>
                        <a:rPr lang="ru-RU" dirty="0" err="1" smtClean="0"/>
                        <a:t>повинні</a:t>
                      </a:r>
                      <a:r>
                        <a:rPr lang="ru-RU" dirty="0" smtClean="0"/>
                        <a:t> </a:t>
                      </a:r>
                      <a:r>
                        <a:rPr lang="ru-RU" dirty="0" err="1" smtClean="0"/>
                        <a:t>обліковуватись</a:t>
                      </a:r>
                      <a:r>
                        <a:rPr lang="ru-RU" dirty="0" smtClean="0"/>
                        <a:t> </a:t>
                      </a:r>
                      <a:r>
                        <a:rPr lang="ru-RU" dirty="0" err="1" smtClean="0"/>
                        <a:t>відповідно</a:t>
                      </a:r>
                      <a:r>
                        <a:rPr lang="ru-RU" dirty="0" smtClean="0"/>
                        <a:t> до </a:t>
                      </a:r>
                      <a:r>
                        <a:rPr lang="ru-RU" dirty="0" err="1" smtClean="0"/>
                        <a:t>їх</a:t>
                      </a:r>
                      <a:r>
                        <a:rPr lang="ru-RU" dirty="0" smtClean="0"/>
                        <a:t> </a:t>
                      </a:r>
                      <a:r>
                        <a:rPr lang="ru-RU" dirty="0" err="1" smtClean="0"/>
                        <a:t>сутності</a:t>
                      </a:r>
                      <a:r>
                        <a:rPr lang="ru-RU" dirty="0" smtClean="0"/>
                        <a:t>, а не </a:t>
                      </a:r>
                      <a:r>
                        <a:rPr lang="ru-RU" dirty="0" err="1" smtClean="0"/>
                        <a:t>лише</a:t>
                      </a:r>
                      <a:r>
                        <a:rPr lang="ru-RU" dirty="0" smtClean="0"/>
                        <a:t> </a:t>
                      </a:r>
                      <a:r>
                        <a:rPr lang="ru-RU" dirty="0" err="1" smtClean="0"/>
                        <a:t>виходячи</a:t>
                      </a:r>
                      <a:r>
                        <a:rPr lang="ru-RU" dirty="0" smtClean="0"/>
                        <a:t> </a:t>
                      </a:r>
                      <a:r>
                        <a:rPr lang="ru-RU" dirty="0" err="1" smtClean="0"/>
                        <a:t>з</a:t>
                      </a:r>
                      <a:r>
                        <a:rPr lang="ru-RU" dirty="0" smtClean="0"/>
                        <a:t> </a:t>
                      </a:r>
                      <a:r>
                        <a:rPr lang="ru-RU" dirty="0" err="1" smtClean="0"/>
                        <a:t>юридичної</a:t>
                      </a:r>
                      <a:r>
                        <a:rPr lang="ru-RU" dirty="0" smtClean="0"/>
                        <a:t> </a:t>
                      </a:r>
                      <a:r>
                        <a:rPr lang="ru-RU" dirty="0" err="1" smtClean="0"/>
                        <a:t>форми</a:t>
                      </a:r>
                      <a:endParaRPr lang="ru-RU" dirty="0"/>
                    </a:p>
                  </a:txBody>
                  <a:tcPr anchor="ctr"/>
                </a:tc>
              </a:tr>
              <a:tr h="370840">
                <a:tc>
                  <a:txBody>
                    <a:bodyPr/>
                    <a:lstStyle/>
                    <a:p>
                      <a:pPr algn="l"/>
                      <a:r>
                        <a:rPr lang="uk-UA" dirty="0" smtClean="0"/>
                        <a:t>Єдиного грошового вимірника</a:t>
                      </a:r>
                      <a:endParaRPr lang="ru-RU" dirty="0"/>
                    </a:p>
                  </a:txBody>
                  <a:tcPr anchor="ctr"/>
                </a:tc>
                <a:tc>
                  <a:txBody>
                    <a:bodyPr/>
                    <a:lstStyle/>
                    <a:p>
                      <a:pPr algn="just"/>
                      <a:r>
                        <a:rPr lang="ru-RU" dirty="0" err="1" smtClean="0"/>
                        <a:t>Вимірювання</a:t>
                      </a:r>
                      <a:r>
                        <a:rPr lang="ru-RU" dirty="0" smtClean="0"/>
                        <a:t> та </a:t>
                      </a:r>
                      <a:r>
                        <a:rPr lang="ru-RU" dirty="0" err="1" smtClean="0"/>
                        <a:t>узагальнення</a:t>
                      </a:r>
                      <a:r>
                        <a:rPr lang="ru-RU" dirty="0" smtClean="0"/>
                        <a:t> </a:t>
                      </a:r>
                      <a:r>
                        <a:rPr lang="ru-RU" dirty="0" err="1" smtClean="0"/>
                        <a:t>всіх</a:t>
                      </a:r>
                      <a:r>
                        <a:rPr lang="ru-RU" dirty="0" smtClean="0"/>
                        <a:t> </a:t>
                      </a:r>
                      <a:r>
                        <a:rPr lang="ru-RU" dirty="0" err="1" smtClean="0"/>
                        <a:t>операцій</a:t>
                      </a:r>
                      <a:r>
                        <a:rPr lang="ru-RU" dirty="0" smtClean="0"/>
                        <a:t> </a:t>
                      </a:r>
                      <a:r>
                        <a:rPr lang="ru-RU" dirty="0" err="1" smtClean="0"/>
                        <a:t>підприємства</a:t>
                      </a:r>
                      <a:r>
                        <a:rPr lang="ru-RU" dirty="0" smtClean="0"/>
                        <a:t> у </a:t>
                      </a:r>
                      <a:r>
                        <a:rPr lang="ru-RU" dirty="0" err="1" smtClean="0"/>
                        <a:t>його</a:t>
                      </a:r>
                      <a:r>
                        <a:rPr lang="ru-RU" dirty="0" smtClean="0"/>
                        <a:t> </a:t>
                      </a:r>
                      <a:r>
                        <a:rPr lang="ru-RU" dirty="0" err="1" smtClean="0"/>
                        <a:t>фінансовій</a:t>
                      </a:r>
                      <a:r>
                        <a:rPr lang="ru-RU" dirty="0" smtClean="0"/>
                        <a:t> </a:t>
                      </a:r>
                      <a:r>
                        <a:rPr lang="ru-RU" dirty="0" err="1" smtClean="0"/>
                        <a:t>звітності</a:t>
                      </a:r>
                      <a:r>
                        <a:rPr lang="ru-RU" dirty="0" smtClean="0"/>
                        <a:t> </a:t>
                      </a:r>
                      <a:r>
                        <a:rPr lang="ru-RU" dirty="0" err="1" smtClean="0"/>
                        <a:t>здійснюється</a:t>
                      </a:r>
                      <a:r>
                        <a:rPr lang="ru-RU" dirty="0" smtClean="0"/>
                        <a:t> в </a:t>
                      </a:r>
                      <a:r>
                        <a:rPr lang="ru-RU" dirty="0" err="1" smtClean="0"/>
                        <a:t>єдиній</a:t>
                      </a:r>
                      <a:r>
                        <a:rPr lang="ru-RU" dirty="0" smtClean="0"/>
                        <a:t> </a:t>
                      </a:r>
                      <a:r>
                        <a:rPr lang="ru-RU" dirty="0" err="1" smtClean="0"/>
                        <a:t>грошовій</a:t>
                      </a:r>
                      <a:r>
                        <a:rPr lang="ru-RU" dirty="0" smtClean="0"/>
                        <a:t> </a:t>
                      </a:r>
                      <a:r>
                        <a:rPr lang="ru-RU" dirty="0" err="1" smtClean="0"/>
                        <a:t>одиниці</a:t>
                      </a:r>
                      <a:endParaRPr lang="ru-RU" dirty="0"/>
                    </a:p>
                  </a:txBody>
                  <a:tcPr anchor="ctr"/>
                </a:tc>
              </a:tr>
            </a:tbl>
          </a:graphicData>
        </a:graphic>
      </p:graphicFrame>
    </p:spTree>
  </p:cSld>
  <p:clrMapOvr>
    <a:masterClrMapping/>
  </p:clrMapOvr>
  <p:transition spd="med">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rgbClr val="FF0000"/>
                </a:solidFill>
              </a:rPr>
              <a:t>Зверніть увагу!</a:t>
            </a:r>
            <a:endParaRPr lang="ru-RU" dirty="0">
              <a:solidFill>
                <a:srgbClr val="FF0000"/>
              </a:solidFill>
            </a:endParaRPr>
          </a:p>
        </p:txBody>
      </p:sp>
      <p:sp>
        <p:nvSpPr>
          <p:cNvPr id="3" name="Содержимое 2"/>
          <p:cNvSpPr>
            <a:spLocks noGrp="1"/>
          </p:cNvSpPr>
          <p:nvPr>
            <p:ph sz="quarter" idx="1"/>
          </p:nvPr>
        </p:nvSpPr>
        <p:spPr/>
        <p:txBody>
          <a:bodyPr anchor="t">
            <a:normAutofit/>
          </a:bodyPr>
          <a:lstStyle/>
          <a:p>
            <a:pPr marL="0" indent="358775" algn="just">
              <a:buNone/>
            </a:pPr>
            <a:r>
              <a:rPr lang="uk-UA" dirty="0" smtClean="0"/>
              <a:t>Принципи </a:t>
            </a:r>
            <a:r>
              <a:rPr lang="uk-UA" b="1" dirty="0" smtClean="0"/>
              <a:t>історичної (фактичної) собівартості</a:t>
            </a:r>
            <a:r>
              <a:rPr lang="uk-UA" dirty="0" smtClean="0"/>
              <a:t>, </a:t>
            </a:r>
            <a:r>
              <a:rPr lang="uk-UA" b="1" dirty="0" smtClean="0"/>
              <a:t>обачності</a:t>
            </a:r>
            <a:r>
              <a:rPr lang="uk-UA" dirty="0" smtClean="0"/>
              <a:t> та </a:t>
            </a:r>
            <a:r>
              <a:rPr lang="ru-RU" b="1" dirty="0" err="1" smtClean="0"/>
              <a:t>періодичності</a:t>
            </a:r>
            <a:r>
              <a:rPr lang="uk-UA" b="1" dirty="0" smtClean="0"/>
              <a:t> </a:t>
            </a:r>
            <a:r>
              <a:rPr lang="uk-UA" dirty="0" smtClean="0"/>
              <a:t>знайшли відображення лише у НП(С)БО 1, хоча інші принципи дублюються у ЗУ «</a:t>
            </a:r>
            <a:r>
              <a:rPr lang="ru-RU" dirty="0" smtClean="0"/>
              <a:t>Про </a:t>
            </a:r>
            <a:r>
              <a:rPr lang="ru-RU" dirty="0" err="1" smtClean="0"/>
              <a:t>бухгалтерський</a:t>
            </a:r>
            <a:r>
              <a:rPr lang="ru-RU" dirty="0" smtClean="0"/>
              <a:t> </a:t>
            </a:r>
            <a:r>
              <a:rPr lang="ru-RU" dirty="0" err="1" smtClean="0"/>
              <a:t>облік</a:t>
            </a:r>
            <a:r>
              <a:rPr lang="ru-RU" dirty="0" smtClean="0"/>
              <a:t> та </a:t>
            </a:r>
            <a:r>
              <a:rPr lang="ru-RU" dirty="0" err="1" smtClean="0"/>
              <a:t>фінансову</a:t>
            </a:r>
            <a:r>
              <a:rPr lang="ru-RU" dirty="0" smtClean="0"/>
              <a:t> </a:t>
            </a:r>
            <a:r>
              <a:rPr lang="ru-RU" dirty="0" err="1" smtClean="0"/>
              <a:t>звітність</a:t>
            </a:r>
            <a:r>
              <a:rPr lang="ru-RU" dirty="0" smtClean="0"/>
              <a:t> в </a:t>
            </a:r>
            <a:r>
              <a:rPr lang="ru-RU" dirty="0" err="1" smtClean="0"/>
              <a:t>Україні</a:t>
            </a:r>
            <a:r>
              <a:rPr lang="uk-UA" dirty="0" smtClean="0"/>
              <a:t>»</a:t>
            </a:r>
            <a:r>
              <a:rPr lang="en-US" dirty="0" smtClean="0"/>
              <a:t>.</a:t>
            </a:r>
            <a:endParaRPr lang="uk-UA" b="1" dirty="0" smtClean="0"/>
          </a:p>
        </p:txBody>
      </p:sp>
    </p:spTree>
  </p:cSld>
  <p:clrMapOvr>
    <a:masterClrMapping/>
  </p:clrMapOvr>
  <p:transition spd="med">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Звітний період для складання фінансової звітності</a:t>
            </a:r>
            <a:endParaRPr lang="uk-UA" dirty="0"/>
          </a:p>
        </p:txBody>
      </p:sp>
      <p:sp>
        <p:nvSpPr>
          <p:cNvPr id="4" name="Содержимое 3"/>
          <p:cNvSpPr>
            <a:spLocks noGrp="1"/>
          </p:cNvSpPr>
          <p:nvPr>
            <p:ph sz="quarter" idx="1"/>
          </p:nvPr>
        </p:nvSpPr>
        <p:spPr/>
        <p:txBody>
          <a:bodyPr>
            <a:normAutofit lnSpcReduction="10000"/>
          </a:bodyPr>
          <a:lstStyle/>
          <a:p>
            <a:pPr marL="0" indent="355600" algn="just" fontAlgn="base">
              <a:buNone/>
            </a:pPr>
            <a:r>
              <a:rPr lang="uk-UA" b="1" dirty="0" smtClean="0"/>
              <a:t>Звітним періодом </a:t>
            </a:r>
            <a:r>
              <a:rPr lang="uk-UA" dirty="0" smtClean="0"/>
              <a:t>для складання фінансової звітності </a:t>
            </a:r>
            <a:r>
              <a:rPr lang="uk-UA" b="1" dirty="0" smtClean="0"/>
              <a:t>є календарний рік</a:t>
            </a:r>
            <a:r>
              <a:rPr lang="uk-UA" dirty="0" smtClean="0"/>
              <a:t>. </a:t>
            </a:r>
          </a:p>
          <a:p>
            <a:pPr marL="0" indent="355600" algn="just" fontAlgn="base">
              <a:buNone/>
            </a:pPr>
            <a:endParaRPr lang="uk-UA" dirty="0" smtClean="0"/>
          </a:p>
          <a:p>
            <a:pPr marL="0" indent="355600" algn="just" fontAlgn="base">
              <a:buNone/>
            </a:pPr>
            <a:r>
              <a:rPr lang="ru-RU" b="1" spc="-100" dirty="0" err="1" smtClean="0"/>
              <a:t>Проміжна</a:t>
            </a:r>
            <a:r>
              <a:rPr lang="ru-RU" b="1" spc="-100" dirty="0" smtClean="0"/>
              <a:t> </a:t>
            </a:r>
            <a:r>
              <a:rPr lang="ru-RU" b="1" spc="-100" dirty="0" err="1" smtClean="0"/>
              <a:t>звітність</a:t>
            </a:r>
            <a:r>
              <a:rPr lang="ru-RU" b="1" spc="-100" dirty="0" smtClean="0"/>
              <a:t> </a:t>
            </a:r>
            <a:r>
              <a:rPr lang="ru-RU" spc="-100" dirty="0" err="1" smtClean="0"/>
              <a:t>складається</a:t>
            </a:r>
            <a:r>
              <a:rPr lang="ru-RU" spc="-100" dirty="0" smtClean="0"/>
              <a:t> </a:t>
            </a:r>
            <a:r>
              <a:rPr lang="ru-RU" spc="-100" dirty="0" err="1" smtClean="0"/>
              <a:t>щоквартально</a:t>
            </a:r>
            <a:r>
              <a:rPr lang="ru-RU" spc="-100" dirty="0" smtClean="0"/>
              <a:t> </a:t>
            </a:r>
            <a:r>
              <a:rPr lang="ru-RU" spc="-100" dirty="0" err="1" smtClean="0"/>
              <a:t>наростаючим</a:t>
            </a:r>
            <a:r>
              <a:rPr lang="ru-RU" spc="-100" dirty="0" smtClean="0"/>
              <a:t> </a:t>
            </a:r>
            <a:r>
              <a:rPr lang="ru-RU" spc="-100" dirty="0" err="1" smtClean="0"/>
              <a:t>підсумком</a:t>
            </a:r>
            <a:r>
              <a:rPr lang="ru-RU" spc="-100" dirty="0" smtClean="0"/>
              <a:t> </a:t>
            </a:r>
            <a:r>
              <a:rPr lang="ru-RU" spc="-100" dirty="0" err="1" smtClean="0"/>
              <a:t>з</a:t>
            </a:r>
            <a:r>
              <a:rPr lang="ru-RU" spc="-100" dirty="0" smtClean="0"/>
              <a:t> початку </a:t>
            </a:r>
            <a:r>
              <a:rPr lang="ru-RU" spc="-100" dirty="0" err="1" smtClean="0"/>
              <a:t>звітного</a:t>
            </a:r>
            <a:r>
              <a:rPr lang="ru-RU" spc="-100" dirty="0" smtClean="0"/>
              <a:t> року в </a:t>
            </a:r>
            <a:r>
              <a:rPr lang="ru-RU" spc="-100" dirty="0" err="1" smtClean="0"/>
              <a:t>складі</a:t>
            </a:r>
            <a:r>
              <a:rPr lang="ru-RU" spc="-100" dirty="0" smtClean="0"/>
              <a:t> балансу та </a:t>
            </a:r>
            <a:r>
              <a:rPr lang="ru-RU" spc="-100" dirty="0" err="1" smtClean="0"/>
              <a:t>звіту</a:t>
            </a:r>
            <a:r>
              <a:rPr lang="ru-RU" spc="-100" dirty="0" smtClean="0"/>
              <a:t> про </a:t>
            </a:r>
            <a:r>
              <a:rPr lang="ru-RU" spc="-100" dirty="0" err="1" smtClean="0"/>
              <a:t>фінансові</a:t>
            </a:r>
            <a:r>
              <a:rPr lang="ru-RU" spc="-100" dirty="0" smtClean="0"/>
              <a:t> </a:t>
            </a:r>
            <a:r>
              <a:rPr lang="ru-RU" spc="-100" dirty="0" err="1" smtClean="0"/>
              <a:t>результати</a:t>
            </a:r>
            <a:r>
              <a:rPr lang="ru-RU" spc="-100" dirty="0" smtClean="0"/>
              <a:t>.</a:t>
            </a:r>
          </a:p>
          <a:p>
            <a:pPr marL="0" indent="355600" algn="just" fontAlgn="base">
              <a:buNone/>
            </a:pPr>
            <a:endParaRPr lang="uk-UA" spc="-100" dirty="0" smtClean="0"/>
          </a:p>
          <a:p>
            <a:pPr marL="0" indent="355600" algn="just" fontAlgn="base">
              <a:buNone/>
            </a:pPr>
            <a:r>
              <a:rPr lang="uk-UA" b="1" spc="-100" dirty="0" smtClean="0"/>
              <a:t>Тож щокварталу або </a:t>
            </a:r>
            <a:r>
              <a:rPr lang="uk-UA" b="1" spc="-100" dirty="0" err="1" smtClean="0"/>
              <a:t>щопівроку</a:t>
            </a:r>
            <a:r>
              <a:rPr lang="uk-UA" b="1" spc="-100" dirty="0" smtClean="0"/>
              <a:t> можуть складатись лише Форма № 1 та Форма № 2</a:t>
            </a:r>
            <a:r>
              <a:rPr lang="uk-UA" spc="-100" dirty="0" smtClean="0"/>
              <a:t>!</a:t>
            </a:r>
          </a:p>
          <a:p>
            <a:pPr marL="0" indent="355600" algn="just" fontAlgn="base">
              <a:buNone/>
            </a:pPr>
            <a:endParaRPr lang="ru-RU" spc="-100" dirty="0" smtClean="0"/>
          </a:p>
          <a:p>
            <a:pPr marL="0" indent="355600" algn="just" fontAlgn="base">
              <a:buNone/>
            </a:pPr>
            <a:r>
              <a:rPr lang="ru-RU" spc="-100" dirty="0" err="1" smtClean="0"/>
              <a:t>Відповідно</a:t>
            </a:r>
            <a:r>
              <a:rPr lang="ru-RU" spc="-100" dirty="0" smtClean="0"/>
              <a:t> до </a:t>
            </a:r>
            <a:r>
              <a:rPr lang="ru-RU" spc="-100" dirty="0" err="1" smtClean="0"/>
              <a:t>облікової</a:t>
            </a:r>
            <a:r>
              <a:rPr lang="ru-RU" spc="-100" dirty="0" smtClean="0"/>
              <a:t> </a:t>
            </a:r>
            <a:r>
              <a:rPr lang="ru-RU" spc="-100" dirty="0" err="1" smtClean="0"/>
              <a:t>політики</a:t>
            </a:r>
            <a:r>
              <a:rPr lang="ru-RU" spc="-100" dirty="0" smtClean="0"/>
              <a:t> </a:t>
            </a:r>
            <a:r>
              <a:rPr lang="ru-RU" spc="-100" dirty="0" err="1" smtClean="0"/>
              <a:t>підприємства</a:t>
            </a:r>
            <a:r>
              <a:rPr lang="ru-RU" spc="-100" dirty="0" smtClean="0"/>
              <a:t> </a:t>
            </a:r>
            <a:r>
              <a:rPr lang="ru-RU" spc="-100" dirty="0" err="1" smtClean="0"/>
              <a:t>фінансова</a:t>
            </a:r>
            <a:r>
              <a:rPr lang="ru-RU" spc="-100" dirty="0" smtClean="0"/>
              <a:t> </a:t>
            </a:r>
            <a:r>
              <a:rPr lang="ru-RU" spc="-100" dirty="0" err="1" smtClean="0"/>
              <a:t>звітність</a:t>
            </a:r>
            <a:r>
              <a:rPr lang="ru-RU" spc="-100" dirty="0" smtClean="0"/>
              <a:t> </a:t>
            </a:r>
            <a:r>
              <a:rPr lang="ru-RU" b="1" spc="-100" dirty="0" err="1" smtClean="0"/>
              <a:t>може</a:t>
            </a:r>
            <a:r>
              <a:rPr lang="ru-RU" b="1" spc="-100" dirty="0" smtClean="0"/>
              <a:t> </a:t>
            </a:r>
            <a:r>
              <a:rPr lang="ru-RU" b="1" spc="-100" dirty="0" err="1" smtClean="0"/>
              <a:t>складатися</a:t>
            </a:r>
            <a:r>
              <a:rPr lang="ru-RU" b="1" spc="-100" dirty="0" smtClean="0"/>
              <a:t> за </a:t>
            </a:r>
            <a:r>
              <a:rPr lang="ru-RU" b="1" spc="-100" dirty="0" err="1" smtClean="0"/>
              <a:t>інші</a:t>
            </a:r>
            <a:r>
              <a:rPr lang="ru-RU" b="1" spc="-100" dirty="0" smtClean="0"/>
              <a:t> </a:t>
            </a:r>
            <a:r>
              <a:rPr lang="ru-RU" b="1" spc="-100" dirty="0" err="1" smtClean="0"/>
              <a:t>періоди</a:t>
            </a:r>
            <a:r>
              <a:rPr lang="ru-RU" spc="-100" dirty="0" smtClean="0"/>
              <a:t>.</a:t>
            </a:r>
          </a:p>
        </p:txBody>
      </p:sp>
    </p:spTree>
  </p:cSld>
  <p:clrMapOvr>
    <a:masterClrMapping/>
  </p:clrMapOvr>
  <p:transition spd="med">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Звітний період для складання фінансової звітності</a:t>
            </a:r>
            <a:endParaRPr lang="uk-UA" dirty="0"/>
          </a:p>
        </p:txBody>
      </p:sp>
      <p:sp>
        <p:nvSpPr>
          <p:cNvPr id="4" name="Содержимое 3"/>
          <p:cNvSpPr>
            <a:spLocks noGrp="1"/>
          </p:cNvSpPr>
          <p:nvPr>
            <p:ph sz="quarter" idx="1"/>
          </p:nvPr>
        </p:nvSpPr>
        <p:spPr/>
        <p:txBody>
          <a:bodyPr>
            <a:normAutofit/>
          </a:bodyPr>
          <a:lstStyle/>
          <a:p>
            <a:pPr marL="0" indent="355600" algn="just" fontAlgn="base"/>
            <a:r>
              <a:rPr lang="uk-UA" b="1" spc="-100" dirty="0" smtClean="0"/>
              <a:t>Перший звітний період </a:t>
            </a:r>
            <a:r>
              <a:rPr lang="uk-UA" spc="-100" dirty="0" smtClean="0"/>
              <a:t>новоствореного підприємства може бути менш як 12 місяців, але не більш як 15 місяців. </a:t>
            </a:r>
          </a:p>
          <a:p>
            <a:pPr marL="0" indent="355600" algn="just" fontAlgn="base"/>
            <a:r>
              <a:rPr lang="uk-UA" b="1" spc="-100" dirty="0" smtClean="0"/>
              <a:t>Звітним періодом підприємства, що ліквідується</a:t>
            </a:r>
            <a:r>
              <a:rPr lang="uk-UA" spc="-100" dirty="0" smtClean="0"/>
              <a:t>, є період з початку звітного року до дати прийняття рішення про його ліквідацію.</a:t>
            </a:r>
          </a:p>
          <a:p>
            <a:pPr marL="0" indent="355600" algn="just" fontAlgn="base"/>
            <a:endParaRPr lang="uk-UA" spc="-100" dirty="0" smtClean="0"/>
          </a:p>
          <a:p>
            <a:pPr marL="0" indent="355600" algn="just" fontAlgn="base"/>
            <a:r>
              <a:rPr lang="ru-RU" b="1" spc="-100" dirty="0" smtClean="0"/>
              <a:t>Баланс</a:t>
            </a:r>
            <a:r>
              <a:rPr lang="ru-RU" spc="-100" dirty="0" smtClean="0"/>
              <a:t> </a:t>
            </a:r>
            <a:r>
              <a:rPr lang="ru-RU" spc="-100" dirty="0" err="1" smtClean="0"/>
              <a:t>підприємства</a:t>
            </a:r>
            <a:r>
              <a:rPr lang="ru-RU" spc="-100" dirty="0" smtClean="0"/>
              <a:t> </a:t>
            </a:r>
            <a:r>
              <a:rPr lang="ru-RU" spc="-100" dirty="0" err="1" smtClean="0"/>
              <a:t>складається</a:t>
            </a:r>
            <a:r>
              <a:rPr lang="ru-RU" spc="-100" dirty="0" smtClean="0"/>
              <a:t> </a:t>
            </a:r>
            <a:r>
              <a:rPr lang="ru-RU" b="1" spc="-100" dirty="0" smtClean="0"/>
              <a:t>на </a:t>
            </a:r>
            <a:r>
              <a:rPr lang="ru-RU" b="1" spc="-100" dirty="0" err="1" smtClean="0"/>
              <a:t>останній</a:t>
            </a:r>
            <a:r>
              <a:rPr lang="ru-RU" b="1" spc="-100" dirty="0" smtClean="0"/>
              <a:t> день </a:t>
            </a:r>
            <a:r>
              <a:rPr lang="ru-RU" b="1" spc="-100" dirty="0" err="1" smtClean="0"/>
              <a:t>звітного</a:t>
            </a:r>
            <a:r>
              <a:rPr lang="ru-RU" b="1" spc="-100" dirty="0" smtClean="0"/>
              <a:t> </a:t>
            </a:r>
            <a:r>
              <a:rPr lang="ru-RU" b="1" spc="-100" dirty="0" err="1" smtClean="0"/>
              <a:t>періоду</a:t>
            </a:r>
            <a:r>
              <a:rPr lang="ru-RU" b="1" spc="-100" dirty="0" smtClean="0"/>
              <a:t> </a:t>
            </a:r>
            <a:r>
              <a:rPr lang="ru-RU" spc="-100" dirty="0" smtClean="0"/>
              <a:t>(</a:t>
            </a:r>
            <a:r>
              <a:rPr lang="ru-RU" i="1" spc="-100" dirty="0" smtClean="0"/>
              <a:t>на</a:t>
            </a:r>
            <a:r>
              <a:rPr lang="ru-RU" spc="-100" dirty="0" smtClean="0"/>
              <a:t> </a:t>
            </a:r>
            <a:r>
              <a:rPr lang="ru-RU" i="1" spc="-100" dirty="0" smtClean="0"/>
              <a:t>31 </a:t>
            </a:r>
            <a:r>
              <a:rPr lang="ru-RU" i="1" spc="-100" dirty="0" err="1" smtClean="0"/>
              <a:t>грудня</a:t>
            </a:r>
            <a:r>
              <a:rPr lang="ru-RU" i="1" spc="-100" dirty="0" smtClean="0"/>
              <a:t> 2019 року, на 31 </a:t>
            </a:r>
            <a:r>
              <a:rPr lang="ru-RU" i="1" spc="-100" dirty="0" err="1" smtClean="0"/>
              <a:t>березня</a:t>
            </a:r>
            <a:r>
              <a:rPr lang="ru-RU" i="1" spc="-100" dirty="0" smtClean="0"/>
              <a:t> 2020 року</a:t>
            </a:r>
            <a:r>
              <a:rPr lang="ru-RU" spc="-100" dirty="0" smtClean="0"/>
              <a:t>).</a:t>
            </a:r>
            <a:endParaRPr lang="uk-UA" spc="-100" dirty="0" smtClean="0"/>
          </a:p>
          <a:p>
            <a:pPr marL="0" indent="355600" algn="just" fontAlgn="base"/>
            <a:r>
              <a:rPr lang="uk-UA" b="1" spc="-100" dirty="0" smtClean="0"/>
              <a:t>Решта форм </a:t>
            </a:r>
            <a:r>
              <a:rPr lang="uk-UA" spc="-100" dirty="0" smtClean="0"/>
              <a:t>складаються </a:t>
            </a:r>
            <a:r>
              <a:rPr lang="uk-UA" b="1" spc="-100" dirty="0" smtClean="0"/>
              <a:t>за звітний період </a:t>
            </a:r>
            <a:r>
              <a:rPr lang="uk-UA" spc="-100" dirty="0" smtClean="0"/>
              <a:t>(</a:t>
            </a:r>
            <a:r>
              <a:rPr lang="uk-UA" i="1" spc="-100" dirty="0" smtClean="0"/>
              <a:t>за 2019 рік, за І квартал 2020 року</a:t>
            </a:r>
            <a:r>
              <a:rPr lang="uk-UA" spc="-100" dirty="0" smtClean="0"/>
              <a:t>).</a:t>
            </a:r>
          </a:p>
          <a:p>
            <a:pPr marL="0" indent="355600" algn="just" fontAlgn="base">
              <a:buNone/>
            </a:pPr>
            <a:endParaRPr lang="uk-UA" spc="-100" dirty="0" smtClean="0"/>
          </a:p>
          <a:p>
            <a:pPr marL="0" indent="355600" algn="just" fontAlgn="base">
              <a:buNone/>
            </a:pPr>
            <a:endParaRPr lang="uk-UA" spc="-100" dirty="0" smtClean="0"/>
          </a:p>
        </p:txBody>
      </p:sp>
    </p:spTree>
  </p:cSld>
  <p:clrMapOvr>
    <a:masterClrMapping/>
  </p:clrMapOvr>
  <p:transition spd="med">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467600" cy="648072"/>
          </a:xfrm>
        </p:spPr>
        <p:txBody>
          <a:bodyPr>
            <a:normAutofit/>
          </a:bodyPr>
          <a:lstStyle/>
          <a:p>
            <a:r>
              <a:rPr lang="uk-UA" dirty="0" smtClean="0"/>
              <a:t>Подання фінансової звітності</a:t>
            </a:r>
            <a:endParaRPr lang="uk-UA" dirty="0"/>
          </a:p>
        </p:txBody>
      </p:sp>
      <p:sp>
        <p:nvSpPr>
          <p:cNvPr id="4" name="Содержимое 3"/>
          <p:cNvSpPr>
            <a:spLocks noGrp="1"/>
          </p:cNvSpPr>
          <p:nvPr>
            <p:ph sz="quarter" idx="1"/>
          </p:nvPr>
        </p:nvSpPr>
        <p:spPr>
          <a:xfrm>
            <a:off x="251520" y="764704"/>
            <a:ext cx="7467600" cy="4873752"/>
          </a:xfrm>
        </p:spPr>
        <p:txBody>
          <a:bodyPr>
            <a:normAutofit fontScale="85000" lnSpcReduction="10000"/>
          </a:bodyPr>
          <a:lstStyle/>
          <a:p>
            <a:pPr marL="0" indent="355600" algn="just" fontAlgn="base">
              <a:buNone/>
            </a:pPr>
            <a:r>
              <a:rPr lang="ru-RU" spc="-100" dirty="0" smtClean="0"/>
              <a:t>Кому та в </a:t>
            </a:r>
            <a:r>
              <a:rPr lang="ru-RU" spc="-100" dirty="0" err="1" smtClean="0"/>
              <a:t>які</a:t>
            </a:r>
            <a:r>
              <a:rPr lang="ru-RU" spc="-100" dirty="0" smtClean="0"/>
              <a:t> строки </a:t>
            </a:r>
            <a:r>
              <a:rPr lang="ru-RU" spc="-100" dirty="0" err="1" smtClean="0"/>
              <a:t>подавати</a:t>
            </a:r>
            <a:r>
              <a:rPr lang="ru-RU" spc="-100" dirty="0" smtClean="0"/>
              <a:t> </a:t>
            </a:r>
            <a:r>
              <a:rPr lang="ru-RU" spc="-100" dirty="0" err="1" smtClean="0"/>
              <a:t>фінзвітність</a:t>
            </a:r>
            <a:r>
              <a:rPr lang="ru-RU" spc="-100" dirty="0" smtClean="0"/>
              <a:t>, </a:t>
            </a:r>
            <a:r>
              <a:rPr lang="ru-RU" spc="-100" dirty="0" err="1" smtClean="0"/>
              <a:t>регулює</a:t>
            </a:r>
            <a:r>
              <a:rPr lang="ru-RU" spc="-100" dirty="0" smtClean="0"/>
              <a:t> </a:t>
            </a:r>
            <a:r>
              <a:rPr lang="ru-RU" b="1" spc="-100" dirty="0" smtClean="0"/>
              <a:t>Порядок </a:t>
            </a:r>
            <a:r>
              <a:rPr lang="ru-RU" b="1" spc="-100" dirty="0" err="1" smtClean="0"/>
              <a:t>подання</a:t>
            </a:r>
            <a:r>
              <a:rPr lang="ru-RU" b="1" spc="-100" dirty="0" smtClean="0"/>
              <a:t> </a:t>
            </a:r>
            <a:r>
              <a:rPr lang="ru-RU" b="1" spc="-100" dirty="0" err="1" smtClean="0"/>
              <a:t>фінансової</a:t>
            </a:r>
            <a:r>
              <a:rPr lang="ru-RU" b="1" spc="-100" dirty="0" smtClean="0"/>
              <a:t> </a:t>
            </a:r>
            <a:r>
              <a:rPr lang="ru-RU" b="1" spc="-100" dirty="0" err="1" smtClean="0"/>
              <a:t>звітності</a:t>
            </a:r>
            <a:r>
              <a:rPr lang="ru-RU" spc="-100" dirty="0" smtClean="0"/>
              <a:t>, а для </a:t>
            </a:r>
            <a:r>
              <a:rPr lang="ru-RU" spc="-100" dirty="0" err="1" smtClean="0"/>
              <a:t>платників</a:t>
            </a:r>
            <a:r>
              <a:rPr lang="ru-RU" spc="-100" dirty="0" smtClean="0"/>
              <a:t> </a:t>
            </a:r>
            <a:r>
              <a:rPr lang="ru-RU" spc="-100" dirty="0" err="1" smtClean="0"/>
              <a:t>податку</a:t>
            </a:r>
            <a:r>
              <a:rPr lang="ru-RU" spc="-100" dirty="0" smtClean="0"/>
              <a:t> на </a:t>
            </a:r>
            <a:r>
              <a:rPr lang="ru-RU" spc="-100" dirty="0" err="1" smtClean="0"/>
              <a:t>прибуток</a:t>
            </a:r>
            <a:r>
              <a:rPr lang="ru-RU" spc="-100" dirty="0" smtClean="0"/>
              <a:t> – </a:t>
            </a:r>
            <a:r>
              <a:rPr lang="ru-RU" spc="-100" dirty="0" err="1" smtClean="0"/>
              <a:t>ще</a:t>
            </a:r>
            <a:r>
              <a:rPr lang="ru-RU" spc="-100" dirty="0" smtClean="0"/>
              <a:t> </a:t>
            </a:r>
            <a:r>
              <a:rPr lang="ru-RU" spc="-100" dirty="0" err="1" smtClean="0"/>
              <a:t>й</a:t>
            </a:r>
            <a:r>
              <a:rPr lang="ru-RU" spc="-100" dirty="0" smtClean="0"/>
              <a:t> </a:t>
            </a:r>
            <a:r>
              <a:rPr lang="ru-RU" b="1" spc="-100" dirty="0" err="1" smtClean="0"/>
              <a:t>Податковий</a:t>
            </a:r>
            <a:r>
              <a:rPr lang="ru-RU" b="1" spc="-100" dirty="0" smtClean="0"/>
              <a:t> кодекс </a:t>
            </a:r>
            <a:r>
              <a:rPr lang="ru-RU" b="1" spc="-100" dirty="0" err="1" smtClean="0"/>
              <a:t>України</a:t>
            </a:r>
            <a:r>
              <a:rPr lang="ru-RU" spc="-100" dirty="0" smtClean="0"/>
              <a:t>.</a:t>
            </a:r>
          </a:p>
          <a:p>
            <a:pPr marL="0" indent="355600" algn="just" fontAlgn="base">
              <a:buNone/>
            </a:pPr>
            <a:endParaRPr lang="ru-RU" spc="-100" dirty="0" smtClean="0"/>
          </a:p>
          <a:p>
            <a:pPr marL="0" indent="355600" algn="just" fontAlgn="base">
              <a:buNone/>
            </a:pPr>
            <a:r>
              <a:rPr lang="ru-RU" b="1" spc="-100" dirty="0" err="1" smtClean="0"/>
              <a:t>Фінзвітність</a:t>
            </a:r>
            <a:r>
              <a:rPr lang="ru-RU" b="1" spc="-100" dirty="0" smtClean="0"/>
              <a:t> </a:t>
            </a:r>
            <a:r>
              <a:rPr lang="ru-RU" b="1" spc="-100" dirty="0" err="1" smtClean="0"/>
              <a:t>подають</a:t>
            </a:r>
            <a:r>
              <a:rPr lang="ru-RU" b="1" spc="-100" dirty="0" smtClean="0"/>
              <a:t>:</a:t>
            </a:r>
          </a:p>
          <a:p>
            <a:pPr marL="0" indent="355600" algn="just" fontAlgn="base">
              <a:buNone/>
            </a:pPr>
            <a:endParaRPr lang="ru-RU" spc="-100" dirty="0" smtClean="0"/>
          </a:p>
          <a:p>
            <a:pPr marL="0" indent="355600" algn="just" fontAlgn="base"/>
            <a:r>
              <a:rPr lang="ru-RU" spc="-100" dirty="0" smtClean="0"/>
              <a:t>до </a:t>
            </a:r>
            <a:r>
              <a:rPr lang="ru-RU" spc="-100" dirty="0" err="1" smtClean="0"/>
              <a:t>органів</a:t>
            </a:r>
            <a:r>
              <a:rPr lang="ru-RU" spc="-100" dirty="0" smtClean="0"/>
              <a:t>, до </a:t>
            </a:r>
            <a:r>
              <a:rPr lang="ru-RU" spc="-100" dirty="0" err="1" smtClean="0"/>
              <a:t>сфери</a:t>
            </a:r>
            <a:r>
              <a:rPr lang="ru-RU" spc="-100" dirty="0" smtClean="0"/>
              <a:t> </a:t>
            </a:r>
            <a:r>
              <a:rPr lang="ru-RU" spc="-100" dirty="0" err="1" smtClean="0"/>
              <a:t>управління</a:t>
            </a:r>
            <a:r>
              <a:rPr lang="ru-RU" spc="-100" dirty="0" smtClean="0"/>
              <a:t> </a:t>
            </a:r>
            <a:r>
              <a:rPr lang="ru-RU" spc="-100" dirty="0" err="1" smtClean="0"/>
              <a:t>яких</a:t>
            </a:r>
            <a:r>
              <a:rPr lang="ru-RU" spc="-100" dirty="0" smtClean="0"/>
              <a:t> </a:t>
            </a:r>
            <a:r>
              <a:rPr lang="ru-RU" spc="-100" dirty="0" err="1" smtClean="0"/>
              <a:t>належить</a:t>
            </a:r>
            <a:r>
              <a:rPr lang="ru-RU" spc="-100" dirty="0" smtClean="0"/>
              <a:t> </a:t>
            </a:r>
            <a:r>
              <a:rPr lang="ru-RU" spc="-100" dirty="0" err="1" smtClean="0"/>
              <a:t>підприємство</a:t>
            </a:r>
            <a:r>
              <a:rPr lang="ru-RU" spc="-100" dirty="0" smtClean="0"/>
              <a:t>;</a:t>
            </a:r>
          </a:p>
          <a:p>
            <a:pPr marL="0" indent="355600" algn="just" fontAlgn="base"/>
            <a:r>
              <a:rPr lang="ru-RU" spc="-100" dirty="0" smtClean="0"/>
              <a:t>трудовому </a:t>
            </a:r>
            <a:r>
              <a:rPr lang="ru-RU" spc="-100" dirty="0" err="1" smtClean="0"/>
              <a:t>колективу</a:t>
            </a:r>
            <a:r>
              <a:rPr lang="ru-RU" spc="-100" dirty="0" smtClean="0"/>
              <a:t>;</a:t>
            </a:r>
          </a:p>
          <a:p>
            <a:pPr marL="0" indent="355600" algn="just" fontAlgn="base"/>
            <a:r>
              <a:rPr lang="ru-RU" spc="-100" dirty="0" err="1" smtClean="0"/>
              <a:t>власникам</a:t>
            </a:r>
            <a:r>
              <a:rPr lang="ru-RU" spc="-100" dirty="0" smtClean="0"/>
              <a:t> (</a:t>
            </a:r>
            <a:r>
              <a:rPr lang="ru-RU" spc="-100" dirty="0" err="1" smtClean="0"/>
              <a:t>засновникам</a:t>
            </a:r>
            <a:r>
              <a:rPr lang="ru-RU" spc="-100" dirty="0" smtClean="0"/>
              <a:t>);</a:t>
            </a:r>
          </a:p>
          <a:p>
            <a:pPr marL="0" indent="355600" algn="just" fontAlgn="base"/>
            <a:r>
              <a:rPr lang="ru-RU" spc="-100" dirty="0" smtClean="0"/>
              <a:t>до </a:t>
            </a:r>
            <a:r>
              <a:rPr lang="ru-RU" spc="-100" dirty="0" err="1" smtClean="0"/>
              <a:t>органів</a:t>
            </a:r>
            <a:r>
              <a:rPr lang="ru-RU" spc="-100" dirty="0" smtClean="0"/>
              <a:t> </a:t>
            </a:r>
            <a:r>
              <a:rPr lang="ru-RU" spc="-100" dirty="0" err="1" smtClean="0"/>
              <a:t>державної</a:t>
            </a:r>
            <a:r>
              <a:rPr lang="ru-RU" spc="-100" dirty="0" smtClean="0"/>
              <a:t> статистики;</a:t>
            </a:r>
          </a:p>
          <a:p>
            <a:pPr marL="0" indent="355600" algn="just" fontAlgn="base"/>
            <a:r>
              <a:rPr lang="ru-RU" spc="-100" dirty="0" smtClean="0"/>
              <a:t>до </a:t>
            </a:r>
            <a:r>
              <a:rPr lang="ru-RU" spc="-100" dirty="0" err="1" smtClean="0"/>
              <a:t>органів</a:t>
            </a:r>
            <a:r>
              <a:rPr lang="ru-RU" spc="-100" dirty="0" smtClean="0"/>
              <a:t> </a:t>
            </a:r>
            <a:r>
              <a:rPr lang="ru-RU" spc="-100" dirty="0" err="1" smtClean="0"/>
              <a:t>виконавчої</a:t>
            </a:r>
            <a:r>
              <a:rPr lang="ru-RU" spc="-100" dirty="0" smtClean="0"/>
              <a:t> </a:t>
            </a:r>
            <a:r>
              <a:rPr lang="ru-RU" spc="-100" dirty="0" err="1" smtClean="0"/>
              <a:t>влади</a:t>
            </a:r>
            <a:r>
              <a:rPr lang="ru-RU" spc="-100" dirty="0" smtClean="0"/>
              <a:t> </a:t>
            </a:r>
            <a:r>
              <a:rPr lang="ru-RU" spc="-100" dirty="0" err="1" smtClean="0"/>
              <a:t>й</a:t>
            </a:r>
            <a:r>
              <a:rPr lang="ru-RU" spc="-100" dirty="0" smtClean="0"/>
              <a:t> </a:t>
            </a:r>
            <a:r>
              <a:rPr lang="ru-RU" spc="-100" dirty="0" err="1" smtClean="0"/>
              <a:t>іншим</a:t>
            </a:r>
            <a:r>
              <a:rPr lang="ru-RU" spc="-100" dirty="0" smtClean="0"/>
              <a:t> </a:t>
            </a:r>
            <a:r>
              <a:rPr lang="ru-RU" spc="-100" dirty="0" err="1" smtClean="0"/>
              <a:t>користувачам</a:t>
            </a:r>
            <a:r>
              <a:rPr lang="ru-RU" spc="-100" dirty="0" smtClean="0"/>
              <a:t> </a:t>
            </a:r>
            <a:r>
              <a:rPr lang="ru-RU" spc="-100" dirty="0" err="1" smtClean="0"/>
              <a:t>згідно</a:t>
            </a:r>
            <a:r>
              <a:rPr lang="ru-RU" spc="-100" dirty="0" smtClean="0"/>
              <a:t> </a:t>
            </a:r>
            <a:r>
              <a:rPr lang="ru-RU" spc="-100" dirty="0" err="1" smtClean="0"/>
              <a:t>із</a:t>
            </a:r>
            <a:r>
              <a:rPr lang="ru-RU" spc="-100" dirty="0" smtClean="0"/>
              <a:t> </a:t>
            </a:r>
            <a:r>
              <a:rPr lang="ru-RU" spc="-100" dirty="0" err="1" smtClean="0"/>
              <a:t>законодавством</a:t>
            </a:r>
            <a:r>
              <a:rPr lang="ru-RU" spc="-100" dirty="0" smtClean="0"/>
              <a:t>;</a:t>
            </a:r>
          </a:p>
          <a:p>
            <a:pPr marL="0" indent="355600" algn="just" fontAlgn="base"/>
            <a:r>
              <a:rPr lang="ru-RU" spc="-100" dirty="0" smtClean="0"/>
              <a:t>до </a:t>
            </a:r>
            <a:r>
              <a:rPr lang="ru-RU" spc="-100" dirty="0" err="1" smtClean="0"/>
              <a:t>органів</a:t>
            </a:r>
            <a:r>
              <a:rPr lang="ru-RU" spc="-100" dirty="0" smtClean="0"/>
              <a:t>  </a:t>
            </a:r>
            <a:r>
              <a:rPr lang="ru-RU" spc="-100" dirty="0" err="1" smtClean="0"/>
              <a:t>Державної</a:t>
            </a:r>
            <a:r>
              <a:rPr lang="ru-RU" spc="-100" dirty="0" smtClean="0"/>
              <a:t> </a:t>
            </a:r>
            <a:r>
              <a:rPr lang="ru-RU" spc="-100" dirty="0" err="1" smtClean="0"/>
              <a:t>податкової</a:t>
            </a:r>
            <a:r>
              <a:rPr lang="ru-RU" spc="-100" dirty="0" smtClean="0"/>
              <a:t> </a:t>
            </a:r>
            <a:r>
              <a:rPr lang="ru-RU" spc="-100" dirty="0" err="1" smtClean="0"/>
              <a:t>служби</a:t>
            </a:r>
            <a:r>
              <a:rPr lang="ru-RU" spc="-100" dirty="0" smtClean="0"/>
              <a:t> разом </a:t>
            </a:r>
            <a:r>
              <a:rPr lang="ru-RU" spc="-100" dirty="0" err="1" smtClean="0"/>
              <a:t>із</a:t>
            </a:r>
            <a:r>
              <a:rPr lang="ru-RU" spc="-100" dirty="0" smtClean="0"/>
              <a:t> </a:t>
            </a:r>
            <a:r>
              <a:rPr lang="ru-RU" spc="-100" dirty="0" err="1" smtClean="0"/>
              <a:t>декларацією</a:t>
            </a:r>
            <a:r>
              <a:rPr lang="ru-RU" spc="-100" dirty="0" smtClean="0"/>
              <a:t> </a:t>
            </a:r>
            <a:r>
              <a:rPr lang="ru-RU" spc="-100" dirty="0" err="1" smtClean="0"/>
              <a:t>з</a:t>
            </a:r>
            <a:r>
              <a:rPr lang="ru-RU" spc="-100" dirty="0" smtClean="0"/>
              <a:t> </a:t>
            </a:r>
            <a:r>
              <a:rPr lang="ru-RU" spc="-100" dirty="0" err="1" smtClean="0"/>
              <a:t>податку</a:t>
            </a:r>
            <a:r>
              <a:rPr lang="ru-RU" spc="-100" dirty="0" smtClean="0"/>
              <a:t> на </a:t>
            </a:r>
            <a:r>
              <a:rPr lang="ru-RU" spc="-100" dirty="0" err="1" smtClean="0"/>
              <a:t>прибуток</a:t>
            </a:r>
            <a:r>
              <a:rPr lang="ru-RU" spc="-100" dirty="0" smtClean="0"/>
              <a:t>.</a:t>
            </a:r>
            <a:endParaRPr lang="uk-UA" spc="-100" dirty="0" smtClean="0"/>
          </a:p>
        </p:txBody>
      </p:sp>
    </p:spTree>
  </p:cSld>
  <p:clrMapOvr>
    <a:masterClrMapping/>
  </p:clrMapOvr>
  <p:transition spd="med">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Дати подання фінансової звітності</a:t>
            </a:r>
            <a:endParaRPr lang="uk-UA" dirty="0"/>
          </a:p>
        </p:txBody>
      </p:sp>
      <p:sp>
        <p:nvSpPr>
          <p:cNvPr id="4" name="Содержимое 3"/>
          <p:cNvSpPr>
            <a:spLocks noGrp="1"/>
          </p:cNvSpPr>
          <p:nvPr>
            <p:ph sz="quarter" idx="1"/>
          </p:nvPr>
        </p:nvSpPr>
        <p:spPr/>
        <p:txBody>
          <a:bodyPr>
            <a:normAutofit fontScale="92500" lnSpcReduction="20000"/>
          </a:bodyPr>
          <a:lstStyle/>
          <a:p>
            <a:pPr marL="0" indent="355600" algn="just" fontAlgn="base">
              <a:buNone/>
            </a:pPr>
            <a:r>
              <a:rPr lang="uk-UA" spc="-100" dirty="0" smtClean="0"/>
              <a:t>Проміжна фінансова звітність (</a:t>
            </a:r>
            <a:r>
              <a:rPr lang="en-US" spc="-100" dirty="0" smtClean="0"/>
              <a:t>I </a:t>
            </a:r>
            <a:r>
              <a:rPr lang="uk-UA" spc="-100" dirty="0" smtClean="0"/>
              <a:t>квартал, перше півріччя, дев’ять місяців), крім консолідованої, подається </a:t>
            </a:r>
            <a:r>
              <a:rPr lang="uk-UA" b="1" spc="-100" dirty="0" smtClean="0"/>
              <a:t>не пізніше 25 числа місяця, що настає за звітним кварталом</a:t>
            </a:r>
            <a:r>
              <a:rPr lang="uk-UA" spc="-100" dirty="0" smtClean="0"/>
              <a:t>, а річна – </a:t>
            </a:r>
            <a:r>
              <a:rPr lang="uk-UA" b="1" spc="-100" dirty="0" smtClean="0"/>
              <a:t>не пізніше 28 лютого наступного за звітним року</a:t>
            </a:r>
            <a:r>
              <a:rPr lang="uk-UA" spc="-100" dirty="0" smtClean="0"/>
              <a:t>.</a:t>
            </a:r>
          </a:p>
          <a:p>
            <a:pPr marL="0" indent="355600" algn="just" fontAlgn="base">
              <a:buNone/>
            </a:pPr>
            <a:endParaRPr lang="uk-UA" spc="-100" dirty="0" smtClean="0"/>
          </a:p>
          <a:p>
            <a:pPr marL="0" indent="355600" algn="just" fontAlgn="base">
              <a:buNone/>
            </a:pPr>
            <a:r>
              <a:rPr lang="uk-UA" b="1" spc="-100" dirty="0" smtClean="0"/>
              <a:t>Датою подання </a:t>
            </a:r>
            <a:r>
              <a:rPr lang="uk-UA" spc="-100" dirty="0" err="1" smtClean="0"/>
              <a:t>фінзвітності</a:t>
            </a:r>
            <a:r>
              <a:rPr lang="uk-UA" spc="-100" dirty="0" smtClean="0"/>
              <a:t> вважається </a:t>
            </a:r>
            <a:r>
              <a:rPr lang="uk-UA" b="1" spc="-100" dirty="0" smtClean="0"/>
              <a:t>день фактичної її передачі </a:t>
            </a:r>
            <a:r>
              <a:rPr lang="uk-UA" spc="-100" dirty="0" smtClean="0"/>
              <a:t>за належністю, а у разі надсилання її поштою – </a:t>
            </a:r>
            <a:r>
              <a:rPr lang="uk-UA" b="1" spc="-100" dirty="0" smtClean="0"/>
              <a:t>дата одержання адресатом </a:t>
            </a:r>
            <a:r>
              <a:rPr lang="uk-UA" spc="-100" dirty="0" smtClean="0"/>
              <a:t>звітності, зазначена на штемпелі підприємства зв'язку, що обслуговує адресата.</a:t>
            </a:r>
          </a:p>
          <a:p>
            <a:pPr marL="0" indent="355600" algn="just" fontAlgn="base">
              <a:buNone/>
            </a:pPr>
            <a:endParaRPr lang="uk-UA" spc="-100" dirty="0" smtClean="0"/>
          </a:p>
          <a:p>
            <a:pPr marL="0" indent="355600" algn="just" fontAlgn="base">
              <a:buNone/>
            </a:pPr>
            <a:r>
              <a:rPr lang="uk-UA" b="1" spc="-100" dirty="0" smtClean="0"/>
              <a:t>Датою подання </a:t>
            </a:r>
            <a:r>
              <a:rPr lang="uk-UA" spc="-100" dirty="0" err="1" smtClean="0"/>
              <a:t>фінзвітності</a:t>
            </a:r>
            <a:r>
              <a:rPr lang="uk-UA" spc="-100" dirty="0" smtClean="0"/>
              <a:t> в єдиному електронному форматі вважається </a:t>
            </a:r>
            <a:r>
              <a:rPr lang="uk-UA" b="1" spc="-100" dirty="0" smtClean="0"/>
              <a:t>дата одержання електронного повідомлення</a:t>
            </a:r>
            <a:r>
              <a:rPr lang="uk-UA" spc="-100" dirty="0" smtClean="0"/>
              <a:t> про одержання центром збору фінансової звітності такої звітності.</a:t>
            </a:r>
          </a:p>
          <a:p>
            <a:pPr marL="0" indent="355600" algn="just" fontAlgn="base">
              <a:buNone/>
            </a:pPr>
            <a:endParaRPr lang="uk-UA" spc="-100" dirty="0" smtClean="0"/>
          </a:p>
        </p:txBody>
      </p:sp>
    </p:spTree>
  </p:cSld>
  <p:clrMapOvr>
    <a:masterClrMapping/>
  </p:clrMapOvr>
  <p:transition spd="med">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Подання фінансової звітності неприбутковими організаціями</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ru-RU" spc="-100" dirty="0" err="1" smtClean="0"/>
              <a:t>Фінансову</a:t>
            </a:r>
            <a:r>
              <a:rPr lang="ru-RU" spc="-100" dirty="0" smtClean="0"/>
              <a:t> </a:t>
            </a:r>
            <a:r>
              <a:rPr lang="ru-RU" spc="-100" dirty="0" err="1" smtClean="0"/>
              <a:t>звітність</a:t>
            </a:r>
            <a:r>
              <a:rPr lang="ru-RU" spc="-100" dirty="0" smtClean="0"/>
              <a:t> </a:t>
            </a:r>
            <a:r>
              <a:rPr lang="ru-RU" spc="-100" dirty="0" err="1" smtClean="0"/>
              <a:t>зобов’язані</a:t>
            </a:r>
            <a:r>
              <a:rPr lang="ru-RU" spc="-100" dirty="0" smtClean="0"/>
              <a:t> </a:t>
            </a:r>
            <a:r>
              <a:rPr lang="ru-RU" spc="-100" dirty="0" err="1" smtClean="0"/>
              <a:t>подавати</a:t>
            </a:r>
            <a:r>
              <a:rPr lang="ru-RU" spc="-100" dirty="0" smtClean="0"/>
              <a:t> до ДПС </a:t>
            </a:r>
            <a:r>
              <a:rPr lang="ru-RU" spc="-100" dirty="0" err="1" smtClean="0"/>
              <a:t>і</a:t>
            </a:r>
            <a:r>
              <a:rPr lang="ru-RU" spc="-100" dirty="0" smtClean="0"/>
              <a:t> </a:t>
            </a:r>
            <a:r>
              <a:rPr lang="ru-RU" spc="-100" dirty="0" err="1" smtClean="0"/>
              <a:t>неприбуткові</a:t>
            </a:r>
            <a:r>
              <a:rPr lang="ru-RU" spc="-100" dirty="0" smtClean="0"/>
              <a:t> </a:t>
            </a:r>
            <a:r>
              <a:rPr lang="ru-RU" spc="-100" dirty="0" err="1" smtClean="0"/>
              <a:t>підприємства</a:t>
            </a:r>
            <a:r>
              <a:rPr lang="ru-RU" spc="-100" dirty="0" smtClean="0"/>
              <a:t>, установи </a:t>
            </a:r>
            <a:r>
              <a:rPr lang="ru-RU" spc="-100" dirty="0" err="1" smtClean="0"/>
              <a:t>й</a:t>
            </a:r>
            <a:r>
              <a:rPr lang="ru-RU" spc="-100" dirty="0" smtClean="0"/>
              <a:t> </a:t>
            </a:r>
            <a:r>
              <a:rPr lang="ru-RU" spc="-100" dirty="0" err="1" smtClean="0"/>
              <a:t>організації</a:t>
            </a:r>
            <a:r>
              <a:rPr lang="ru-RU" spc="-100" dirty="0" smtClean="0"/>
              <a:t>, </a:t>
            </a:r>
            <a:r>
              <a:rPr lang="ru-RU" spc="-100" dirty="0" err="1" smtClean="0"/>
              <a:t>визначені</a:t>
            </a:r>
            <a:r>
              <a:rPr lang="ru-RU" spc="-100" dirty="0" smtClean="0"/>
              <a:t> </a:t>
            </a:r>
            <a:r>
              <a:rPr lang="ru-RU" b="1" spc="-100" dirty="0" smtClean="0"/>
              <a:t>п. 133.4 ПКУ</a:t>
            </a:r>
            <a:r>
              <a:rPr lang="ru-RU" spc="-100" dirty="0" smtClean="0"/>
              <a:t>, </a:t>
            </a:r>
            <a:r>
              <a:rPr lang="ru-RU" spc="-100" dirty="0" err="1" smtClean="0"/>
              <a:t>які</a:t>
            </a:r>
            <a:r>
              <a:rPr lang="ru-RU" spc="-100" dirty="0" smtClean="0"/>
              <a:t> </a:t>
            </a:r>
            <a:r>
              <a:rPr lang="ru-RU" spc="-100" dirty="0" err="1" smtClean="0"/>
              <a:t>подають</a:t>
            </a:r>
            <a:r>
              <a:rPr lang="ru-RU" spc="-100" dirty="0" smtClean="0"/>
              <a:t> </a:t>
            </a:r>
            <a:r>
              <a:rPr lang="ru-RU" spc="-100" dirty="0" err="1" smtClean="0"/>
              <a:t>Звіт</a:t>
            </a:r>
            <a:r>
              <a:rPr lang="ru-RU" spc="-100" dirty="0" smtClean="0"/>
              <a:t> про </a:t>
            </a:r>
            <a:r>
              <a:rPr lang="ru-RU" spc="-100" dirty="0" err="1" smtClean="0"/>
              <a:t>використання</a:t>
            </a:r>
            <a:r>
              <a:rPr lang="ru-RU" spc="-100" dirty="0" smtClean="0"/>
              <a:t> </a:t>
            </a:r>
            <a:r>
              <a:rPr lang="ru-RU" spc="-100" dirty="0" err="1" smtClean="0"/>
              <a:t>доходів</a:t>
            </a:r>
            <a:r>
              <a:rPr lang="ru-RU" spc="-100" dirty="0" smtClean="0"/>
              <a:t> (</a:t>
            </a:r>
            <a:r>
              <a:rPr lang="ru-RU" spc="-100" dirty="0" err="1" smtClean="0"/>
              <a:t>прибутків</a:t>
            </a:r>
            <a:r>
              <a:rPr lang="ru-RU" spc="-100" dirty="0" smtClean="0"/>
              <a:t>) </a:t>
            </a:r>
            <a:r>
              <a:rPr lang="ru-RU" spc="-100" dirty="0" err="1" smtClean="0"/>
              <a:t>неприбуткової</a:t>
            </a:r>
            <a:r>
              <a:rPr lang="ru-RU" spc="-100" dirty="0" smtClean="0"/>
              <a:t> </a:t>
            </a:r>
            <a:r>
              <a:rPr lang="ru-RU" spc="-100" dirty="0" err="1" smtClean="0"/>
              <a:t>організації</a:t>
            </a:r>
            <a:r>
              <a:rPr lang="ru-RU" spc="-100" dirty="0" smtClean="0"/>
              <a:t>.</a:t>
            </a:r>
          </a:p>
          <a:p>
            <a:pPr marL="0" indent="355600" algn="just" fontAlgn="base">
              <a:buNone/>
            </a:pPr>
            <a:endParaRPr lang="ru-RU" spc="-100" dirty="0" smtClean="0"/>
          </a:p>
          <a:p>
            <a:pPr marL="0" indent="355600" algn="just" fontAlgn="base">
              <a:buNone/>
            </a:pPr>
            <a:r>
              <a:rPr lang="ru-RU" b="1" spc="-100" dirty="0" err="1" smtClean="0"/>
              <a:t>Фінзвітність</a:t>
            </a:r>
            <a:r>
              <a:rPr lang="ru-RU" b="1" spc="-100" dirty="0" smtClean="0"/>
              <a:t> </a:t>
            </a:r>
            <a:r>
              <a:rPr lang="ru-RU" b="1" spc="-100" dirty="0" err="1" smtClean="0"/>
              <a:t>є</a:t>
            </a:r>
            <a:r>
              <a:rPr lang="ru-RU" b="1" spc="-100" dirty="0" smtClean="0"/>
              <a:t> </a:t>
            </a:r>
            <a:r>
              <a:rPr lang="ru-RU" b="1" spc="-100" dirty="0" err="1" smtClean="0"/>
              <a:t>додатком</a:t>
            </a:r>
            <a:r>
              <a:rPr lang="ru-RU" b="1" spc="-100" dirty="0" smtClean="0"/>
              <a:t> до </a:t>
            </a:r>
            <a:r>
              <a:rPr lang="ru-RU" b="1" spc="-100" dirty="0" err="1" smtClean="0"/>
              <a:t>податкової</a:t>
            </a:r>
            <a:r>
              <a:rPr lang="ru-RU" b="1" spc="-100" dirty="0" smtClean="0"/>
              <a:t> </a:t>
            </a:r>
            <a:r>
              <a:rPr lang="ru-RU" b="1" spc="-100" dirty="0" err="1" smtClean="0"/>
              <a:t>декларації</a:t>
            </a:r>
            <a:r>
              <a:rPr lang="ru-RU" b="1" spc="-100" dirty="0" smtClean="0"/>
              <a:t> </a:t>
            </a:r>
            <a:r>
              <a:rPr lang="ru-RU" b="1" spc="-100" dirty="0" err="1" smtClean="0"/>
              <a:t>з</a:t>
            </a:r>
            <a:r>
              <a:rPr lang="ru-RU" b="1" spc="-100" dirty="0" smtClean="0"/>
              <a:t> </a:t>
            </a:r>
            <a:r>
              <a:rPr lang="ru-RU" b="1" spc="-100" dirty="0" err="1" smtClean="0"/>
              <a:t>податку</a:t>
            </a:r>
            <a:r>
              <a:rPr lang="ru-RU" b="1" spc="-100" dirty="0" smtClean="0"/>
              <a:t> на </a:t>
            </a:r>
            <a:r>
              <a:rPr lang="ru-RU" b="1" spc="-100" dirty="0" err="1" smtClean="0"/>
              <a:t>прибуток</a:t>
            </a:r>
            <a:r>
              <a:rPr lang="ru-RU" b="1" spc="-100" dirty="0" smtClean="0"/>
              <a:t> </a:t>
            </a:r>
            <a:r>
              <a:rPr lang="ru-RU" spc="-100" dirty="0" smtClean="0"/>
              <a:t>(</a:t>
            </a:r>
            <a:r>
              <a:rPr lang="ru-RU" spc="-100" dirty="0" err="1" smtClean="0"/>
              <a:t>Звіту</a:t>
            </a:r>
            <a:r>
              <a:rPr lang="ru-RU" spc="-100" dirty="0" smtClean="0"/>
              <a:t> про </a:t>
            </a:r>
            <a:r>
              <a:rPr lang="ru-RU" spc="-100" dirty="0" err="1" smtClean="0"/>
              <a:t>використання</a:t>
            </a:r>
            <a:r>
              <a:rPr lang="ru-RU" spc="-100" dirty="0" smtClean="0"/>
              <a:t> </a:t>
            </a:r>
            <a:r>
              <a:rPr lang="ru-RU" spc="-100" dirty="0" err="1" smtClean="0"/>
              <a:t>доходів</a:t>
            </a:r>
            <a:r>
              <a:rPr lang="ru-RU" spc="-100" dirty="0" smtClean="0"/>
              <a:t> (</a:t>
            </a:r>
            <a:r>
              <a:rPr lang="ru-RU" spc="-100" dirty="0" err="1" smtClean="0"/>
              <a:t>прибутків</a:t>
            </a:r>
            <a:r>
              <a:rPr lang="ru-RU" spc="-100" dirty="0" smtClean="0"/>
              <a:t>) </a:t>
            </a:r>
            <a:r>
              <a:rPr lang="ru-RU" spc="-100" dirty="0" err="1" smtClean="0"/>
              <a:t>неприбуткової</a:t>
            </a:r>
            <a:r>
              <a:rPr lang="ru-RU" spc="-100" dirty="0" smtClean="0"/>
              <a:t> </a:t>
            </a:r>
            <a:r>
              <a:rPr lang="ru-RU" spc="-100" dirty="0" err="1" smtClean="0"/>
              <a:t>організації</a:t>
            </a:r>
            <a:r>
              <a:rPr lang="ru-RU" spc="-100" dirty="0" smtClean="0"/>
              <a:t>) та </a:t>
            </a:r>
            <a:r>
              <a:rPr lang="ru-RU" spc="-100" dirty="0" err="1" smtClean="0"/>
              <a:t>її</a:t>
            </a:r>
            <a:r>
              <a:rPr lang="ru-RU" spc="-100" dirty="0" smtClean="0"/>
              <a:t> </a:t>
            </a:r>
            <a:r>
              <a:rPr lang="ru-RU" spc="-100" dirty="0" err="1" smtClean="0"/>
              <a:t>невід’ємною</a:t>
            </a:r>
            <a:r>
              <a:rPr lang="ru-RU" spc="-100" dirty="0" smtClean="0"/>
              <a:t> </a:t>
            </a:r>
            <a:r>
              <a:rPr lang="ru-RU" spc="-100" dirty="0" err="1" smtClean="0"/>
              <a:t>частиною</a:t>
            </a:r>
            <a:r>
              <a:rPr lang="ru-RU" spc="-100" dirty="0" smtClean="0"/>
              <a:t>. </a:t>
            </a:r>
            <a:endParaRPr lang="uk-UA" spc="-100" dirty="0" smtClean="0"/>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nchor="ctr"/>
          <a:lstStyle/>
          <a:p>
            <a:pPr marL="0" indent="0" algn="ctr">
              <a:buNone/>
            </a:pPr>
            <a:r>
              <a:rPr lang="uk-UA" sz="4000" dirty="0" smtClean="0"/>
              <a:t>1. Нормативне регулювання формування та подання фінансової звітності</a:t>
            </a:r>
          </a:p>
          <a:p>
            <a:pPr>
              <a:buNone/>
            </a:pPr>
            <a:endParaRPr lang="uk-UA" dirty="0" smtClean="0"/>
          </a:p>
          <a:p>
            <a:endParaRPr lang="uk-UA" dirty="0" smtClean="0"/>
          </a:p>
          <a:p>
            <a:endParaRPr lang="ru-RU" dirty="0"/>
          </a:p>
        </p:txBody>
      </p:sp>
    </p:spTree>
  </p:cSld>
  <p:clrMapOvr>
    <a:masterClrMapping/>
  </p:clrMapOvr>
  <p:transition spd="med">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pc="-150" dirty="0" smtClean="0"/>
              <a:t>Суттєвість</a:t>
            </a:r>
            <a:r>
              <a:rPr lang="uk-UA" dirty="0" smtClean="0"/>
              <a:t> інформації, що відображається у фінансовій звітності</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ru-RU" b="1" spc="-100" dirty="0" err="1" smtClean="0"/>
              <a:t>Суттєвою</a:t>
            </a:r>
            <a:r>
              <a:rPr lang="ru-RU" spc="-100" dirty="0" smtClean="0"/>
              <a:t> </a:t>
            </a:r>
            <a:r>
              <a:rPr lang="ru-RU" spc="-100" dirty="0" err="1" smtClean="0"/>
              <a:t>є</a:t>
            </a:r>
            <a:r>
              <a:rPr lang="ru-RU" spc="-100" dirty="0" smtClean="0"/>
              <a:t> </a:t>
            </a:r>
            <a:r>
              <a:rPr lang="ru-RU" spc="-100" dirty="0" err="1" smtClean="0"/>
              <a:t>інформація</a:t>
            </a:r>
            <a:r>
              <a:rPr lang="ru-RU" spc="-100" dirty="0" smtClean="0"/>
              <a:t>, </a:t>
            </a:r>
            <a:r>
              <a:rPr lang="ru-RU" spc="-100" dirty="0" err="1" smtClean="0"/>
              <a:t>відсутність</a:t>
            </a:r>
            <a:r>
              <a:rPr lang="ru-RU" spc="-100" dirty="0" smtClean="0"/>
              <a:t> як</a:t>
            </a:r>
            <a:r>
              <a:rPr lang="en-US" spc="-100" dirty="0" smtClean="0"/>
              <a:t>o</a:t>
            </a:r>
            <a:r>
              <a:rPr lang="ru-RU" spc="-100" dirty="0" err="1" smtClean="0"/>
              <a:t>ї</a:t>
            </a:r>
            <a:r>
              <a:rPr lang="ru-RU" spc="-100" dirty="0" smtClean="0"/>
              <a:t> </a:t>
            </a:r>
            <a:r>
              <a:rPr lang="ru-RU" spc="-100" dirty="0" err="1" smtClean="0"/>
              <a:t>може</a:t>
            </a:r>
            <a:r>
              <a:rPr lang="ru-RU" spc="-100" dirty="0" smtClean="0"/>
              <a:t> </a:t>
            </a:r>
            <a:r>
              <a:rPr lang="ru-RU" spc="-100" dirty="0" err="1" smtClean="0"/>
              <a:t>вплинути</a:t>
            </a:r>
            <a:r>
              <a:rPr lang="ru-RU" spc="-100" dirty="0" smtClean="0"/>
              <a:t> </a:t>
            </a:r>
            <a:r>
              <a:rPr lang="ru-RU" spc="-100" dirty="0" err="1" smtClean="0"/>
              <a:t>н</a:t>
            </a:r>
            <a:r>
              <a:rPr lang="en-US" spc="-100" dirty="0" smtClean="0"/>
              <a:t>a </a:t>
            </a:r>
            <a:r>
              <a:rPr lang="ru-RU" spc="-100" dirty="0" err="1" smtClean="0"/>
              <a:t>рішення</a:t>
            </a:r>
            <a:r>
              <a:rPr lang="ru-RU" spc="-100" dirty="0" smtClean="0"/>
              <a:t> </a:t>
            </a:r>
            <a:r>
              <a:rPr lang="ru-RU" spc="-100" dirty="0" err="1" smtClean="0"/>
              <a:t>користувачів</a:t>
            </a:r>
            <a:r>
              <a:rPr lang="ru-RU" spc="-100" dirty="0" smtClean="0"/>
              <a:t> </a:t>
            </a:r>
            <a:r>
              <a:rPr lang="ru-RU" spc="-100" dirty="0" err="1" smtClean="0"/>
              <a:t>фінансової</a:t>
            </a:r>
            <a:r>
              <a:rPr lang="ru-RU" spc="-100" dirty="0" smtClean="0"/>
              <a:t> </a:t>
            </a:r>
            <a:r>
              <a:rPr lang="ru-RU" spc="-100" dirty="0" err="1" smtClean="0"/>
              <a:t>звітності</a:t>
            </a:r>
            <a:r>
              <a:rPr lang="ru-RU" spc="-100" dirty="0" smtClean="0"/>
              <a:t> </a:t>
            </a:r>
            <a:r>
              <a:rPr lang="ru-RU" spc="-100" dirty="0" err="1" smtClean="0"/>
              <a:t>підприємства</a:t>
            </a:r>
            <a:r>
              <a:rPr lang="ru-RU" spc="-100" dirty="0" smtClean="0"/>
              <a:t>.</a:t>
            </a:r>
          </a:p>
          <a:p>
            <a:pPr marL="0" indent="355600" algn="just" fontAlgn="base">
              <a:buNone/>
            </a:pPr>
            <a:endParaRPr lang="ru-RU" spc="-100" dirty="0" smtClean="0"/>
          </a:p>
          <a:p>
            <a:pPr marL="0" indent="355600" algn="just" fontAlgn="base">
              <a:buNone/>
            </a:pPr>
            <a:r>
              <a:rPr lang="ru-RU" b="1" dirty="0" err="1" smtClean="0"/>
              <a:t>Українькі</a:t>
            </a:r>
            <a:r>
              <a:rPr lang="ru-RU" b="1" dirty="0" smtClean="0"/>
              <a:t> </a:t>
            </a:r>
            <a:r>
              <a:rPr lang="ru-RU" b="1" dirty="0" err="1" smtClean="0"/>
              <a:t>станда</a:t>
            </a:r>
            <a:r>
              <a:rPr lang="en-US" b="1" dirty="0" smtClean="0"/>
              <a:t>p</a:t>
            </a:r>
            <a:r>
              <a:rPr lang="ru-RU" b="1" dirty="0" err="1" smtClean="0"/>
              <a:t>ти</a:t>
            </a:r>
            <a:r>
              <a:rPr lang="ru-RU" b="1" dirty="0" smtClean="0"/>
              <a:t> </a:t>
            </a:r>
            <a:r>
              <a:rPr lang="ru-RU" b="1" dirty="0" err="1" smtClean="0"/>
              <a:t>бухгалтерського</a:t>
            </a:r>
            <a:r>
              <a:rPr lang="ru-RU" b="1" dirty="0" smtClean="0"/>
              <a:t> </a:t>
            </a:r>
            <a:r>
              <a:rPr lang="ru-RU" b="1" dirty="0" err="1" smtClean="0"/>
              <a:t>обліку</a:t>
            </a:r>
            <a:r>
              <a:rPr lang="ru-RU" b="1" dirty="0" smtClean="0"/>
              <a:t> не </a:t>
            </a:r>
            <a:r>
              <a:rPr lang="ru-RU" b="1" dirty="0" err="1" smtClean="0"/>
              <a:t>містять</a:t>
            </a:r>
            <a:r>
              <a:rPr lang="ru-RU" b="1" dirty="0" smtClean="0"/>
              <a:t> </a:t>
            </a:r>
            <a:r>
              <a:rPr lang="ru-RU" b="1" dirty="0" err="1" smtClean="0"/>
              <a:t>жодних</a:t>
            </a:r>
            <a:r>
              <a:rPr lang="ru-RU" b="1" dirty="0" smtClean="0"/>
              <a:t> правил </a:t>
            </a:r>
            <a:r>
              <a:rPr lang="ru-RU" b="1" dirty="0" err="1" smtClean="0"/>
              <a:t>визначення</a:t>
            </a:r>
            <a:r>
              <a:rPr lang="ru-RU" b="1" dirty="0" smtClean="0"/>
              <a:t> </a:t>
            </a:r>
            <a:r>
              <a:rPr lang="ru-RU" b="1" dirty="0" err="1" smtClean="0"/>
              <a:t>суттєвості</a:t>
            </a:r>
            <a:r>
              <a:rPr lang="ru-RU" b="1" dirty="0" smtClean="0"/>
              <a:t>!</a:t>
            </a:r>
          </a:p>
          <a:p>
            <a:pPr marL="0" indent="355600" algn="just" fontAlgn="base">
              <a:buNone/>
            </a:pPr>
            <a:endParaRPr lang="ru-RU" b="1" dirty="0" smtClean="0"/>
          </a:p>
          <a:p>
            <a:pPr marL="0" indent="355600" algn="just" fontAlgn="base">
              <a:buNone/>
            </a:pPr>
            <a:r>
              <a:rPr lang="ru-RU" dirty="0" smtClean="0"/>
              <a:t>На </a:t>
            </a:r>
            <a:r>
              <a:rPr lang="ru-RU" dirty="0" err="1" smtClean="0"/>
              <a:t>практиці</a:t>
            </a:r>
            <a:r>
              <a:rPr lang="ru-RU" dirty="0" smtClean="0"/>
              <a:t> </a:t>
            </a:r>
            <a:r>
              <a:rPr lang="ru-RU" dirty="0" err="1" smtClean="0"/>
              <a:t>межі</a:t>
            </a:r>
            <a:r>
              <a:rPr lang="ru-RU" dirty="0" smtClean="0"/>
              <a:t> </a:t>
            </a:r>
            <a:r>
              <a:rPr lang="ru-RU" dirty="0" err="1" smtClean="0"/>
              <a:t>суттєвості</a:t>
            </a:r>
            <a:r>
              <a:rPr lang="ru-RU" dirty="0" smtClean="0"/>
              <a:t> </a:t>
            </a:r>
            <a:r>
              <a:rPr lang="ru-RU" dirty="0" err="1" smtClean="0"/>
              <a:t>встановлюються</a:t>
            </a:r>
            <a:r>
              <a:rPr lang="ru-RU" dirty="0" smtClean="0"/>
              <a:t> </a:t>
            </a:r>
            <a:r>
              <a:rPr lang="ru-RU" dirty="0" err="1" smtClean="0"/>
              <a:t>підприємствами</a:t>
            </a:r>
            <a:r>
              <a:rPr lang="ru-RU" dirty="0" smtClean="0"/>
              <a:t> </a:t>
            </a:r>
            <a:r>
              <a:rPr lang="ru-RU" dirty="0" err="1" smtClean="0"/>
              <a:t>самостійно</a:t>
            </a:r>
            <a:r>
              <a:rPr lang="ru-RU" dirty="0" smtClean="0"/>
              <a:t>. Головну роль у </a:t>
            </a:r>
            <a:r>
              <a:rPr lang="ru-RU" dirty="0" err="1" smtClean="0"/>
              <a:t>ць</a:t>
            </a:r>
            <a:r>
              <a:rPr lang="en-US" dirty="0" smtClean="0"/>
              <a:t>o</a:t>
            </a:r>
            <a:r>
              <a:rPr lang="ru-RU" dirty="0" err="1" smtClean="0"/>
              <a:t>му</a:t>
            </a:r>
            <a:r>
              <a:rPr lang="ru-RU" dirty="0" smtClean="0"/>
              <a:t> </a:t>
            </a:r>
            <a:r>
              <a:rPr lang="ru-RU" dirty="0" err="1" smtClean="0"/>
              <a:t>процесі</a:t>
            </a:r>
            <a:r>
              <a:rPr lang="ru-RU" dirty="0" smtClean="0"/>
              <a:t> </a:t>
            </a:r>
            <a:r>
              <a:rPr lang="ru-RU" dirty="0" err="1" smtClean="0"/>
              <a:t>відіграє</a:t>
            </a:r>
            <a:r>
              <a:rPr lang="ru-RU" dirty="0" smtClean="0"/>
              <a:t> </a:t>
            </a:r>
            <a:r>
              <a:rPr lang="ru-RU" dirty="0" err="1" smtClean="0"/>
              <a:t>головний</a:t>
            </a:r>
            <a:r>
              <a:rPr lang="ru-RU" dirty="0" smtClean="0"/>
              <a:t> бухгалтер. </a:t>
            </a:r>
            <a:endParaRPr lang="ru-RU" dirty="0"/>
          </a:p>
        </p:txBody>
      </p:sp>
    </p:spTree>
  </p:cSld>
  <p:clrMapOvr>
    <a:masterClrMapping/>
  </p:clrMapOvr>
  <p:transition spd="med">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pc="-150" dirty="0" smtClean="0"/>
              <a:t>Суттєвість</a:t>
            </a:r>
            <a:r>
              <a:rPr lang="uk-UA" dirty="0" smtClean="0"/>
              <a:t> інформації, що відображається у фінансовій звітності</a:t>
            </a:r>
            <a:endParaRPr lang="uk-UA" dirty="0"/>
          </a:p>
        </p:txBody>
      </p:sp>
      <p:sp>
        <p:nvSpPr>
          <p:cNvPr id="4" name="Содержимое 3"/>
          <p:cNvSpPr>
            <a:spLocks noGrp="1"/>
          </p:cNvSpPr>
          <p:nvPr>
            <p:ph sz="quarter" idx="1"/>
          </p:nvPr>
        </p:nvSpPr>
        <p:spPr/>
        <p:txBody>
          <a:bodyPr>
            <a:normAutofit lnSpcReduction="10000"/>
          </a:bodyPr>
          <a:lstStyle/>
          <a:p>
            <a:pPr marL="0" indent="355600" algn="just" fontAlgn="base">
              <a:buNone/>
            </a:pPr>
            <a:r>
              <a:rPr lang="ru-RU" b="1" spc="-100" dirty="0" err="1" smtClean="0"/>
              <a:t>Методрекомендації</a:t>
            </a:r>
            <a:r>
              <a:rPr lang="ru-RU" b="1" spc="-100" dirty="0" smtClean="0"/>
              <a:t> № 635</a:t>
            </a:r>
            <a:r>
              <a:rPr lang="ru-RU" spc="-100" dirty="0" smtClean="0"/>
              <a:t> </a:t>
            </a:r>
            <a:r>
              <a:rPr lang="ru-RU" spc="-100" dirty="0" err="1" smtClean="0"/>
              <a:t>передбачають</a:t>
            </a:r>
            <a:r>
              <a:rPr lang="ru-RU" spc="-100" dirty="0" smtClean="0"/>
              <a:t> </a:t>
            </a:r>
            <a:r>
              <a:rPr lang="ru-RU" spc="-100" dirty="0" err="1" smtClean="0"/>
              <a:t>установлення</a:t>
            </a:r>
            <a:r>
              <a:rPr lang="ru-RU" spc="-100" dirty="0" smtClean="0"/>
              <a:t> </a:t>
            </a:r>
            <a:r>
              <a:rPr lang="ru-RU" spc="-100" dirty="0" err="1" smtClean="0"/>
              <a:t>двох</a:t>
            </a:r>
            <a:r>
              <a:rPr lang="ru-RU" spc="-100" dirty="0" smtClean="0"/>
              <a:t> </a:t>
            </a:r>
            <a:r>
              <a:rPr lang="ru-RU" spc="-100" dirty="0" err="1" smtClean="0"/>
              <a:t>окремих</a:t>
            </a:r>
            <a:r>
              <a:rPr lang="ru-RU" spc="-100" dirty="0" smtClean="0"/>
              <a:t> </a:t>
            </a:r>
            <a:r>
              <a:rPr lang="ru-RU" spc="-100" dirty="0" err="1" smtClean="0"/>
              <a:t>критеріїв</a:t>
            </a:r>
            <a:r>
              <a:rPr lang="ru-RU" spc="-100" dirty="0" smtClean="0"/>
              <a:t> </a:t>
            </a:r>
            <a:r>
              <a:rPr lang="ru-RU" spc="-100" dirty="0" err="1" smtClean="0"/>
              <a:t>суттєвості</a:t>
            </a:r>
            <a:r>
              <a:rPr lang="ru-RU" spc="-100" dirty="0" smtClean="0"/>
              <a:t>: </a:t>
            </a:r>
          </a:p>
          <a:p>
            <a:pPr marL="0" indent="355600" algn="just" fontAlgn="base">
              <a:buNone/>
            </a:pPr>
            <a:endParaRPr lang="ru-RU" spc="-100" dirty="0" smtClean="0"/>
          </a:p>
          <a:p>
            <a:pPr marL="0" indent="355600" algn="just" fontAlgn="base"/>
            <a:r>
              <a:rPr lang="ru-RU" spc="-100" dirty="0" smtClean="0"/>
              <a:t>для </a:t>
            </a:r>
            <a:r>
              <a:rPr lang="ru-RU" spc="-100" dirty="0" err="1" smtClean="0"/>
              <a:t>інформації</a:t>
            </a:r>
            <a:r>
              <a:rPr lang="ru-RU" spc="-100" dirty="0" smtClean="0"/>
              <a:t> </a:t>
            </a:r>
            <a:r>
              <a:rPr lang="ru-RU" spc="-100" dirty="0" err="1" smtClean="0"/>
              <a:t>пр</a:t>
            </a:r>
            <a:r>
              <a:rPr lang="en-US" spc="-100" dirty="0" smtClean="0"/>
              <a:t>o </a:t>
            </a:r>
            <a:r>
              <a:rPr lang="ru-RU" spc="-100" dirty="0" err="1" smtClean="0"/>
              <a:t>господарські</a:t>
            </a:r>
            <a:r>
              <a:rPr lang="ru-RU" spc="-100" dirty="0" smtClean="0"/>
              <a:t> </a:t>
            </a:r>
            <a:r>
              <a:rPr lang="ru-RU" spc="-100" dirty="0" err="1" smtClean="0"/>
              <a:t>операції</a:t>
            </a:r>
            <a:r>
              <a:rPr lang="ru-RU" spc="-100" dirty="0" smtClean="0"/>
              <a:t>, </a:t>
            </a:r>
            <a:r>
              <a:rPr lang="ru-RU" spc="-100" dirty="0" err="1" smtClean="0"/>
              <a:t>події</a:t>
            </a:r>
            <a:r>
              <a:rPr lang="ru-RU" spc="-100" dirty="0" smtClean="0"/>
              <a:t>;</a:t>
            </a:r>
          </a:p>
          <a:p>
            <a:pPr marL="0" indent="355600" algn="just" fontAlgn="base"/>
            <a:r>
              <a:rPr lang="ru-RU" spc="-100" dirty="0" smtClean="0"/>
              <a:t>для статей </a:t>
            </a:r>
            <a:r>
              <a:rPr lang="ru-RU" spc="-100" dirty="0" err="1" smtClean="0"/>
              <a:t>фінзвітності</a:t>
            </a:r>
            <a:r>
              <a:rPr lang="ru-RU" spc="-100" dirty="0" smtClean="0"/>
              <a:t> .</a:t>
            </a:r>
            <a:endParaRPr lang="uk-UA" spc="-100" dirty="0" smtClean="0"/>
          </a:p>
          <a:p>
            <a:pPr marL="0" indent="355600" algn="just" fontAlgn="base">
              <a:buNone/>
            </a:pPr>
            <a:endParaRPr lang="uk-UA" spc="-100" dirty="0" smtClean="0"/>
          </a:p>
          <a:p>
            <a:pPr marL="0" indent="355600" algn="just" fontAlgn="base">
              <a:buNone/>
            </a:pPr>
            <a:r>
              <a:rPr lang="ru-RU" spc="-100" dirty="0" err="1" smtClean="0"/>
              <a:t>Тобто</a:t>
            </a:r>
            <a:r>
              <a:rPr lang="ru-RU" spc="-100" dirty="0" smtClean="0"/>
              <a:t> база т</a:t>
            </a:r>
            <a:r>
              <a:rPr lang="en-US" spc="-100" dirty="0" smtClean="0"/>
              <a:t>a </a:t>
            </a:r>
            <a:r>
              <a:rPr lang="ru-RU" spc="-100" dirty="0" err="1" smtClean="0"/>
              <a:t>межі</a:t>
            </a:r>
            <a:r>
              <a:rPr lang="ru-RU" spc="-100" dirty="0" smtClean="0"/>
              <a:t> </a:t>
            </a:r>
            <a:r>
              <a:rPr lang="ru-RU" spc="-100" dirty="0" err="1" smtClean="0"/>
              <a:t>суттєвості</a:t>
            </a:r>
            <a:r>
              <a:rPr lang="ru-RU" spc="-100" dirty="0" smtClean="0"/>
              <a:t> для </a:t>
            </a:r>
            <a:r>
              <a:rPr lang="ru-RU" spc="-100" dirty="0" err="1" smtClean="0"/>
              <a:t>господарських</a:t>
            </a:r>
            <a:r>
              <a:rPr lang="ru-RU" spc="-100" dirty="0" smtClean="0"/>
              <a:t> </a:t>
            </a:r>
            <a:r>
              <a:rPr lang="ru-RU" spc="-100" dirty="0" err="1" smtClean="0"/>
              <a:t>операцій</a:t>
            </a:r>
            <a:r>
              <a:rPr lang="ru-RU" spc="-100" dirty="0" smtClean="0"/>
              <a:t>, </a:t>
            </a:r>
            <a:r>
              <a:rPr lang="ru-RU" spc="-100" dirty="0" err="1" smtClean="0"/>
              <a:t>подій</a:t>
            </a:r>
            <a:r>
              <a:rPr lang="ru-RU" spc="-100" dirty="0" smtClean="0"/>
              <a:t> т</a:t>
            </a:r>
            <a:r>
              <a:rPr lang="en-US" spc="-100" dirty="0" smtClean="0"/>
              <a:t>a </a:t>
            </a:r>
            <a:r>
              <a:rPr lang="ru-RU" spc="-100" dirty="0" err="1" smtClean="0"/>
              <a:t>фінансової</a:t>
            </a:r>
            <a:r>
              <a:rPr lang="ru-RU" spc="-100" dirty="0" smtClean="0"/>
              <a:t> </a:t>
            </a:r>
            <a:r>
              <a:rPr lang="ru-RU" spc="-100" dirty="0" err="1" smtClean="0"/>
              <a:t>звітності</a:t>
            </a:r>
            <a:r>
              <a:rPr lang="ru-RU" spc="-100" dirty="0" smtClean="0"/>
              <a:t> </a:t>
            </a:r>
            <a:r>
              <a:rPr lang="ru-RU" spc="-100" dirty="0" err="1" smtClean="0"/>
              <a:t>можуть</a:t>
            </a:r>
            <a:r>
              <a:rPr lang="ru-RU" spc="-100" dirty="0" smtClean="0"/>
              <a:t> </a:t>
            </a:r>
            <a:r>
              <a:rPr lang="ru-RU" spc="-100" dirty="0" err="1" smtClean="0"/>
              <a:t>відрізнятися</a:t>
            </a:r>
            <a:r>
              <a:rPr lang="ru-RU" spc="-100" dirty="0" smtClean="0"/>
              <a:t>. </a:t>
            </a:r>
          </a:p>
          <a:p>
            <a:pPr marL="0" indent="355600" algn="just" fontAlgn="base">
              <a:buNone/>
            </a:pPr>
            <a:endParaRPr lang="ru-RU" spc="-100" dirty="0" smtClean="0"/>
          </a:p>
          <a:p>
            <a:pPr marL="0" indent="355600" algn="just" fontAlgn="base">
              <a:buNone/>
            </a:pPr>
            <a:r>
              <a:rPr lang="ru-RU" spc="-100" dirty="0" err="1" smtClean="0"/>
              <a:t>Крім</a:t>
            </a:r>
            <a:r>
              <a:rPr lang="ru-RU" spc="-100" dirty="0" smtClean="0"/>
              <a:t> того, у </a:t>
            </a:r>
            <a:r>
              <a:rPr lang="ru-RU" b="1" spc="-100" dirty="0" err="1" smtClean="0"/>
              <a:t>Методрекомендаціях</a:t>
            </a:r>
            <a:r>
              <a:rPr lang="ru-RU" b="1" spc="-100" dirty="0" smtClean="0"/>
              <a:t> № 635 </a:t>
            </a:r>
            <a:r>
              <a:rPr lang="ru-RU" spc="-100" dirty="0" err="1" smtClean="0"/>
              <a:t>надані</a:t>
            </a:r>
            <a:r>
              <a:rPr lang="ru-RU" spc="-100" dirty="0" smtClean="0"/>
              <a:t> </a:t>
            </a:r>
            <a:r>
              <a:rPr lang="ru-RU" spc="-100" dirty="0" err="1" smtClean="0"/>
              <a:t>орієнтири</a:t>
            </a:r>
            <a:r>
              <a:rPr lang="ru-RU" spc="-100" dirty="0" smtClean="0"/>
              <a:t> </a:t>
            </a:r>
            <a:r>
              <a:rPr lang="ru-RU" spc="-100" dirty="0" err="1" smtClean="0"/>
              <a:t>щодо</a:t>
            </a:r>
            <a:r>
              <a:rPr lang="ru-RU" spc="-100" dirty="0" smtClean="0"/>
              <a:t> </a:t>
            </a:r>
            <a:r>
              <a:rPr lang="ru-RU" spc="-100" dirty="0" err="1" smtClean="0"/>
              <a:t>встановлення</a:t>
            </a:r>
            <a:r>
              <a:rPr lang="ru-RU" spc="-100" dirty="0" smtClean="0"/>
              <a:t> меж </a:t>
            </a:r>
            <a:r>
              <a:rPr lang="ru-RU" spc="-100" dirty="0" err="1" smtClean="0"/>
              <a:t>суттєвості</a:t>
            </a:r>
            <a:r>
              <a:rPr lang="ru-RU" spc="-100" dirty="0" smtClean="0"/>
              <a:t>.</a:t>
            </a:r>
            <a:endParaRPr lang="ru-RU" dirty="0"/>
          </a:p>
        </p:txBody>
      </p:sp>
    </p:spTree>
  </p:cSld>
  <p:clrMapOvr>
    <a:masterClrMapping/>
  </p:clrMapOvr>
  <p:transition spd="med">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Законодавчо надані орієнтири щодо встановлення меж суттєвості</a:t>
            </a:r>
            <a:endParaRPr lang="uk-UA" dirty="0"/>
          </a:p>
        </p:txBody>
      </p:sp>
      <p:graphicFrame>
        <p:nvGraphicFramePr>
          <p:cNvPr id="5" name="Содержимое 4"/>
          <p:cNvGraphicFramePr>
            <a:graphicFrameLocks noGrp="1"/>
          </p:cNvGraphicFramePr>
          <p:nvPr>
            <p:ph sz="quarter" idx="1"/>
          </p:nvPr>
        </p:nvGraphicFramePr>
        <p:xfrm>
          <a:off x="457200" y="1600200"/>
          <a:ext cx="7467600" cy="3754120"/>
        </p:xfrm>
        <a:graphic>
          <a:graphicData uri="http://schemas.openxmlformats.org/drawingml/2006/table">
            <a:tbl>
              <a:tblPr firstRow="1" bandRow="1">
                <a:tableStyleId>{5C22544A-7EE6-4342-B048-85BDC9FD1C3A}</a:tableStyleId>
              </a:tblPr>
              <a:tblGrid>
                <a:gridCol w="2242592"/>
                <a:gridCol w="5225008"/>
              </a:tblGrid>
              <a:tr h="370840">
                <a:tc>
                  <a:txBody>
                    <a:bodyPr/>
                    <a:lstStyle/>
                    <a:p>
                      <a:pPr algn="ctr"/>
                      <a:r>
                        <a:rPr lang="uk-UA" dirty="0" smtClean="0"/>
                        <a:t>Форма звіту</a:t>
                      </a:r>
                      <a:endParaRPr lang="ru-RU" dirty="0"/>
                    </a:p>
                  </a:txBody>
                  <a:tcPr anchor="ctr"/>
                </a:tc>
                <a:tc>
                  <a:txBody>
                    <a:bodyPr/>
                    <a:lstStyle/>
                    <a:p>
                      <a:pPr algn="ctr"/>
                      <a:r>
                        <a:rPr lang="uk-UA" dirty="0" smtClean="0"/>
                        <a:t>Діапазон суттєвості</a:t>
                      </a:r>
                      <a:r>
                        <a:rPr lang="uk-UA" baseline="0" dirty="0" smtClean="0"/>
                        <a:t> статей</a:t>
                      </a:r>
                      <a:endParaRPr lang="ru-RU" dirty="0"/>
                    </a:p>
                  </a:txBody>
                  <a:tcPr anchor="ctr"/>
                </a:tc>
              </a:tr>
              <a:tr h="370840">
                <a:tc>
                  <a:txBody>
                    <a:bodyPr/>
                    <a:lstStyle/>
                    <a:p>
                      <a:pPr algn="l"/>
                      <a:r>
                        <a:rPr lang="uk-UA" noProof="0" smtClean="0"/>
                        <a:t>Баланс</a:t>
                      </a:r>
                      <a:endParaRPr lang="uk-UA" noProof="0"/>
                    </a:p>
                  </a:txBody>
                  <a:tcPr anchor="ctr"/>
                </a:tc>
                <a:tc>
                  <a:txBody>
                    <a:bodyPr/>
                    <a:lstStyle/>
                    <a:p>
                      <a:pPr algn="just"/>
                      <a:r>
                        <a:rPr kumimoji="0" lang="uk-UA" b="0" i="0" kern="1200" noProof="0" smtClean="0">
                          <a:solidFill>
                            <a:schemeClr val="dk1"/>
                          </a:solidFill>
                          <a:latin typeface="+mn-lt"/>
                          <a:ea typeface="+mn-ea"/>
                          <a:cs typeface="+mn-cs"/>
                        </a:rPr>
                        <a:t>До 5% підсумку балансу або</a:t>
                      </a:r>
                      <a:r>
                        <a:rPr kumimoji="0" lang="uk-UA" b="0" i="0" kern="1200" baseline="0" noProof="0" smtClean="0">
                          <a:solidFill>
                            <a:schemeClr val="dk1"/>
                          </a:solidFill>
                          <a:latin typeface="+mn-lt"/>
                          <a:ea typeface="+mn-ea"/>
                          <a:cs typeface="+mn-cs"/>
                        </a:rPr>
                        <a:t> </a:t>
                      </a:r>
                      <a:r>
                        <a:rPr kumimoji="0" lang="uk-UA" b="0" i="0" kern="1200" noProof="0" smtClean="0">
                          <a:solidFill>
                            <a:schemeClr val="dk1"/>
                          </a:solidFill>
                          <a:latin typeface="+mn-lt"/>
                          <a:ea typeface="+mn-ea"/>
                          <a:cs typeface="+mn-cs"/>
                        </a:rPr>
                        <a:t>до 15% підсумку класу активів, власногo капіталу, класу зобов’язань</a:t>
                      </a:r>
                    </a:p>
                  </a:txBody>
                  <a:tcPr anchor="ctr"/>
                </a:tc>
              </a:tr>
              <a:tr h="370840">
                <a:tc>
                  <a:txBody>
                    <a:bodyPr/>
                    <a:lstStyle/>
                    <a:p>
                      <a:pPr algn="l"/>
                      <a:r>
                        <a:rPr lang="uk-UA" noProof="0" smtClean="0"/>
                        <a:t>Звіт про фінансові результати</a:t>
                      </a:r>
                      <a:endParaRPr lang="uk-UA" noProof="0"/>
                    </a:p>
                  </a:txBody>
                  <a:tcPr anchor="ctr"/>
                </a:tc>
                <a:tc>
                  <a:txBody>
                    <a:bodyPr/>
                    <a:lstStyle/>
                    <a:p>
                      <a:pPr algn="just"/>
                      <a:r>
                        <a:rPr kumimoji="0" lang="uk-UA" b="0" i="0" kern="1200" noProof="0" smtClean="0">
                          <a:solidFill>
                            <a:schemeClr val="dk1"/>
                          </a:solidFill>
                          <a:latin typeface="+mn-lt"/>
                          <a:ea typeface="+mn-ea"/>
                          <a:cs typeface="+mn-cs"/>
                        </a:rPr>
                        <a:t>До 5% суми чистого доходу вiд реалізації продyкції (то­варів, робiт, послуг) або</a:t>
                      </a:r>
                      <a:r>
                        <a:rPr kumimoji="0" lang="uk-UA" b="0" i="0" kern="1200" baseline="0" noProof="0" smtClean="0">
                          <a:solidFill>
                            <a:schemeClr val="dk1"/>
                          </a:solidFill>
                          <a:latin typeface="+mn-lt"/>
                          <a:ea typeface="+mn-ea"/>
                          <a:cs typeface="+mn-cs"/>
                        </a:rPr>
                        <a:t> </a:t>
                      </a:r>
                      <a:r>
                        <a:rPr kumimoji="0" lang="uk-UA" b="0" i="0" kern="1200" noProof="0" smtClean="0">
                          <a:solidFill>
                            <a:schemeClr val="dk1"/>
                          </a:solidFill>
                          <a:latin typeface="+mn-lt"/>
                          <a:ea typeface="+mn-ea"/>
                          <a:cs typeface="+mn-cs"/>
                        </a:rPr>
                        <a:t>до 25% фінансового результату вiд операційної діяльності</a:t>
                      </a:r>
                    </a:p>
                  </a:txBody>
                  <a:tcPr anchor="ctr"/>
                </a:tc>
              </a:tr>
              <a:tr h="370840">
                <a:tc>
                  <a:txBody>
                    <a:bodyPr/>
                    <a:lstStyle/>
                    <a:p>
                      <a:pPr algn="l"/>
                      <a:r>
                        <a:rPr lang="uk-UA" noProof="0" smtClean="0"/>
                        <a:t>Звіт про рух</a:t>
                      </a:r>
                      <a:r>
                        <a:rPr lang="uk-UA" baseline="0" noProof="0" smtClean="0"/>
                        <a:t> грошових коштів</a:t>
                      </a:r>
                      <a:endParaRPr lang="uk-UA" noProof="0"/>
                    </a:p>
                  </a:txBody>
                  <a:tcPr anchor="ctr"/>
                </a:tc>
                <a:tc>
                  <a:txBody>
                    <a:bodyPr/>
                    <a:lstStyle/>
                    <a:p>
                      <a:pPr algn="just"/>
                      <a:r>
                        <a:rPr lang="uk-UA" noProof="0" smtClean="0"/>
                        <a:t>До 5% суми чистогo руху грошових коштів вiд операційної діяльності</a:t>
                      </a:r>
                      <a:endParaRPr lang="uk-UA" noProof="0"/>
                    </a:p>
                  </a:txBody>
                  <a:tcPr marL="22860" marR="22860" marT="22860" marB="22860" anchor="ctr"/>
                </a:tc>
              </a:tr>
              <a:tr h="370840">
                <a:tc>
                  <a:txBody>
                    <a:bodyPr/>
                    <a:lstStyle/>
                    <a:p>
                      <a:pPr algn="l"/>
                      <a:r>
                        <a:rPr lang="uk-UA" noProof="0" smtClean="0"/>
                        <a:t>Звіт про власний</a:t>
                      </a:r>
                      <a:r>
                        <a:rPr lang="uk-UA" baseline="0" noProof="0" smtClean="0"/>
                        <a:t> капітал</a:t>
                      </a:r>
                      <a:endParaRPr lang="uk-UA" noProof="0"/>
                    </a:p>
                  </a:txBody>
                  <a:tcPr anchor="ctr"/>
                </a:tc>
                <a:tc>
                  <a:txBody>
                    <a:bodyPr/>
                    <a:lstStyle/>
                    <a:p>
                      <a:pPr algn="just"/>
                      <a:r>
                        <a:rPr lang="uk-UA" noProof="0" dirty="0" smtClean="0"/>
                        <a:t>До 5% </a:t>
                      </a:r>
                      <a:r>
                        <a:rPr lang="uk-UA" noProof="0" dirty="0" err="1" smtClean="0"/>
                        <a:t>розмiру</a:t>
                      </a:r>
                      <a:r>
                        <a:rPr lang="uk-UA" noProof="0" dirty="0" smtClean="0"/>
                        <a:t> власного капіталу підприємства</a:t>
                      </a:r>
                      <a:endParaRPr lang="uk-UA" noProof="0" dirty="0"/>
                    </a:p>
                  </a:txBody>
                  <a:tcPr marL="22860" marR="22860" marT="22860" marB="22860" anchor="ctr"/>
                </a:tc>
              </a:tr>
            </a:tbl>
          </a:graphicData>
        </a:graphic>
      </p:graphicFrame>
    </p:spTree>
  </p:cSld>
  <p:clrMapOvr>
    <a:masterClrMapping/>
  </p:clrMapOvr>
  <p:transition spd="med">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Основи складання фінансових звітів</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uk-UA" spc="-100" dirty="0" smtClean="0"/>
              <a:t>Підприємства самостійно можуть визначати склад статей, за якими розкривається інформація, а саме </a:t>
            </a:r>
            <a:r>
              <a:rPr lang="uk-UA" b="1" spc="-100" dirty="0" smtClean="0"/>
              <a:t>можуть не наводити статей, які передбачені у формах фінансової звітності</a:t>
            </a:r>
            <a:r>
              <a:rPr lang="uk-UA" spc="-100" dirty="0" smtClean="0"/>
              <a:t>, у разі якщо за ними відсутня інформація до розкриття (</a:t>
            </a:r>
            <a:r>
              <a:rPr lang="uk-UA" b="1" spc="-100" dirty="0" smtClean="0"/>
              <a:t>крім випадків, коли така інформація була в попередньому звітному періоді</a:t>
            </a:r>
            <a:r>
              <a:rPr lang="uk-UA" spc="-100" dirty="0" smtClean="0"/>
              <a:t>), а також </a:t>
            </a:r>
            <a:r>
              <a:rPr lang="uk-UA" b="1" spc="-100" dirty="0" smtClean="0"/>
              <a:t>включати до фінансових звітів додаткові статті</a:t>
            </a:r>
            <a:r>
              <a:rPr lang="uk-UA" spc="-100" dirty="0" smtClean="0"/>
              <a:t>, у разі якщо стаття відповідає таким критеріям:</a:t>
            </a:r>
          </a:p>
          <a:p>
            <a:pPr marL="0" indent="355600" algn="just" fontAlgn="base">
              <a:buNone/>
            </a:pPr>
            <a:endParaRPr lang="uk-UA" spc="-100" dirty="0" smtClean="0"/>
          </a:p>
          <a:p>
            <a:pPr marL="0" indent="355600" algn="just" fontAlgn="base"/>
            <a:r>
              <a:rPr lang="uk-UA" spc="-100" dirty="0" smtClean="0"/>
              <a:t>інформація є суттєвою; </a:t>
            </a:r>
          </a:p>
          <a:p>
            <a:pPr marL="0" indent="355600" algn="just" fontAlgn="base"/>
            <a:r>
              <a:rPr lang="uk-UA" spc="-100" dirty="0" smtClean="0"/>
              <a:t>оцінка статті може бути достовірно визначена.</a:t>
            </a:r>
            <a:endParaRPr lang="uk-UA" dirty="0"/>
          </a:p>
        </p:txBody>
      </p:sp>
    </p:spTree>
  </p:cSld>
  <p:clrMapOvr>
    <a:masterClrMapping/>
  </p:clrMapOvr>
  <p:transition spd="med">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Основи складання фінансових звітів</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ru-RU" spc="-100" dirty="0" err="1" smtClean="0"/>
              <a:t>Показники</a:t>
            </a:r>
            <a:r>
              <a:rPr lang="ru-RU" spc="-100" dirty="0" smtClean="0"/>
              <a:t>, </a:t>
            </a:r>
            <a:r>
              <a:rPr lang="ru-RU" spc="-100" dirty="0" err="1" smtClean="0"/>
              <a:t>що</a:t>
            </a:r>
            <a:r>
              <a:rPr lang="ru-RU" spc="-100" dirty="0" smtClean="0"/>
              <a:t> </a:t>
            </a:r>
            <a:r>
              <a:rPr lang="ru-RU" spc="-100" dirty="0" err="1" smtClean="0"/>
              <a:t>стосуються</a:t>
            </a:r>
            <a:r>
              <a:rPr lang="ru-RU" spc="-100" dirty="0" smtClean="0"/>
              <a:t> </a:t>
            </a:r>
            <a:r>
              <a:rPr lang="ru-RU" spc="-100" dirty="0" err="1" smtClean="0"/>
              <a:t>витрат</a:t>
            </a:r>
            <a:r>
              <a:rPr lang="ru-RU" spc="-100" dirty="0" smtClean="0"/>
              <a:t> </a:t>
            </a:r>
            <a:r>
              <a:rPr lang="ru-RU" spc="-100" dirty="0" err="1" smtClean="0"/>
              <a:t>і</a:t>
            </a:r>
            <a:r>
              <a:rPr lang="ru-RU" spc="-100" dirty="0" smtClean="0"/>
              <a:t> </a:t>
            </a:r>
            <a:r>
              <a:rPr lang="ru-RU" spc="-100" dirty="0" err="1" smtClean="0"/>
              <a:t>збитків</a:t>
            </a:r>
            <a:r>
              <a:rPr lang="ru-RU" spc="-100" dirty="0" smtClean="0"/>
              <a:t>, </a:t>
            </a:r>
            <a:r>
              <a:rPr lang="ru-RU" spc="-100" dirty="0" err="1" smtClean="0"/>
              <a:t>вирахувань</a:t>
            </a:r>
            <a:r>
              <a:rPr lang="ru-RU" spc="-100" dirty="0" smtClean="0"/>
              <a:t> </a:t>
            </a:r>
            <a:r>
              <a:rPr lang="ru-RU" spc="-100" dirty="0" err="1" smtClean="0"/>
              <a:t>з</a:t>
            </a:r>
            <a:r>
              <a:rPr lang="ru-RU" spc="-100" dirty="0" smtClean="0"/>
              <a:t> доходу, </a:t>
            </a:r>
            <a:r>
              <a:rPr lang="ru-RU" spc="-100" dirty="0" err="1" smtClean="0"/>
              <a:t>податку</a:t>
            </a:r>
            <a:r>
              <a:rPr lang="ru-RU" spc="-100" dirty="0" smtClean="0"/>
              <a:t> на </a:t>
            </a:r>
            <a:r>
              <a:rPr lang="ru-RU" spc="-100" dirty="0" err="1" smtClean="0"/>
              <a:t>прибуток</a:t>
            </a:r>
            <a:r>
              <a:rPr lang="ru-RU" spc="-100" dirty="0" smtClean="0"/>
              <a:t>, </a:t>
            </a:r>
            <a:r>
              <a:rPr lang="ru-RU" spc="-100" dirty="0" err="1" smtClean="0"/>
              <a:t>зменшення</a:t>
            </a:r>
            <a:r>
              <a:rPr lang="ru-RU" spc="-100" dirty="0" smtClean="0"/>
              <a:t> </a:t>
            </a:r>
            <a:r>
              <a:rPr lang="ru-RU" spc="-100" dirty="0" err="1" smtClean="0"/>
              <a:t>складових</a:t>
            </a:r>
            <a:r>
              <a:rPr lang="ru-RU" spc="-100" dirty="0" smtClean="0"/>
              <a:t> </a:t>
            </a:r>
            <a:r>
              <a:rPr lang="ru-RU" spc="-100" dirty="0" err="1" smtClean="0"/>
              <a:t>власного</a:t>
            </a:r>
            <a:r>
              <a:rPr lang="ru-RU" spc="-100" dirty="0" smtClean="0"/>
              <a:t> </a:t>
            </a:r>
            <a:r>
              <a:rPr lang="ru-RU" spc="-100" dirty="0" err="1" smtClean="0"/>
              <a:t>капіталу</a:t>
            </a:r>
            <a:r>
              <a:rPr lang="ru-RU" spc="-100" dirty="0" smtClean="0"/>
              <a:t>, </a:t>
            </a:r>
            <a:r>
              <a:rPr lang="ru-RU" spc="-100" dirty="0" err="1" smtClean="0"/>
              <a:t>вибуття</a:t>
            </a:r>
            <a:r>
              <a:rPr lang="ru-RU" spc="-100" dirty="0" smtClean="0"/>
              <a:t> </a:t>
            </a:r>
            <a:r>
              <a:rPr lang="ru-RU" spc="-100" dirty="0" err="1" smtClean="0"/>
              <a:t>коштів</a:t>
            </a:r>
            <a:r>
              <a:rPr lang="ru-RU" spc="-100" dirty="0" smtClean="0"/>
              <a:t> </a:t>
            </a:r>
            <a:r>
              <a:rPr lang="ru-RU" spc="-100" dirty="0" err="1" smtClean="0"/>
              <a:t>наводяться</a:t>
            </a:r>
            <a:r>
              <a:rPr lang="ru-RU" spc="-100" dirty="0" smtClean="0"/>
              <a:t> </a:t>
            </a:r>
            <a:r>
              <a:rPr lang="ru-RU" b="1" spc="-100" dirty="0" smtClean="0"/>
              <a:t>не </a:t>
            </a:r>
            <a:r>
              <a:rPr lang="ru-RU" b="1" spc="-100" dirty="0" err="1" smtClean="0"/>
              <a:t>зі</a:t>
            </a:r>
            <a:r>
              <a:rPr lang="ru-RU" b="1" spc="-100" dirty="0" smtClean="0"/>
              <a:t> знаком «</a:t>
            </a:r>
            <a:r>
              <a:rPr lang="ru-RU" b="1" spc="-100" dirty="0" err="1" smtClean="0"/>
              <a:t>мінус</a:t>
            </a:r>
            <a:r>
              <a:rPr lang="ru-RU" b="1" spc="-100" dirty="0" smtClean="0"/>
              <a:t>», а в дужках!</a:t>
            </a:r>
          </a:p>
          <a:p>
            <a:pPr marL="0" indent="355600" algn="just" fontAlgn="base">
              <a:buNone/>
            </a:pPr>
            <a:endParaRPr lang="uk-UA" spc="-100" dirty="0" smtClean="0"/>
          </a:p>
          <a:p>
            <a:pPr marL="0" indent="355600" algn="just" fontAlgn="base">
              <a:buNone/>
            </a:pPr>
            <a:r>
              <a:rPr lang="uk-UA" b="1" spc="-100" dirty="0" smtClean="0"/>
              <a:t>Підписується фінансова звітність керівником т</a:t>
            </a:r>
            <a:r>
              <a:rPr lang="en-US" b="1" spc="-100" dirty="0" smtClean="0"/>
              <a:t>a </a:t>
            </a:r>
            <a:r>
              <a:rPr lang="uk-UA" b="1" spc="-100" dirty="0" smtClean="0"/>
              <a:t>бухгалтером.</a:t>
            </a:r>
            <a:r>
              <a:rPr lang="uk-UA" spc="-100" dirty="0" smtClean="0"/>
              <a:t> Якщо облік веде не бухгалтер підприємства, а інша юридична особа, то звітність підписує замість головного бухгалтера керівник аудиторської (бухгалтерської) фірми або ж уповноважена ним особа.</a:t>
            </a:r>
          </a:p>
        </p:txBody>
      </p:sp>
    </p:spTree>
  </p:cSld>
  <p:clrMapOvr>
    <a:masterClrMapping/>
  </p:clrMapOvr>
  <p:transition spd="med">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rgbClr val="FF0000"/>
                </a:solidFill>
              </a:rPr>
              <a:t>Зверніть увагу!</a:t>
            </a:r>
            <a:endParaRPr lang="ru-RU" dirty="0">
              <a:solidFill>
                <a:srgbClr val="FF0000"/>
              </a:solidFill>
            </a:endParaRPr>
          </a:p>
        </p:txBody>
      </p:sp>
      <p:sp>
        <p:nvSpPr>
          <p:cNvPr id="3" name="Содержимое 2"/>
          <p:cNvSpPr>
            <a:spLocks noGrp="1"/>
          </p:cNvSpPr>
          <p:nvPr>
            <p:ph sz="quarter" idx="1"/>
          </p:nvPr>
        </p:nvSpPr>
        <p:spPr/>
        <p:txBody>
          <a:bodyPr anchor="t">
            <a:normAutofit/>
          </a:bodyPr>
          <a:lstStyle/>
          <a:p>
            <a:pPr marL="0" indent="355600" algn="just" fontAlgn="base">
              <a:buNone/>
            </a:pPr>
            <a:r>
              <a:rPr lang="uk-UA" spc="-100" dirty="0" smtClean="0"/>
              <a:t>Усі загальні форми заповнюють у тисячах гривень </a:t>
            </a:r>
            <a:r>
              <a:rPr lang="uk-UA" spc="-100" dirty="0" err="1" smtClean="0"/>
              <a:t>бeз</a:t>
            </a:r>
            <a:r>
              <a:rPr lang="uk-UA" spc="-100" dirty="0" smtClean="0"/>
              <a:t> десяткових знаків. </a:t>
            </a:r>
            <a:r>
              <a:rPr lang="uk-UA" b="1" spc="-100" dirty="0" smtClean="0"/>
              <a:t>Винятком є розділ ІV Звіту </a:t>
            </a:r>
            <a:r>
              <a:rPr lang="uk-UA" b="1" spc="-100" dirty="0" err="1" smtClean="0"/>
              <a:t>пpо</a:t>
            </a:r>
            <a:r>
              <a:rPr lang="uk-UA" b="1" spc="-100" dirty="0" smtClean="0"/>
              <a:t> фінансові результати (Форма № 2), </a:t>
            </a:r>
            <a:r>
              <a:rPr lang="uk-UA" b="1" spc="-100" dirty="0" err="1" smtClean="0"/>
              <a:t>грошовi</a:t>
            </a:r>
            <a:r>
              <a:rPr lang="uk-UA" b="1" spc="-100" dirty="0" smtClean="0"/>
              <a:t> показники </a:t>
            </a:r>
            <a:r>
              <a:rPr lang="uk-UA" b="1" spc="-100" dirty="0" err="1" smtClean="0"/>
              <a:t>якoго</a:t>
            </a:r>
            <a:r>
              <a:rPr lang="uk-UA" b="1" spc="-100" dirty="0" smtClean="0"/>
              <a:t> наводяться в гривнях </a:t>
            </a:r>
            <a:r>
              <a:rPr lang="uk-UA" b="1" spc="-100" dirty="0" err="1" smtClean="0"/>
              <a:t>iз</a:t>
            </a:r>
            <a:r>
              <a:rPr lang="uk-UA" b="1" spc="-100" dirty="0" smtClean="0"/>
              <a:t> копійками!</a:t>
            </a:r>
          </a:p>
        </p:txBody>
      </p:sp>
    </p:spTree>
  </p:cSld>
  <p:clrMapOvr>
    <a:masterClrMapping/>
  </p:clrMapOvr>
  <p:transition spd="med">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normAutofit/>
          </a:bodyPr>
          <a:lstStyle/>
          <a:p>
            <a:r>
              <a:rPr lang="uk-UA" spc="-150" dirty="0" smtClean="0"/>
              <a:t>Оприлюднення фінансової звітності</a:t>
            </a:r>
            <a:endParaRPr lang="uk-UA" dirty="0"/>
          </a:p>
        </p:txBody>
      </p:sp>
      <p:sp>
        <p:nvSpPr>
          <p:cNvPr id="4" name="Содержимое 3"/>
          <p:cNvSpPr>
            <a:spLocks noGrp="1"/>
          </p:cNvSpPr>
          <p:nvPr>
            <p:ph sz="quarter" idx="1"/>
          </p:nvPr>
        </p:nvSpPr>
        <p:spPr>
          <a:xfrm>
            <a:off x="323528" y="908720"/>
            <a:ext cx="7467600" cy="4873752"/>
          </a:xfrm>
        </p:spPr>
        <p:txBody>
          <a:bodyPr>
            <a:normAutofit fontScale="92500"/>
          </a:bodyPr>
          <a:lstStyle/>
          <a:p>
            <a:pPr marL="0" indent="355600" algn="just" fontAlgn="base">
              <a:buNone/>
            </a:pPr>
            <a:r>
              <a:rPr lang="uk-UA" b="1" spc="-100" dirty="0" smtClean="0"/>
              <a:t>Не пізніше ніж до 30 квітня року, що настає за звітним періодом</a:t>
            </a:r>
            <a:r>
              <a:rPr lang="uk-UA" spc="-100" dirty="0" smtClean="0"/>
              <a:t>, </a:t>
            </a:r>
            <a:r>
              <a:rPr lang="uk-UA" b="1" spc="-100" dirty="0" smtClean="0"/>
              <a:t>оприлюднювати</a:t>
            </a:r>
            <a:r>
              <a:rPr lang="uk-UA" spc="-100" dirty="0" smtClean="0"/>
              <a:t> річну фінансову звітність разом з аудиторським висновком на своїй </a:t>
            </a:r>
            <a:r>
              <a:rPr lang="uk-UA" spc="-100" dirty="0" err="1" smtClean="0"/>
              <a:t>вебсторінці</a:t>
            </a:r>
            <a:r>
              <a:rPr lang="uk-UA" spc="-100" dirty="0" smtClean="0"/>
              <a:t> (у повному обсязі) та в інший спосіб у випадках, визначених законодавством </a:t>
            </a:r>
            <a:r>
              <a:rPr lang="uk-UA" b="1" spc="-100" dirty="0" smtClean="0"/>
              <a:t>повинні</a:t>
            </a:r>
            <a:r>
              <a:rPr lang="uk-UA" spc="-100" dirty="0" smtClean="0"/>
              <a:t>:</a:t>
            </a:r>
          </a:p>
          <a:p>
            <a:pPr marL="0" indent="355600" algn="just" fontAlgn="base">
              <a:buNone/>
            </a:pPr>
            <a:endParaRPr lang="uk-UA" spc="-100" dirty="0" smtClean="0"/>
          </a:p>
          <a:p>
            <a:pPr marL="0" indent="355600" algn="just" fontAlgn="base"/>
            <a:r>
              <a:rPr lang="uk-UA" spc="-100" dirty="0" smtClean="0"/>
              <a:t>підприємства, що становлять суспільний інтерес (крім великих підприємств, які не є емітентами цінних паперів);</a:t>
            </a:r>
          </a:p>
          <a:p>
            <a:pPr marL="0" indent="355600" algn="just" fontAlgn="base"/>
            <a:r>
              <a:rPr lang="uk-UA" spc="-100" dirty="0" smtClean="0"/>
              <a:t>публічні акціонерні товариства;</a:t>
            </a:r>
          </a:p>
          <a:p>
            <a:pPr marL="0" indent="355600" algn="just" fontAlgn="base"/>
            <a:r>
              <a:rPr lang="uk-UA" spc="-100" dirty="0" smtClean="0"/>
              <a:t>суб’єкти природних монополій на загальнодержавному ринку;</a:t>
            </a:r>
          </a:p>
          <a:p>
            <a:pPr marL="0" indent="355600" algn="just" fontAlgn="base"/>
            <a:r>
              <a:rPr lang="uk-UA" spc="-100" dirty="0" smtClean="0"/>
              <a:t>суб’єкти господарювання, які здійснюють діяльність у видобувних галузях.</a:t>
            </a:r>
          </a:p>
        </p:txBody>
      </p:sp>
    </p:spTree>
  </p:cSld>
  <p:clrMapOvr>
    <a:masterClrMapping/>
  </p:clrMapOvr>
  <p:transition spd="med">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Оприлюднення фінансової звітності</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uk-UA" b="1" spc="-100" dirty="0" smtClean="0"/>
              <a:t>Не пізніше ніж до 01 червня року, що настає за звітним періодом</a:t>
            </a:r>
            <a:r>
              <a:rPr lang="uk-UA" spc="-100" dirty="0" smtClean="0"/>
              <a:t>, </a:t>
            </a:r>
            <a:r>
              <a:rPr lang="uk-UA" b="1" spc="-100" dirty="0" smtClean="0"/>
              <a:t>оприлюднювати</a:t>
            </a:r>
            <a:r>
              <a:rPr lang="uk-UA" spc="-100" dirty="0" smtClean="0"/>
              <a:t> річну фінансову звітність разом з аудиторським висновком на своїй </a:t>
            </a:r>
            <a:r>
              <a:rPr lang="uk-UA" spc="-100" dirty="0" err="1" smtClean="0"/>
              <a:t>вебсторінці</a:t>
            </a:r>
            <a:r>
              <a:rPr lang="uk-UA" spc="-100" dirty="0" smtClean="0"/>
              <a:t> (у повному обсязі) </a:t>
            </a:r>
            <a:r>
              <a:rPr lang="uk-UA" b="1" spc="-100" dirty="0" smtClean="0"/>
              <a:t>повинні</a:t>
            </a:r>
            <a:r>
              <a:rPr lang="uk-UA" spc="-100" dirty="0" smtClean="0"/>
              <a:t>:</a:t>
            </a:r>
          </a:p>
          <a:p>
            <a:pPr marL="0" indent="355600" algn="just" fontAlgn="base">
              <a:buNone/>
            </a:pPr>
            <a:endParaRPr lang="uk-UA" spc="-100" dirty="0" smtClean="0"/>
          </a:p>
          <a:p>
            <a:pPr marL="0" indent="355600" algn="just" fontAlgn="base"/>
            <a:r>
              <a:rPr lang="uk-UA" spc="-100" dirty="0" smtClean="0"/>
              <a:t>великі підприємства, які не є емітентами цінних паперів;</a:t>
            </a:r>
          </a:p>
          <a:p>
            <a:pPr marL="0" indent="355600" algn="just" fontAlgn="base"/>
            <a:r>
              <a:rPr lang="uk-UA" spc="-100" dirty="0" smtClean="0"/>
              <a:t>середні підприємства; </a:t>
            </a:r>
          </a:p>
          <a:p>
            <a:pPr marL="0" indent="355600" algn="just" fontAlgn="base"/>
            <a:r>
              <a:rPr lang="uk-UA" spc="-100" dirty="0" smtClean="0"/>
              <a:t>інші фінансові установи, що належать до мікропідприємств та малих підприємств.</a:t>
            </a:r>
          </a:p>
        </p:txBody>
      </p:sp>
    </p:spTree>
  </p:cSld>
  <p:clrMapOvr>
    <a:masterClrMapping/>
  </p:clrMapOvr>
  <p:transition spd="med">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a:xfrm>
            <a:off x="611560" y="878150"/>
            <a:ext cx="7467600" cy="4873752"/>
          </a:xfrm>
        </p:spPr>
        <p:txBody>
          <a:bodyPr anchor="ctr"/>
          <a:lstStyle/>
          <a:p>
            <a:pPr marL="0" indent="0" algn="ctr">
              <a:buNone/>
            </a:pPr>
            <a:r>
              <a:rPr lang="uk-UA" sz="4000" dirty="0" smtClean="0"/>
              <a:t>3. Структура форм фінансової звітності та порядок їх заповнення</a:t>
            </a:r>
          </a:p>
          <a:p>
            <a:endParaRPr lang="uk-UA" dirty="0" smtClean="0"/>
          </a:p>
          <a:p>
            <a:endParaRPr lang="uk-UA" dirty="0" smtClean="0"/>
          </a:p>
          <a:p>
            <a:endParaRPr lang="ru-RU" dirty="0"/>
          </a:p>
        </p:txBody>
      </p:sp>
    </p:spTree>
  </p:cSld>
  <p:clrMapOvr>
    <a:masterClrMapping/>
  </p:clrMapOvr>
  <p:transition spd="med">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rgbClr val="FF0000"/>
                </a:solidFill>
              </a:rPr>
              <a:t>Зверніть увагу!</a:t>
            </a:r>
            <a:endParaRPr lang="ru-RU" dirty="0">
              <a:solidFill>
                <a:srgbClr val="FF0000"/>
              </a:solidFill>
            </a:endParaRPr>
          </a:p>
        </p:txBody>
      </p:sp>
      <p:sp>
        <p:nvSpPr>
          <p:cNvPr id="3" name="Содержимое 2"/>
          <p:cNvSpPr>
            <a:spLocks noGrp="1"/>
          </p:cNvSpPr>
          <p:nvPr>
            <p:ph sz="quarter" idx="1"/>
          </p:nvPr>
        </p:nvSpPr>
        <p:spPr/>
        <p:txBody>
          <a:bodyPr anchor="t">
            <a:normAutofit/>
          </a:bodyPr>
          <a:lstStyle/>
          <a:p>
            <a:pPr marL="0" indent="355600" algn="just" fontAlgn="base">
              <a:buNone/>
            </a:pPr>
            <a:r>
              <a:rPr lang="uk-UA" spc="-10" dirty="0" smtClean="0"/>
              <a:t>У будь-якому випадку, </a:t>
            </a:r>
            <a:r>
              <a:rPr lang="uk-UA" b="1" spc="-10" dirty="0" smtClean="0"/>
              <a:t>при заповненні </a:t>
            </a:r>
            <a:r>
              <a:rPr lang="uk-UA" spc="-10" dirty="0" smtClean="0"/>
              <a:t>фінансових звітів потрібно</a:t>
            </a:r>
            <a:r>
              <a:rPr lang="uk-UA" b="1" spc="-10" dirty="0" smtClean="0"/>
              <a:t> </a:t>
            </a:r>
            <a:r>
              <a:rPr lang="uk-UA" spc="-10" dirty="0" smtClean="0"/>
              <a:t>опиратись на </a:t>
            </a:r>
            <a:r>
              <a:rPr lang="uk-UA" b="1" spc="-10" dirty="0" smtClean="0"/>
              <a:t>Методичні рекомендації № 433</a:t>
            </a:r>
            <a:r>
              <a:rPr lang="uk-UA" spc="-10" dirty="0" smtClean="0"/>
              <a:t>, а </a:t>
            </a:r>
            <a:r>
              <a:rPr lang="uk-UA" b="1" spc="-10" dirty="0" smtClean="0"/>
              <a:t>перевірити правильність заповнення </a:t>
            </a:r>
            <a:r>
              <a:rPr lang="uk-UA" spc="-10" dirty="0" smtClean="0"/>
              <a:t>(шляхом перевірки взаємозв'язки показників) можна керуючись нормами </a:t>
            </a:r>
            <a:r>
              <a:rPr lang="uk-UA" b="1" spc="-10" dirty="0" smtClean="0"/>
              <a:t>Методичних рекомендаціями № 476</a:t>
            </a:r>
            <a:r>
              <a:rPr lang="uk-UA" spc="-10" dirty="0" smtClean="0"/>
              <a:t>.</a:t>
            </a: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467600" cy="692696"/>
          </a:xfrm>
        </p:spPr>
        <p:txBody>
          <a:bodyPr/>
          <a:lstStyle/>
          <a:p>
            <a:r>
              <a:rPr lang="uk-UA" dirty="0" smtClean="0"/>
              <a:t>Перелік нормативних актів</a:t>
            </a:r>
            <a:r>
              <a:rPr lang="ru-RU" dirty="0" smtClean="0"/>
              <a:t>:</a:t>
            </a:r>
            <a:endParaRPr lang="ru-RU" dirty="0"/>
          </a:p>
        </p:txBody>
      </p:sp>
      <p:sp>
        <p:nvSpPr>
          <p:cNvPr id="3" name="Содержимое 2"/>
          <p:cNvSpPr>
            <a:spLocks noGrp="1"/>
          </p:cNvSpPr>
          <p:nvPr>
            <p:ph sz="quarter" idx="1"/>
          </p:nvPr>
        </p:nvSpPr>
        <p:spPr>
          <a:xfrm>
            <a:off x="23008" y="620688"/>
            <a:ext cx="7467600" cy="4873752"/>
          </a:xfrm>
        </p:spPr>
        <p:txBody>
          <a:bodyPr>
            <a:normAutofit lnSpcReduction="10000"/>
          </a:bodyPr>
          <a:lstStyle/>
          <a:p>
            <a:pPr marL="355600" indent="-355600" algn="just"/>
            <a:r>
              <a:rPr lang="uk-UA" dirty="0" smtClean="0"/>
              <a:t>Закон України «Про бухгалтерський облік та фінансову звітність в Україні»</a:t>
            </a:r>
          </a:p>
          <a:p>
            <a:pPr marL="355600" indent="-355600" algn="just"/>
            <a:r>
              <a:rPr lang="uk-UA" dirty="0" smtClean="0"/>
              <a:t>Постанова Кабінету міністрів України № 419 «Про затвердження Порядку подання фінансової звітності»</a:t>
            </a:r>
          </a:p>
          <a:p>
            <a:pPr marL="355600" indent="-355600" algn="just"/>
            <a:r>
              <a:rPr lang="uk-UA" dirty="0" smtClean="0"/>
              <a:t>Методичні рекомендації щодо заповнення форм фінансової звітності, № 433</a:t>
            </a:r>
          </a:p>
          <a:p>
            <a:pPr marL="355600" indent="-355600" algn="just"/>
            <a:r>
              <a:rPr lang="uk-UA" dirty="0" smtClean="0"/>
              <a:t>Методичні рекомендації з перевірки порівнянності показників фінансової звітності, № 476</a:t>
            </a:r>
          </a:p>
          <a:p>
            <a:pPr marL="355600" indent="-355600" algn="just"/>
            <a:r>
              <a:rPr lang="uk-UA" dirty="0" smtClean="0"/>
              <a:t>Національні положення (стандарти) бухгалтерського обліку 1 «Загальні вимоги до фінансової звітності»</a:t>
            </a:r>
            <a:endParaRPr lang="uk-UA" dirty="0"/>
          </a:p>
        </p:txBody>
      </p:sp>
    </p:spTree>
  </p:cSld>
  <p:clrMapOvr>
    <a:masterClrMapping/>
  </p:clrMapOvr>
  <p:transition spd="med">
    <p:fade thruBlk="1"/>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Форма № 1 Баланс</a:t>
            </a:r>
            <a:br>
              <a:rPr lang="uk-UA" spc="-150" dirty="0" smtClean="0"/>
            </a:br>
            <a:r>
              <a:rPr lang="uk-UA" spc="-150" dirty="0" smtClean="0"/>
              <a:t>(Звіт про фінансовий стан)</a:t>
            </a:r>
            <a:endParaRPr lang="uk-UA" dirty="0"/>
          </a:p>
        </p:txBody>
      </p:sp>
      <p:sp>
        <p:nvSpPr>
          <p:cNvPr id="4" name="Содержимое 3"/>
          <p:cNvSpPr>
            <a:spLocks noGrp="1"/>
          </p:cNvSpPr>
          <p:nvPr>
            <p:ph sz="quarter" idx="1"/>
          </p:nvPr>
        </p:nvSpPr>
        <p:spPr/>
        <p:txBody>
          <a:bodyPr>
            <a:normAutofit fontScale="70000" lnSpcReduction="20000"/>
          </a:bodyPr>
          <a:lstStyle/>
          <a:p>
            <a:pPr marL="0" indent="355600" algn="just" fontAlgn="base">
              <a:buNone/>
            </a:pPr>
            <a:r>
              <a:rPr lang="ru-RU" b="1" spc="-100" dirty="0" err="1" smtClean="0"/>
              <a:t>Звіт</a:t>
            </a:r>
            <a:r>
              <a:rPr lang="ru-RU" b="1" spc="-100" dirty="0" smtClean="0"/>
              <a:t> про </a:t>
            </a:r>
            <a:r>
              <a:rPr lang="ru-RU" b="1" spc="-100" dirty="0" err="1" smtClean="0"/>
              <a:t>фінансовий</a:t>
            </a:r>
            <a:r>
              <a:rPr lang="ru-RU" b="1" spc="-100" dirty="0" smtClean="0"/>
              <a:t> стан </a:t>
            </a:r>
            <a:r>
              <a:rPr lang="ru-RU" b="1" spc="-100" dirty="0" err="1" smtClean="0"/>
              <a:t>підприємства</a:t>
            </a:r>
            <a:r>
              <a:rPr lang="ru-RU" b="1" spc="-100" dirty="0" smtClean="0"/>
              <a:t>, </a:t>
            </a:r>
            <a:r>
              <a:rPr lang="ru-RU" b="1" spc="-100" dirty="0" err="1" smtClean="0"/>
              <a:t>який</a:t>
            </a:r>
            <a:r>
              <a:rPr lang="ru-RU" b="1" spc="-100" dirty="0" smtClean="0"/>
              <a:t> </a:t>
            </a:r>
            <a:r>
              <a:rPr lang="ru-RU" b="1" spc="-100" dirty="0" err="1" smtClean="0"/>
              <a:t>відображає</a:t>
            </a:r>
            <a:r>
              <a:rPr lang="ru-RU" b="1" spc="-100" dirty="0" smtClean="0"/>
              <a:t> на </a:t>
            </a:r>
            <a:r>
              <a:rPr lang="ru-RU" b="1" spc="-100" dirty="0" err="1" smtClean="0"/>
              <a:t>певну</a:t>
            </a:r>
            <a:r>
              <a:rPr lang="ru-RU" b="1" spc="-100" dirty="0" smtClean="0"/>
              <a:t> дату </a:t>
            </a:r>
            <a:r>
              <a:rPr lang="ru-RU" b="1" spc="-100" dirty="0" err="1" smtClean="0"/>
              <a:t>його</a:t>
            </a:r>
            <a:r>
              <a:rPr lang="ru-RU" b="1" spc="-100" dirty="0" smtClean="0"/>
              <a:t> </a:t>
            </a:r>
            <a:r>
              <a:rPr lang="ru-RU" b="1" spc="-100" dirty="0" err="1" smtClean="0"/>
              <a:t>активи</a:t>
            </a:r>
            <a:r>
              <a:rPr lang="ru-RU" b="1" spc="-100" dirty="0" smtClean="0"/>
              <a:t>, </a:t>
            </a:r>
            <a:r>
              <a:rPr lang="ru-RU" b="1" spc="-100" dirty="0" err="1" smtClean="0"/>
              <a:t>зобов’язання</a:t>
            </a:r>
            <a:r>
              <a:rPr lang="ru-RU" b="1" spc="-100" dirty="0" smtClean="0"/>
              <a:t> </a:t>
            </a:r>
            <a:r>
              <a:rPr lang="ru-RU" b="1" spc="-100" dirty="0" err="1" smtClean="0"/>
              <a:t>і</a:t>
            </a:r>
            <a:r>
              <a:rPr lang="ru-RU" b="1" spc="-100" dirty="0" smtClean="0"/>
              <a:t> </a:t>
            </a:r>
            <a:r>
              <a:rPr lang="ru-RU" b="1" spc="-100" dirty="0" err="1" smtClean="0"/>
              <a:t>власний</a:t>
            </a:r>
            <a:r>
              <a:rPr lang="ru-RU" b="1" spc="-100" dirty="0" smtClean="0"/>
              <a:t> </a:t>
            </a:r>
            <a:r>
              <a:rPr lang="ru-RU" b="1" spc="-100" dirty="0" err="1" smtClean="0"/>
              <a:t>капітал</a:t>
            </a:r>
            <a:r>
              <a:rPr lang="ru-RU" b="1" spc="-100" dirty="0" smtClean="0"/>
              <a:t>.</a:t>
            </a:r>
          </a:p>
          <a:p>
            <a:pPr marL="0" indent="355600" algn="just" fontAlgn="base">
              <a:buNone/>
            </a:pPr>
            <a:endParaRPr lang="ru-RU" b="1" spc="-100" dirty="0" smtClean="0"/>
          </a:p>
          <a:p>
            <a:pPr marL="0" indent="355600" algn="just" fontAlgn="base">
              <a:buNone/>
            </a:pPr>
            <a:r>
              <a:rPr lang="ru-RU" dirty="0" smtClean="0"/>
              <a:t>Баланс </a:t>
            </a:r>
            <a:r>
              <a:rPr lang="ru-RU" dirty="0" err="1" smtClean="0"/>
              <a:t>складається</a:t>
            </a:r>
            <a:r>
              <a:rPr lang="ru-RU" dirty="0" smtClean="0"/>
              <a:t> </a:t>
            </a:r>
            <a:r>
              <a:rPr lang="ru-RU" dirty="0" err="1" smtClean="0"/>
              <a:t>з</a:t>
            </a:r>
            <a:r>
              <a:rPr lang="ru-RU" dirty="0" smtClean="0"/>
              <a:t> </a:t>
            </a:r>
            <a:r>
              <a:rPr lang="ru-RU" dirty="0" err="1" smtClean="0"/>
              <a:t>двох</a:t>
            </a:r>
            <a:r>
              <a:rPr lang="ru-RU" dirty="0" smtClean="0"/>
              <a:t> </a:t>
            </a:r>
            <a:r>
              <a:rPr lang="ru-RU" dirty="0" err="1" smtClean="0"/>
              <a:t>рівних</a:t>
            </a:r>
            <a:r>
              <a:rPr lang="ru-RU" dirty="0" smtClean="0"/>
              <a:t> </a:t>
            </a:r>
            <a:r>
              <a:rPr lang="ru-RU" dirty="0" err="1" smtClean="0"/>
              <a:t>між</a:t>
            </a:r>
            <a:r>
              <a:rPr lang="ru-RU" dirty="0" smtClean="0"/>
              <a:t> собою </a:t>
            </a:r>
            <a:r>
              <a:rPr lang="ru-RU" dirty="0" err="1" smtClean="0"/>
              <a:t>частин</a:t>
            </a:r>
            <a:r>
              <a:rPr lang="ru-RU" dirty="0" smtClean="0"/>
              <a:t> – </a:t>
            </a:r>
            <a:r>
              <a:rPr lang="ru-RU" b="1" dirty="0" smtClean="0"/>
              <a:t>активу</a:t>
            </a:r>
            <a:r>
              <a:rPr lang="ru-RU" dirty="0" smtClean="0"/>
              <a:t> та </a:t>
            </a:r>
            <a:r>
              <a:rPr lang="ru-RU" b="1" dirty="0" err="1" smtClean="0"/>
              <a:t>пасиву</a:t>
            </a:r>
            <a:r>
              <a:rPr lang="ru-RU" dirty="0" smtClean="0"/>
              <a:t>.</a:t>
            </a:r>
          </a:p>
          <a:p>
            <a:pPr marL="0" indent="355600" algn="just" fontAlgn="base">
              <a:buNone/>
            </a:pPr>
            <a:endParaRPr lang="ru-RU" dirty="0" smtClean="0"/>
          </a:p>
          <a:p>
            <a:pPr marL="0" indent="355600" algn="just" fontAlgn="base">
              <a:buNone/>
            </a:pPr>
            <a:r>
              <a:rPr lang="ru-RU" b="1" dirty="0" smtClean="0"/>
              <a:t>Актив </a:t>
            </a:r>
            <a:r>
              <a:rPr lang="ru-RU" b="1" dirty="0" err="1" smtClean="0"/>
              <a:t>містить</a:t>
            </a:r>
            <a:r>
              <a:rPr lang="ru-RU" b="1" dirty="0" smtClean="0"/>
              <a:t> три </a:t>
            </a:r>
            <a:r>
              <a:rPr lang="ru-RU" b="1" dirty="0" err="1" smtClean="0"/>
              <a:t>розділи</a:t>
            </a:r>
            <a:r>
              <a:rPr lang="ru-RU" b="1" dirty="0" smtClean="0"/>
              <a:t>:</a:t>
            </a:r>
          </a:p>
          <a:p>
            <a:pPr marL="0" indent="355600" algn="just"/>
            <a:r>
              <a:rPr lang="ru-RU" dirty="0" smtClean="0"/>
              <a:t>І. </a:t>
            </a:r>
            <a:r>
              <a:rPr lang="ru-RU" dirty="0" err="1" smtClean="0"/>
              <a:t>Необоротні</a:t>
            </a:r>
            <a:r>
              <a:rPr lang="ru-RU" dirty="0" smtClean="0"/>
              <a:t> </a:t>
            </a:r>
            <a:r>
              <a:rPr lang="ru-RU" dirty="0" err="1" smtClean="0"/>
              <a:t>активи</a:t>
            </a:r>
            <a:r>
              <a:rPr lang="ru-RU" dirty="0" smtClean="0"/>
              <a:t>.</a:t>
            </a:r>
          </a:p>
          <a:p>
            <a:pPr marL="0" indent="355600" algn="just"/>
            <a:r>
              <a:rPr lang="ru-RU" dirty="0" smtClean="0"/>
              <a:t>І</a:t>
            </a:r>
            <a:r>
              <a:rPr lang="en-US" dirty="0" smtClean="0"/>
              <a:t>I. </a:t>
            </a:r>
            <a:r>
              <a:rPr lang="ru-RU" dirty="0" err="1" smtClean="0"/>
              <a:t>Оборотні</a:t>
            </a:r>
            <a:r>
              <a:rPr lang="ru-RU" dirty="0" smtClean="0"/>
              <a:t> </a:t>
            </a:r>
            <a:r>
              <a:rPr lang="ru-RU" dirty="0" err="1" smtClean="0"/>
              <a:t>активи</a:t>
            </a:r>
            <a:r>
              <a:rPr lang="ru-RU" dirty="0" smtClean="0"/>
              <a:t>.</a:t>
            </a:r>
          </a:p>
          <a:p>
            <a:pPr marL="0" indent="355600" algn="just"/>
            <a:r>
              <a:rPr lang="ru-RU" dirty="0" smtClean="0"/>
              <a:t>ІІІ. </a:t>
            </a:r>
            <a:r>
              <a:rPr lang="ru-RU" dirty="0" err="1" smtClean="0"/>
              <a:t>Необоротні</a:t>
            </a:r>
            <a:r>
              <a:rPr lang="ru-RU" dirty="0" smtClean="0"/>
              <a:t> </a:t>
            </a:r>
            <a:r>
              <a:rPr lang="ru-RU" dirty="0" err="1" smtClean="0"/>
              <a:t>активи</a:t>
            </a:r>
            <a:r>
              <a:rPr lang="ru-RU" dirty="0" smtClean="0"/>
              <a:t>, </a:t>
            </a:r>
            <a:r>
              <a:rPr lang="ru-RU" dirty="0" err="1" smtClean="0"/>
              <a:t>утримувані</a:t>
            </a:r>
            <a:r>
              <a:rPr lang="ru-RU" dirty="0" smtClean="0"/>
              <a:t> для продажу, та </a:t>
            </a:r>
            <a:r>
              <a:rPr lang="ru-RU" dirty="0" err="1" smtClean="0"/>
              <a:t>групи</a:t>
            </a:r>
            <a:r>
              <a:rPr lang="ru-RU" dirty="0" smtClean="0"/>
              <a:t> </a:t>
            </a:r>
            <a:r>
              <a:rPr lang="ru-RU" dirty="0" err="1" smtClean="0"/>
              <a:t>вибуття</a:t>
            </a:r>
            <a:r>
              <a:rPr lang="ru-RU" dirty="0" smtClean="0"/>
              <a:t>.</a:t>
            </a:r>
          </a:p>
          <a:p>
            <a:pPr marL="0" indent="355600" algn="just">
              <a:buNone/>
            </a:pPr>
            <a:endParaRPr lang="ru-RU" dirty="0" smtClean="0"/>
          </a:p>
          <a:p>
            <a:pPr marL="0" indent="355600" algn="just">
              <a:buNone/>
            </a:pPr>
            <a:r>
              <a:rPr lang="ru-RU" b="1" dirty="0" err="1" smtClean="0"/>
              <a:t>Пасив</a:t>
            </a:r>
            <a:r>
              <a:rPr lang="ru-RU" b="1" dirty="0" smtClean="0"/>
              <a:t> </a:t>
            </a:r>
            <a:r>
              <a:rPr lang="ru-RU" b="1" dirty="0" err="1" smtClean="0"/>
              <a:t>має</a:t>
            </a:r>
            <a:r>
              <a:rPr lang="ru-RU" b="1" dirty="0" smtClean="0"/>
              <a:t> </a:t>
            </a:r>
            <a:r>
              <a:rPr lang="ru-RU" b="1" dirty="0" err="1" smtClean="0"/>
              <a:t>чотири</a:t>
            </a:r>
            <a:r>
              <a:rPr lang="ru-RU" b="1" dirty="0" smtClean="0"/>
              <a:t> </a:t>
            </a:r>
            <a:r>
              <a:rPr lang="ru-RU" b="1" dirty="0" err="1" smtClean="0"/>
              <a:t>розділи</a:t>
            </a:r>
            <a:r>
              <a:rPr lang="ru-RU" b="1" dirty="0" smtClean="0"/>
              <a:t>:</a:t>
            </a:r>
          </a:p>
          <a:p>
            <a:pPr marL="0" indent="355600" algn="just"/>
            <a:r>
              <a:rPr lang="ru-RU" dirty="0" smtClean="0"/>
              <a:t>І. </a:t>
            </a:r>
            <a:r>
              <a:rPr lang="ru-RU" dirty="0" err="1" smtClean="0"/>
              <a:t>Власний</a:t>
            </a:r>
            <a:r>
              <a:rPr lang="ru-RU" dirty="0" smtClean="0"/>
              <a:t> </a:t>
            </a:r>
            <a:r>
              <a:rPr lang="ru-RU" dirty="0" err="1" smtClean="0"/>
              <a:t>капітал</a:t>
            </a:r>
            <a:r>
              <a:rPr lang="ru-RU" dirty="0" smtClean="0"/>
              <a:t>.</a:t>
            </a:r>
          </a:p>
          <a:p>
            <a:pPr marL="0" indent="355600" algn="just"/>
            <a:r>
              <a:rPr lang="ru-RU" dirty="0" smtClean="0"/>
              <a:t>ІІ. </a:t>
            </a:r>
            <a:r>
              <a:rPr lang="ru-RU" dirty="0" err="1" smtClean="0"/>
              <a:t>Довгострокові</a:t>
            </a:r>
            <a:r>
              <a:rPr lang="ru-RU" dirty="0" smtClean="0"/>
              <a:t> </a:t>
            </a:r>
            <a:r>
              <a:rPr lang="ru-RU" dirty="0" err="1" smtClean="0"/>
              <a:t>зобов’язання</a:t>
            </a:r>
            <a:r>
              <a:rPr lang="ru-RU" dirty="0" smtClean="0"/>
              <a:t> </a:t>
            </a:r>
            <a:r>
              <a:rPr lang="ru-RU" dirty="0" err="1" smtClean="0"/>
              <a:t>і</a:t>
            </a:r>
            <a:r>
              <a:rPr lang="ru-RU" dirty="0" smtClean="0"/>
              <a:t> </a:t>
            </a:r>
            <a:r>
              <a:rPr lang="ru-RU" dirty="0" err="1" smtClean="0"/>
              <a:t>забезпечення</a:t>
            </a:r>
            <a:r>
              <a:rPr lang="ru-RU" dirty="0" smtClean="0"/>
              <a:t>.</a:t>
            </a:r>
          </a:p>
          <a:p>
            <a:pPr marL="0" indent="355600" algn="just"/>
            <a:r>
              <a:rPr lang="ru-RU" dirty="0" smtClean="0"/>
              <a:t>ІІІ. </a:t>
            </a:r>
            <a:r>
              <a:rPr lang="ru-RU" dirty="0" err="1" smtClean="0"/>
              <a:t>Поточні</a:t>
            </a:r>
            <a:r>
              <a:rPr lang="ru-RU" dirty="0" smtClean="0"/>
              <a:t> </a:t>
            </a:r>
            <a:r>
              <a:rPr lang="ru-RU" dirty="0" err="1" smtClean="0"/>
              <a:t>зобов’язання</a:t>
            </a:r>
            <a:r>
              <a:rPr lang="ru-RU" dirty="0" smtClean="0"/>
              <a:t> </a:t>
            </a:r>
            <a:r>
              <a:rPr lang="ru-RU" dirty="0" err="1" smtClean="0"/>
              <a:t>і</a:t>
            </a:r>
            <a:r>
              <a:rPr lang="ru-RU" dirty="0" smtClean="0"/>
              <a:t> </a:t>
            </a:r>
            <a:r>
              <a:rPr lang="ru-RU" dirty="0" err="1" smtClean="0"/>
              <a:t>забезпечення</a:t>
            </a:r>
            <a:r>
              <a:rPr lang="ru-RU" dirty="0" smtClean="0"/>
              <a:t>.</a:t>
            </a:r>
          </a:p>
          <a:p>
            <a:pPr marL="0" indent="355600" algn="just"/>
            <a:r>
              <a:rPr lang="ru-RU" dirty="0" smtClean="0"/>
              <a:t>І</a:t>
            </a:r>
            <a:r>
              <a:rPr lang="en-US" dirty="0" smtClean="0"/>
              <a:t>V. </a:t>
            </a:r>
            <a:r>
              <a:rPr lang="ru-RU" dirty="0" err="1" smtClean="0"/>
              <a:t>Зобов’язання</a:t>
            </a:r>
            <a:r>
              <a:rPr lang="ru-RU" dirty="0" smtClean="0"/>
              <a:t>, </a:t>
            </a:r>
            <a:r>
              <a:rPr lang="ru-RU" dirty="0" err="1" smtClean="0"/>
              <a:t>пов’язані</a:t>
            </a:r>
            <a:r>
              <a:rPr lang="ru-RU" dirty="0" smtClean="0"/>
              <a:t> </a:t>
            </a:r>
            <a:r>
              <a:rPr lang="ru-RU" dirty="0" err="1" smtClean="0"/>
              <a:t>з</a:t>
            </a:r>
            <a:r>
              <a:rPr lang="ru-RU" dirty="0" smtClean="0"/>
              <a:t> </a:t>
            </a:r>
            <a:r>
              <a:rPr lang="ru-RU" dirty="0" err="1" smtClean="0"/>
              <a:t>необоротними</a:t>
            </a:r>
            <a:r>
              <a:rPr lang="ru-RU" dirty="0" smtClean="0"/>
              <a:t> активами, </a:t>
            </a:r>
            <a:r>
              <a:rPr lang="ru-RU" dirty="0" err="1" smtClean="0"/>
              <a:t>утримуваними</a:t>
            </a:r>
            <a:r>
              <a:rPr lang="ru-RU" dirty="0" smtClean="0"/>
              <a:t> для продажу, та </a:t>
            </a:r>
            <a:r>
              <a:rPr lang="ru-RU" dirty="0" err="1" smtClean="0"/>
              <a:t>групами</a:t>
            </a:r>
            <a:r>
              <a:rPr lang="ru-RU" dirty="0" smtClean="0"/>
              <a:t> </a:t>
            </a:r>
            <a:r>
              <a:rPr lang="ru-RU" dirty="0" err="1" smtClean="0"/>
              <a:t>вибуття</a:t>
            </a:r>
            <a:r>
              <a:rPr lang="ru-RU" dirty="0" smtClean="0"/>
              <a:t>.</a:t>
            </a:r>
          </a:p>
        </p:txBody>
      </p:sp>
    </p:spTree>
  </p:cSld>
  <p:clrMapOvr>
    <a:masterClrMapping/>
  </p:clrMapOvr>
  <p:transition spd="med">
    <p:fade thruBlk="1"/>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Основа заповнення Форми № 1</a:t>
            </a:r>
            <a:endParaRPr lang="uk-UA" dirty="0"/>
          </a:p>
        </p:txBody>
      </p:sp>
      <p:sp>
        <p:nvSpPr>
          <p:cNvPr id="4" name="Содержимое 3"/>
          <p:cNvSpPr>
            <a:spLocks noGrp="1"/>
          </p:cNvSpPr>
          <p:nvPr>
            <p:ph sz="quarter" idx="1"/>
          </p:nvPr>
        </p:nvSpPr>
        <p:spPr/>
        <p:txBody>
          <a:bodyPr>
            <a:normAutofit fontScale="85000" lnSpcReduction="20000"/>
          </a:bodyPr>
          <a:lstStyle/>
          <a:p>
            <a:pPr marL="0" indent="355600" algn="just" fontAlgn="base">
              <a:buNone/>
            </a:pPr>
            <a:r>
              <a:rPr lang="uk-UA" b="1" dirty="0" smtClean="0"/>
              <a:t>Заповнення активу</a:t>
            </a:r>
            <a:r>
              <a:rPr lang="uk-UA" dirty="0" smtClean="0"/>
              <a:t>:</a:t>
            </a:r>
          </a:p>
          <a:p>
            <a:pPr marL="0" indent="355600" algn="just" fontAlgn="base"/>
            <a:r>
              <a:rPr lang="uk-UA" dirty="0" smtClean="0"/>
              <a:t>Журнал 1 (а саме залишки за рахунками 30, 31 та 33)</a:t>
            </a:r>
          </a:p>
          <a:p>
            <a:pPr marL="0" indent="355600" algn="just" fontAlgn="base"/>
            <a:r>
              <a:rPr lang="uk-UA" dirty="0" smtClean="0"/>
              <a:t>Журнал 3 (а саме залишки за рахунками 16, 17, 34, 36, 37 та 38)</a:t>
            </a:r>
          </a:p>
          <a:p>
            <a:pPr marL="0" indent="355600" algn="just" fontAlgn="base"/>
            <a:r>
              <a:rPr lang="uk-UA" dirty="0" smtClean="0"/>
              <a:t>Журнал 4 (а саме залишки за рахунками 10, 11, 12, 13, 14, 15, 18 та 35)</a:t>
            </a:r>
          </a:p>
          <a:p>
            <a:pPr marL="0" indent="355600" algn="just" fontAlgn="base"/>
            <a:r>
              <a:rPr lang="uk-UA" dirty="0" smtClean="0"/>
              <a:t>Журнал 5 (а саме залишки рахунків 20, 22, 23, 24, 25, 26, 28 та 39)</a:t>
            </a:r>
          </a:p>
          <a:p>
            <a:pPr marL="0" indent="355600" algn="just" fontAlgn="base"/>
            <a:endParaRPr lang="uk-UA" dirty="0" smtClean="0"/>
          </a:p>
          <a:p>
            <a:pPr marL="0" indent="355600" algn="just" fontAlgn="base">
              <a:buNone/>
            </a:pPr>
            <a:r>
              <a:rPr lang="uk-UA" b="1" dirty="0" smtClean="0"/>
              <a:t>Заповнення пасиву</a:t>
            </a:r>
            <a:r>
              <a:rPr lang="uk-UA" dirty="0" smtClean="0"/>
              <a:t>:</a:t>
            </a:r>
            <a:endParaRPr lang="en-US" dirty="0" smtClean="0"/>
          </a:p>
          <a:p>
            <a:pPr marL="0" indent="355600" algn="just" fontAlgn="base"/>
            <a:r>
              <a:rPr lang="ru-RU" dirty="0" smtClean="0"/>
              <a:t>Журнал 2 (а </a:t>
            </a:r>
            <a:r>
              <a:rPr lang="ru-RU" dirty="0" err="1" smtClean="0"/>
              <a:t>саме</a:t>
            </a:r>
            <a:r>
              <a:rPr lang="ru-RU" dirty="0" smtClean="0"/>
              <a:t> </a:t>
            </a:r>
            <a:r>
              <a:rPr lang="ru-RU" dirty="0" err="1" smtClean="0"/>
              <a:t>залишки</a:t>
            </a:r>
            <a:r>
              <a:rPr lang="ru-RU" dirty="0" smtClean="0"/>
              <a:t> за</a:t>
            </a:r>
            <a:r>
              <a:rPr lang="uk-UA" dirty="0" smtClean="0"/>
              <a:t> рахунками 50 та 60)</a:t>
            </a:r>
            <a:endParaRPr lang="ru-RU" dirty="0" smtClean="0"/>
          </a:p>
          <a:p>
            <a:pPr marL="0" indent="355600" algn="just" fontAlgn="base"/>
            <a:r>
              <a:rPr lang="uk-UA" dirty="0" smtClean="0"/>
              <a:t>Журнал 3 (</a:t>
            </a:r>
            <a:r>
              <a:rPr lang="ru-RU" dirty="0" smtClean="0"/>
              <a:t>а </a:t>
            </a:r>
            <a:r>
              <a:rPr lang="ru-RU" dirty="0" err="1" smtClean="0"/>
              <a:t>саме</a:t>
            </a:r>
            <a:r>
              <a:rPr lang="ru-RU" dirty="0" smtClean="0"/>
              <a:t> </a:t>
            </a:r>
            <a:r>
              <a:rPr lang="ru-RU" dirty="0" err="1" smtClean="0"/>
              <a:t>залишки</a:t>
            </a:r>
            <a:r>
              <a:rPr lang="ru-RU" dirty="0" smtClean="0"/>
              <a:t> за</a:t>
            </a:r>
            <a:r>
              <a:rPr lang="uk-UA" dirty="0" smtClean="0"/>
              <a:t> рахунками 51, 52, 53, 54, 55, 61, 62, 63, 64, 67, 68 та 69)</a:t>
            </a:r>
          </a:p>
          <a:p>
            <a:pPr marL="0" indent="355600" algn="just" fontAlgn="base"/>
            <a:r>
              <a:rPr lang="uk-UA" dirty="0" smtClean="0"/>
              <a:t>Журнал 5 (а саме залишки рахунків 65 та 66)</a:t>
            </a:r>
            <a:endParaRPr lang="ru-RU" dirty="0" smtClean="0"/>
          </a:p>
          <a:p>
            <a:pPr marL="0" indent="355600" algn="just" fontAlgn="base"/>
            <a:r>
              <a:rPr lang="ru-RU" dirty="0" smtClean="0"/>
              <a:t>Журнал 7 (а </a:t>
            </a:r>
            <a:r>
              <a:rPr lang="ru-RU" dirty="0" err="1" smtClean="0"/>
              <a:t>саме</a:t>
            </a:r>
            <a:r>
              <a:rPr lang="ru-RU" dirty="0" smtClean="0"/>
              <a:t> </a:t>
            </a:r>
            <a:r>
              <a:rPr lang="ru-RU" dirty="0" err="1" smtClean="0"/>
              <a:t>залишки</a:t>
            </a:r>
            <a:r>
              <a:rPr lang="ru-RU" dirty="0" smtClean="0"/>
              <a:t> за</a:t>
            </a:r>
            <a:r>
              <a:rPr lang="uk-UA" dirty="0" smtClean="0"/>
              <a:t> рахунками 40, 41, 42, 43, 44, 45, 46, 47 та 48)</a:t>
            </a:r>
          </a:p>
          <a:p>
            <a:pPr marL="0" indent="355600" algn="just" fontAlgn="base">
              <a:buNone/>
            </a:pPr>
            <a:endParaRPr lang="uk-UA" dirty="0" smtClean="0"/>
          </a:p>
          <a:p>
            <a:pPr marL="0" indent="355600" algn="just" fontAlgn="base">
              <a:buNone/>
            </a:pPr>
            <a:endParaRPr lang="uk-UA" dirty="0" smtClean="0"/>
          </a:p>
          <a:p>
            <a:pPr marL="0" indent="355600" algn="just" fontAlgn="base">
              <a:buNone/>
            </a:pPr>
            <a:endParaRPr lang="uk-UA" dirty="0" smtClean="0"/>
          </a:p>
        </p:txBody>
      </p:sp>
    </p:spTree>
  </p:cSld>
  <p:clrMapOvr>
    <a:masterClrMapping/>
  </p:clrMapOvr>
  <p:transition spd="med">
    <p:fade thruBlk="1"/>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pc="-150" dirty="0" smtClean="0"/>
              <a:t>Форма № 2 Звіт про фінансові результати</a:t>
            </a:r>
            <a:br>
              <a:rPr lang="uk-UA" spc="-150" dirty="0" smtClean="0"/>
            </a:br>
            <a:r>
              <a:rPr lang="uk-UA" spc="-150" dirty="0" smtClean="0"/>
              <a:t>(Звіт про сукупний дохід)</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ru-RU" b="1" spc="-100" dirty="0" err="1" smtClean="0"/>
              <a:t>Звіт</a:t>
            </a:r>
            <a:r>
              <a:rPr lang="ru-RU" b="1" spc="-100" dirty="0" smtClean="0"/>
              <a:t> про доходи, </a:t>
            </a:r>
            <a:r>
              <a:rPr lang="ru-RU" b="1" spc="-100" dirty="0" err="1" smtClean="0"/>
              <a:t>витрати</a:t>
            </a:r>
            <a:r>
              <a:rPr lang="ru-RU" b="1" spc="-100" dirty="0" smtClean="0"/>
              <a:t>, </a:t>
            </a:r>
            <a:r>
              <a:rPr lang="ru-RU" b="1" spc="-100" dirty="0" err="1" smtClean="0"/>
              <a:t>фінансові</a:t>
            </a:r>
            <a:r>
              <a:rPr lang="ru-RU" b="1" spc="-100" dirty="0" smtClean="0"/>
              <a:t> </a:t>
            </a:r>
            <a:r>
              <a:rPr lang="ru-RU" b="1" spc="-100" dirty="0" err="1" smtClean="0"/>
              <a:t>результати</a:t>
            </a:r>
            <a:r>
              <a:rPr lang="ru-RU" b="1" spc="-100" dirty="0" smtClean="0"/>
              <a:t> та </a:t>
            </a:r>
            <a:r>
              <a:rPr lang="ru-RU" b="1" spc="-100" dirty="0" err="1" smtClean="0"/>
              <a:t>сукупний</a:t>
            </a:r>
            <a:r>
              <a:rPr lang="ru-RU" b="1" spc="-100" dirty="0" smtClean="0"/>
              <a:t> </a:t>
            </a:r>
            <a:r>
              <a:rPr lang="ru-RU" b="1" spc="-100" dirty="0" err="1" smtClean="0"/>
              <a:t>дохід</a:t>
            </a:r>
            <a:r>
              <a:rPr lang="ru-RU" b="1" spc="-100" dirty="0" smtClean="0"/>
              <a:t>.</a:t>
            </a:r>
          </a:p>
          <a:p>
            <a:pPr marL="0" indent="355600" algn="just" fontAlgn="base">
              <a:buNone/>
            </a:pPr>
            <a:endParaRPr lang="ru-RU" b="1" spc="-100" dirty="0" smtClean="0"/>
          </a:p>
          <a:p>
            <a:pPr marL="0" indent="355600" algn="just" fontAlgn="base">
              <a:buNone/>
            </a:pPr>
            <a:r>
              <a:rPr lang="ru-RU" dirty="0" err="1" smtClean="0"/>
              <a:t>Звіт</a:t>
            </a:r>
            <a:r>
              <a:rPr lang="ru-RU" dirty="0" smtClean="0"/>
              <a:t> про </a:t>
            </a:r>
            <a:r>
              <a:rPr lang="ru-RU" dirty="0" err="1" smtClean="0"/>
              <a:t>фінансові</a:t>
            </a:r>
            <a:r>
              <a:rPr lang="ru-RU" dirty="0" smtClean="0"/>
              <a:t> </a:t>
            </a:r>
            <a:r>
              <a:rPr lang="ru-RU" dirty="0" err="1" smtClean="0"/>
              <a:t>результати</a:t>
            </a:r>
            <a:r>
              <a:rPr lang="ru-RU" dirty="0" smtClean="0"/>
              <a:t> </a:t>
            </a:r>
            <a:r>
              <a:rPr lang="ru-RU" b="1" dirty="0" err="1" smtClean="0"/>
              <a:t>складається</a:t>
            </a:r>
            <a:r>
              <a:rPr lang="ru-RU" b="1" dirty="0" smtClean="0"/>
              <a:t> </a:t>
            </a:r>
            <a:r>
              <a:rPr lang="ru-RU" b="1" dirty="0" err="1" smtClean="0"/>
              <a:t>з</a:t>
            </a:r>
            <a:r>
              <a:rPr lang="ru-RU" b="1" dirty="0" smtClean="0"/>
              <a:t> </a:t>
            </a:r>
            <a:r>
              <a:rPr lang="ru-RU" b="1" dirty="0" err="1" smtClean="0"/>
              <a:t>чотирьох</a:t>
            </a:r>
            <a:r>
              <a:rPr lang="ru-RU" b="1" dirty="0" smtClean="0"/>
              <a:t> </a:t>
            </a:r>
            <a:r>
              <a:rPr lang="ru-RU" b="1" dirty="0" err="1" smtClean="0"/>
              <a:t>частин</a:t>
            </a:r>
            <a:r>
              <a:rPr lang="ru-RU" dirty="0" smtClean="0"/>
              <a:t>:</a:t>
            </a:r>
          </a:p>
          <a:p>
            <a:pPr marL="0" indent="355600" algn="just" fontAlgn="base"/>
            <a:r>
              <a:rPr lang="ru-RU" dirty="0" err="1" smtClean="0"/>
              <a:t>Фінансові</a:t>
            </a:r>
            <a:r>
              <a:rPr lang="ru-RU" dirty="0" smtClean="0"/>
              <a:t> </a:t>
            </a:r>
            <a:r>
              <a:rPr lang="ru-RU" dirty="0" err="1" smtClean="0"/>
              <a:t>результати</a:t>
            </a:r>
            <a:endParaRPr lang="ru-RU" dirty="0" smtClean="0"/>
          </a:p>
          <a:p>
            <a:pPr marL="0" indent="355600" algn="just" fontAlgn="base"/>
            <a:r>
              <a:rPr lang="ru-RU" dirty="0" err="1" smtClean="0"/>
              <a:t>Сукупний</a:t>
            </a:r>
            <a:r>
              <a:rPr lang="ru-RU" dirty="0" smtClean="0"/>
              <a:t> </a:t>
            </a:r>
            <a:r>
              <a:rPr lang="ru-RU" dirty="0" err="1" smtClean="0"/>
              <a:t>дохід</a:t>
            </a:r>
            <a:endParaRPr lang="ru-RU" dirty="0" smtClean="0"/>
          </a:p>
          <a:p>
            <a:pPr marL="0" indent="355600" algn="just" fontAlgn="base"/>
            <a:r>
              <a:rPr lang="ru-RU" dirty="0" err="1" smtClean="0"/>
              <a:t>Елементи</a:t>
            </a:r>
            <a:r>
              <a:rPr lang="ru-RU" dirty="0" smtClean="0"/>
              <a:t> </a:t>
            </a:r>
            <a:r>
              <a:rPr lang="ru-RU" dirty="0" err="1" smtClean="0"/>
              <a:t>операційних</a:t>
            </a:r>
            <a:r>
              <a:rPr lang="ru-RU" dirty="0" smtClean="0"/>
              <a:t> </a:t>
            </a:r>
            <a:r>
              <a:rPr lang="ru-RU" dirty="0" err="1" smtClean="0"/>
              <a:t>витрат</a:t>
            </a:r>
            <a:endParaRPr lang="ru-RU" dirty="0" smtClean="0"/>
          </a:p>
          <a:p>
            <a:pPr marL="0" indent="355600" algn="just" fontAlgn="base"/>
            <a:r>
              <a:rPr lang="ru-RU" dirty="0" err="1" smtClean="0"/>
              <a:t>Елементи</a:t>
            </a:r>
            <a:r>
              <a:rPr lang="ru-RU" dirty="0" smtClean="0"/>
              <a:t> </a:t>
            </a:r>
            <a:r>
              <a:rPr lang="ru-RU" dirty="0" err="1" smtClean="0"/>
              <a:t>операційних</a:t>
            </a:r>
            <a:r>
              <a:rPr lang="ru-RU" dirty="0" smtClean="0"/>
              <a:t> </a:t>
            </a:r>
            <a:r>
              <a:rPr lang="ru-RU" dirty="0" err="1" smtClean="0"/>
              <a:t>витрат</a:t>
            </a:r>
            <a:endParaRPr lang="ru-RU" dirty="0" smtClean="0"/>
          </a:p>
        </p:txBody>
      </p:sp>
    </p:spTree>
  </p:cSld>
  <p:clrMapOvr>
    <a:masterClrMapping/>
  </p:clrMapOvr>
  <p:transition spd="med">
    <p:fade thruBlk="1"/>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Основа заповнення Форми № 2</a:t>
            </a:r>
            <a:endParaRPr lang="uk-UA" dirty="0"/>
          </a:p>
        </p:txBody>
      </p:sp>
      <p:sp>
        <p:nvSpPr>
          <p:cNvPr id="4" name="Содержимое 3"/>
          <p:cNvSpPr>
            <a:spLocks noGrp="1"/>
          </p:cNvSpPr>
          <p:nvPr>
            <p:ph sz="quarter" idx="1"/>
          </p:nvPr>
        </p:nvSpPr>
        <p:spPr/>
        <p:txBody>
          <a:bodyPr>
            <a:normAutofit fontScale="92500"/>
          </a:bodyPr>
          <a:lstStyle/>
          <a:p>
            <a:pPr marL="0" indent="355600" algn="just" fontAlgn="base"/>
            <a:r>
              <a:rPr lang="uk-UA" dirty="0" smtClean="0"/>
              <a:t>Журнал 3 (а саме обороти за кредитом рахунку 54)</a:t>
            </a:r>
          </a:p>
          <a:p>
            <a:pPr marL="0" indent="355600" algn="just" fontAlgn="base"/>
            <a:r>
              <a:rPr lang="uk-UA" dirty="0" smtClean="0"/>
              <a:t>Журнал 5 (а саме обороти за кредитом рахунків 9 класу)</a:t>
            </a:r>
          </a:p>
          <a:p>
            <a:pPr marL="0" indent="355600" algn="just" fontAlgn="base">
              <a:buNone/>
            </a:pPr>
            <a:r>
              <a:rPr lang="uk-UA" dirty="0" smtClean="0"/>
              <a:t>або</a:t>
            </a:r>
          </a:p>
          <a:p>
            <a:pPr marL="0" indent="355600" algn="just" fontAlgn="base"/>
            <a:r>
              <a:rPr lang="uk-UA" dirty="0" smtClean="0"/>
              <a:t>Журнал 5А (а саме обороти за кредитом рахунків 8 та 9 класів)</a:t>
            </a:r>
          </a:p>
          <a:p>
            <a:pPr marL="0" indent="355600" algn="just" fontAlgn="base"/>
            <a:r>
              <a:rPr lang="uk-UA" dirty="0" smtClean="0"/>
              <a:t>Журнал 6 (а саме обороти за кредитом рахунків 7 класу)</a:t>
            </a:r>
          </a:p>
          <a:p>
            <a:pPr marL="0" indent="355600" algn="just" fontAlgn="base"/>
            <a:r>
              <a:rPr lang="uk-UA" dirty="0" smtClean="0"/>
              <a:t>Журнал 7 (а саме обори за кредитом рахунків 41, 42, 43)</a:t>
            </a:r>
          </a:p>
          <a:p>
            <a:pPr marL="0" indent="355600" algn="just" fontAlgn="base"/>
            <a:r>
              <a:rPr lang="uk-UA" dirty="0" smtClean="0"/>
              <a:t>Головна книга (а саме дебетові обороти рахунків 9 класу та 7 класу, також рахунків 41, 42, 43)</a:t>
            </a:r>
            <a:endParaRPr lang="ru-RU" dirty="0" smtClean="0"/>
          </a:p>
          <a:p>
            <a:pPr marL="0" indent="355600" algn="just" fontAlgn="base"/>
            <a:endParaRPr lang="uk-UA" dirty="0" smtClean="0"/>
          </a:p>
        </p:txBody>
      </p:sp>
    </p:spTree>
  </p:cSld>
  <p:clrMapOvr>
    <a:masterClrMapping/>
  </p:clrMapOvr>
  <p:transition spd="med">
    <p:fade thruBlk="1"/>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pc="-150" dirty="0" smtClean="0"/>
              <a:t>Форма № 3/3-н </a:t>
            </a:r>
            <a:r>
              <a:rPr lang="ru-RU" spc="-150" dirty="0" err="1" smtClean="0"/>
              <a:t>Звіт</a:t>
            </a:r>
            <a:r>
              <a:rPr lang="ru-RU" spc="-150" dirty="0" smtClean="0"/>
              <a:t> про </a:t>
            </a:r>
            <a:r>
              <a:rPr lang="ru-RU" spc="-150" dirty="0" err="1" smtClean="0"/>
              <a:t>рух</a:t>
            </a:r>
            <a:r>
              <a:rPr lang="ru-RU" spc="-150" dirty="0" smtClean="0"/>
              <a:t> </a:t>
            </a:r>
            <a:r>
              <a:rPr lang="ru-RU" spc="-150" dirty="0" err="1" smtClean="0"/>
              <a:t>грошових</a:t>
            </a:r>
            <a:r>
              <a:rPr lang="ru-RU" spc="-150" dirty="0" smtClean="0"/>
              <a:t> </a:t>
            </a:r>
            <a:r>
              <a:rPr lang="ru-RU" spc="-150" dirty="0" err="1" smtClean="0"/>
              <a:t>коштів</a:t>
            </a:r>
            <a:r>
              <a:rPr lang="ru-RU" spc="-150" dirty="0" smtClean="0"/>
              <a:t> (за прямим методом / за </a:t>
            </a:r>
            <a:r>
              <a:rPr lang="ru-RU" spc="-150" dirty="0" err="1" smtClean="0"/>
              <a:t>непрямим</a:t>
            </a:r>
            <a:r>
              <a:rPr lang="ru-RU" spc="-150" dirty="0" smtClean="0"/>
              <a:t> методом)</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ru-RU" b="1" spc="-100" dirty="0" err="1" smtClean="0"/>
              <a:t>Звіт</a:t>
            </a:r>
            <a:r>
              <a:rPr lang="ru-RU" b="1" spc="-100" dirty="0" smtClean="0"/>
              <a:t>, </a:t>
            </a:r>
            <a:r>
              <a:rPr lang="ru-RU" b="1" spc="-100" dirty="0" err="1" smtClean="0"/>
              <a:t>який</a:t>
            </a:r>
            <a:r>
              <a:rPr lang="ru-RU" b="1" spc="-100" dirty="0" smtClean="0"/>
              <a:t> </a:t>
            </a:r>
            <a:r>
              <a:rPr lang="ru-RU" b="1" spc="-100" dirty="0" err="1" smtClean="0"/>
              <a:t>відображає</a:t>
            </a:r>
            <a:r>
              <a:rPr lang="ru-RU" b="1" spc="-100" dirty="0" smtClean="0"/>
              <a:t> </a:t>
            </a:r>
            <a:r>
              <a:rPr lang="ru-RU" b="1" spc="-100" dirty="0" err="1" smtClean="0"/>
              <a:t>надходження</a:t>
            </a:r>
            <a:r>
              <a:rPr lang="ru-RU" b="1" spc="-100" dirty="0" smtClean="0"/>
              <a:t> </a:t>
            </a:r>
            <a:r>
              <a:rPr lang="ru-RU" b="1" spc="-100" dirty="0" err="1" smtClean="0"/>
              <a:t>і</a:t>
            </a:r>
            <a:r>
              <a:rPr lang="ru-RU" b="1" spc="-100" dirty="0" smtClean="0"/>
              <a:t> </a:t>
            </a:r>
            <a:r>
              <a:rPr lang="ru-RU" b="1" spc="-100" dirty="0" err="1" smtClean="0"/>
              <a:t>вибуття</a:t>
            </a:r>
            <a:r>
              <a:rPr lang="ru-RU" b="1" spc="-100" dirty="0" smtClean="0"/>
              <a:t> </a:t>
            </a:r>
            <a:r>
              <a:rPr lang="ru-RU" b="1" spc="-100" dirty="0" err="1" smtClean="0"/>
              <a:t>грошових</a:t>
            </a:r>
            <a:r>
              <a:rPr lang="ru-RU" b="1" spc="-100" dirty="0" smtClean="0"/>
              <a:t> </a:t>
            </a:r>
            <a:r>
              <a:rPr lang="ru-RU" b="1" spc="-100" dirty="0" err="1" smtClean="0"/>
              <a:t>коштів</a:t>
            </a:r>
            <a:r>
              <a:rPr lang="ru-RU" b="1" spc="-100" dirty="0" smtClean="0"/>
              <a:t> (грошей) </a:t>
            </a:r>
            <a:r>
              <a:rPr lang="ru-RU" b="1" spc="-100" dirty="0" err="1" smtClean="0"/>
              <a:t>протягом</a:t>
            </a:r>
            <a:r>
              <a:rPr lang="ru-RU" b="1" spc="-100" dirty="0" smtClean="0"/>
              <a:t> </a:t>
            </a:r>
            <a:r>
              <a:rPr lang="ru-RU" b="1" spc="-100" dirty="0" err="1" smtClean="0"/>
              <a:t>звітного</a:t>
            </a:r>
            <a:r>
              <a:rPr lang="ru-RU" b="1" spc="-100" dirty="0" smtClean="0"/>
              <a:t> </a:t>
            </a:r>
            <a:r>
              <a:rPr lang="ru-RU" b="1" spc="-100" dirty="0" err="1" smtClean="0"/>
              <a:t>періоду</a:t>
            </a:r>
            <a:r>
              <a:rPr lang="ru-RU" b="1" spc="-100" dirty="0" smtClean="0"/>
              <a:t> в </a:t>
            </a:r>
            <a:r>
              <a:rPr lang="ru-RU" b="1" spc="-100" dirty="0" err="1" smtClean="0"/>
              <a:t>результаті</a:t>
            </a:r>
            <a:r>
              <a:rPr lang="ru-RU" b="1" spc="-100" dirty="0" smtClean="0"/>
              <a:t> </a:t>
            </a:r>
            <a:r>
              <a:rPr lang="ru-RU" b="1" spc="-100" dirty="0" err="1" smtClean="0"/>
              <a:t>операційної</a:t>
            </a:r>
            <a:r>
              <a:rPr lang="ru-RU" b="1" spc="-100" dirty="0" smtClean="0"/>
              <a:t>, </a:t>
            </a:r>
            <a:r>
              <a:rPr lang="ru-RU" b="1" spc="-100" dirty="0" err="1" smtClean="0"/>
              <a:t>інвестиційної</a:t>
            </a:r>
            <a:r>
              <a:rPr lang="ru-RU" b="1" spc="-100" dirty="0" smtClean="0"/>
              <a:t> та </a:t>
            </a:r>
            <a:r>
              <a:rPr lang="ru-RU" b="1" spc="-100" dirty="0" err="1" smtClean="0"/>
              <a:t>фінансової</a:t>
            </a:r>
            <a:r>
              <a:rPr lang="ru-RU" b="1" spc="-100" dirty="0" smtClean="0"/>
              <a:t> </a:t>
            </a:r>
            <a:r>
              <a:rPr lang="ru-RU" b="1" spc="-100" dirty="0" err="1" smtClean="0"/>
              <a:t>діяльності</a:t>
            </a:r>
            <a:r>
              <a:rPr lang="ru-RU" b="1" spc="-100" dirty="0" smtClean="0"/>
              <a:t>.</a:t>
            </a:r>
          </a:p>
          <a:p>
            <a:pPr marL="0" indent="355600" algn="just" fontAlgn="base">
              <a:buNone/>
            </a:pPr>
            <a:endParaRPr lang="ru-RU" b="1" spc="-100" dirty="0" smtClean="0"/>
          </a:p>
          <a:p>
            <a:pPr marL="0" indent="355600" algn="just" fontAlgn="base">
              <a:buNone/>
            </a:pPr>
            <a:r>
              <a:rPr lang="ru-RU" dirty="0" err="1" smtClean="0"/>
              <a:t>Звіт</a:t>
            </a:r>
            <a:r>
              <a:rPr lang="ru-RU" dirty="0" smtClean="0"/>
              <a:t> про </a:t>
            </a:r>
            <a:r>
              <a:rPr lang="ru-RU" dirty="0" err="1" smtClean="0"/>
              <a:t>фінансові</a:t>
            </a:r>
            <a:r>
              <a:rPr lang="ru-RU" dirty="0" smtClean="0"/>
              <a:t> </a:t>
            </a:r>
            <a:r>
              <a:rPr lang="ru-RU" dirty="0" err="1" smtClean="0"/>
              <a:t>результати</a:t>
            </a:r>
            <a:r>
              <a:rPr lang="ru-RU" dirty="0" smtClean="0"/>
              <a:t> </a:t>
            </a:r>
            <a:r>
              <a:rPr lang="ru-RU" b="1" dirty="0" err="1" smtClean="0"/>
              <a:t>складається</a:t>
            </a:r>
            <a:r>
              <a:rPr lang="ru-RU" b="1" dirty="0" smtClean="0"/>
              <a:t> </a:t>
            </a:r>
            <a:r>
              <a:rPr lang="ru-RU" b="1" dirty="0" err="1" smtClean="0"/>
              <a:t>з</a:t>
            </a:r>
            <a:r>
              <a:rPr lang="ru-RU" b="1" dirty="0" smtClean="0"/>
              <a:t> </a:t>
            </a:r>
            <a:r>
              <a:rPr lang="ru-RU" b="1" dirty="0" err="1" smtClean="0"/>
              <a:t>трьох</a:t>
            </a:r>
            <a:r>
              <a:rPr lang="ru-RU" b="1" dirty="0" smtClean="0"/>
              <a:t> </a:t>
            </a:r>
            <a:r>
              <a:rPr lang="ru-RU" b="1" dirty="0" err="1" smtClean="0"/>
              <a:t>частин</a:t>
            </a:r>
            <a:r>
              <a:rPr lang="ru-RU" dirty="0" smtClean="0"/>
              <a:t>:</a:t>
            </a:r>
          </a:p>
          <a:p>
            <a:pPr marL="0" indent="355600" algn="just" fontAlgn="base"/>
            <a:r>
              <a:rPr lang="ru-RU" dirty="0" smtClean="0"/>
              <a:t>Рух </a:t>
            </a:r>
            <a:r>
              <a:rPr lang="ru-RU" dirty="0" err="1" smtClean="0"/>
              <a:t>коштів</a:t>
            </a:r>
            <a:r>
              <a:rPr lang="ru-RU" dirty="0" smtClean="0"/>
              <a:t> у </a:t>
            </a:r>
            <a:r>
              <a:rPr lang="ru-RU" dirty="0" err="1" smtClean="0"/>
              <a:t>результаті</a:t>
            </a:r>
            <a:r>
              <a:rPr lang="ru-RU" dirty="0" smtClean="0"/>
              <a:t> </a:t>
            </a:r>
            <a:r>
              <a:rPr lang="ru-RU" dirty="0" err="1" smtClean="0"/>
              <a:t>операційної</a:t>
            </a:r>
            <a:r>
              <a:rPr lang="ru-RU" dirty="0" smtClean="0"/>
              <a:t> </a:t>
            </a:r>
            <a:r>
              <a:rPr lang="ru-RU" dirty="0" err="1" smtClean="0"/>
              <a:t>діяльності</a:t>
            </a:r>
            <a:endParaRPr lang="ru-RU" dirty="0" smtClean="0"/>
          </a:p>
          <a:p>
            <a:pPr marL="0" indent="355600" algn="just" fontAlgn="base"/>
            <a:r>
              <a:rPr lang="ru-RU" dirty="0" smtClean="0"/>
              <a:t>Рух </a:t>
            </a:r>
            <a:r>
              <a:rPr lang="ru-RU" dirty="0" err="1" smtClean="0"/>
              <a:t>коштів</a:t>
            </a:r>
            <a:r>
              <a:rPr lang="ru-RU" dirty="0" smtClean="0"/>
              <a:t> у </a:t>
            </a:r>
            <a:r>
              <a:rPr lang="ru-RU" dirty="0" err="1" smtClean="0"/>
              <a:t>результаті</a:t>
            </a:r>
            <a:r>
              <a:rPr lang="ru-RU" dirty="0" smtClean="0"/>
              <a:t> </a:t>
            </a:r>
            <a:r>
              <a:rPr lang="ru-RU" dirty="0" err="1" smtClean="0"/>
              <a:t>інвестиційної</a:t>
            </a:r>
            <a:r>
              <a:rPr lang="ru-RU" dirty="0" smtClean="0"/>
              <a:t> </a:t>
            </a:r>
            <a:r>
              <a:rPr lang="ru-RU" dirty="0" err="1" smtClean="0"/>
              <a:t>діяльності</a:t>
            </a:r>
            <a:endParaRPr lang="ru-RU" dirty="0" smtClean="0"/>
          </a:p>
          <a:p>
            <a:pPr marL="0" indent="355600" algn="just" fontAlgn="base"/>
            <a:r>
              <a:rPr lang="ru-RU" dirty="0" smtClean="0"/>
              <a:t>Рух </a:t>
            </a:r>
            <a:r>
              <a:rPr lang="ru-RU" dirty="0" err="1" smtClean="0"/>
              <a:t>коштів</a:t>
            </a:r>
            <a:r>
              <a:rPr lang="ru-RU" dirty="0" smtClean="0"/>
              <a:t> у </a:t>
            </a:r>
            <a:r>
              <a:rPr lang="ru-RU" dirty="0" err="1" smtClean="0"/>
              <a:t>результаті</a:t>
            </a:r>
            <a:r>
              <a:rPr lang="ru-RU" dirty="0" smtClean="0"/>
              <a:t> </a:t>
            </a:r>
            <a:r>
              <a:rPr lang="ru-RU" dirty="0" err="1" smtClean="0"/>
              <a:t>фінансової</a:t>
            </a:r>
            <a:r>
              <a:rPr lang="ru-RU" dirty="0" smtClean="0"/>
              <a:t> </a:t>
            </a:r>
            <a:r>
              <a:rPr lang="ru-RU" dirty="0" err="1" smtClean="0"/>
              <a:t>діяльності</a:t>
            </a:r>
            <a:endParaRPr lang="ru-RU" dirty="0" smtClean="0"/>
          </a:p>
        </p:txBody>
      </p:sp>
    </p:spTree>
  </p:cSld>
  <p:clrMapOvr>
    <a:masterClrMapping/>
  </p:clrMapOvr>
  <p:transition spd="med">
    <p:fade thruBlk="1"/>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Заповнення Форми № 3 </a:t>
            </a:r>
            <a:r>
              <a:rPr lang="ru-RU" spc="-150" dirty="0" smtClean="0"/>
              <a:t>за прямим методом</a:t>
            </a:r>
            <a:endParaRPr lang="uk-UA" dirty="0"/>
          </a:p>
        </p:txBody>
      </p:sp>
      <p:sp>
        <p:nvSpPr>
          <p:cNvPr id="4" name="Содержимое 3"/>
          <p:cNvSpPr>
            <a:spLocks noGrp="1"/>
          </p:cNvSpPr>
          <p:nvPr>
            <p:ph sz="quarter" idx="1"/>
          </p:nvPr>
        </p:nvSpPr>
        <p:spPr/>
        <p:txBody>
          <a:bodyPr>
            <a:normAutofit/>
          </a:bodyPr>
          <a:lstStyle/>
          <a:p>
            <a:pPr marL="0" indent="355600" fontAlgn="base"/>
            <a:r>
              <a:rPr lang="ru-RU" dirty="0" smtClean="0"/>
              <a:t>Рух </a:t>
            </a:r>
            <a:r>
              <a:rPr lang="ru-RU" dirty="0" err="1" smtClean="0"/>
              <a:t>грошових</a:t>
            </a:r>
            <a:r>
              <a:rPr lang="ru-RU" dirty="0" smtClean="0"/>
              <a:t> </a:t>
            </a:r>
            <a:r>
              <a:rPr lang="ru-RU" dirty="0" err="1" smtClean="0"/>
              <a:t>коштів</a:t>
            </a:r>
            <a:r>
              <a:rPr lang="ru-RU" dirty="0" smtClean="0"/>
              <a:t> у </a:t>
            </a:r>
            <a:r>
              <a:rPr lang="ru-RU" dirty="0" err="1" smtClean="0"/>
              <a:t>результаті</a:t>
            </a:r>
            <a:r>
              <a:rPr lang="ru-RU" dirty="0" smtClean="0"/>
              <a:t> </a:t>
            </a:r>
            <a:r>
              <a:rPr lang="ru-RU" dirty="0" err="1" smtClean="0"/>
              <a:t>операційної</a:t>
            </a:r>
            <a:r>
              <a:rPr lang="ru-RU" dirty="0" smtClean="0"/>
              <a:t>, </a:t>
            </a:r>
            <a:r>
              <a:rPr lang="ru-RU" dirty="0" err="1" smtClean="0"/>
              <a:t>інвестиційної</a:t>
            </a:r>
            <a:r>
              <a:rPr lang="ru-RU" dirty="0" smtClean="0"/>
              <a:t> та </a:t>
            </a:r>
            <a:r>
              <a:rPr lang="ru-RU" dirty="0" err="1" smtClean="0"/>
              <a:t>фінансової</a:t>
            </a:r>
            <a:r>
              <a:rPr lang="ru-RU" dirty="0" smtClean="0"/>
              <a:t> </a:t>
            </a:r>
            <a:r>
              <a:rPr lang="ru-RU" dirty="0" err="1" smtClean="0"/>
              <a:t>діяльності</a:t>
            </a:r>
            <a:r>
              <a:rPr lang="ru-RU" dirty="0" smtClean="0"/>
              <a:t> </a:t>
            </a:r>
            <a:r>
              <a:rPr lang="ru-RU" dirty="0" err="1" smtClean="0"/>
              <a:t>потрібно</a:t>
            </a:r>
            <a:r>
              <a:rPr lang="ru-RU" dirty="0" smtClean="0"/>
              <a:t> </a:t>
            </a:r>
            <a:r>
              <a:rPr lang="ru-RU" dirty="0" err="1" smtClean="0"/>
              <a:t>визначати</a:t>
            </a:r>
            <a:r>
              <a:rPr lang="ru-RU" dirty="0" smtClean="0"/>
              <a:t> за сумою </a:t>
            </a:r>
            <a:r>
              <a:rPr lang="ru-RU" dirty="0" err="1" smtClean="0"/>
              <a:t>надходження</a:t>
            </a:r>
            <a:r>
              <a:rPr lang="ru-RU" dirty="0" smtClean="0"/>
              <a:t> та </a:t>
            </a:r>
            <a:r>
              <a:rPr lang="ru-RU" dirty="0" err="1" smtClean="0"/>
              <a:t>витрачань</a:t>
            </a:r>
            <a:r>
              <a:rPr lang="ru-RU" dirty="0" smtClean="0"/>
              <a:t> </a:t>
            </a:r>
            <a:r>
              <a:rPr lang="ru-RU" dirty="0" err="1" smtClean="0"/>
              <a:t>грошових</a:t>
            </a:r>
            <a:r>
              <a:rPr lang="ru-RU" dirty="0" smtClean="0"/>
              <a:t> </a:t>
            </a:r>
            <a:r>
              <a:rPr lang="ru-RU" dirty="0" err="1" smtClean="0"/>
              <a:t>коштів</a:t>
            </a:r>
            <a:r>
              <a:rPr lang="ru-RU" dirty="0" smtClean="0"/>
              <a:t> </a:t>
            </a:r>
            <a:r>
              <a:rPr lang="ru-RU" b="1" dirty="0" smtClean="0"/>
              <a:t>на </a:t>
            </a:r>
            <a:r>
              <a:rPr lang="ru-RU" b="1" dirty="0" err="1" smtClean="0"/>
              <a:t>підставі</a:t>
            </a:r>
            <a:r>
              <a:rPr lang="ru-RU" b="1" dirty="0" smtClean="0"/>
              <a:t> </a:t>
            </a:r>
            <a:r>
              <a:rPr lang="ru-RU" b="1" dirty="0" err="1" smtClean="0"/>
              <a:t>записів</a:t>
            </a:r>
            <a:r>
              <a:rPr lang="ru-RU" b="1" dirty="0" smtClean="0"/>
              <a:t> </a:t>
            </a:r>
            <a:r>
              <a:rPr lang="ru-RU" b="1" dirty="0" err="1" smtClean="0"/>
              <a:t>їх</a:t>
            </a:r>
            <a:r>
              <a:rPr lang="ru-RU" b="1" dirty="0" smtClean="0"/>
              <a:t> </a:t>
            </a:r>
            <a:r>
              <a:rPr lang="ru-RU" b="1" dirty="0" err="1" smtClean="0"/>
              <a:t>руху</a:t>
            </a:r>
            <a:r>
              <a:rPr lang="ru-RU" b="1" dirty="0" smtClean="0"/>
              <a:t> на </a:t>
            </a:r>
            <a:r>
              <a:rPr lang="ru-RU" b="1" dirty="0" err="1" smtClean="0"/>
              <a:t>рахунках</a:t>
            </a:r>
            <a:r>
              <a:rPr lang="ru-RU" b="1" dirty="0" smtClean="0"/>
              <a:t> </a:t>
            </a:r>
            <a:r>
              <a:rPr lang="ru-RU" b="1" dirty="0" err="1" smtClean="0"/>
              <a:t>бухгалтерського</a:t>
            </a:r>
            <a:r>
              <a:rPr lang="ru-RU" b="1" dirty="0" smtClean="0"/>
              <a:t> </a:t>
            </a:r>
            <a:r>
              <a:rPr lang="ru-RU" b="1" dirty="0" err="1" smtClean="0"/>
              <a:t>обліку</a:t>
            </a:r>
            <a:r>
              <a:rPr lang="ru-RU" dirty="0" smtClean="0"/>
              <a:t>.</a:t>
            </a:r>
          </a:p>
          <a:p>
            <a:pPr marL="0" indent="355600" fontAlgn="base"/>
            <a:r>
              <a:rPr lang="ru-RU" dirty="0" err="1" smtClean="0"/>
              <a:t>Усі</a:t>
            </a:r>
            <a:r>
              <a:rPr lang="ru-RU" dirty="0" smtClean="0"/>
              <a:t> </a:t>
            </a:r>
            <a:r>
              <a:rPr lang="ru-RU" dirty="0" err="1" smtClean="0"/>
              <a:t>суми</a:t>
            </a:r>
            <a:r>
              <a:rPr lang="ru-RU" dirty="0" smtClean="0"/>
              <a:t> </a:t>
            </a:r>
            <a:r>
              <a:rPr lang="ru-RU" dirty="0" err="1" smtClean="0"/>
              <a:t>надходження</a:t>
            </a:r>
            <a:r>
              <a:rPr lang="ru-RU" dirty="0" smtClean="0"/>
              <a:t> та </a:t>
            </a:r>
            <a:r>
              <a:rPr lang="ru-RU" dirty="0" err="1" smtClean="0"/>
              <a:t>вибуття</a:t>
            </a:r>
            <a:r>
              <a:rPr lang="ru-RU" dirty="0" smtClean="0"/>
              <a:t> </a:t>
            </a:r>
            <a:r>
              <a:rPr lang="ru-RU" dirty="0" err="1" smtClean="0"/>
              <a:t>грошових</a:t>
            </a:r>
            <a:r>
              <a:rPr lang="ru-RU" dirty="0" smtClean="0"/>
              <a:t> </a:t>
            </a:r>
            <a:r>
              <a:rPr lang="ru-RU" dirty="0" err="1" smtClean="0"/>
              <a:t>коштів</a:t>
            </a:r>
            <a:r>
              <a:rPr lang="ru-RU" dirty="0" smtClean="0"/>
              <a:t> у </a:t>
            </a:r>
            <a:r>
              <a:rPr lang="ru-RU" dirty="0" err="1" smtClean="0"/>
              <a:t>зв’язку</a:t>
            </a:r>
            <a:r>
              <a:rPr lang="ru-RU" dirty="0" smtClean="0"/>
              <a:t> </a:t>
            </a:r>
            <a:r>
              <a:rPr lang="ru-RU" dirty="0" err="1" smtClean="0"/>
              <a:t>з</a:t>
            </a:r>
            <a:r>
              <a:rPr lang="ru-RU" dirty="0" smtClean="0"/>
              <a:t> </a:t>
            </a:r>
            <a:r>
              <a:rPr lang="ru-RU" dirty="0" err="1" smtClean="0"/>
              <a:t>реалізацією</a:t>
            </a:r>
            <a:r>
              <a:rPr lang="ru-RU" dirty="0" smtClean="0"/>
              <a:t> </a:t>
            </a:r>
            <a:r>
              <a:rPr lang="ru-RU" dirty="0" err="1" smtClean="0"/>
              <a:t>або</a:t>
            </a:r>
            <a:r>
              <a:rPr lang="ru-RU" dirty="0" smtClean="0"/>
              <a:t> </a:t>
            </a:r>
            <a:r>
              <a:rPr lang="ru-RU" dirty="0" err="1" smtClean="0"/>
              <a:t>придбанням</a:t>
            </a:r>
            <a:r>
              <a:rPr lang="ru-RU" dirty="0" smtClean="0"/>
              <a:t> </a:t>
            </a:r>
            <a:r>
              <a:rPr lang="ru-RU" dirty="0" err="1" smtClean="0"/>
              <a:t>оборотних</a:t>
            </a:r>
            <a:r>
              <a:rPr lang="ru-RU" dirty="0" smtClean="0"/>
              <a:t> </a:t>
            </a:r>
            <a:r>
              <a:rPr lang="ru-RU" dirty="0" err="1" smtClean="0"/>
              <a:t>і</a:t>
            </a:r>
            <a:r>
              <a:rPr lang="ru-RU" dirty="0" smtClean="0"/>
              <a:t> </a:t>
            </a:r>
            <a:r>
              <a:rPr lang="ru-RU" dirty="0" err="1" smtClean="0"/>
              <a:t>необоротних</a:t>
            </a:r>
            <a:r>
              <a:rPr lang="ru-RU" dirty="0" smtClean="0"/>
              <a:t> </a:t>
            </a:r>
            <a:r>
              <a:rPr lang="ru-RU" dirty="0" err="1" smtClean="0"/>
              <a:t>активів</a:t>
            </a:r>
            <a:r>
              <a:rPr lang="ru-RU" dirty="0" smtClean="0"/>
              <a:t> </a:t>
            </a:r>
            <a:r>
              <a:rPr lang="ru-RU" dirty="0" err="1" smtClean="0"/>
              <a:t>відображають</a:t>
            </a:r>
            <a:r>
              <a:rPr lang="ru-RU" dirty="0" smtClean="0"/>
              <a:t> </a:t>
            </a:r>
            <a:r>
              <a:rPr lang="ru-RU" dirty="0" err="1" smtClean="0"/>
              <a:t>у</a:t>
            </a:r>
            <a:r>
              <a:rPr lang="ru-RU" dirty="0" smtClean="0"/>
              <a:t> </a:t>
            </a:r>
            <a:r>
              <a:rPr lang="ru-RU" dirty="0" err="1" smtClean="0"/>
              <a:t>формі</a:t>
            </a:r>
            <a:r>
              <a:rPr lang="ru-RU" dirty="0" smtClean="0"/>
              <a:t> № 3 </a:t>
            </a:r>
            <a:r>
              <a:rPr lang="ru-RU" b="1" dirty="0" err="1" smtClean="0"/>
              <a:t>з</a:t>
            </a:r>
            <a:r>
              <a:rPr lang="ru-RU" b="1" dirty="0" smtClean="0"/>
              <a:t> </a:t>
            </a:r>
            <a:r>
              <a:rPr lang="ru-RU" b="1" dirty="0" err="1" smtClean="0"/>
              <a:t>урахуванням</a:t>
            </a:r>
            <a:r>
              <a:rPr lang="ru-RU" b="1" dirty="0" smtClean="0"/>
              <a:t> </a:t>
            </a:r>
            <a:r>
              <a:rPr lang="ru-RU" dirty="0" smtClean="0"/>
              <a:t>ПДВ, </a:t>
            </a:r>
            <a:r>
              <a:rPr lang="ru-RU" dirty="0" err="1" smtClean="0"/>
              <a:t>інших</a:t>
            </a:r>
            <a:r>
              <a:rPr lang="ru-RU" dirty="0" smtClean="0"/>
              <a:t> </a:t>
            </a:r>
            <a:r>
              <a:rPr lang="ru-RU" dirty="0" err="1" smtClean="0"/>
              <a:t>податків</a:t>
            </a:r>
            <a:r>
              <a:rPr lang="ru-RU" dirty="0" smtClean="0"/>
              <a:t> </a:t>
            </a:r>
            <a:r>
              <a:rPr lang="ru-RU" dirty="0" err="1" smtClean="0"/>
              <a:t>і</a:t>
            </a:r>
            <a:r>
              <a:rPr lang="ru-RU" dirty="0" smtClean="0"/>
              <a:t> </a:t>
            </a:r>
            <a:r>
              <a:rPr lang="ru-RU" dirty="0" err="1" smtClean="0"/>
              <a:t>зборів</a:t>
            </a:r>
            <a:r>
              <a:rPr lang="ru-RU" dirty="0" smtClean="0"/>
              <a:t>, </a:t>
            </a:r>
            <a:r>
              <a:rPr lang="ru-RU" dirty="0" err="1" smtClean="0"/>
              <a:t>що</a:t>
            </a:r>
            <a:r>
              <a:rPr lang="ru-RU" dirty="0" smtClean="0"/>
              <a:t> </a:t>
            </a:r>
            <a:r>
              <a:rPr lang="ru-RU" dirty="0" err="1" smtClean="0"/>
              <a:t>входять</a:t>
            </a:r>
            <a:r>
              <a:rPr lang="ru-RU" dirty="0" smtClean="0"/>
              <a:t> до складу </a:t>
            </a:r>
            <a:r>
              <a:rPr lang="ru-RU" dirty="0" err="1" smtClean="0"/>
              <a:t>їх</a:t>
            </a:r>
            <a:r>
              <a:rPr lang="ru-RU" dirty="0" smtClean="0"/>
              <a:t> </a:t>
            </a:r>
            <a:r>
              <a:rPr lang="ru-RU" dirty="0" err="1" smtClean="0"/>
              <a:t>вартості</a:t>
            </a:r>
            <a:r>
              <a:rPr lang="ru-RU" dirty="0" smtClean="0"/>
              <a:t>.</a:t>
            </a:r>
          </a:p>
          <a:p>
            <a:pPr marL="0" indent="355600" fontAlgn="base"/>
            <a:r>
              <a:rPr lang="ru-RU" dirty="0" err="1" smtClean="0"/>
              <a:t>Показники</a:t>
            </a:r>
            <a:r>
              <a:rPr lang="ru-RU" dirty="0" smtClean="0"/>
              <a:t> про </a:t>
            </a:r>
            <a:r>
              <a:rPr lang="ru-RU" dirty="0" err="1" smtClean="0"/>
              <a:t>витрачання</a:t>
            </a:r>
            <a:r>
              <a:rPr lang="ru-RU" dirty="0" smtClean="0"/>
              <a:t> </a:t>
            </a:r>
            <a:r>
              <a:rPr lang="ru-RU" dirty="0" err="1" smtClean="0"/>
              <a:t>грошових</a:t>
            </a:r>
            <a:r>
              <a:rPr lang="ru-RU" dirty="0" smtClean="0"/>
              <a:t> </a:t>
            </a:r>
            <a:r>
              <a:rPr lang="ru-RU" dirty="0" err="1" smtClean="0"/>
              <a:t>коштів</a:t>
            </a:r>
            <a:r>
              <a:rPr lang="ru-RU" dirty="0" smtClean="0"/>
              <a:t> у </a:t>
            </a:r>
            <a:r>
              <a:rPr lang="ru-RU" dirty="0" err="1" smtClean="0"/>
              <a:t>формі</a:t>
            </a:r>
            <a:r>
              <a:rPr lang="ru-RU" dirty="0" smtClean="0"/>
              <a:t> № 3 </a:t>
            </a:r>
            <a:r>
              <a:rPr lang="ru-RU" dirty="0" err="1" smtClean="0"/>
              <a:t>наводять</a:t>
            </a:r>
            <a:r>
              <a:rPr lang="ru-RU" dirty="0" smtClean="0"/>
              <a:t> </a:t>
            </a:r>
            <a:r>
              <a:rPr lang="ru-RU" b="1" dirty="0" smtClean="0"/>
              <a:t>у дужках</a:t>
            </a:r>
            <a:r>
              <a:rPr lang="ru-RU" dirty="0" smtClean="0"/>
              <a:t>.</a:t>
            </a:r>
            <a:endParaRPr lang="ru-RU" dirty="0"/>
          </a:p>
        </p:txBody>
      </p:sp>
    </p:spTree>
  </p:cSld>
  <p:clrMapOvr>
    <a:masterClrMapping/>
  </p:clrMapOvr>
  <p:transition spd="med">
    <p:fade thruBlk="1"/>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Заповнення Форми № 3-н </a:t>
            </a:r>
            <a:r>
              <a:rPr lang="ru-RU" spc="-150" dirty="0" smtClean="0"/>
              <a:t>за </a:t>
            </a:r>
            <a:r>
              <a:rPr lang="ru-RU" spc="-150" dirty="0" err="1" smtClean="0"/>
              <a:t>непрямим</a:t>
            </a:r>
            <a:r>
              <a:rPr lang="ru-RU" spc="-150" dirty="0" smtClean="0"/>
              <a:t> методом</a:t>
            </a:r>
            <a:endParaRPr lang="uk-UA" dirty="0"/>
          </a:p>
        </p:txBody>
      </p:sp>
      <p:sp>
        <p:nvSpPr>
          <p:cNvPr id="4" name="Содержимое 3"/>
          <p:cNvSpPr>
            <a:spLocks noGrp="1"/>
          </p:cNvSpPr>
          <p:nvPr>
            <p:ph sz="quarter" idx="1"/>
          </p:nvPr>
        </p:nvSpPr>
        <p:spPr/>
        <p:txBody>
          <a:bodyPr>
            <a:normAutofit fontScale="85000" lnSpcReduction="10000"/>
          </a:bodyPr>
          <a:lstStyle/>
          <a:p>
            <a:pPr marL="0" indent="355600" algn="just" fontAlgn="base"/>
            <a:r>
              <a:rPr lang="uk-UA" dirty="0" smtClean="0"/>
              <a:t>Основна </a:t>
            </a:r>
            <a:r>
              <a:rPr lang="uk-UA" b="1" dirty="0" smtClean="0"/>
              <a:t>відмінність</a:t>
            </a:r>
            <a:r>
              <a:rPr lang="uk-UA" dirty="0" smtClean="0"/>
              <a:t> форми № 3-н від форми № 3 полягає в заповненні розділу I «Рух коштів у результаті операційної діяльності». </a:t>
            </a:r>
          </a:p>
          <a:p>
            <a:pPr marL="0" indent="355600" algn="just" fontAlgn="base"/>
            <a:r>
              <a:rPr lang="uk-UA" dirty="0" smtClean="0"/>
              <a:t>Розділи II «Рух коштів у результаті інвестиційної діяльності» і III «Рух коштів у результаті фінансової діяльності» обох форм заповнюють </a:t>
            </a:r>
            <a:r>
              <a:rPr lang="uk-UA" b="1" dirty="0" smtClean="0"/>
              <a:t>аналогічним чином</a:t>
            </a:r>
            <a:r>
              <a:rPr lang="uk-UA" dirty="0" smtClean="0"/>
              <a:t>.</a:t>
            </a:r>
          </a:p>
          <a:p>
            <a:pPr marL="0" indent="355600" algn="just" fontAlgn="base"/>
            <a:r>
              <a:rPr lang="uk-UA" dirty="0" smtClean="0"/>
              <a:t>У Звіті, складеному за непрямим методом, рух грошових коштів у результаті операційної діяльності визначають шляхом </a:t>
            </a:r>
            <a:r>
              <a:rPr lang="uk-UA" b="1" dirty="0" smtClean="0"/>
              <a:t>коригування прибутку (збитку) від звичайної діяльності до оподаткування</a:t>
            </a:r>
            <a:r>
              <a:rPr lang="uk-UA" dirty="0" smtClean="0"/>
              <a:t>!</a:t>
            </a:r>
          </a:p>
          <a:p>
            <a:pPr marL="0" indent="355600" algn="just" fontAlgn="base"/>
            <a:r>
              <a:rPr lang="uk-UA" dirty="0" smtClean="0"/>
              <a:t>Суми надходження та вибуття грошових коштів у зв’язку з реалізацією або придбанням активів відображають у формі № 3-н </a:t>
            </a:r>
            <a:r>
              <a:rPr lang="uk-UA" b="1" dirty="0" smtClean="0"/>
              <a:t>з урахуванням </a:t>
            </a:r>
            <a:r>
              <a:rPr lang="uk-UA" dirty="0" smtClean="0"/>
              <a:t>ПДВ, інших податків та зборів, що входять до складу їх вартості.</a:t>
            </a:r>
          </a:p>
        </p:txBody>
      </p:sp>
    </p:spTree>
  </p:cSld>
  <p:clrMapOvr>
    <a:masterClrMapping/>
  </p:clrMapOvr>
  <p:transition spd="med">
    <p:fade thruBlk="1"/>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87424"/>
            <a:ext cx="7467600" cy="1143000"/>
          </a:xfrm>
        </p:spPr>
        <p:txBody>
          <a:bodyPr>
            <a:normAutofit/>
          </a:bodyPr>
          <a:lstStyle/>
          <a:p>
            <a:r>
              <a:rPr lang="uk-UA" spc="-150" dirty="0" smtClean="0"/>
              <a:t>Основа заповнення Форми № 3/3-н</a:t>
            </a:r>
            <a:endParaRPr lang="uk-UA" dirty="0"/>
          </a:p>
        </p:txBody>
      </p:sp>
      <p:sp>
        <p:nvSpPr>
          <p:cNvPr id="4" name="Содержимое 3"/>
          <p:cNvSpPr>
            <a:spLocks noGrp="1"/>
          </p:cNvSpPr>
          <p:nvPr>
            <p:ph sz="quarter" idx="1"/>
          </p:nvPr>
        </p:nvSpPr>
        <p:spPr>
          <a:xfrm>
            <a:off x="323528" y="755576"/>
            <a:ext cx="7467600" cy="4873752"/>
          </a:xfrm>
        </p:spPr>
        <p:txBody>
          <a:bodyPr>
            <a:normAutofit fontScale="92500"/>
          </a:bodyPr>
          <a:lstStyle/>
          <a:p>
            <a:pPr marL="0" indent="355600" algn="just" fontAlgn="base"/>
            <a:r>
              <a:rPr lang="ru-RU" dirty="0" smtClean="0"/>
              <a:t>Форма № 1 Баланс (</a:t>
            </a:r>
            <a:r>
              <a:rPr lang="ru-RU" dirty="0" err="1" smtClean="0"/>
              <a:t>Звіт</a:t>
            </a:r>
            <a:r>
              <a:rPr lang="ru-RU" dirty="0" smtClean="0"/>
              <a:t> про </a:t>
            </a:r>
            <a:r>
              <a:rPr lang="ru-RU" dirty="0" err="1" smtClean="0"/>
              <a:t>фінансовий</a:t>
            </a:r>
            <a:r>
              <a:rPr lang="ru-RU" dirty="0" smtClean="0"/>
              <a:t> стан)</a:t>
            </a:r>
          </a:p>
          <a:p>
            <a:pPr marL="0" indent="355600" algn="just" fontAlgn="base"/>
            <a:r>
              <a:rPr lang="uk-UA" dirty="0" smtClean="0"/>
              <a:t>Форма № 2 Звіт про фінансові результати (Звіт про сукупний дохід)</a:t>
            </a:r>
          </a:p>
          <a:p>
            <a:pPr marL="0" indent="355600" algn="just" fontAlgn="base"/>
            <a:r>
              <a:rPr lang="uk-UA" dirty="0" smtClean="0"/>
              <a:t>Журнал 1 (а саме обори за кредитом рахунків 30, 31)</a:t>
            </a:r>
          </a:p>
          <a:p>
            <a:pPr marL="0" indent="355600" algn="just" fontAlgn="base"/>
            <a:r>
              <a:rPr lang="uk-UA" dirty="0" err="1" smtClean="0"/>
              <a:t>Відпомість</a:t>
            </a:r>
            <a:r>
              <a:rPr lang="uk-UA" dirty="0" smtClean="0"/>
              <a:t> 1.1 (а саме обороти за дебетом рахунку 30)</a:t>
            </a:r>
          </a:p>
          <a:p>
            <a:pPr marL="0" indent="355600" algn="just" fontAlgn="base"/>
            <a:r>
              <a:rPr lang="uk-UA" dirty="0" smtClean="0"/>
              <a:t>Відомість 1.2 (а саме бороти за дебетом рахунку 31)</a:t>
            </a:r>
          </a:p>
          <a:p>
            <a:pPr marL="0" indent="355600" algn="just" fontAlgn="base"/>
            <a:r>
              <a:rPr lang="uk-UA" dirty="0" smtClean="0"/>
              <a:t>Журнал 5 (а саме обороти за кредитом рахунку 97)</a:t>
            </a:r>
          </a:p>
          <a:p>
            <a:pPr marL="0" indent="355600" algn="just" fontAlgn="base"/>
            <a:r>
              <a:rPr lang="uk-UA" dirty="0" smtClean="0"/>
              <a:t>Журнал 6 (а саме обороти за кредитом рахунку 74)</a:t>
            </a:r>
          </a:p>
          <a:p>
            <a:pPr marL="0" indent="355600" algn="just" fontAlgn="base"/>
            <a:r>
              <a:rPr lang="uk-UA" dirty="0" smtClean="0"/>
              <a:t>Головна книга (а саме дебетові обороти рахунків 74, 97)</a:t>
            </a:r>
            <a:endParaRPr lang="ru-RU" dirty="0" smtClean="0"/>
          </a:p>
        </p:txBody>
      </p:sp>
    </p:spTree>
  </p:cSld>
  <p:clrMapOvr>
    <a:masterClrMapping/>
  </p:clrMapOvr>
  <p:transition spd="med">
    <p:fade thruBlk="1"/>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Форма № 4 Звіт про власний капітал</a:t>
            </a:r>
            <a:endParaRPr lang="uk-UA" dirty="0"/>
          </a:p>
        </p:txBody>
      </p:sp>
      <p:sp>
        <p:nvSpPr>
          <p:cNvPr id="4" name="Содержимое 3"/>
          <p:cNvSpPr>
            <a:spLocks noGrp="1"/>
          </p:cNvSpPr>
          <p:nvPr>
            <p:ph sz="quarter" idx="1"/>
          </p:nvPr>
        </p:nvSpPr>
        <p:spPr/>
        <p:txBody>
          <a:bodyPr>
            <a:normAutofit/>
          </a:bodyPr>
          <a:lstStyle/>
          <a:p>
            <a:pPr marL="0" indent="355600" algn="just" fontAlgn="base">
              <a:buNone/>
            </a:pPr>
            <a:r>
              <a:rPr lang="ru-RU" b="1" spc="-100" dirty="0" err="1" smtClean="0"/>
              <a:t>Звіт</a:t>
            </a:r>
            <a:r>
              <a:rPr lang="ru-RU" b="1" spc="-100" dirty="0" smtClean="0"/>
              <a:t>, </a:t>
            </a:r>
            <a:r>
              <a:rPr lang="ru-RU" b="1" spc="-100" dirty="0" err="1" smtClean="0"/>
              <a:t>який</a:t>
            </a:r>
            <a:r>
              <a:rPr lang="ru-RU" b="1" spc="-100" dirty="0" smtClean="0"/>
              <a:t> </a:t>
            </a:r>
            <a:r>
              <a:rPr lang="ru-RU" b="1" spc="-100" dirty="0" err="1" smtClean="0"/>
              <a:t>відображає</a:t>
            </a:r>
            <a:r>
              <a:rPr lang="ru-RU" b="1" spc="-100" dirty="0" smtClean="0"/>
              <a:t> </a:t>
            </a:r>
            <a:r>
              <a:rPr lang="ru-RU" b="1" spc="-100" dirty="0" err="1" smtClean="0"/>
              <a:t>зміни</a:t>
            </a:r>
            <a:r>
              <a:rPr lang="ru-RU" b="1" spc="-100" dirty="0" smtClean="0"/>
              <a:t> у </a:t>
            </a:r>
            <a:r>
              <a:rPr lang="ru-RU" b="1" spc="-100" dirty="0" err="1" smtClean="0"/>
              <a:t>складі</a:t>
            </a:r>
            <a:r>
              <a:rPr lang="ru-RU" b="1" spc="-100" dirty="0" smtClean="0"/>
              <a:t> </a:t>
            </a:r>
            <a:r>
              <a:rPr lang="ru-RU" b="1" spc="-100" dirty="0" err="1" smtClean="0"/>
              <a:t>власного</a:t>
            </a:r>
            <a:r>
              <a:rPr lang="ru-RU" b="1" spc="-100" dirty="0" smtClean="0"/>
              <a:t> </a:t>
            </a:r>
            <a:r>
              <a:rPr lang="ru-RU" b="1" spc="-100" dirty="0" err="1" smtClean="0"/>
              <a:t>капіталу</a:t>
            </a:r>
            <a:r>
              <a:rPr lang="ru-RU" b="1" spc="-100" dirty="0" smtClean="0"/>
              <a:t> </a:t>
            </a:r>
            <a:r>
              <a:rPr lang="ru-RU" b="1" spc="-100" dirty="0" err="1" smtClean="0"/>
              <a:t>підприємства</a:t>
            </a:r>
            <a:r>
              <a:rPr lang="ru-RU" b="1" spc="-100" dirty="0" smtClean="0"/>
              <a:t> </a:t>
            </a:r>
            <a:r>
              <a:rPr lang="ru-RU" b="1" spc="-100" dirty="0" err="1" smtClean="0"/>
              <a:t>протягом</a:t>
            </a:r>
            <a:r>
              <a:rPr lang="ru-RU" b="1" spc="-100" dirty="0" smtClean="0"/>
              <a:t> </a:t>
            </a:r>
            <a:r>
              <a:rPr lang="ru-RU" b="1" spc="-100" dirty="0" err="1" smtClean="0"/>
              <a:t>звітного</a:t>
            </a:r>
            <a:r>
              <a:rPr lang="ru-RU" b="1" spc="-100" dirty="0" smtClean="0"/>
              <a:t> </a:t>
            </a:r>
            <a:r>
              <a:rPr lang="ru-RU" b="1" spc="-100" dirty="0" err="1" smtClean="0"/>
              <a:t>періоду</a:t>
            </a:r>
            <a:r>
              <a:rPr lang="ru-RU" b="1" spc="-100" dirty="0" smtClean="0"/>
              <a:t>.</a:t>
            </a:r>
          </a:p>
          <a:p>
            <a:pPr marL="0" indent="355600" algn="just" fontAlgn="base">
              <a:buNone/>
            </a:pPr>
            <a:endParaRPr lang="ru-RU" b="1" spc="-100" dirty="0" smtClean="0"/>
          </a:p>
          <a:p>
            <a:pPr marL="0" indent="355600" algn="just" fontAlgn="base">
              <a:buNone/>
            </a:pPr>
            <a:r>
              <a:rPr lang="ru-RU" dirty="0" smtClean="0"/>
              <a:t>У </a:t>
            </a:r>
            <a:r>
              <a:rPr lang="ru-RU" dirty="0" err="1" smtClean="0"/>
              <a:t>ньому</a:t>
            </a:r>
            <a:r>
              <a:rPr lang="ru-RU" dirty="0" smtClean="0"/>
              <a:t> </a:t>
            </a:r>
            <a:r>
              <a:rPr lang="ru-RU" dirty="0" err="1" smtClean="0"/>
              <a:t>вказують</a:t>
            </a:r>
            <a:r>
              <a:rPr lang="ru-RU" dirty="0" smtClean="0"/>
              <a:t> </a:t>
            </a:r>
            <a:r>
              <a:rPr lang="ru-RU" dirty="0" err="1" smtClean="0"/>
              <a:t>джерела</a:t>
            </a:r>
            <a:r>
              <a:rPr lang="ru-RU" dirty="0" smtClean="0"/>
              <a:t> </a:t>
            </a:r>
            <a:r>
              <a:rPr lang="ru-RU" dirty="0" err="1" smtClean="0"/>
              <a:t>поповнення</a:t>
            </a:r>
            <a:r>
              <a:rPr lang="ru-RU" dirty="0" smtClean="0"/>
              <a:t> </a:t>
            </a:r>
            <a:r>
              <a:rPr lang="ru-RU" dirty="0" err="1" smtClean="0"/>
              <a:t>власного</a:t>
            </a:r>
            <a:r>
              <a:rPr lang="ru-RU" dirty="0" smtClean="0"/>
              <a:t> </a:t>
            </a:r>
            <a:r>
              <a:rPr lang="ru-RU" dirty="0" err="1" smtClean="0"/>
              <a:t>капіталу</a:t>
            </a:r>
            <a:r>
              <a:rPr lang="ru-RU" dirty="0" smtClean="0"/>
              <a:t>, а </a:t>
            </a:r>
            <a:r>
              <a:rPr lang="ru-RU" dirty="0" err="1" smtClean="0"/>
              <a:t>також</a:t>
            </a:r>
            <a:r>
              <a:rPr lang="ru-RU" dirty="0" smtClean="0"/>
              <a:t> </a:t>
            </a:r>
            <a:r>
              <a:rPr lang="ru-RU" dirty="0" err="1" smtClean="0"/>
              <a:t>операції</a:t>
            </a:r>
            <a:r>
              <a:rPr lang="ru-RU" dirty="0" smtClean="0"/>
              <a:t>, в </a:t>
            </a:r>
            <a:r>
              <a:rPr lang="ru-RU" dirty="0" err="1" smtClean="0"/>
              <a:t>результаті</a:t>
            </a:r>
            <a:r>
              <a:rPr lang="ru-RU" dirty="0" smtClean="0"/>
              <a:t> </a:t>
            </a:r>
            <a:r>
              <a:rPr lang="ru-RU" dirty="0" err="1" smtClean="0"/>
              <a:t>здійснення</a:t>
            </a:r>
            <a:r>
              <a:rPr lang="ru-RU" dirty="0" smtClean="0"/>
              <a:t> </a:t>
            </a:r>
            <a:r>
              <a:rPr lang="ru-RU" dirty="0" err="1" smtClean="0"/>
              <a:t>яких</a:t>
            </a:r>
            <a:r>
              <a:rPr lang="ru-RU" dirty="0" smtClean="0"/>
              <a:t> </a:t>
            </a:r>
            <a:r>
              <a:rPr lang="ru-RU" dirty="0" err="1" smtClean="0"/>
              <a:t>власний</a:t>
            </a:r>
            <a:r>
              <a:rPr lang="ru-RU" dirty="0" smtClean="0"/>
              <a:t> </a:t>
            </a:r>
            <a:r>
              <a:rPr lang="ru-RU" dirty="0" err="1" smtClean="0"/>
              <a:t>капітал</a:t>
            </a:r>
            <a:r>
              <a:rPr lang="ru-RU" dirty="0" smtClean="0"/>
              <a:t> </a:t>
            </a:r>
            <a:r>
              <a:rPr lang="ru-RU" dirty="0" err="1" smtClean="0"/>
              <a:t>був</a:t>
            </a:r>
            <a:r>
              <a:rPr lang="ru-RU" dirty="0" smtClean="0"/>
              <a:t> </a:t>
            </a:r>
            <a:r>
              <a:rPr lang="ru-RU" dirty="0" err="1" smtClean="0"/>
              <a:t>зменшений</a:t>
            </a:r>
            <a:r>
              <a:rPr lang="ru-RU" dirty="0" smtClean="0"/>
              <a:t>. </a:t>
            </a:r>
            <a:r>
              <a:rPr lang="ru-RU" dirty="0" err="1" smtClean="0"/>
              <a:t>Крім</a:t>
            </a:r>
            <a:r>
              <a:rPr lang="ru-RU" dirty="0" smtClean="0"/>
              <a:t> того, </a:t>
            </a:r>
            <a:r>
              <a:rPr lang="ru-RU" dirty="0" err="1" smtClean="0"/>
              <a:t>його</a:t>
            </a:r>
            <a:r>
              <a:rPr lang="ru-RU" dirty="0" smtClean="0"/>
              <a:t> структура </a:t>
            </a:r>
            <a:r>
              <a:rPr lang="ru-RU" dirty="0" err="1" smtClean="0"/>
              <a:t>дозволяє</a:t>
            </a:r>
            <a:r>
              <a:rPr lang="ru-RU" dirty="0" smtClean="0"/>
              <a:t> </a:t>
            </a:r>
            <a:r>
              <a:rPr lang="ru-RU" dirty="0" err="1" smtClean="0"/>
              <a:t>відстежити</a:t>
            </a:r>
            <a:r>
              <a:rPr lang="ru-RU" dirty="0" smtClean="0"/>
              <a:t> </a:t>
            </a:r>
            <a:r>
              <a:rPr lang="ru-RU" dirty="0" err="1" smtClean="0"/>
              <a:t>внутрішнє</a:t>
            </a:r>
            <a:r>
              <a:rPr lang="ru-RU" dirty="0" smtClean="0"/>
              <a:t> </a:t>
            </a:r>
            <a:r>
              <a:rPr lang="ru-RU" dirty="0" err="1" smtClean="0"/>
              <a:t>переміщення</a:t>
            </a:r>
            <a:r>
              <a:rPr lang="ru-RU" dirty="0" smtClean="0"/>
              <a:t> </a:t>
            </a:r>
            <a:r>
              <a:rPr lang="ru-RU" dirty="0" err="1" smtClean="0"/>
              <a:t>власного</a:t>
            </a:r>
            <a:r>
              <a:rPr lang="ru-RU" dirty="0" smtClean="0"/>
              <a:t> </a:t>
            </a:r>
            <a:r>
              <a:rPr lang="ru-RU" dirty="0" err="1" smtClean="0"/>
              <a:t>капіталу</a:t>
            </a:r>
            <a:r>
              <a:rPr lang="ru-RU" dirty="0" smtClean="0"/>
              <a:t>, </a:t>
            </a:r>
            <a:r>
              <a:rPr lang="ru-RU" dirty="0" err="1" smtClean="0"/>
              <a:t>наприклад</a:t>
            </a:r>
            <a:r>
              <a:rPr lang="ru-RU" dirty="0" smtClean="0"/>
              <a:t> </a:t>
            </a:r>
            <a:r>
              <a:rPr lang="ru-RU" dirty="0" err="1" smtClean="0"/>
              <a:t>його</a:t>
            </a:r>
            <a:r>
              <a:rPr lang="ru-RU" dirty="0" smtClean="0"/>
              <a:t> </a:t>
            </a:r>
            <a:r>
              <a:rPr lang="ru-RU" dirty="0" err="1" smtClean="0"/>
              <a:t>зміну</a:t>
            </a:r>
            <a:r>
              <a:rPr lang="ru-RU" dirty="0" smtClean="0"/>
              <a:t>, </a:t>
            </a:r>
            <a:r>
              <a:rPr lang="ru-RU" dirty="0" err="1" smtClean="0"/>
              <a:t>пов’язану</a:t>
            </a:r>
            <a:r>
              <a:rPr lang="ru-RU" dirty="0" smtClean="0"/>
              <a:t> </a:t>
            </a:r>
            <a:r>
              <a:rPr lang="ru-RU" dirty="0" err="1" smtClean="0"/>
              <a:t>з</a:t>
            </a:r>
            <a:r>
              <a:rPr lang="ru-RU" dirty="0" smtClean="0"/>
              <a:t> </a:t>
            </a:r>
            <a:r>
              <a:rPr lang="ru-RU" dirty="0" err="1" smtClean="0"/>
              <a:t>розподілом</a:t>
            </a:r>
            <a:r>
              <a:rPr lang="ru-RU" dirty="0" smtClean="0"/>
              <a:t> </a:t>
            </a:r>
            <a:r>
              <a:rPr lang="ru-RU" dirty="0" err="1" smtClean="0"/>
              <a:t>прибутку</a:t>
            </a:r>
            <a:r>
              <a:rPr lang="ru-RU" dirty="0" smtClean="0"/>
              <a:t> </a:t>
            </a:r>
            <a:r>
              <a:rPr lang="ru-RU" dirty="0" err="1" smtClean="0"/>
              <a:t>підприємства</a:t>
            </a:r>
            <a:r>
              <a:rPr lang="ru-RU" dirty="0" smtClean="0"/>
              <a:t>.</a:t>
            </a:r>
          </a:p>
        </p:txBody>
      </p:sp>
    </p:spTree>
  </p:cSld>
  <p:clrMapOvr>
    <a:masterClrMapping/>
  </p:clrMapOvr>
  <p:transition spd="med">
    <p:fade thruBlk="1"/>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Основа заповнення Форми № 4</a:t>
            </a:r>
            <a:endParaRPr lang="uk-UA" dirty="0"/>
          </a:p>
        </p:txBody>
      </p:sp>
      <p:sp>
        <p:nvSpPr>
          <p:cNvPr id="4" name="Содержимое 3"/>
          <p:cNvSpPr>
            <a:spLocks noGrp="1"/>
          </p:cNvSpPr>
          <p:nvPr>
            <p:ph sz="quarter" idx="1"/>
          </p:nvPr>
        </p:nvSpPr>
        <p:spPr/>
        <p:txBody>
          <a:bodyPr>
            <a:normAutofit/>
          </a:bodyPr>
          <a:lstStyle/>
          <a:p>
            <a:pPr marL="0" indent="355600" algn="just" fontAlgn="base"/>
            <a:r>
              <a:rPr lang="ru-RU" dirty="0" smtClean="0"/>
              <a:t>Форма № 1 Баланс (</a:t>
            </a:r>
            <a:r>
              <a:rPr lang="ru-RU" dirty="0" err="1" smtClean="0"/>
              <a:t>Звіт</a:t>
            </a:r>
            <a:r>
              <a:rPr lang="ru-RU" dirty="0" smtClean="0"/>
              <a:t> про </a:t>
            </a:r>
            <a:r>
              <a:rPr lang="ru-RU" dirty="0" err="1" smtClean="0"/>
              <a:t>фінансовий</a:t>
            </a:r>
            <a:r>
              <a:rPr lang="ru-RU" dirty="0" smtClean="0"/>
              <a:t> стан)</a:t>
            </a:r>
          </a:p>
          <a:p>
            <a:pPr marL="0" indent="355600" algn="just" fontAlgn="base"/>
            <a:r>
              <a:rPr lang="uk-UA" dirty="0" smtClean="0"/>
              <a:t>Журнал 7 (а саме обори за кредитом рахунків 40, 41, 42, 43, 44, 45, 46, 47, 48)</a:t>
            </a:r>
          </a:p>
          <a:p>
            <a:pPr marL="0" indent="355600" algn="just" fontAlgn="base"/>
            <a:r>
              <a:rPr lang="uk-UA" dirty="0" err="1" smtClean="0"/>
              <a:t>Відпомість</a:t>
            </a:r>
            <a:r>
              <a:rPr lang="uk-UA" dirty="0" smtClean="0"/>
              <a:t> 7.1 (а саме обороти за дебетом рахунку 42)</a:t>
            </a:r>
          </a:p>
          <a:p>
            <a:pPr marL="0" indent="355600" algn="just" fontAlgn="base"/>
            <a:r>
              <a:rPr lang="uk-UA" dirty="0" smtClean="0"/>
              <a:t>Відомість 7.2 (а саме обороти за дебетом рахунку 44)</a:t>
            </a:r>
          </a:p>
          <a:p>
            <a:pPr marL="0" indent="355600" algn="just" fontAlgn="base"/>
            <a:r>
              <a:rPr lang="uk-UA" dirty="0" smtClean="0"/>
              <a:t>Головна книга (а саме аналітичні дані за рахунком 42)</a:t>
            </a:r>
            <a:endParaRPr lang="ru-RU" dirty="0" smtClean="0"/>
          </a:p>
        </p:txBody>
      </p:sp>
    </p:spTree>
  </p:cSld>
  <p:clrMapOvr>
    <a:masterClrMapping/>
  </p:clrMapOvr>
  <p:transition spd="med">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ЗУ «Про бухгалтерський облік та фінансову звітність в Україні»:</a:t>
            </a:r>
          </a:p>
        </p:txBody>
      </p:sp>
      <p:sp>
        <p:nvSpPr>
          <p:cNvPr id="3" name="Содержимое 2"/>
          <p:cNvSpPr>
            <a:spLocks noGrp="1"/>
          </p:cNvSpPr>
          <p:nvPr>
            <p:ph sz="quarter" idx="1"/>
          </p:nvPr>
        </p:nvSpPr>
        <p:spPr/>
        <p:txBody>
          <a:bodyPr anchor="t">
            <a:normAutofit lnSpcReduction="10000"/>
          </a:bodyPr>
          <a:lstStyle/>
          <a:p>
            <a:pPr marL="0" indent="358775" algn="just">
              <a:buNone/>
            </a:pPr>
            <a:r>
              <a:rPr lang="uk-UA" dirty="0" smtClean="0"/>
              <a:t>Цей Закон визначає правові засади регулювання, організації, ведення бухгалтерського обліку та складання фінансової звітності в Україні.</a:t>
            </a:r>
            <a:endParaRPr lang="en-US" dirty="0" smtClean="0"/>
          </a:p>
          <a:p>
            <a:pPr marL="0" indent="358775" algn="just">
              <a:buNone/>
            </a:pPr>
            <a:endParaRPr lang="en-US" dirty="0" smtClean="0"/>
          </a:p>
          <a:p>
            <a:pPr marL="0" indent="0" algn="just">
              <a:buNone/>
            </a:pPr>
            <a:r>
              <a:rPr lang="uk-UA" dirty="0" err="1" smtClean="0"/>
              <a:t>►Поширюється</a:t>
            </a:r>
            <a:r>
              <a:rPr lang="uk-UA" dirty="0" smtClean="0"/>
              <a:t> на всіх юридичних осіб, незалежно від їх організаційно-правових форм і форм власності, на іноземні представництва, які зобов’язані вести бухгалтерський облік та подавати фінансову звітність, а також на операції з виконання державного та місцевих бюджетів і складання фінансової звітності про виконання бюджетів з урахуванням бюджетного законодавства.</a:t>
            </a:r>
            <a:endParaRPr lang="uk-UA" dirty="0"/>
          </a:p>
        </p:txBody>
      </p:sp>
    </p:spTree>
  </p:cSld>
  <p:clrMapOvr>
    <a:masterClrMapping/>
  </p:clrMapOvr>
  <p:transition spd="med">
    <p:fade thruBlk="1"/>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496944" cy="562074"/>
          </a:xfrm>
        </p:spPr>
        <p:txBody>
          <a:bodyPr>
            <a:normAutofit/>
          </a:bodyPr>
          <a:lstStyle/>
          <a:p>
            <a:r>
              <a:rPr lang="uk-UA" spc="-150" dirty="0" smtClean="0"/>
              <a:t>Форма № 5 Примітки до фінансової звітності</a:t>
            </a:r>
            <a:endParaRPr lang="uk-UA" dirty="0"/>
          </a:p>
        </p:txBody>
      </p:sp>
      <p:sp>
        <p:nvSpPr>
          <p:cNvPr id="4" name="Содержимое 3"/>
          <p:cNvSpPr>
            <a:spLocks noGrp="1"/>
          </p:cNvSpPr>
          <p:nvPr>
            <p:ph sz="quarter" idx="1"/>
          </p:nvPr>
        </p:nvSpPr>
        <p:spPr>
          <a:xfrm>
            <a:off x="179512" y="764704"/>
            <a:ext cx="8496944" cy="5904656"/>
          </a:xfrm>
        </p:spPr>
        <p:txBody>
          <a:bodyPr>
            <a:normAutofit fontScale="70000" lnSpcReduction="20000"/>
          </a:bodyPr>
          <a:lstStyle/>
          <a:p>
            <a:pPr marL="0" indent="355600" algn="just" fontAlgn="base">
              <a:buNone/>
            </a:pPr>
            <a:r>
              <a:rPr lang="uk-UA" b="1" spc="-100" dirty="0" smtClean="0"/>
              <a:t>Сукупність показників і пояснень, які забезпечують деталізацію і обґрунтованість статей фінансової звітності, а також інша інформація, розкриття якої передбачено відповідними національними положеннями (стандартами) бухгалтерського обліку або міжнародними стандартами фінансової звітності.</a:t>
            </a:r>
          </a:p>
          <a:p>
            <a:pPr marL="0" indent="355600" algn="just" fontAlgn="base">
              <a:buNone/>
            </a:pPr>
            <a:endParaRPr lang="uk-UA" b="1" spc="-100" dirty="0" smtClean="0"/>
          </a:p>
          <a:p>
            <a:pPr marL="0" indent="355600" algn="just" fontAlgn="base">
              <a:buNone/>
            </a:pPr>
            <a:r>
              <a:rPr lang="uk-UA" dirty="0" smtClean="0"/>
              <a:t>Звіт про фінансові результати </a:t>
            </a:r>
            <a:r>
              <a:rPr lang="uk-UA" b="1" dirty="0" smtClean="0"/>
              <a:t>складається з тринадцяти частин</a:t>
            </a:r>
            <a:r>
              <a:rPr lang="uk-UA" dirty="0" smtClean="0"/>
              <a:t>:</a:t>
            </a:r>
          </a:p>
          <a:p>
            <a:pPr marL="0" indent="355600" algn="just" fontAlgn="base"/>
            <a:r>
              <a:rPr lang="uk-UA" dirty="0" smtClean="0"/>
              <a:t>Основні засоби</a:t>
            </a:r>
          </a:p>
          <a:p>
            <a:pPr marL="0" indent="355600" algn="just" fontAlgn="base"/>
            <a:r>
              <a:rPr lang="uk-UA" dirty="0" smtClean="0"/>
              <a:t>Нематеріальні активи</a:t>
            </a:r>
          </a:p>
          <a:p>
            <a:pPr marL="0" indent="355600" algn="just" fontAlgn="base"/>
            <a:r>
              <a:rPr lang="uk-UA" dirty="0" smtClean="0"/>
              <a:t>Капітальні інвестиції</a:t>
            </a:r>
          </a:p>
          <a:p>
            <a:pPr marL="0" indent="355600" algn="just" fontAlgn="base"/>
            <a:r>
              <a:rPr lang="uk-UA" dirty="0" smtClean="0"/>
              <a:t>Виробничі запаси</a:t>
            </a:r>
          </a:p>
          <a:p>
            <a:pPr marL="0" indent="355600" algn="just" fontAlgn="base"/>
            <a:r>
              <a:rPr lang="uk-UA" dirty="0" smtClean="0"/>
              <a:t>Фінансові інвестиції</a:t>
            </a:r>
          </a:p>
          <a:p>
            <a:pPr marL="0" indent="355600" algn="just" fontAlgn="base"/>
            <a:r>
              <a:rPr lang="uk-UA" dirty="0" smtClean="0"/>
              <a:t>Зобов’язання</a:t>
            </a:r>
          </a:p>
          <a:p>
            <a:pPr marL="0" indent="355600" algn="just" fontAlgn="base"/>
            <a:r>
              <a:rPr lang="uk-UA" dirty="0" smtClean="0"/>
              <a:t>Дебіторська заборгованість</a:t>
            </a:r>
          </a:p>
          <a:p>
            <a:pPr marL="0" indent="355600" algn="just" fontAlgn="base"/>
            <a:r>
              <a:rPr lang="uk-UA" dirty="0" smtClean="0"/>
              <a:t>Грошові кошти та їх еквіваленти розпорядників бюджетних кошті</a:t>
            </a:r>
          </a:p>
          <a:p>
            <a:pPr marL="0" indent="355600" algn="just" fontAlgn="base"/>
            <a:r>
              <a:rPr lang="uk-UA" dirty="0" smtClean="0"/>
              <a:t>Доходи та витрати</a:t>
            </a:r>
          </a:p>
          <a:p>
            <a:pPr marL="0" indent="355600" algn="just" fontAlgn="base"/>
            <a:r>
              <a:rPr lang="uk-UA" dirty="0" smtClean="0"/>
              <a:t>Нестачі і втрати грошових коштів і матеріальних цінностей</a:t>
            </a:r>
          </a:p>
          <a:p>
            <a:pPr marL="0" indent="355600" algn="just" fontAlgn="base"/>
            <a:r>
              <a:rPr lang="uk-UA" dirty="0" smtClean="0"/>
              <a:t>Будівельні контракти</a:t>
            </a:r>
          </a:p>
          <a:p>
            <a:pPr marL="0" indent="355600" algn="just" fontAlgn="base"/>
            <a:r>
              <a:rPr lang="uk-UA" spc="-100" dirty="0" smtClean="0"/>
              <a:t>Біологічні активи</a:t>
            </a:r>
          </a:p>
          <a:p>
            <a:pPr marL="0" indent="355600" algn="just" fontAlgn="base"/>
            <a:r>
              <a:rPr lang="uk-UA" spc="-100" dirty="0" smtClean="0"/>
              <a:t>Розшифрування позабалансових рахунків</a:t>
            </a:r>
          </a:p>
        </p:txBody>
      </p:sp>
    </p:spTree>
  </p:cSld>
  <p:clrMapOvr>
    <a:masterClrMapping/>
  </p:clrMapOvr>
  <p:transition spd="med">
    <p:fade thruBlk="1"/>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pc="-150" dirty="0" smtClean="0"/>
              <a:t>Основа заповнення Форми № 5</a:t>
            </a:r>
            <a:endParaRPr lang="uk-UA" dirty="0"/>
          </a:p>
        </p:txBody>
      </p:sp>
      <p:sp>
        <p:nvSpPr>
          <p:cNvPr id="4" name="Содержимое 3"/>
          <p:cNvSpPr>
            <a:spLocks noGrp="1"/>
          </p:cNvSpPr>
          <p:nvPr>
            <p:ph sz="quarter" idx="1"/>
          </p:nvPr>
        </p:nvSpPr>
        <p:spPr/>
        <p:txBody>
          <a:bodyPr>
            <a:normAutofit/>
          </a:bodyPr>
          <a:lstStyle/>
          <a:p>
            <a:pPr marL="0" indent="355600" algn="just" fontAlgn="base"/>
            <a:r>
              <a:rPr lang="ru-RU" dirty="0" smtClean="0"/>
              <a:t>Форма № 1 Баланс (</a:t>
            </a:r>
            <a:r>
              <a:rPr lang="ru-RU" dirty="0" err="1" smtClean="0"/>
              <a:t>Звіт</a:t>
            </a:r>
            <a:r>
              <a:rPr lang="ru-RU" dirty="0" smtClean="0"/>
              <a:t> про </a:t>
            </a:r>
            <a:r>
              <a:rPr lang="ru-RU" dirty="0" err="1" smtClean="0"/>
              <a:t>фінансовий</a:t>
            </a:r>
            <a:r>
              <a:rPr lang="ru-RU" dirty="0" smtClean="0"/>
              <a:t> стан)</a:t>
            </a:r>
          </a:p>
          <a:p>
            <a:pPr marL="0" indent="355600" algn="just" fontAlgn="base"/>
            <a:r>
              <a:rPr lang="uk-UA" dirty="0" smtClean="0"/>
              <a:t>Форма № 2 Звіт про фінансові результати (Звіт про сукупний дохід)</a:t>
            </a:r>
          </a:p>
        </p:txBody>
      </p:sp>
    </p:spTree>
  </p:cSld>
  <p:clrMapOvr>
    <a:masterClrMapping/>
  </p:clrMapOvr>
  <p:transition spd="med">
    <p:fade thruBlk="1"/>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nchor="ctr"/>
          <a:lstStyle/>
          <a:p>
            <a:pPr algn="ctr">
              <a:buNone/>
            </a:pPr>
            <a:r>
              <a:rPr lang="uk-UA" sz="4000" dirty="0" smtClean="0"/>
              <a:t>4. Поняття та значення</a:t>
            </a:r>
          </a:p>
          <a:p>
            <a:pPr algn="ctr">
              <a:buNone/>
            </a:pPr>
            <a:r>
              <a:rPr lang="uk-UA" sz="4000" dirty="0" smtClean="0"/>
              <a:t>Звіту про управління</a:t>
            </a:r>
          </a:p>
          <a:p>
            <a:endParaRPr lang="uk-UA" dirty="0" smtClean="0"/>
          </a:p>
          <a:p>
            <a:endParaRPr lang="uk-UA" dirty="0" smtClean="0"/>
          </a:p>
          <a:p>
            <a:endParaRPr lang="ru-RU" dirty="0"/>
          </a:p>
        </p:txBody>
      </p:sp>
    </p:spTree>
  </p:cSld>
  <p:clrMapOvr>
    <a:masterClrMapping/>
  </p:clrMapOvr>
  <p:transition spd="med">
    <p:fade thruBlk="1"/>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706090"/>
          </a:xfrm>
        </p:spPr>
        <p:txBody>
          <a:bodyPr/>
          <a:lstStyle/>
          <a:p>
            <a:r>
              <a:rPr lang="uk-UA" dirty="0" smtClean="0"/>
              <a:t>Поняття Звіту про управління</a:t>
            </a:r>
            <a:endParaRPr lang="ru-RU" dirty="0"/>
          </a:p>
        </p:txBody>
      </p:sp>
      <p:sp>
        <p:nvSpPr>
          <p:cNvPr id="3" name="Содержимое 2"/>
          <p:cNvSpPr>
            <a:spLocks noGrp="1"/>
          </p:cNvSpPr>
          <p:nvPr>
            <p:ph sz="quarter" idx="1"/>
          </p:nvPr>
        </p:nvSpPr>
        <p:spPr>
          <a:xfrm>
            <a:off x="444339" y="1124744"/>
            <a:ext cx="7467600" cy="4873752"/>
          </a:xfrm>
        </p:spPr>
        <p:txBody>
          <a:bodyPr>
            <a:normAutofit/>
          </a:bodyPr>
          <a:lstStyle/>
          <a:p>
            <a:pPr marL="0" indent="355600" algn="just">
              <a:buNone/>
            </a:pPr>
            <a:r>
              <a:rPr lang="uk-UA" b="1" dirty="0" smtClean="0"/>
              <a:t>Звіт про управління </a:t>
            </a:r>
            <a:r>
              <a:rPr lang="uk-UA" dirty="0" smtClean="0"/>
              <a:t>– документ, що містить фінансову та </a:t>
            </a:r>
            <a:r>
              <a:rPr lang="uk-UA" dirty="0" err="1" smtClean="0"/>
              <a:t>нефінансову</a:t>
            </a:r>
            <a:r>
              <a:rPr lang="uk-UA" dirty="0" smtClean="0"/>
              <a:t> інформацію, яка характеризує стан і перспективи розвитку підприємства та розкриває основні ризики і невизначеності його діяльності.</a:t>
            </a:r>
          </a:p>
          <a:p>
            <a:pPr marL="0" indent="355600" algn="just">
              <a:buNone/>
            </a:pPr>
            <a:endParaRPr lang="uk-UA" dirty="0" smtClean="0"/>
          </a:p>
          <a:p>
            <a:pPr marL="0" indent="355600" algn="just">
              <a:buNone/>
            </a:pPr>
            <a:r>
              <a:rPr lang="uk-UA" dirty="0" smtClean="0"/>
              <a:t>Виходячи з норм НП(С)БО 1, Звіт про управління </a:t>
            </a:r>
            <a:r>
              <a:rPr lang="uk-UA" b="1" dirty="0" smtClean="0"/>
              <a:t>не належить до складу фінансової звітності</a:t>
            </a:r>
            <a:r>
              <a:rPr lang="uk-UA" dirty="0" smtClean="0"/>
              <a:t>.</a:t>
            </a:r>
          </a:p>
          <a:p>
            <a:pPr marL="0" indent="355600" algn="just">
              <a:buNone/>
            </a:pPr>
            <a:endParaRPr lang="uk-UA" dirty="0" smtClean="0"/>
          </a:p>
          <a:p>
            <a:pPr marL="0" indent="355600" algn="just">
              <a:buNone/>
            </a:pPr>
            <a:r>
              <a:rPr lang="uk-UA" dirty="0" smtClean="0"/>
              <a:t>Це самостійний звіт зі своєю метою, який подається разом із річною фінансовою звітністю.</a:t>
            </a:r>
          </a:p>
        </p:txBody>
      </p:sp>
    </p:spTree>
  </p:cSld>
  <p:clrMapOvr>
    <a:masterClrMapping/>
  </p:clrMapOvr>
  <p:transition spd="med">
    <p:fade thruBlk="1"/>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lstStyle/>
          <a:p>
            <a:r>
              <a:rPr lang="uk-UA" dirty="0" smtClean="0"/>
              <a:t>Мета Звіту про управління</a:t>
            </a:r>
            <a:endParaRPr lang="ru-RU" dirty="0"/>
          </a:p>
        </p:txBody>
      </p:sp>
      <p:sp>
        <p:nvSpPr>
          <p:cNvPr id="3" name="Содержимое 2"/>
          <p:cNvSpPr>
            <a:spLocks noGrp="1"/>
          </p:cNvSpPr>
          <p:nvPr>
            <p:ph sz="quarter" idx="1"/>
          </p:nvPr>
        </p:nvSpPr>
        <p:spPr>
          <a:xfrm>
            <a:off x="251520" y="940732"/>
            <a:ext cx="7467600" cy="4873752"/>
          </a:xfrm>
        </p:spPr>
        <p:txBody>
          <a:bodyPr>
            <a:normAutofit lnSpcReduction="10000"/>
          </a:bodyPr>
          <a:lstStyle/>
          <a:p>
            <a:pPr marL="0" indent="355600" algn="just">
              <a:buNone/>
            </a:pPr>
            <a:r>
              <a:rPr lang="uk-UA" b="1" dirty="0" smtClean="0"/>
              <a:t>Доповнити річну фінансову звітність необхідною інформацією, яка повинна містити достовірний огляд розвитку, діяльності та стану, а також опис основних ризиків і невизначеностей у роботі підприємства.</a:t>
            </a:r>
          </a:p>
          <a:p>
            <a:pPr marL="0" indent="355600" algn="just">
              <a:buNone/>
            </a:pPr>
            <a:endParaRPr lang="uk-UA" dirty="0" smtClean="0"/>
          </a:p>
          <a:p>
            <a:pPr marL="0" indent="355600" algn="just">
              <a:buNone/>
            </a:pPr>
            <a:r>
              <a:rPr lang="uk-UA" dirty="0" smtClean="0"/>
              <a:t>По суті, цей звіт є </a:t>
            </a:r>
            <a:r>
              <a:rPr lang="uk-UA" dirty="0" err="1" smtClean="0"/>
              <a:t>візитівкою</a:t>
            </a:r>
            <a:r>
              <a:rPr lang="uk-UA" dirty="0" smtClean="0"/>
              <a:t> підприємства, зокрема для інвесторів, і його складання не повинно лягти суто на плечі бухгалтерської служби. </a:t>
            </a:r>
            <a:r>
              <a:rPr lang="uk-UA" b="1" dirty="0" smtClean="0"/>
              <a:t>Доцільно залучити адмінперсонал, HR, PR-служби, фінансистів, юристів та інших.</a:t>
            </a:r>
          </a:p>
        </p:txBody>
      </p:sp>
    </p:spTree>
  </p:cSld>
  <p:clrMapOvr>
    <a:masterClrMapping/>
  </p:clrMapOvr>
  <p:transition spd="med">
    <p:fade thruBlk="1"/>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9392"/>
            <a:ext cx="7467600" cy="1143000"/>
          </a:xfrm>
        </p:spPr>
        <p:txBody>
          <a:bodyPr/>
          <a:lstStyle/>
          <a:p>
            <a:r>
              <a:rPr lang="uk-UA" dirty="0" smtClean="0"/>
              <a:t>Нормативне регулювання формування Звіту про управління</a:t>
            </a:r>
            <a:endParaRPr lang="ru-RU" dirty="0"/>
          </a:p>
        </p:txBody>
      </p:sp>
      <p:sp>
        <p:nvSpPr>
          <p:cNvPr id="3" name="Содержимое 2"/>
          <p:cNvSpPr>
            <a:spLocks noGrp="1"/>
          </p:cNvSpPr>
          <p:nvPr>
            <p:ph sz="quarter" idx="1"/>
          </p:nvPr>
        </p:nvSpPr>
        <p:spPr>
          <a:xfrm>
            <a:off x="323528" y="1014257"/>
            <a:ext cx="7467600" cy="4873752"/>
          </a:xfrm>
        </p:spPr>
        <p:txBody>
          <a:bodyPr>
            <a:normAutofit fontScale="85000" lnSpcReduction="20000"/>
          </a:bodyPr>
          <a:lstStyle/>
          <a:p>
            <a:pPr marL="0" indent="355600" algn="just">
              <a:buNone/>
            </a:pPr>
            <a:r>
              <a:rPr lang="uk-UA" dirty="0" smtClean="0"/>
              <a:t>Звіт про управління – </a:t>
            </a:r>
            <a:r>
              <a:rPr lang="uk-UA" b="1" dirty="0" smtClean="0"/>
              <a:t>новий</a:t>
            </a:r>
            <a:r>
              <a:rPr lang="uk-UA" dirty="0" smtClean="0"/>
              <a:t> для України звіт, який з’явився внаслідок гармонізації українського </a:t>
            </a:r>
            <a:r>
              <a:rPr lang="uk-UA" dirty="0" err="1" smtClean="0"/>
              <a:t>бухобліку</a:t>
            </a:r>
            <a:r>
              <a:rPr lang="uk-UA" dirty="0" smtClean="0"/>
              <a:t> з європейським.</a:t>
            </a:r>
          </a:p>
          <a:p>
            <a:pPr marL="0" indent="355600" algn="just">
              <a:buNone/>
            </a:pPr>
            <a:endParaRPr lang="uk-UA" b="1" dirty="0" smtClean="0"/>
          </a:p>
          <a:p>
            <a:pPr marL="0" indent="355600" algn="just">
              <a:buNone/>
            </a:pPr>
            <a:r>
              <a:rPr lang="uk-UA" b="1" dirty="0" smtClean="0"/>
              <a:t>В ЄС складання звіту про управління регламентується Директивою 2013/34/ЄС.</a:t>
            </a:r>
            <a:br>
              <a:rPr lang="uk-UA" b="1" dirty="0" smtClean="0"/>
            </a:br>
            <a:endParaRPr lang="uk-UA" b="1" dirty="0" smtClean="0"/>
          </a:p>
          <a:p>
            <a:pPr marL="0" indent="355600" algn="just">
              <a:buNone/>
            </a:pPr>
            <a:r>
              <a:rPr lang="uk-UA" b="1" dirty="0" smtClean="0"/>
              <a:t>Міністерство фінансів України затвердило Методичні рекомендації </a:t>
            </a:r>
            <a:r>
              <a:rPr lang="ru-RU" b="1" dirty="0" err="1" smtClean="0"/>
              <a:t>зі</a:t>
            </a:r>
            <a:r>
              <a:rPr lang="ru-RU" b="1" dirty="0" smtClean="0"/>
              <a:t> </a:t>
            </a:r>
            <a:r>
              <a:rPr lang="ru-RU" b="1" dirty="0" err="1" smtClean="0"/>
              <a:t>складання</a:t>
            </a:r>
            <a:r>
              <a:rPr lang="ru-RU" b="1" dirty="0" smtClean="0"/>
              <a:t> </a:t>
            </a:r>
            <a:r>
              <a:rPr lang="ru-RU" b="1" dirty="0" err="1" smtClean="0"/>
              <a:t>звіту</a:t>
            </a:r>
            <a:r>
              <a:rPr lang="ru-RU" b="1" dirty="0" smtClean="0"/>
              <a:t> про </a:t>
            </a:r>
            <a:r>
              <a:rPr lang="ru-RU" b="1" dirty="0" err="1" smtClean="0"/>
              <a:t>управління</a:t>
            </a:r>
            <a:r>
              <a:rPr lang="ru-RU" b="1" dirty="0" smtClean="0"/>
              <a:t>,</a:t>
            </a:r>
            <a:r>
              <a:rPr lang="uk-UA" b="1" dirty="0" smtClean="0"/>
              <a:t> № 982. </a:t>
            </a:r>
            <a:endParaRPr lang="uk-UA" dirty="0" smtClean="0"/>
          </a:p>
          <a:p>
            <a:pPr marL="0" indent="355600" algn="just">
              <a:buNone/>
            </a:pPr>
            <a:r>
              <a:rPr lang="uk-UA" dirty="0" smtClean="0"/>
              <a:t>У них розкрито зміст інформації, яку підприємства й організації мають відображати у Звіті про управління.</a:t>
            </a:r>
          </a:p>
          <a:p>
            <a:pPr marL="0" indent="355600" algn="just">
              <a:buNone/>
            </a:pPr>
            <a:endParaRPr lang="uk-UA" dirty="0" smtClean="0"/>
          </a:p>
          <a:p>
            <a:pPr marL="0" indent="355600" algn="just">
              <a:buNone/>
            </a:pPr>
            <a:r>
              <a:rPr lang="uk-UA" dirty="0" smtClean="0"/>
              <a:t>Вони рекомендуються підприємствам, які відповідно до законодавства складають звіт про управління (</a:t>
            </a:r>
            <a:r>
              <a:rPr lang="uk-UA" b="1" dirty="0" smtClean="0"/>
              <a:t>крім банків, бюджетних установ, мікропідприємств та малих підприємств</a:t>
            </a:r>
            <a:r>
              <a:rPr lang="uk-UA" dirty="0" smtClean="0"/>
              <a:t>).</a:t>
            </a:r>
          </a:p>
        </p:txBody>
      </p:sp>
    </p:spTree>
  </p:cSld>
  <p:clrMapOvr>
    <a:masterClrMapping/>
  </p:clrMapOvr>
  <p:transition spd="med">
    <p:fade thruBlk="1"/>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500"/>
            <a:ext cx="7467600" cy="1143000"/>
          </a:xfrm>
        </p:spPr>
        <p:txBody>
          <a:bodyPr/>
          <a:lstStyle/>
          <a:p>
            <a:r>
              <a:rPr lang="uk-UA" dirty="0" smtClean="0"/>
              <a:t>Заповнення Звіту про управління</a:t>
            </a:r>
            <a:endParaRPr lang="ru-RU" dirty="0"/>
          </a:p>
        </p:txBody>
      </p:sp>
      <p:sp>
        <p:nvSpPr>
          <p:cNvPr id="3" name="Содержимое 2"/>
          <p:cNvSpPr>
            <a:spLocks noGrp="1"/>
          </p:cNvSpPr>
          <p:nvPr>
            <p:ph sz="quarter" idx="1"/>
          </p:nvPr>
        </p:nvSpPr>
        <p:spPr>
          <a:xfrm>
            <a:off x="251520" y="571500"/>
            <a:ext cx="8352928" cy="5902452"/>
          </a:xfrm>
        </p:spPr>
        <p:txBody>
          <a:bodyPr>
            <a:normAutofit fontScale="85000" lnSpcReduction="20000"/>
          </a:bodyPr>
          <a:lstStyle/>
          <a:p>
            <a:pPr marL="0" indent="355600" algn="just">
              <a:buNone/>
            </a:pPr>
            <a:r>
              <a:rPr lang="uk-UA" b="1" dirty="0" smtClean="0"/>
              <a:t>Форму звіту про управління не визначено</a:t>
            </a:r>
            <a:r>
              <a:rPr lang="uk-UA" dirty="0" smtClean="0"/>
              <a:t>, тобто складається такий звіт у довільній формі.</a:t>
            </a:r>
          </a:p>
          <a:p>
            <a:pPr marL="0" indent="355600" algn="just">
              <a:buNone/>
            </a:pPr>
            <a:endParaRPr lang="uk-UA" dirty="0" smtClean="0"/>
          </a:p>
          <a:p>
            <a:pPr marL="0" indent="355600" algn="just">
              <a:buNone/>
            </a:pPr>
            <a:r>
              <a:rPr lang="uk-UA" dirty="0" smtClean="0"/>
              <a:t>Інформацію, що повинна бути відображена у звіті, розбито на 10 напрямів:</a:t>
            </a:r>
          </a:p>
          <a:p>
            <a:pPr marL="0" indent="355600" algn="just">
              <a:buNone/>
            </a:pPr>
            <a:endParaRPr lang="uk-UA" dirty="0" smtClean="0"/>
          </a:p>
          <a:p>
            <a:pPr marL="0" indent="355600" algn="just"/>
            <a:r>
              <a:rPr lang="uk-UA" dirty="0" smtClean="0"/>
              <a:t>організаційна структура та опис діяльності підприємства;</a:t>
            </a:r>
          </a:p>
          <a:p>
            <a:pPr marL="0" indent="355600" algn="just"/>
            <a:r>
              <a:rPr lang="uk-UA" dirty="0" smtClean="0"/>
              <a:t>результати діяльності;</a:t>
            </a:r>
          </a:p>
          <a:p>
            <a:pPr marL="0" indent="355600" algn="just"/>
            <a:r>
              <a:rPr lang="uk-UA" dirty="0" smtClean="0"/>
              <a:t>ліквідність та зобов’язання;</a:t>
            </a:r>
          </a:p>
          <a:p>
            <a:pPr marL="0" indent="355600" algn="just"/>
            <a:r>
              <a:rPr lang="uk-UA" dirty="0" smtClean="0"/>
              <a:t>екологічні аспекти;</a:t>
            </a:r>
          </a:p>
          <a:p>
            <a:pPr marL="0" indent="355600" algn="just"/>
            <a:r>
              <a:rPr lang="uk-UA" dirty="0" smtClean="0"/>
              <a:t>соціальні аспекти та кадрова політика;</a:t>
            </a:r>
          </a:p>
          <a:p>
            <a:pPr marL="0" indent="355600" algn="just"/>
            <a:r>
              <a:rPr lang="uk-UA" dirty="0" smtClean="0"/>
              <a:t>ризики;</a:t>
            </a:r>
          </a:p>
          <a:p>
            <a:pPr marL="0" indent="355600" algn="just"/>
            <a:r>
              <a:rPr lang="uk-UA" dirty="0" smtClean="0"/>
              <a:t>дослідження та інновації;</a:t>
            </a:r>
          </a:p>
          <a:p>
            <a:pPr marL="0" indent="355600" algn="just"/>
            <a:r>
              <a:rPr lang="uk-UA" dirty="0" smtClean="0"/>
              <a:t>фінансові інвестиції;</a:t>
            </a:r>
          </a:p>
          <a:p>
            <a:pPr marL="0" indent="355600" algn="just"/>
            <a:r>
              <a:rPr lang="uk-UA" dirty="0" smtClean="0"/>
              <a:t>перспективи розвитку;</a:t>
            </a:r>
          </a:p>
          <a:p>
            <a:pPr marL="0" indent="355600" algn="just"/>
            <a:r>
              <a:rPr lang="uk-UA" dirty="0" smtClean="0"/>
              <a:t>корпоративне управління (складають підприємства – емітенти цінних паперів, цінні папери яких допущені до торгів на фондових біржах або щодо цінних паперів яких здійснено публічну пропозицію).</a:t>
            </a:r>
            <a:endParaRPr lang="uk-UA" dirty="0"/>
          </a:p>
        </p:txBody>
      </p:sp>
    </p:spTree>
  </p:cSld>
  <p:clrMapOvr>
    <a:masterClrMapping/>
  </p:clrMapOvr>
  <p:transition spd="med">
    <p:fade thruBlk="1"/>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lstStyle/>
          <a:p>
            <a:r>
              <a:rPr lang="uk-UA" dirty="0" smtClean="0"/>
              <a:t>Подання Звіту про управління</a:t>
            </a:r>
            <a:endParaRPr lang="ru-RU" dirty="0"/>
          </a:p>
        </p:txBody>
      </p:sp>
      <p:sp>
        <p:nvSpPr>
          <p:cNvPr id="3" name="Содержимое 2"/>
          <p:cNvSpPr>
            <a:spLocks noGrp="1"/>
          </p:cNvSpPr>
          <p:nvPr>
            <p:ph sz="quarter" idx="1"/>
          </p:nvPr>
        </p:nvSpPr>
        <p:spPr>
          <a:xfrm>
            <a:off x="251520" y="1052736"/>
            <a:ext cx="8424936" cy="4873752"/>
          </a:xfrm>
        </p:spPr>
        <p:txBody>
          <a:bodyPr>
            <a:normAutofit/>
          </a:bodyPr>
          <a:lstStyle/>
          <a:p>
            <a:pPr marL="0" indent="355600" algn="just">
              <a:buNone/>
            </a:pPr>
            <a:r>
              <a:rPr lang="uk-UA" dirty="0" smtClean="0"/>
              <a:t>Згідно із ЗУ «Про бухгалтерський облік та фінансову звітність в Україні» Звіт про управління </a:t>
            </a:r>
            <a:r>
              <a:rPr lang="uk-UA" b="1" dirty="0" smtClean="0"/>
              <a:t>мають складати й подавати середні та великі підприємства</a:t>
            </a:r>
            <a:r>
              <a:rPr lang="uk-UA" dirty="0" smtClean="0"/>
              <a:t>. </a:t>
            </a:r>
          </a:p>
          <a:p>
            <a:pPr marL="0" indent="355600" algn="just">
              <a:buNone/>
            </a:pPr>
            <a:endParaRPr lang="uk-UA" dirty="0" smtClean="0"/>
          </a:p>
          <a:p>
            <a:pPr marL="0" indent="355600" algn="just">
              <a:buNone/>
            </a:pPr>
            <a:r>
              <a:rPr lang="uk-UA" b="1" dirty="0" smtClean="0"/>
              <a:t>Подавати його до ДФС і </a:t>
            </a:r>
            <a:r>
              <a:rPr lang="uk-UA" b="1" dirty="0" err="1" smtClean="0"/>
              <a:t>Держстату</a:t>
            </a:r>
            <a:r>
              <a:rPr lang="uk-UA" b="1" dirty="0" smtClean="0"/>
              <a:t> не потрібно</a:t>
            </a:r>
            <a:r>
              <a:rPr lang="uk-UA" dirty="0" smtClean="0"/>
              <a:t>, адже такий звіт не належить до фінансової звітності (хоча й подається у певних випадках разом із </a:t>
            </a:r>
            <a:r>
              <a:rPr lang="uk-UA" dirty="0" err="1" smtClean="0"/>
              <a:t>фінзвітністю</a:t>
            </a:r>
            <a:r>
              <a:rPr lang="uk-UA" dirty="0" smtClean="0"/>
              <a:t>). До того ж окремої </a:t>
            </a:r>
            <a:r>
              <a:rPr lang="uk-UA" b="1" dirty="0" smtClean="0"/>
              <a:t>вимоги щодо подання </a:t>
            </a:r>
            <a:r>
              <a:rPr lang="uk-UA" dirty="0" smtClean="0"/>
              <a:t>до ДФС і </a:t>
            </a:r>
            <a:r>
              <a:rPr lang="uk-UA" dirty="0" err="1" smtClean="0"/>
              <a:t>Держстату</a:t>
            </a:r>
            <a:r>
              <a:rPr lang="uk-UA" dirty="0" smtClean="0"/>
              <a:t> саме цього звіту </a:t>
            </a:r>
            <a:r>
              <a:rPr lang="uk-UA" b="1" dirty="0" smtClean="0"/>
              <a:t>законодавство не містить</a:t>
            </a:r>
            <a:r>
              <a:rPr lang="uk-UA" dirty="0" smtClean="0"/>
              <a:t>.</a:t>
            </a:r>
          </a:p>
        </p:txBody>
      </p:sp>
    </p:spTree>
  </p:cSld>
  <p:clrMapOvr>
    <a:masterClrMapping/>
  </p:clrMapOvr>
  <p:transition spd="med">
    <p:fade thruBlk="1"/>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rgbClr val="FF0000"/>
                </a:solidFill>
              </a:rPr>
              <a:t>Зверніть увагу!</a:t>
            </a:r>
            <a:endParaRPr lang="ru-RU" dirty="0">
              <a:solidFill>
                <a:srgbClr val="FF0000"/>
              </a:solidFill>
            </a:endParaRPr>
          </a:p>
        </p:txBody>
      </p:sp>
      <p:sp>
        <p:nvSpPr>
          <p:cNvPr id="3" name="Содержимое 2"/>
          <p:cNvSpPr>
            <a:spLocks noGrp="1"/>
          </p:cNvSpPr>
          <p:nvPr>
            <p:ph sz="quarter" idx="1"/>
          </p:nvPr>
        </p:nvSpPr>
        <p:spPr/>
        <p:txBody>
          <a:bodyPr anchor="t">
            <a:normAutofit/>
          </a:bodyPr>
          <a:lstStyle/>
          <a:p>
            <a:pPr marL="0" indent="355600" algn="just" fontAlgn="base">
              <a:buNone/>
            </a:pPr>
            <a:r>
              <a:rPr lang="uk-UA" spc="-100" dirty="0" smtClean="0"/>
              <a:t>Для спеціальних підприємств висуваються окремі вимоги до подання такого звіту, а саме для </a:t>
            </a:r>
            <a:r>
              <a:rPr lang="uk-UA" b="1" spc="-100" dirty="0" smtClean="0"/>
              <a:t>банків</a:t>
            </a:r>
            <a:r>
              <a:rPr lang="uk-UA" spc="-100" dirty="0" smtClean="0"/>
              <a:t> (від НБУ), </a:t>
            </a:r>
            <a:r>
              <a:rPr lang="uk-UA" b="1" spc="-100" dirty="0" smtClean="0"/>
              <a:t>акціонерних товариств </a:t>
            </a:r>
            <a:r>
              <a:rPr lang="uk-UA" spc="-100" dirty="0" smtClean="0"/>
              <a:t>(від НКЦПФР) та </a:t>
            </a:r>
            <a:r>
              <a:rPr lang="uk-UA" b="1" spc="-100" dirty="0" smtClean="0"/>
              <a:t>страхових компаній </a:t>
            </a:r>
            <a:r>
              <a:rPr lang="uk-UA" spc="-100" dirty="0" smtClean="0"/>
              <a:t>(від </a:t>
            </a:r>
            <a:r>
              <a:rPr lang="uk-UA" spc="-100" dirty="0" err="1" smtClean="0"/>
              <a:t>Нацкомфінпослуг</a:t>
            </a:r>
            <a:r>
              <a:rPr lang="uk-UA" spc="-100" dirty="0" smtClean="0"/>
              <a:t>).</a:t>
            </a:r>
            <a:endParaRPr lang="uk-UA" b="1" spc="-100" dirty="0" smtClean="0"/>
          </a:p>
        </p:txBody>
      </p:sp>
    </p:spTree>
  </p:cSld>
  <p:clrMapOvr>
    <a:masterClrMapping/>
  </p:clrMapOvr>
  <p:transition spd="med">
    <p:fade thruBlk="1"/>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71400"/>
            <a:ext cx="7467600" cy="1143000"/>
          </a:xfrm>
        </p:spPr>
        <p:txBody>
          <a:bodyPr/>
          <a:lstStyle/>
          <a:p>
            <a:r>
              <a:rPr lang="uk-UA" dirty="0" smtClean="0"/>
              <a:t>Оприлюднення Звіту про управління</a:t>
            </a:r>
            <a:endParaRPr lang="ru-RU" dirty="0"/>
          </a:p>
        </p:txBody>
      </p:sp>
      <p:sp>
        <p:nvSpPr>
          <p:cNvPr id="3" name="Содержимое 2"/>
          <p:cNvSpPr>
            <a:spLocks noGrp="1"/>
          </p:cNvSpPr>
          <p:nvPr>
            <p:ph sz="quarter" idx="1"/>
          </p:nvPr>
        </p:nvSpPr>
        <p:spPr>
          <a:xfrm>
            <a:off x="179512" y="971600"/>
            <a:ext cx="8496944" cy="4873752"/>
          </a:xfrm>
        </p:spPr>
        <p:txBody>
          <a:bodyPr>
            <a:normAutofit/>
          </a:bodyPr>
          <a:lstStyle/>
          <a:p>
            <a:pPr marL="0" indent="355600" algn="just">
              <a:buNone/>
            </a:pPr>
            <a:r>
              <a:rPr lang="uk-UA" dirty="0" smtClean="0"/>
              <a:t>Обов’язковим для оприлюднення Звіт про управління є для:</a:t>
            </a:r>
          </a:p>
          <a:p>
            <a:pPr marL="0" indent="355600" algn="just">
              <a:buNone/>
            </a:pPr>
            <a:endParaRPr lang="uk-UA" dirty="0" smtClean="0"/>
          </a:p>
          <a:p>
            <a:pPr marL="0" indent="355600" algn="just"/>
            <a:r>
              <a:rPr lang="uk-UA" dirty="0" smtClean="0"/>
              <a:t>банків</a:t>
            </a:r>
          </a:p>
          <a:p>
            <a:pPr marL="0" indent="355600" algn="just"/>
            <a:r>
              <a:rPr lang="uk-UA" dirty="0" smtClean="0"/>
              <a:t>страхових компаній;</a:t>
            </a:r>
          </a:p>
          <a:p>
            <a:pPr marL="0" indent="355600" algn="just"/>
            <a:r>
              <a:rPr lang="uk-UA" dirty="0" smtClean="0"/>
              <a:t>акціонерних товариств.</a:t>
            </a:r>
          </a:p>
          <a:p>
            <a:pPr marL="0" indent="355600" algn="just">
              <a:buNone/>
            </a:pPr>
            <a:endParaRPr lang="uk-UA" dirty="0" smtClean="0"/>
          </a:p>
          <a:p>
            <a:pPr marL="0" indent="355600" algn="just">
              <a:buNone/>
            </a:pPr>
            <a:r>
              <a:rPr lang="uk-UA" dirty="0" smtClean="0"/>
              <a:t>Звіт про управління слід </a:t>
            </a:r>
            <a:r>
              <a:rPr lang="uk-UA" b="1" dirty="0" smtClean="0"/>
              <a:t>оприлюднювати в повному обсязі разом із річною фінансовою звітністю й аудиторським звітом </a:t>
            </a:r>
            <a:r>
              <a:rPr lang="uk-UA" dirty="0" smtClean="0"/>
              <a:t>на власній </a:t>
            </a:r>
            <a:r>
              <a:rPr lang="uk-UA" dirty="0" err="1" smtClean="0"/>
              <a:t>вебсторінці</a:t>
            </a:r>
            <a:r>
              <a:rPr lang="uk-UA" dirty="0" smtClean="0"/>
              <a:t> або </a:t>
            </a:r>
            <a:r>
              <a:rPr lang="uk-UA" dirty="0" err="1" smtClean="0"/>
              <a:t>вебсайті</a:t>
            </a:r>
            <a:r>
              <a:rPr lang="uk-UA" dirty="0" smtClean="0"/>
              <a:t> підприємства.</a:t>
            </a: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Постанова КМУ № 419:</a:t>
            </a:r>
          </a:p>
        </p:txBody>
      </p:sp>
      <p:sp>
        <p:nvSpPr>
          <p:cNvPr id="3" name="Содержимое 2"/>
          <p:cNvSpPr>
            <a:spLocks noGrp="1"/>
          </p:cNvSpPr>
          <p:nvPr>
            <p:ph sz="quarter" idx="1"/>
          </p:nvPr>
        </p:nvSpPr>
        <p:spPr/>
        <p:txBody>
          <a:bodyPr anchor="t">
            <a:normAutofit/>
          </a:bodyPr>
          <a:lstStyle/>
          <a:p>
            <a:pPr marL="0" indent="358775" algn="just">
              <a:buNone/>
            </a:pPr>
            <a:r>
              <a:rPr lang="uk-UA" dirty="0" smtClean="0"/>
              <a:t>Даний порядок регламентує положення, що стосуються подання фінансової звітності у відповідні інстанції.</a:t>
            </a:r>
          </a:p>
          <a:p>
            <a:pPr marL="0" indent="358775" algn="just">
              <a:buNone/>
            </a:pPr>
            <a:r>
              <a:rPr lang="en-US" dirty="0" smtClean="0"/>
              <a:t/>
            </a:r>
            <a:br>
              <a:rPr lang="en-US" dirty="0" smtClean="0"/>
            </a:br>
            <a:r>
              <a:rPr lang="uk-UA" dirty="0" err="1" smtClean="0"/>
              <a:t>►Його</a:t>
            </a:r>
            <a:r>
              <a:rPr lang="uk-UA" dirty="0" smtClean="0"/>
              <a:t> дія поширюється на всіх юридичних осіб незалежно від організаційно-правової форми господарювання і форми власності, а також на представництва іноземних суб'єктів господарської діяльності, які зобов'язані вести бухгалтерський облік та подавати фінансову звітність згідно із законодавством.</a:t>
            </a:r>
            <a:endParaRPr lang="uk-UA" dirty="0"/>
          </a:p>
        </p:txBody>
      </p:sp>
    </p:spTree>
  </p:cSld>
  <p:clrMapOvr>
    <a:masterClrMapping/>
  </p:clrMapOvr>
  <p:transition spd="med">
    <p:fade thruBlk="1"/>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7467600" cy="1143000"/>
          </a:xfrm>
        </p:spPr>
        <p:txBody>
          <a:bodyPr/>
          <a:lstStyle/>
          <a:p>
            <a:r>
              <a:rPr lang="uk-UA" dirty="0" smtClean="0"/>
              <a:t>Дати оприлюднення Звіту про управління</a:t>
            </a:r>
            <a:endParaRPr lang="ru-RU" dirty="0"/>
          </a:p>
        </p:txBody>
      </p:sp>
      <p:sp>
        <p:nvSpPr>
          <p:cNvPr id="3" name="Содержимое 2"/>
          <p:cNvSpPr>
            <a:spLocks noGrp="1"/>
          </p:cNvSpPr>
          <p:nvPr>
            <p:ph sz="quarter" idx="1"/>
          </p:nvPr>
        </p:nvSpPr>
        <p:spPr>
          <a:xfrm>
            <a:off x="107504" y="1143000"/>
            <a:ext cx="8640960" cy="4873752"/>
          </a:xfrm>
        </p:spPr>
        <p:txBody>
          <a:bodyPr>
            <a:normAutofit/>
          </a:bodyPr>
          <a:lstStyle/>
          <a:p>
            <a:pPr algn="just"/>
            <a:r>
              <a:rPr lang="uk-UA" dirty="0" smtClean="0"/>
              <a:t>Підприємства, що становлять суспільний інтерес (крім великих підприємств, які не є емітентами цінних паперів), публічні акціонерні товариства оприлюднюють звіт </a:t>
            </a:r>
            <a:r>
              <a:rPr lang="uk-UA" b="1" dirty="0" smtClean="0"/>
              <a:t>не пізніше ніж до 30 квітня року, </a:t>
            </a:r>
            <a:r>
              <a:rPr lang="uk-UA" b="1" dirty="0" err="1" smtClean="0"/>
              <a:t>слідуючого</a:t>
            </a:r>
            <a:r>
              <a:rPr lang="uk-UA" b="1" dirty="0" smtClean="0"/>
              <a:t> за звітним періодом</a:t>
            </a:r>
            <a:r>
              <a:rPr lang="uk-UA" dirty="0" smtClean="0"/>
              <a:t>.</a:t>
            </a:r>
          </a:p>
          <a:p>
            <a:endParaRPr lang="uk-UA" dirty="0" smtClean="0"/>
          </a:p>
          <a:p>
            <a:pPr algn="just"/>
            <a:r>
              <a:rPr lang="uk-UA" dirty="0" smtClean="0"/>
              <a:t>А от великі підприємства, які не є емітентами цінних паперів, та середні підприємства оприлюднюють </a:t>
            </a:r>
            <a:r>
              <a:rPr lang="uk-UA" b="1" dirty="0" smtClean="0"/>
              <a:t>не пізніше ніж до 01 червня року, </a:t>
            </a:r>
            <a:r>
              <a:rPr lang="uk-UA" b="1" dirty="0" err="1" smtClean="0"/>
              <a:t>слідуючого</a:t>
            </a:r>
            <a:r>
              <a:rPr lang="uk-UA" b="1" dirty="0" smtClean="0"/>
              <a:t> за звітним періодом</a:t>
            </a:r>
            <a:r>
              <a:rPr lang="uk-UA" dirty="0" smtClean="0"/>
              <a:t>.</a:t>
            </a:r>
            <a:endParaRPr lang="uk-UA" dirty="0"/>
          </a:p>
        </p:txBody>
      </p:sp>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err="1" smtClean="0"/>
              <a:t>Методрекомендації</a:t>
            </a:r>
            <a:r>
              <a:rPr lang="uk-UA" dirty="0" smtClean="0"/>
              <a:t> № 433:</a:t>
            </a:r>
          </a:p>
        </p:txBody>
      </p:sp>
      <p:sp>
        <p:nvSpPr>
          <p:cNvPr id="3" name="Содержимое 2"/>
          <p:cNvSpPr>
            <a:spLocks noGrp="1"/>
          </p:cNvSpPr>
          <p:nvPr>
            <p:ph sz="quarter" idx="1"/>
          </p:nvPr>
        </p:nvSpPr>
        <p:spPr/>
        <p:txBody>
          <a:bodyPr anchor="t">
            <a:normAutofit lnSpcReduction="10000"/>
          </a:bodyPr>
          <a:lstStyle/>
          <a:p>
            <a:pPr marL="0" indent="358775" algn="just">
              <a:buNone/>
              <a:tabLst>
                <a:tab pos="358775" algn="l"/>
              </a:tabLst>
            </a:pPr>
            <a:r>
              <a:rPr lang="uk-UA" dirty="0" smtClean="0"/>
              <a:t>У цих Методичних рекомендаціях розглядається питання розкриття інформації за статтями Балансу (Звіту про фінансовий стан), Звіту про фінансові результати (Звіту про сукупний дохід), Звіту про рух грошових коштів та звіту про власний капітал.</a:t>
            </a:r>
          </a:p>
          <a:p>
            <a:pPr marL="0" indent="0" algn="just">
              <a:buNone/>
            </a:pPr>
            <a:endParaRPr lang="uk-UA" dirty="0" smtClean="0"/>
          </a:p>
          <a:p>
            <a:pPr marL="0" indent="0" algn="just">
              <a:buNone/>
            </a:pPr>
            <a:r>
              <a:rPr lang="uk-UA" dirty="0" err="1" smtClean="0"/>
              <a:t>►Вони</a:t>
            </a:r>
            <a:r>
              <a:rPr lang="uk-UA" dirty="0" smtClean="0"/>
              <a:t> можуть застосовуватися підприємствами, організаціями та іншими юридичними особами усіх форм власності (крім банків і бюджетних установ та підприємств, які відповідно до законодавства застосовують міжнародні стандарти фінансової звітності).</a:t>
            </a:r>
          </a:p>
          <a:p>
            <a:pPr marL="0" indent="0" algn="just">
              <a:buNone/>
            </a:pPr>
            <a:endParaRPr lang="uk-UA" dirty="0"/>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err="1" smtClean="0"/>
              <a:t>Методрекомендації</a:t>
            </a:r>
            <a:r>
              <a:rPr lang="uk-UA" dirty="0" smtClean="0"/>
              <a:t> № 476:</a:t>
            </a:r>
          </a:p>
        </p:txBody>
      </p:sp>
      <p:sp>
        <p:nvSpPr>
          <p:cNvPr id="3" name="Содержимое 2"/>
          <p:cNvSpPr>
            <a:spLocks noGrp="1"/>
          </p:cNvSpPr>
          <p:nvPr>
            <p:ph sz="quarter" idx="1"/>
          </p:nvPr>
        </p:nvSpPr>
        <p:spPr/>
        <p:txBody>
          <a:bodyPr anchor="t">
            <a:normAutofit/>
          </a:bodyPr>
          <a:lstStyle/>
          <a:p>
            <a:pPr marL="0" indent="358775" algn="just">
              <a:buNone/>
              <a:tabLst>
                <a:tab pos="358775" algn="l"/>
              </a:tabLst>
            </a:pPr>
            <a:r>
              <a:rPr lang="uk-UA" dirty="0" smtClean="0"/>
              <a:t>У цих Методичних рекомендаціях у табличній формі надається порядок перевірки правильності заповнення фінансової звітності шляхом порівняння статей кожного зі звітів з іншими відповідним статтями цих самих звітів.</a:t>
            </a:r>
          </a:p>
          <a:p>
            <a:pPr marL="0" indent="0" algn="just">
              <a:buNone/>
            </a:pPr>
            <a:endParaRPr lang="uk-UA" dirty="0" smtClean="0"/>
          </a:p>
          <a:p>
            <a:pPr marL="0" indent="0" algn="just">
              <a:buNone/>
            </a:pPr>
            <a:r>
              <a:rPr lang="uk-UA" dirty="0" err="1" smtClean="0"/>
              <a:t>►Вони</a:t>
            </a:r>
            <a:r>
              <a:rPr lang="uk-UA" dirty="0" smtClean="0"/>
              <a:t> можуть застосовуватися усіма користувачами фінансової звітності, особами, відповідальними за складання та подання звітів,  </a:t>
            </a:r>
            <a:r>
              <a:rPr lang="uk-UA" b="1" dirty="0" smtClean="0"/>
              <a:t>а також студентами при оформленні курсових, практичних та дипломних робіт. </a:t>
            </a:r>
          </a:p>
          <a:p>
            <a:pPr marL="0" indent="0" algn="just">
              <a:buNone/>
            </a:pPr>
            <a:endParaRPr lang="uk-UA" dirty="0"/>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НП(С)БО 1 «Загальні вимоги до фінансової звітності»:</a:t>
            </a:r>
            <a:endParaRPr lang="uk-UA" dirty="0"/>
          </a:p>
        </p:txBody>
      </p:sp>
      <p:sp>
        <p:nvSpPr>
          <p:cNvPr id="3" name="Содержимое 2"/>
          <p:cNvSpPr>
            <a:spLocks noGrp="1"/>
          </p:cNvSpPr>
          <p:nvPr>
            <p:ph sz="quarter" idx="1"/>
          </p:nvPr>
        </p:nvSpPr>
        <p:spPr/>
        <p:txBody>
          <a:bodyPr anchor="t">
            <a:normAutofit/>
          </a:bodyPr>
          <a:lstStyle/>
          <a:p>
            <a:pPr marL="0" indent="358775" algn="just">
              <a:buNone/>
              <a:tabLst>
                <a:tab pos="358775" algn="l"/>
              </a:tabLst>
            </a:pPr>
            <a:r>
              <a:rPr lang="uk-UA" dirty="0" smtClean="0"/>
              <a:t>Положення регламентує вимоги до складання та оформлення фінансових звітів, а також містить законодавчо встановлені форми кожного з фінансових звітів.</a:t>
            </a:r>
          </a:p>
          <a:p>
            <a:pPr marL="0" indent="0" algn="just">
              <a:buNone/>
            </a:pPr>
            <a:endParaRPr lang="uk-UA" dirty="0" smtClean="0"/>
          </a:p>
          <a:p>
            <a:pPr marL="0" indent="0" algn="just">
              <a:buNone/>
            </a:pPr>
            <a:r>
              <a:rPr lang="uk-UA" dirty="0" err="1" smtClean="0"/>
              <a:t>►Норми</a:t>
            </a:r>
            <a:r>
              <a:rPr lang="uk-UA" dirty="0" smtClean="0"/>
              <a:t> цього Національного положення (стандарту) застосовуються до фінансової звітності і консолідованої фінансової звітності юридичних осіб усіх форм власності (крім банків та бюджетних установ), які зобов’язані подавати фінансову звітність згідно із законодавством.</a:t>
            </a:r>
            <a:endParaRPr lang="uk-UA" b="1" dirty="0" smtClean="0"/>
          </a:p>
          <a:p>
            <a:pPr marL="0" indent="0" algn="just">
              <a:buNone/>
            </a:pPr>
            <a:endParaRPr lang="uk-UA" dirty="0"/>
          </a:p>
        </p:txBody>
      </p:sp>
    </p:spTree>
  </p:cSld>
  <p:clrMapOvr>
    <a:masterClrMapping/>
  </p:clrMapOvr>
  <p:transition spd="med">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657</TotalTime>
  <Words>3621</Words>
  <Application>Microsoft Office PowerPoint</Application>
  <PresentationFormat>Экран (4:3)</PresentationFormat>
  <Paragraphs>404</Paragraphs>
  <Slides>60</Slides>
  <Notes>29</Notes>
  <HiddenSlides>0</HiddenSlides>
  <MMClips>0</MMClips>
  <ScaleCrop>false</ScaleCrop>
  <HeadingPairs>
    <vt:vector size="4" baseType="variant">
      <vt:variant>
        <vt:lpstr>Тема</vt:lpstr>
      </vt:variant>
      <vt:variant>
        <vt:i4>1</vt:i4>
      </vt:variant>
      <vt:variant>
        <vt:lpstr>Заголовки слайдов</vt:lpstr>
      </vt:variant>
      <vt:variant>
        <vt:i4>60</vt:i4>
      </vt:variant>
    </vt:vector>
  </HeadingPairs>
  <TitlesOfParts>
    <vt:vector size="61" baseType="lpstr">
      <vt:lpstr>Эркер</vt:lpstr>
      <vt:lpstr>Лекція:  Фінансова звітність підприємства</vt:lpstr>
      <vt:lpstr>План</vt:lpstr>
      <vt:lpstr>Слайд 3</vt:lpstr>
      <vt:lpstr>Перелік нормативних актів:</vt:lpstr>
      <vt:lpstr>ЗУ «Про бухгалтерський облік та фінансову звітність в Україні»:</vt:lpstr>
      <vt:lpstr>Постанова КМУ № 419:</vt:lpstr>
      <vt:lpstr>Методрекомендації № 433:</vt:lpstr>
      <vt:lpstr>Методрекомендації № 476:</vt:lpstr>
      <vt:lpstr>НП(С)БО 1 «Загальні вимоги до фінансової звітності»:</vt:lpstr>
      <vt:lpstr>Зверніть увагу!</vt:lpstr>
      <vt:lpstr>Слайд 11</vt:lpstr>
      <vt:lpstr>Поняття фінансової звітності</vt:lpstr>
      <vt:lpstr>Мета складання фінансової звітності</vt:lpstr>
      <vt:lpstr>Користувачі фінансової звітності</vt:lpstr>
      <vt:lpstr>Зверніть увагу!</vt:lpstr>
      <vt:lpstr>Внутрішні користувачі фінансової звітності</vt:lpstr>
      <vt:lpstr>Зовнішні користувачі фінансової звітності</vt:lpstr>
      <vt:lpstr>Зовнішні користувачі, що безпосередньо зацікавлені в діяльності підприємства</vt:lpstr>
      <vt:lpstr>Зовнішні користувачі, що опосередковано  зацікавлені в діяльності підприємства</vt:lpstr>
      <vt:lpstr>Вимоги до складання фінансової звітності</vt:lpstr>
      <vt:lpstr>Принципи включення інформації у фінансову звітність</vt:lpstr>
      <vt:lpstr>Принципи включення інформації у фінансову звітність</vt:lpstr>
      <vt:lpstr>Принципи включення інформації у фінансову звітність</vt:lpstr>
      <vt:lpstr>Зверніть увагу!</vt:lpstr>
      <vt:lpstr>Звітний період для складання фінансової звітності</vt:lpstr>
      <vt:lpstr>Звітний період для складання фінансової звітності</vt:lpstr>
      <vt:lpstr>Подання фінансової звітності</vt:lpstr>
      <vt:lpstr>Дати подання фінансової звітності</vt:lpstr>
      <vt:lpstr>Подання фінансової звітності неприбутковими організаціями</vt:lpstr>
      <vt:lpstr>Суттєвість інформації, що відображається у фінансовій звітності</vt:lpstr>
      <vt:lpstr>Суттєвість інформації, що відображається у фінансовій звітності</vt:lpstr>
      <vt:lpstr>Законодавчо надані орієнтири щодо встановлення меж суттєвості</vt:lpstr>
      <vt:lpstr>Основи складання фінансових звітів</vt:lpstr>
      <vt:lpstr>Основи складання фінансових звітів</vt:lpstr>
      <vt:lpstr>Зверніть увагу!</vt:lpstr>
      <vt:lpstr>Оприлюднення фінансової звітності</vt:lpstr>
      <vt:lpstr>Оприлюднення фінансової звітності</vt:lpstr>
      <vt:lpstr>Слайд 38</vt:lpstr>
      <vt:lpstr>Зверніть увагу!</vt:lpstr>
      <vt:lpstr>Форма № 1 Баланс (Звіт про фінансовий стан)</vt:lpstr>
      <vt:lpstr>Основа заповнення Форми № 1</vt:lpstr>
      <vt:lpstr>Форма № 2 Звіт про фінансові результати (Звіт про сукупний дохід)</vt:lpstr>
      <vt:lpstr>Основа заповнення Форми № 2</vt:lpstr>
      <vt:lpstr>Форма № 3/3-н Звіт про рух грошових коштів (за прямим методом / за непрямим методом)</vt:lpstr>
      <vt:lpstr>Заповнення Форми № 3 за прямим методом</vt:lpstr>
      <vt:lpstr>Заповнення Форми № 3-н за непрямим методом</vt:lpstr>
      <vt:lpstr>Основа заповнення Форми № 3/3-н</vt:lpstr>
      <vt:lpstr>Форма № 4 Звіт про власний капітал</vt:lpstr>
      <vt:lpstr>Основа заповнення Форми № 4</vt:lpstr>
      <vt:lpstr>Форма № 5 Примітки до фінансової звітності</vt:lpstr>
      <vt:lpstr>Основа заповнення Форми № 5</vt:lpstr>
      <vt:lpstr>Слайд 52</vt:lpstr>
      <vt:lpstr>Поняття Звіту про управління</vt:lpstr>
      <vt:lpstr>Мета Звіту про управління</vt:lpstr>
      <vt:lpstr>Нормативне регулювання формування Звіту про управління</vt:lpstr>
      <vt:lpstr>Заповнення Звіту про управління</vt:lpstr>
      <vt:lpstr>Подання Звіту про управління</vt:lpstr>
      <vt:lpstr>Зверніть увагу!</vt:lpstr>
      <vt:lpstr>Оприлюднення Звіту про управління</vt:lpstr>
      <vt:lpstr>Дати оприлюднення Звіту про управління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Саша Красуцкий</dc:creator>
  <cp:lastModifiedBy>Фотиния</cp:lastModifiedBy>
  <cp:revision>60</cp:revision>
  <dcterms:created xsi:type="dcterms:W3CDTF">2020-05-04T19:58:32Z</dcterms:created>
  <dcterms:modified xsi:type="dcterms:W3CDTF">2020-09-09T12:07:22Z</dcterms:modified>
</cp:coreProperties>
</file>