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70" r:id="rId12"/>
    <p:sldId id="293" r:id="rId13"/>
    <p:sldId id="294" r:id="rId14"/>
    <p:sldId id="295" r:id="rId15"/>
    <p:sldId id="272" r:id="rId16"/>
    <p:sldId id="274" r:id="rId17"/>
    <p:sldId id="311" r:id="rId18"/>
    <p:sldId id="312" r:id="rId19"/>
    <p:sldId id="313" r:id="rId20"/>
    <p:sldId id="314" r:id="rId21"/>
    <p:sldId id="315" r:id="rId22"/>
    <p:sldId id="280" r:id="rId23"/>
    <p:sldId id="281" r:id="rId24"/>
    <p:sldId id="316" r:id="rId25"/>
    <p:sldId id="317" r:id="rId26"/>
    <p:sldId id="282" r:id="rId27"/>
    <p:sldId id="283" r:id="rId28"/>
    <p:sldId id="318" r:id="rId29"/>
    <p:sldId id="319" r:id="rId30"/>
    <p:sldId id="299" r:id="rId31"/>
    <p:sldId id="298" r:id="rId32"/>
    <p:sldId id="320" r:id="rId33"/>
    <p:sldId id="297" r:id="rId34"/>
    <p:sldId id="321" r:id="rId35"/>
    <p:sldId id="324" r:id="rId36"/>
    <p:sldId id="323" r:id="rId37"/>
    <p:sldId id="322" r:id="rId38"/>
    <p:sldId id="302" r:id="rId39"/>
    <p:sldId id="325" r:id="rId40"/>
    <p:sldId id="326" r:id="rId41"/>
    <p:sldId id="327" r:id="rId42"/>
    <p:sldId id="329" r:id="rId43"/>
    <p:sldId id="328" r:id="rId44"/>
    <p:sldId id="330" r:id="rId45"/>
    <p:sldId id="331" r:id="rId46"/>
    <p:sldId id="301" r:id="rId47"/>
    <p:sldId id="300" r:id="rId48"/>
    <p:sldId id="304" r:id="rId49"/>
    <p:sldId id="332" r:id="rId50"/>
    <p:sldId id="303" r:id="rId51"/>
    <p:sldId id="308" r:id="rId52"/>
    <p:sldId id="307" r:id="rId53"/>
    <p:sldId id="306" r:id="rId54"/>
    <p:sldId id="284" r:id="rId55"/>
    <p:sldId id="285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10. РАЦІОНАЛЬНА ОРГАНІЗАЦІЯ ПРАЦІ У ЗАКЛАДАХ РЕСТОРАННОГО ГОСПОДАРСТВА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8369" name="Picture 1" descr="H:\лекції нові\Тема 10\1f3a3b25ef7caf7f899b95a5fee33bda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857364"/>
            <a:ext cx="7429522" cy="482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9"/>
            <a:ext cx="8586790" cy="335758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недоцільна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неможлива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перепланування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пересувного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проводити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атестацію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разу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п'ять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Попередня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одержанні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сертифікації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3" name="Picture 1" descr="H:\лекції нові\Тема 10\fd0cf163a5156a14b2e396717b7c6df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286124"/>
            <a:ext cx="4191008" cy="278309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21468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Головною метою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атестації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є: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збільшення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комплексною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нормативним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техніко-технологічних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організаційно-економічних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715436" cy="6500858"/>
          </a:xfrm>
        </p:spPr>
        <p:txBody>
          <a:bodyPr>
            <a:normAutofit/>
          </a:bodyPr>
          <a:lstStyle/>
          <a:p>
            <a:pPr algn="just"/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технічної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оснащеності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санітарно-гігієнічних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наявність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стан;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наявність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підіймально-транспортних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раціональному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кліматичні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освітленість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запиленість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загазованість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перерахованими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критеріями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атестаційна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комісія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нормативним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розробляються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заходи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раціоналізації</a:t>
            </a:r>
            <a:r>
              <a:rPr lang="ru-RU" sz="2400" dirty="0" smtClean="0"/>
              <a:t>.</a:t>
            </a:r>
            <a:endParaRPr lang="ru-RU" sz="2400" dirty="0" smtClean="0"/>
          </a:p>
        </p:txBody>
      </p:sp>
      <p:pic>
        <p:nvPicPr>
          <p:cNvPr id="48129" name="Picture 1" descr="H:\лекції нові\Тема 10\unname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562475"/>
            <a:ext cx="6376998" cy="2295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Обов'язковим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умов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стомлюваності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персоналу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комфортних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умов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ресторанному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70-75%. Тому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автоматизації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полегшення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важких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трудомістких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картоплі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миття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посуду,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пересування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наплитних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котлів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послідовного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вантажно-розвантажувальні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пристрої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підіймально-транспортне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засоби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нормальні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психофізіологічні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естетичні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знижують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стомлюваність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оптимального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мікроклімату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вологості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освітленості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сильного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шуму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т. д.).</a:t>
            </a:r>
          </a:p>
          <a:p>
            <a:pPr algn="just"/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мікроклімату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холодні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гарячі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цехів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належать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тепловиділень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діючого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20 ккал на 1 м3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годину.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заготівельні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цехи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овочевий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рибний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холодний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500858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цехи, де сума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тепловиділень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перевищує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20 ккал на 1 м за годину,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гарячими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кондитерські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цехи.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гарячих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цехах температура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зоні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обличчя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працюючого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досягати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30-40°С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сприятливим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мікроклімат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показникам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температура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кліматичного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поясу)- у межах 18-23°С,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вологість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- 60-70%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0,06 до 0,18 м/с.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важливості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виконуваної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мікроклімату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наближається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комфортного,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змінюватися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Так,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збільшення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швидкості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зробити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несприятливо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Робота в таких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перегрівання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аж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рівноваги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тепловий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удар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тяжкі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наслідки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другим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характеризує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Гігієнічно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обґрунтована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температури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1-2 м/с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відносній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вологості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межах 60-70%. Основною причиною невеликих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швидкостей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недосконалі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недостатньо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приточно-витяжної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фактором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теплового (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інфрачервоного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випромінювання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поширення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променистої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електромагнітних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коливань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нагрітої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довжина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випромінюваної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легко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проникає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нагріває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Несприятливий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вплив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справляти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нагріті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кухонної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Кухар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обсмажування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7-10 с.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Останніми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роками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оснащуються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спеціалізованим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жарочні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шафи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стаціонарні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котли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теплову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ізоляцію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променисте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тепло.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Співвідношення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жарочних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поверхонь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плит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в межах 1:45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1:50,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перевищувати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45-50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разів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мікроклімату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секційним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однобічним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кухню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вентиляцією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ГРАФІКИ ВИХОДУ НА РОБОТУ, ЇХ ХАРАКТЕРИСТИКА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501122" cy="3286148"/>
          </a:xfrm>
        </p:spPr>
        <p:txBody>
          <a:bodyPr>
            <a:noAutofit/>
          </a:bodyPr>
          <a:lstStyle/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Раціоналізація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обґрунтований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збереженню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властивість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витримувати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впливають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величина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правильне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чергується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відрізняються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виконавця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половині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людина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втягується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роботу,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максимально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стійкої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за ним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поява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обідньої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трохи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спостерігається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зростає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втома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часом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обідня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перерва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Фізіологічно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7-8-годинному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обідню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варто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3- 4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початку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Неправильна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перевтоми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негайно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позначиться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розроблений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дотримуваний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знижує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травматизм.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розпорядку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кожному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роботу.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річні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відбивається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початок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час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обідньої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перерви.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вказуються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годин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чергування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трудовим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40 годин.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Неповний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згодою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робітниками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адміністрацією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неповнолітніх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Ненормований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тих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піддається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часом,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годин,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відпрацьованих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повинна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трудовому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законодавству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компенсації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надається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додаткова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відпустка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виборі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складанні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залу.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застосовуються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роботу: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лінійний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стрічковий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ступінчастий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підсумкового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двобригадний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комбінований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ЛІНІЙНИЙ ГРАФІК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одночасний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Цей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7-8 годин,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рівномірне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Але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режимі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лінійного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недоцільним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5" name="Picture 1" descr="H:\лекції нові\Тема 10\img-5uNYJX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3500438"/>
            <a:ext cx="5643602" cy="2959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СТРІЧКОВИЙ (СТУПІНЧАСТИЙ) ГРАФІК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поодинці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відпрацьовує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8 годин.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Недолік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чіткої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побудови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бригад,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ускладнення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часу, контролю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членів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програми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5601" name="Picture 1" descr="H:\лекції нові\Тема 10\7f66b219fd0ee7ce2e1cd17558acfba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187369"/>
            <a:ext cx="5857916" cy="3518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ГРАФІК ПІДСУМКОВОГО ОБЛІКУ РОБОЧОГО ЧАСУ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нерівномірним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місяця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неможливо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нормальної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такому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по днях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11 год.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подальшим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одного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обов'язковому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відпрацюванні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місяць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7" name="Picture 1" descr="H:\лекції нові\Тема 10\989e1c0b9c091a7380d2c3ade5918bd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857496"/>
            <a:ext cx="4833950" cy="36826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5725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429684" cy="5286412"/>
          </a:xfrm>
        </p:spPr>
        <p:txBody>
          <a:bodyPr>
            <a:normAutofit fontScale="92500" lnSpcReduction="2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розробка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раціональних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Напрям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Атестація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Графіки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характеристика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персонал,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згідно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ДСТ 30524-97 "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Громадське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персоналу"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Класифікація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порядок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розробок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ДВОБРИГАДНИЙ ГРАФІК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Є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різновидом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підсумкового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складом. Вони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день по 11 год. 30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Перевага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підвищує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Недоліком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нерівномірна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велика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стомлюваність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призвести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погіршення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зниження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23553" name="Picture 1" descr="H:\лекції нові\Тема 10\news_big_59fa320634d9b147098698932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400050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КОМБІНОВАНИЙ ГРАФІК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подовженим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днем.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ресторанах, де робота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двобригадним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завантаженості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виходять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роботу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стрічковому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графіку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обліку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кожного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ведеться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табель,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підписує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директор.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документом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нарахування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заробітної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плати.</a:t>
            </a:r>
          </a:p>
          <a:p>
            <a:endParaRPr lang="ru-RU" dirty="0"/>
          </a:p>
        </p:txBody>
      </p:sp>
      <p:pic>
        <p:nvPicPr>
          <p:cNvPr id="22529" name="Picture 1" descr="H:\лекції нові\Тема 10\news_big_59fa320634d9b147098698932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000504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511156"/>
          </a:xfrm>
        </p:spPr>
        <p:txBody>
          <a:bodyPr>
            <a:no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ВИРОБНИЧИЙ ПЕРСОНАЛ, ВИМОГИ ДО НЬОГО ЗГІДНО З ДСТ 30524-97 "ГРОМАДСЬКЕ ХАРЧУВАННЯ. ВИМОГИ ДО ВИРОБНИЧОГО ПЕРСОНАЛУ"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60"/>
            <a:ext cx="8229600" cy="571504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персоналу належать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категорії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зайнятих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кулінарної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борошняних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кондитерських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булочних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начальник цеху,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кухар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кондитер,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пекар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кулінар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борошняних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виготовлювач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харчових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обвалювач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кухонний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робітник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фахову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оволодіння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знаннями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навичками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кваліфікацією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кваліфікація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спеціалізація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персоналу повинна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типу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кожної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розроблена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посадова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інструкція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права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персонал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повинен систематично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удосконалювати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знання,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кваліфікацію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майстерність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теоретичної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кулінарної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борошняних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кондитерських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документації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Весь персонал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пройти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інструктаж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охорони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5286412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персоналу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усіх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типів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класів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висуваються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основ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контингентів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тому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лікувально-профілактичного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дієтичного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правил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клієнтів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займаної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посади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специфіки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посадових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інструкцій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трудового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розпорядку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вимог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санітарії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правил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особистої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гігієни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пожежо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електробезпеки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дотримання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етики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спілкування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колегами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споживачами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знання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планувати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роботу.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ресторанах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барах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"люкс"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вищий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персонал,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знайомий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специфікою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кулінарії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держав.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Завідувач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вищу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практичної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знати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трудового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законодавства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положення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Закону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"Про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прав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",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галузеві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професійної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знати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уміти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підлеглих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підбір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Кухара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кондитера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початкову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середню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освіту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 НОРМУВАННЯ ПРАЦІ. НОРМИ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401080" cy="5786478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4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 ресторанному </a:t>
            </a:r>
            <a:r>
              <a:rPr lang="ru-RU" sz="4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4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затрат часу на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прогресивним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базується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на передовому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досвіді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раціональну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організацію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ЇЇ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вирішує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аналіз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(за часом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потужністю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постачання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передових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причин,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спричинюють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простій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раціональних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поліпшують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виробничий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режим,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обгрунтованих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правильних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співвідношень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кваліфікаційного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 складу </a:t>
            </a:r>
            <a:r>
              <a:rPr lang="ru-RU" sz="45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затрат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нормою.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величина,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потрібно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нормою часу,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керованості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часу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годинах,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хвилинах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секундах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величиною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розрахунків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штуках,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кілограмах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карбованцях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(годину,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т. д.)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0481" name="Picture 1" descr="H:\лекції нові\Тема 10\gody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5" y="4048125"/>
            <a:ext cx="4143375" cy="2809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15370" cy="664371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обернено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пропорціональні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 часу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точністю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залу.</a:t>
            </a:r>
          </a:p>
          <a:p>
            <a:pPr algn="just"/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квадратних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кухаря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цеху- 8-10 м2.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площею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80 м2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8-10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офіціантів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видах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розраховують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відвідувачів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закріплених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20-25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типу фуршет, 10- 12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.-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столом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частковим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5-7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банкетів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закріплюється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2-3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повинен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10-12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учасників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з'їздів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12-14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715436" cy="5357850"/>
          </a:xfrm>
        </p:spPr>
        <p:txBody>
          <a:bodyPr>
            <a:norm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збирачів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посуду.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закріплених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ними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столів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самообслуговування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адміністративно-управлінського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персоналу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гардеробників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швейцарів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кастелянш,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слюсарів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умов.</a:t>
            </a:r>
          </a:p>
          <a:p>
            <a:pPr algn="just"/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Кваліфікаційний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склад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тарифно-кваліфікаційним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довідником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спеціальностей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Норма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керованості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оптимальна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підрозділів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ефективно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один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фахівець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 НОРМУВАННЯ ПРАЦІ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340369"/>
          </a:xfrm>
        </p:spPr>
        <p:txBody>
          <a:bodyPr>
            <a:noAutofit/>
          </a:bodyPr>
          <a:lstStyle/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застосовуваного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методу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харчуванні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дослідно-статистичний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Дослідно-статистичний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заснований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використанні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звітних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фактичний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минулий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квартал).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встановленні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дослідно-статистичним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гривнях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випущеної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звітний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ділять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людино-годин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людино-днів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одержують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середній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фактичний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виробіток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день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годину.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спосіб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норма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відображає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продуктивність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досягнуту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минулий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дослідно-статистичним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методом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відображають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необхідна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тієї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іншої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звітних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минулий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простої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Незважаючи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метод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широко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невеликих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поєднуються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виробничі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торговельні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Аналітичний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технічний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метод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прогресивний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хронометражу.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ресторанному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розроблені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обґрунтовані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обґрунтовувати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техніко-економічні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показники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КЛАСИФІКАЦІЯ ВИТРАТ РОБОЧОГО ЧАСУ, МЕТОДИ ЙОГО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Робочий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зобов'язаний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постановлене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непродуктивної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підготовчо-заключного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оперативного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Підготовчо-заключний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(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Тпз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затрачується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завершення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кухонного посуду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інвертаря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оформлення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звіту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роботу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підготовчо-заключний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повинен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7-8 год.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 15-20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28628"/>
          </a:xfrm>
        </p:spPr>
        <p:txBody>
          <a:bodyPr>
            <a:normAutofit fontScale="90000"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ЗМІСТ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 ЗАВДАННЯ РАЦІОНАЛЬНОЇ ОРГАНІЗАЦІЇ ПРАЦІ. ОСНОВНІ НАПРЯМИ ОРГАНІЗАЦІЇ ПРАЦІ НА ВИРОБНИЦТВІ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8358246" cy="56436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3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Раціональною</a:t>
            </a:r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така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яка,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ґрунтуючись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досягненнях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науки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поєднати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техніку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людей 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єдиному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виробничому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найменших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матеріальних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ресурсів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одержати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найкращі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домагаючись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Раціональна</a:t>
            </a:r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5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науково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обгрунтовані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досягнень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науки,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передового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досвіду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накопиченого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даній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народного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Як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галузях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раціональна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ресторанному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вирішити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основних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економічне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психофізіологічне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соціальне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економічного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повне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техніки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У ресторанному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бізнесі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вирішенні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економічних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особливого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технічне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комплексна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механізація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сили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повноти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застосування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прогресивних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5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4525963"/>
          </a:xfrm>
        </p:spPr>
        <p:txBody>
          <a:bodyPr>
            <a:noAutofit/>
          </a:bodyPr>
          <a:lstStyle/>
          <a:p>
            <a:pPr algn="just"/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(Топ)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час,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витрачений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заданої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основного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допоміжного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(Т0)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час,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витрачений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якісну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предмета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нарізання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подрібнення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протирання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машинах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механізмах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смаження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пасерування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запікання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випікання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контроль за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ступенем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готовності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порціонування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відпуск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споживачам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д.</a:t>
            </a:r>
          </a:p>
          <a:p>
            <a:pPr algn="just"/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Допоміжний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 (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Тд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витрачений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повторюються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кожною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партією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виготовленої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допоміжного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розвантаження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зважування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відкривання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коробок, банок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т. д.</a:t>
            </a:r>
          </a:p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Тобс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витрачений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утримання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інструмента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відповідає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санітарним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вимогам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дня.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час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заточення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виправлення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ножів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установку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універсального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приводу,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збирання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розбирання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механізмів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налагодження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спецодягу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непродуктивної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(Т"</a:t>
            </a:r>
            <a:r>
              <a:rPr lang="ru-RU" sz="16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16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необхідною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даного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Непродуктивна робота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наслідком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неполадок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приведення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справний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стан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недоліків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кухарі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відволікаються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розвантаження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кваліфіковані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кухарі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підсобні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кухарями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технології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повторне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зіпсовані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.).</a:t>
            </a:r>
          </a:p>
          <a:p>
            <a:pPr algn="just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(Т")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причин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припиняється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Перерви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перерви,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невеликі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Тотл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семичасового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передбачено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10-15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викликані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порушенням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трудової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запізнення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роботу,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зайві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д.).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втратами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усунути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відносяться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перерви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причин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припиняється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подача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електроенергії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газу, води);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затримка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подачі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посуду)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причин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дожарювання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продукту,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очікування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закипання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води, молока,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остигання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овочів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солодких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д.),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об'єднуються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індексом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Тпот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20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ненормовані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нормованого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належать: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допоміжний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підготовчо-заключний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час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межах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нормативів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включаються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нормовані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часу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елементом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фактичних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охоплення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змісту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досліджуваних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поділяються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хронометраж.</a:t>
            </a:r>
          </a:p>
          <a:p>
            <a:pPr algn="just"/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Фотографією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називаються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виміри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винятку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окремими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видами;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одержання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розробка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поліпшують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цільової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настанови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індивідуальною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груповою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маршрутною.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вимірів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охоплює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частину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називається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цільовою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фотографією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Цільові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фотографи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проводяться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норм оперативного часу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357982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нормувальника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проводитися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завідувачем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технологом, 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самим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самофотографія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метою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встановлення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причини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часу.</a:t>
            </a:r>
          </a:p>
          <a:p>
            <a:pPr algn="just"/>
            <a:r>
              <a:rPr lang="ru-RU" sz="4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Маршрутна</a:t>
            </a:r>
            <a:r>
              <a:rPr lang="ru-RU" sz="4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4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разі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за характером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виконавець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перебуває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русі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допоможе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виявити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недоліки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розміщенні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Незалежно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виду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таких </a:t>
            </a:r>
            <a:r>
              <a:rPr lang="ru-RU" sz="4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4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фотокарт,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складання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балансу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об'єкта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інструктивних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знайомство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підприємством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підготовку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фотографування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повинен бути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безперервним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Головною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умовою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чітке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записування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поточного часу в годинах,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хвилинах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записування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дня.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карти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дня до початку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спостережень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заносяться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відомості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стосуються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Безпосереднє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моменту початку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закінчується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Час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перерв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викликаних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будь-якими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причинами,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записується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в карту як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дія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точно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фіксується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err="1" smtClean="0">
                <a:latin typeface="Times New Roman" pitchFamily="18" charset="0"/>
                <a:cs typeface="Times New Roman" pitchFamily="18" charset="0"/>
              </a:rPr>
              <a:t>зазначаються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 причини.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Карта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індивідуальної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фотографії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дня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Дата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- 20.05.2007р.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Початок -10 год.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-18 год.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- 7 год.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Обідня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/ год.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ресторан "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Козачок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Цех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холодний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салатів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закусок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Прізвище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.,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Сушко О.О.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кухар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V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харчуванні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1.СПОСТЕРЕЖНИЙ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7529">
            <a:off x="1214414" y="1014040"/>
            <a:ext cx="6500858" cy="5391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57166"/>
            <a:ext cx="4211864" cy="62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857364"/>
            <a:ext cx="671127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600079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фотографуванні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сума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повинна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дорівнювати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Зменшення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збільшення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відзначене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висновку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нормувальника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припиняються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Опрацювання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фотокарт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уточненні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записів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згрупуванні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індексах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за видами затрат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часу.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аналізу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фактичним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виключається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непродуктивної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вини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збільшується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складається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щодо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усунення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непродуктивного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Нормативний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баланс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основою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розрахунку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обгрунтованих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Поряд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фотографією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фотографія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фотохронометраж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витрат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оперативного часу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фотохронометражу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затрат часу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спостереження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проводиться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всіма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операціями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оперативного часу (основного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допоміжного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закінчення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записується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виготовленої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штуках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 д.).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Таблиця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2. ВИБІРКА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ЗАТРАТ РОБОЧОГО ДНЯ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860626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01122" cy="635798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психофізіологічних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сприятливих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збереженню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здоров'я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зниженню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стомлюваності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працездатності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соціального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забезпечує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всебічний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перетворенню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життєву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вирішуватися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комплексі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психофізіологічних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завдань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вирішені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економічно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зміст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раціональної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визначають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напрями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розробка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впровадження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підготовка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кадрів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режимів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відпочинку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зміцнення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удосконалення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7" name="Picture 1" descr="H:\лекції нові\Тема 10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214818"/>
            <a:ext cx="2962279" cy="2372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28604"/>
            <a:ext cx="86139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Таблиця 3. БАЛАНС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РОБОЧОГО ЧАСУ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852573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Таблиця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КАРТА ФОТОГРАФІЇ РОБОЧОГО ДНЯ ОФІЦІАНТА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8532148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5416" y="428604"/>
            <a:ext cx="837870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Таблиця 5. БАЛАНС РОБОЧОГО ЧАСУ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9957" t="38828" r="27093" b="23290"/>
          <a:stretch>
            <a:fillRect/>
          </a:stretch>
        </p:blipFill>
        <p:spPr bwMode="auto">
          <a:xfrm>
            <a:off x="-1" y="857232"/>
            <a:ext cx="8706507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НОРМ ВИРОБІТКУ, ПОРЯДОК ЇХ РОЗРОБОК. ВИЗНАЧЕННЯ ЧИСЕЛЬНОСТІ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дослідно-статистичні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встановлюється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натуральному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кілограмах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штуках,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літрах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дослідно-статистичним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методом,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виражаються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кухарів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дійсні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норма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стимулює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дешевих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овочевих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круп'яних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об'єктивно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затрати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кулінарних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відношенням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страви,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прийнятого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страви,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витрачається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 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приймається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Так,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супу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круп'яного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витрачають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100 с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часу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1), супу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локшина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молочна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- 90 с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0,9), 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порції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борщу- 150 с, то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1,5 (150: : 100).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фотохронометражу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хронометражу. У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картах на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виготовлення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вказуватися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коефіцієнти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трудомісткості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стимулюють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трудомістких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овочевих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запіканок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фаршированих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розширенню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асортименту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задоволенню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підвищує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конкурентоспроможність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Технічні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виражаються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натуральних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одиницях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кілограмах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штуках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just"/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Технічно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обгрунтовані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визначаються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формулою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- норма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підготовчо-заключний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Трбс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 - час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відпочинок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потреби,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Топ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оперативний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Час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показувати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секундах.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428736"/>
            <a:ext cx="330452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401080" cy="6500834"/>
          </a:xfrm>
        </p:spPr>
        <p:txBody>
          <a:bodyPr>
            <a:normAutofit/>
          </a:bodyPr>
          <a:lstStyle/>
          <a:p>
            <a:pPr algn="just"/>
            <a:r>
              <a:rPr lang="ru-RU" sz="1600" i="1" u="sng" dirty="0" smtClean="0">
                <a:solidFill>
                  <a:srgbClr val="C00000"/>
                </a:solidFill>
              </a:rPr>
              <a:t>Приклад. </a:t>
            </a:r>
            <a:r>
              <a:rPr lang="ru-RU" sz="1600" dirty="0" err="1" smtClean="0"/>
              <a:t>Загальна</a:t>
            </a:r>
            <a:r>
              <a:rPr lang="ru-RU" sz="1600" dirty="0" smtClean="0"/>
              <a:t> </a:t>
            </a:r>
            <a:r>
              <a:rPr lang="ru-RU" sz="1600" dirty="0" err="1" smtClean="0"/>
              <a:t>тривалість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робочого</a:t>
            </a:r>
            <a:r>
              <a:rPr lang="ru-RU" sz="1600" dirty="0" smtClean="0"/>
              <a:t> часу, </a:t>
            </a:r>
            <a:r>
              <a:rPr lang="ru-RU" sz="1600" dirty="0" err="1" smtClean="0"/>
              <a:t>витраченого</a:t>
            </a:r>
            <a:r>
              <a:rPr lang="ru-RU" sz="1600" dirty="0" smtClean="0"/>
              <a:t> на </a:t>
            </a:r>
            <a:r>
              <a:rPr lang="ru-RU" sz="1600" dirty="0" err="1" smtClean="0"/>
              <a:t>виготовлення</a:t>
            </a:r>
            <a:r>
              <a:rPr lang="ru-RU" sz="1600" dirty="0" smtClean="0"/>
              <a:t> кексу столичного, </a:t>
            </a:r>
            <a:r>
              <a:rPr lang="ru-RU" sz="1600" dirty="0" err="1" smtClean="0"/>
              <a:t>склала</a:t>
            </a:r>
            <a:r>
              <a:rPr lang="ru-RU" sz="1600" dirty="0" smtClean="0"/>
              <a:t> 25 220 с; </a:t>
            </a:r>
            <a:r>
              <a:rPr lang="ru-RU" sz="1600" dirty="0" err="1" smtClean="0"/>
              <a:t>підготовчо-заключний</a:t>
            </a:r>
            <a:r>
              <a:rPr lang="ru-RU" sz="1600" dirty="0" smtClean="0"/>
              <a:t> час- 1260 с; час на </a:t>
            </a:r>
            <a:r>
              <a:rPr lang="ru-RU" sz="1600" dirty="0" err="1" smtClean="0"/>
              <a:t>обслуговування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робочого</a:t>
            </a:r>
            <a:r>
              <a:rPr lang="ru-RU" sz="1600" dirty="0" smtClean="0"/>
              <a:t> </a:t>
            </a:r>
            <a:r>
              <a:rPr lang="ru-RU" sz="1600" dirty="0" err="1" smtClean="0"/>
              <a:t>місця</a:t>
            </a:r>
            <a:r>
              <a:rPr lang="ru-RU" sz="1600" dirty="0" smtClean="0"/>
              <a:t>- 1008 с; час на </a:t>
            </a:r>
            <a:r>
              <a:rPr lang="ru-RU" sz="1600" dirty="0" err="1" smtClean="0"/>
              <a:t>відпочинок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особисті</a:t>
            </a:r>
            <a:r>
              <a:rPr lang="ru-RU" sz="1600" dirty="0" smtClean="0"/>
              <a:t> потреби кондитера - 1260 с. </a:t>
            </a:r>
            <a:r>
              <a:rPr lang="ru-RU" sz="1600" dirty="0" err="1" smtClean="0"/>
              <a:t>Оперативний</a:t>
            </a:r>
            <a:r>
              <a:rPr lang="ru-RU" sz="1600" dirty="0" smtClean="0"/>
              <a:t> час на </a:t>
            </a:r>
            <a:r>
              <a:rPr lang="ru-RU" sz="1600" dirty="0" err="1" smtClean="0"/>
              <a:t>випуск</a:t>
            </a:r>
            <a:r>
              <a:rPr lang="ru-RU" sz="1600" dirty="0" smtClean="0"/>
              <a:t> одного </a:t>
            </a:r>
            <a:r>
              <a:rPr lang="ru-RU" sz="1600" dirty="0" err="1" smtClean="0"/>
              <a:t>виробу</a:t>
            </a:r>
            <a:r>
              <a:rPr lang="ru-RU" sz="1600" dirty="0" smtClean="0"/>
              <a:t> за хронометражем </a:t>
            </a:r>
            <a:r>
              <a:rPr lang="ru-RU" sz="1600" dirty="0" err="1" smtClean="0"/>
              <a:t>склав</a:t>
            </a:r>
            <a:r>
              <a:rPr lang="ru-RU" sz="1600" dirty="0" smtClean="0"/>
              <a:t> 32,29 с. </a:t>
            </a:r>
            <a:r>
              <a:rPr lang="ru-RU" sz="1600" dirty="0" err="1" smtClean="0"/>
              <a:t>Підставляючи</a:t>
            </a:r>
            <a:r>
              <a:rPr lang="ru-RU" sz="1600" dirty="0" smtClean="0"/>
              <a:t> </a:t>
            </a:r>
            <a:r>
              <a:rPr lang="ru-RU" sz="1600" dirty="0" err="1" smtClean="0"/>
              <a:t>ці</a:t>
            </a:r>
            <a:r>
              <a:rPr lang="ru-RU" sz="1600" dirty="0" smtClean="0"/>
              <a:t> </a:t>
            </a:r>
            <a:r>
              <a:rPr lang="ru-RU" sz="1600" dirty="0" err="1" smtClean="0"/>
              <a:t>дані</a:t>
            </a:r>
            <a:r>
              <a:rPr lang="ru-RU" sz="1600" dirty="0" smtClean="0"/>
              <a:t> в </a:t>
            </a:r>
            <a:r>
              <a:rPr lang="ru-RU" sz="1600" dirty="0" err="1" smtClean="0"/>
              <a:t>наведену</a:t>
            </a:r>
            <a:r>
              <a:rPr lang="ru-RU" sz="1600" dirty="0" smtClean="0"/>
              <a:t> формулу, </a:t>
            </a:r>
            <a:r>
              <a:rPr lang="ru-RU" sz="1600" dirty="0" err="1" smtClean="0"/>
              <a:t>роблять</a:t>
            </a:r>
            <a:r>
              <a:rPr lang="ru-RU" sz="1600" dirty="0" smtClean="0"/>
              <a:t> </a:t>
            </a:r>
            <a:r>
              <a:rPr lang="ru-RU" sz="1600" dirty="0" err="1" smtClean="0"/>
              <a:t>розрахунок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норми</a:t>
            </a:r>
            <a:r>
              <a:rPr lang="ru-RU" sz="1600" dirty="0" smtClean="0"/>
              <a:t> </a:t>
            </a:r>
            <a:r>
              <a:rPr lang="ru-RU" sz="1600" dirty="0" err="1" smtClean="0"/>
              <a:t>виробітку</a:t>
            </a:r>
            <a:r>
              <a:rPr lang="ru-RU" sz="1600" dirty="0" smtClean="0"/>
              <a:t>:</a:t>
            </a:r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uk-UA" sz="1600" dirty="0" smtClean="0"/>
          </a:p>
          <a:p>
            <a:endParaRPr lang="ru-RU" sz="1600" dirty="0" smtClean="0"/>
          </a:p>
          <a:p>
            <a:r>
              <a:rPr lang="ru-RU" sz="1600" dirty="0" err="1" smtClean="0"/>
              <a:t>Впровадження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технічно</a:t>
            </a:r>
            <a:r>
              <a:rPr lang="ru-RU" sz="1600" dirty="0" smtClean="0"/>
              <a:t> </a:t>
            </a:r>
            <a:r>
              <a:rPr lang="ru-RU" sz="1600" dirty="0" err="1" smtClean="0"/>
              <a:t>обґрунтованих</a:t>
            </a:r>
            <a:r>
              <a:rPr lang="ru-RU" sz="1600" dirty="0" smtClean="0"/>
              <a:t> норм </a:t>
            </a:r>
            <a:r>
              <a:rPr lang="ru-RU" sz="1600" dirty="0" err="1" smtClean="0"/>
              <a:t>виробітку</a:t>
            </a:r>
            <a:r>
              <a:rPr lang="ru-RU" sz="1600" dirty="0" smtClean="0"/>
              <a:t> </a:t>
            </a:r>
            <a:r>
              <a:rPr lang="ru-RU" sz="1600" dirty="0" err="1" smtClean="0"/>
              <a:t>сприяє</a:t>
            </a:r>
            <a:r>
              <a:rPr lang="ru-RU" sz="1600" dirty="0" smtClean="0"/>
              <a:t> </a:t>
            </a:r>
            <a:r>
              <a:rPr lang="ru-RU" sz="1600" dirty="0" err="1" smtClean="0"/>
              <a:t>зниженню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собівартості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продукції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</a:t>
            </a:r>
            <a:r>
              <a:rPr lang="ru-RU" sz="1600" dirty="0" smtClean="0"/>
              <a:t> ресторанного </a:t>
            </a:r>
            <a:r>
              <a:rPr lang="ru-RU" sz="1600" dirty="0" err="1" smtClean="0"/>
              <a:t>господарства</a:t>
            </a:r>
            <a:r>
              <a:rPr lang="ru-RU" sz="1600" dirty="0" smtClean="0"/>
              <a:t> за </a:t>
            </a:r>
            <a:r>
              <a:rPr lang="ru-RU" sz="1600" dirty="0" err="1" smtClean="0"/>
              <a:t>рахунок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підвищення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продуктивності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праці</a:t>
            </a:r>
            <a:r>
              <a:rPr lang="ru-RU" sz="1600" dirty="0" smtClean="0"/>
              <a:t>, </a:t>
            </a:r>
            <a:r>
              <a:rPr lang="ru-RU" sz="1600" dirty="0" err="1" smtClean="0"/>
              <a:t>кращої</a:t>
            </a:r>
            <a:r>
              <a:rPr lang="ru-RU" sz="1600" dirty="0" smtClean="0"/>
              <a:t> </a:t>
            </a:r>
            <a:r>
              <a:rPr lang="ru-RU" sz="1600" dirty="0" err="1" smtClean="0"/>
              <a:t>її</a:t>
            </a:r>
            <a:r>
              <a:rPr lang="ru-RU" sz="1600" dirty="0" smtClean="0"/>
              <a:t> </a:t>
            </a:r>
            <a:r>
              <a:rPr lang="ru-RU" sz="1600" dirty="0" err="1" smtClean="0"/>
              <a:t>організації</a:t>
            </a:r>
            <a:r>
              <a:rPr lang="ru-RU" sz="1600" dirty="0" smtClean="0"/>
              <a:t>, </a:t>
            </a:r>
            <a:r>
              <a:rPr lang="ru-RU" sz="1600" dirty="0" err="1" smtClean="0"/>
              <a:t>зміцненню</a:t>
            </a:r>
            <a:r>
              <a:rPr lang="ru-RU" sz="1600" dirty="0" smtClean="0"/>
              <a:t> </a:t>
            </a:r>
            <a:r>
              <a:rPr lang="ru-RU" sz="1600" dirty="0" err="1" smtClean="0"/>
              <a:t>трудової</a:t>
            </a:r>
            <a:r>
              <a:rPr lang="ru-RU" sz="1600" dirty="0" smtClean="0"/>
              <a:t> </a:t>
            </a:r>
            <a:r>
              <a:rPr lang="ru-RU" sz="1600" dirty="0" err="1" smtClean="0"/>
              <a:t>дисципліни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Карта хронометражу</a:t>
            </a:r>
          </a:p>
          <a:p>
            <a:r>
              <a:rPr lang="ru-RU" sz="1600" dirty="0" err="1" smtClean="0"/>
              <a:t>Найменування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підприємства</a:t>
            </a:r>
            <a:r>
              <a:rPr lang="ru-RU" sz="1600" dirty="0" smtClean="0"/>
              <a:t>- </a:t>
            </a:r>
            <a:r>
              <a:rPr lang="ru-RU" sz="1600" dirty="0" err="1" smtClean="0"/>
              <a:t>фабрика-заготовочна</a:t>
            </a:r>
            <a:r>
              <a:rPr lang="ru-RU" sz="1600" dirty="0" smtClean="0"/>
              <a:t>, цех - </a:t>
            </a:r>
            <a:r>
              <a:rPr lang="ru-RU" sz="1600" dirty="0" err="1" smtClean="0"/>
              <a:t>кондитерський</a:t>
            </a:r>
            <a:endParaRPr lang="ru-RU" sz="1600" dirty="0" smtClean="0"/>
          </a:p>
          <a:p>
            <a:r>
              <a:rPr lang="ru-RU" sz="1600" dirty="0" smtClean="0"/>
              <a:t>Початок </a:t>
            </a:r>
            <a:r>
              <a:rPr lang="ru-RU" sz="1600" dirty="0" err="1" smtClean="0"/>
              <a:t>спостереження</a:t>
            </a:r>
            <a:r>
              <a:rPr lang="ru-RU" sz="1600" dirty="0" smtClean="0"/>
              <a:t> - 8 год. 20 </a:t>
            </a:r>
            <a:r>
              <a:rPr lang="ru-RU" sz="1600" dirty="0" err="1" smtClean="0"/>
              <a:t>хв</a:t>
            </a:r>
            <a:r>
              <a:rPr lang="ru-RU" sz="1600" dirty="0" smtClean="0"/>
              <a:t>. 40 с</a:t>
            </a:r>
          </a:p>
          <a:p>
            <a:r>
              <a:rPr lang="ru-RU" sz="1600" dirty="0" err="1" smtClean="0"/>
              <a:t>Кінець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спостереження</a:t>
            </a:r>
            <a:r>
              <a:rPr lang="ru-RU" sz="1600" dirty="0" smtClean="0"/>
              <a:t> - 13 год. 16 </a:t>
            </a:r>
            <a:r>
              <a:rPr lang="ru-RU" sz="1600" dirty="0" err="1" smtClean="0"/>
              <a:t>хв</a:t>
            </a:r>
            <a:r>
              <a:rPr lang="ru-RU" sz="1600" dirty="0" smtClean="0"/>
              <a:t>. 55 с</a:t>
            </a:r>
          </a:p>
          <a:p>
            <a:r>
              <a:rPr lang="ru-RU" sz="1600" dirty="0" err="1" smtClean="0"/>
              <a:t>Тривалість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спостереження</a:t>
            </a:r>
            <a:r>
              <a:rPr lang="ru-RU" sz="1600" dirty="0" smtClean="0"/>
              <a:t> - 17 775 с.</a:t>
            </a:r>
            <a:endParaRPr lang="ru-RU" sz="1600" dirty="0"/>
          </a:p>
        </p:txBody>
      </p:sp>
      <p:pic>
        <p:nvPicPr>
          <p:cNvPr id="11266" name="Picture 2" descr="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928802"/>
            <a:ext cx="4231834" cy="58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H:\лекції нові\Тема 10\d6c3d6f-godynny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4259591"/>
            <a:ext cx="4214810" cy="25984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Таблиця 6.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СПОСТЕРЕЖНИЙ ЛИСТ ХРОНОМЕТРАЖУ ВИТРАТ ЧАСУ НА ПРИГОТУВАННЯ КЕКСУ СТОЛИЧНОГО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357298"/>
            <a:ext cx="7819231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uk-UA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 ОРГАНІЗАЦІЇ РОБОТИ: РОЗРОБКА РАЦІОНАЛЬНИХ ФОРМ РОЗПОДІЛУ І КООПЕРАЦІЇ РОБОТИ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00726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напрямів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розробка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якнайкраще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сучасній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культурному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технічному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рівню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Стосовно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галузі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заготівельними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дозаготівельними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вузькоспеціалізованих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ресторанного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функціональним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залу),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(за видами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поопераційним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одночасно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споживання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структура штату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включає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адміністративно-обслуговуючого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персоналу.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перерахованих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Функціональний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господарства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507209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Найважливішим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завданням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нормування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за нормами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залежить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механізації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вища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функції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адміністративних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залу.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запланований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поділяють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яку повинен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відробити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запланований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чисельності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залу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зроблений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формулою</a:t>
            </a:r>
            <a:r>
              <a:rPr lang="ru-RU" sz="20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N-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залу;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Q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- норма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одиницю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Т- фонд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на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3314" name="Picture 2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500174"/>
            <a:ext cx="1214446" cy="71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 descr="H:\лекції нові\Тема 10\113396_600.jpg"/>
          <p:cNvPicPr>
            <a:picLocks noChangeAspect="1" noChangeArrowheads="1"/>
          </p:cNvPicPr>
          <p:nvPr/>
        </p:nvPicPr>
        <p:blipFill>
          <a:blip r:embed="rId3"/>
          <a:srcRect t="9477" b="12336"/>
          <a:stretch>
            <a:fillRect/>
          </a:stretch>
        </p:blipFill>
        <p:spPr bwMode="auto">
          <a:xfrm>
            <a:off x="4857752" y="3923576"/>
            <a:ext cx="4286248" cy="2720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Приклад.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Запланований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 ООО 000 ум.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Норма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- 250 ум.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одну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день.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(при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п'ятиденному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225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Визначаємо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виробничої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2 000 000 ум. ст.: 250 = 8000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людино-днів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8000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людино-днів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: 225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= 36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дорівнює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номінальному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фонду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календарному фонду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мінус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винятком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пов'язаних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черговими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відпустками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хворобою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невиходами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передбаченими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законодавством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календарний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склав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 5-денному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невиходів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відпустками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хворобою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причинами - 28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Номінальний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складе 253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(365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- 112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фонд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 - 225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(253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- 28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холодного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цехів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часу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однієї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страви.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при 7-годинному (25 200 с)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складе 39,6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(1 000 000 / 25 200).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поправочного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1,14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складе 35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(39,6 : 1,14).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поправочного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коефіцієнта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1,32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остаточна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гарячого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цеху складе 46 (35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1,32).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Визначити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залу,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встановленої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гривнях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ефективному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часу,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виходячи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посадкових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закріплених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одним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офіціантом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умов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категорій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касирів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визначена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коефіцієнта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змінності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формулою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 N-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N = Е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Кзм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коефіцієнт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змінності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Т- фонд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Т{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буфетників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буфета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виробітку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одного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вдень.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касирів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роздрібної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торгівлі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урахуванням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товарообігу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тривалості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Чисельність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адміністративно-управлінського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типовими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штатами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відповідно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розміру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середньомісячного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обороту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планом.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1357298"/>
            <a:ext cx="2125767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ПИТАННЯ ДЛЯ САМОПЕРЕВІРКИ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3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42938" y="1143000"/>
            <a:ext cx="7858152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таке нормування праці?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витрати часу ви знаєте?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таке хронометраж?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 визначає лист спостереження робочого часу?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визначається чисельність адміністративно-управлінського апарату?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визначається чисельність працівників виробничої бригади?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 формується вибірка затрат робочого дня?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 вимоги висуваються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виробничого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персоналу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підприємств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усіх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класів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 визначає баланс робочого часу?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242424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здійснюється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розробка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раціональних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розподілу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кооперації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роботи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6058"/>
            <a:ext cx="8229600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49" name="Picture 1" descr="H:\лекції нові\Тема 10\news_big_59fa320634d9b14709869893269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3214686"/>
            <a:ext cx="3500462" cy="3500462"/>
          </a:xfrm>
          <a:prstGeom prst="rect">
            <a:avLst/>
          </a:prstGeom>
          <a:noFill/>
        </p:spPr>
      </p:pic>
      <p:pic>
        <p:nvPicPr>
          <p:cNvPr id="27650" name="Picture 2" descr="H:\лекції нові\Тема 10\fd0cf163a5156a14b2e396717b7c6df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22453" y="285728"/>
            <a:ext cx="4159610" cy="2762241"/>
          </a:xfrm>
          <a:prstGeom prst="rect">
            <a:avLst/>
          </a:prstGeom>
          <a:noFill/>
        </p:spPr>
      </p:pic>
      <p:pic>
        <p:nvPicPr>
          <p:cNvPr id="27652" name="Picture 4" descr="H:\лекції нові\Тема 10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91127"/>
            <a:ext cx="4143404" cy="2757247"/>
          </a:xfrm>
          <a:prstGeom prst="rect">
            <a:avLst/>
          </a:prstGeom>
          <a:noFill/>
        </p:spPr>
      </p:pic>
      <p:pic>
        <p:nvPicPr>
          <p:cNvPr id="27653" name="Picture 5" descr="H:\лекції нові\Тема 10\povar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66"/>
            <a:ext cx="4572032" cy="257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9"/>
            <a:ext cx="8229600" cy="2714644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характеру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диференціації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менший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конкретних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організаційно-технічних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умов,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потужності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технологічний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первинна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теплова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обробка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холодних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технологічному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кваліфікаційний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точності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розподіляються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працівниками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Так,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складні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нижчої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Так,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обов'язки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кухарів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V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розрядів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входить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фірмових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замовлених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порціонних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страв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той час як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кухарі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ІІІ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розряду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допомагають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підготувати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первинну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обробку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H:\лекції нові\Тема 10\unnam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786322"/>
            <a:ext cx="8143932" cy="1829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515352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Розмежування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кваліфікованої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декваліфікованої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поєднується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розчленуванням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приготовляння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окремі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Поопераційний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великих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зайняті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усього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однорідною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великому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цеху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 видами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обвалювання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зачищення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нарізання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напівфабрикатів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приготування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м'ясної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рубки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У невеликих цехах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як правило,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послідовно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допускається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продуктивності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велике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розмежування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допоміжної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роботу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високої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Допоміжні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перенесення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вантажів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прибирання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приміщень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заточення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ножів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виконувати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прибиральниці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доцільним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забезпеченні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усієї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Важливе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ефективності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розподіл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кооперація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Формою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ресторанному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об'єднань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комбінат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фірм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форма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шкільного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студентського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кооперація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усередині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бригад.</a:t>
            </a:r>
          </a:p>
          <a:p>
            <a:pPr algn="just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6143668"/>
          </a:xfrm>
        </p:spPr>
        <p:txBody>
          <a:bodyPr>
            <a:normAutofit/>
          </a:bodyPr>
          <a:lstStyle/>
          <a:p>
            <a:pPr algn="just"/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Форми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кооперації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враховуються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випуску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асортименті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гарній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раціонального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часу. Склад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режим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кожному конкретному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випадку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Існують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виробничих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бригад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комплексні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Спеціалізовані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створюються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 великих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цехах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великим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обсягом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спеціалізованих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заготівельних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цехах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потоковими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лініями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створюються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технологічного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процесу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кваліфікацій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обвалювання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жилування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м'яса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кондитерському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цеху -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замісу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тіста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невеликих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(до 10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комплексна бригада, 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застосовується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професій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входять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торговельного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залу. Для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кращої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перелік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членом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комплексної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бригади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розкладом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Досвід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комплексних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бригад на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ресторанного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господарства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показує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домогтися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різкого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скорочення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втрат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робочого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повного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завантаження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обладнання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дня.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ОРГАНІЗАЦІЇ ПРАЦІ: ПОЛІПШЕННЯ ОРГАНІЗАЦІЇ ТА ОБСЛУГОВУВАННЯ РОБОЧИХ МІСЦЬ. АТЕСТАЦІЯ РОБОЧИХ МІСЦЬ, ПОЛІПШЕННЯ УМОВ ПРАЦІ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357850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Важливим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напрямом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поліпшення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організувати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значить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раціональне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оснащення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своєчасну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подачу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матеріалів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сировини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сприятливі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санітарно-гігієнічні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естетичні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враховувати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потужність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спеціалізацію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характер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здійснюваних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послідовність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розподілу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слідуючих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одна за одною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скоротити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зайві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непродуктивні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полегшити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доготовочних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основному невеликих,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комбіновані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кілька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Комбіноване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набором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посуду,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інвентаря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здійснення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технологічних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виконуваних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Безпосередньо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універсальному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робочому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необхідні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поточної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інструментів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обладнуються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висувні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ящики,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6572</Words>
  <PresentationFormat>Экран (4:3)</PresentationFormat>
  <Paragraphs>268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ТЕМА 10. РАЦІОНАЛЬНА ОРГАНІЗАЦІЯ ПРАЦІ У ЗАКЛАДАХ РЕСТОРАННОГО ГОСПОДАРСТВА</vt:lpstr>
      <vt:lpstr>ПЛАН</vt:lpstr>
      <vt:lpstr>1. ЗМІСТ І ЗАВДАННЯ РАЦІОНАЛЬНОЇ ОРГАНІЗАЦІЇ ПРАЦІ. ОСНОВНІ НАПРЯМИ ОРГАНІЗАЦІЇ ПРАЦІ НА ВИРОБНИЦТВІ</vt:lpstr>
      <vt:lpstr>Слайд 4</vt:lpstr>
      <vt:lpstr>2.  НАПРЯМ ОРГАНІЗАЦІЇ РОБОТИ: РОЗРОБКА РАЦІОНАЛЬНИХ ФОРМ РОЗПОДІЛУ І КООПЕРАЦІЇ РОБОТИ </vt:lpstr>
      <vt:lpstr>Слайд 6</vt:lpstr>
      <vt:lpstr>Слайд 7</vt:lpstr>
      <vt:lpstr>Слайд 8</vt:lpstr>
      <vt:lpstr>3. НАПРЯМ ОРГАНІЗАЦІЇ ПРАЦІ: ПОЛІПШЕННЯ ОРГАНІЗАЦІЇ ТА ОБСЛУГОВУВАННЯ РОБОЧИХ МІСЦЬ. АТЕСТАЦІЯ РОБОЧИХ МІСЦЬ, ПОЛІПШЕННЯ УМОВ ПРАЦІ </vt:lpstr>
      <vt:lpstr>Слайд 10</vt:lpstr>
      <vt:lpstr>Слайд 11</vt:lpstr>
      <vt:lpstr>Слайд 12</vt:lpstr>
      <vt:lpstr>Слайд 13</vt:lpstr>
      <vt:lpstr>Слайд 14</vt:lpstr>
      <vt:lpstr>4. ГРАФІКИ ВИХОДУ НА РОБОТУ, ЇХ ХАРАКТЕРИСТИКА </vt:lpstr>
      <vt:lpstr>Слайд 16</vt:lpstr>
      <vt:lpstr>ЛІНІЙНИЙ ГРАФІК</vt:lpstr>
      <vt:lpstr>СТРІЧКОВИЙ (СТУПІНЧАСТИЙ) ГРАФІК</vt:lpstr>
      <vt:lpstr>ГРАФІК ПІДСУМКОВОГО ОБЛІКУ РОБОЧОГО ЧАСУ</vt:lpstr>
      <vt:lpstr>ДВОБРИГАДНИЙ ГРАФІК</vt:lpstr>
      <vt:lpstr>КОМБІНОВАНИЙ ГРАФІК</vt:lpstr>
      <vt:lpstr>5. ВИРОБНИЧИЙ ПЕРСОНАЛ, ВИМОГИ ДО НЬОГО ЗГІДНО З ДСТ 30524-97 "ГРОМАДСЬКЕ ХАРЧУВАННЯ. ВИМОГИ ДО ВИРОБНИЧОГО ПЕРСОНАЛУ"</vt:lpstr>
      <vt:lpstr>Слайд 23</vt:lpstr>
      <vt:lpstr>6. ЗАВДАННЯ НОРМУВАННЯ ПРАЦІ. НОРМИ ПРАЦІ</vt:lpstr>
      <vt:lpstr>Слайд 25</vt:lpstr>
      <vt:lpstr>Слайд 26</vt:lpstr>
      <vt:lpstr>Слайд 27</vt:lpstr>
      <vt:lpstr>7. МЕТОДИ НОРМУВАННЯ ПРАЦІ.</vt:lpstr>
      <vt:lpstr>8. КЛАСИФІКАЦІЯ ВИТРАТ РОБОЧОГО ЧАСУ, МЕТОДИ ЙОГО ВИВЧЕННЯ</vt:lpstr>
      <vt:lpstr>Слайд 30</vt:lpstr>
      <vt:lpstr>Слайд 31</vt:lpstr>
      <vt:lpstr>Методи вивчення витрат робочого часу</vt:lpstr>
      <vt:lpstr>Слайд 33</vt:lpstr>
      <vt:lpstr>Карта індивідуальної фотографії робочого дня</vt:lpstr>
      <vt:lpstr>Таблиця 1.СПОСТЕРЕЖНИЙ ЛИСТ</vt:lpstr>
      <vt:lpstr>Слайд 36</vt:lpstr>
      <vt:lpstr>Слайд 37</vt:lpstr>
      <vt:lpstr>Слайд 38</vt:lpstr>
      <vt:lpstr>Таблиця 2. ВИБІРКА ЗАТРАТ РОБОЧОГО ДНЯ</vt:lpstr>
      <vt:lpstr>Слайд 40</vt:lpstr>
      <vt:lpstr>Таблиця 3. БАЛАНС РОБОЧОГО ЧАСУ</vt:lpstr>
      <vt:lpstr>Таблиця 4. КАРТА ФОТОГРАФІЇ РОБОЧОГО ДНЯ ОФІЦІАНТА </vt:lpstr>
      <vt:lpstr>Слайд 43</vt:lpstr>
      <vt:lpstr>Таблиця 5. БАЛАНС РОБОЧОГО ЧАСУ </vt:lpstr>
      <vt:lpstr>9. ВИДИ НОРМ ВИРОБІТКУ, ПОРЯДОК ЇХ РОЗРОБОК. ВИЗНАЧЕННЯ ЧИСЕЛЬНОСТІ ПРАЦІВНИКІВ</vt:lpstr>
      <vt:lpstr>Слайд 46</vt:lpstr>
      <vt:lpstr>Слайд 47</vt:lpstr>
      <vt:lpstr>Слайд 48</vt:lpstr>
      <vt:lpstr>Таблиця 6. СПОСТЕРЕЖНИЙ ЛИСТ ХРОНОМЕТРАЖУ ВИТРАТ ЧАСУ НА ПРИГОТУВАННЯ КЕКСУ СТОЛИЧНОГО</vt:lpstr>
      <vt:lpstr>Визначення чисельності працівників на підприємствах ресторанного господарства</vt:lpstr>
      <vt:lpstr>Слайд 51</vt:lpstr>
      <vt:lpstr>Слайд 52</vt:lpstr>
      <vt:lpstr>Слайд 53</vt:lpstr>
      <vt:lpstr>ПИТАННЯ ДЛЯ САМОПЕРЕВІРКИ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9. ОРГАНІЗАЦІЯ ТА МОДЕЛЮВАННЯ ПРОЦЕСУ ПОВСЯКДЕННОГО ОБСЛУГОВУВАННЯ ПЕВНОГО КОНТИНГЕНТУ СПОЖИВАЧІВ У ЗАКЛАДАХ РЕСТОРАННОГО ГОСПОДАРСТВА</dc:title>
  <cp:lastModifiedBy>User</cp:lastModifiedBy>
  <cp:revision>37</cp:revision>
  <dcterms:modified xsi:type="dcterms:W3CDTF">2020-05-06T11:20:41Z</dcterms:modified>
</cp:coreProperties>
</file>