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FE51D-D881-8F09-84BB-D76241856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0FE420-0000-F035-33BE-67FFA4E85B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EDE0A-FCB8-39D0-2A9F-92BEBDE2D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A5244A-B2F3-BB38-C3A6-8485B24B4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2828A1-A249-7262-8A26-484924CB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428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5DE9D1-B279-1AF1-8FE6-B315DBB3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FBCFAF-74B7-E2EE-FF7C-EFE540BC8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A17172-ADE6-045D-1B76-C812C7998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190609-1429-8C4E-205D-61D63446E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72A50F-07F6-E078-6264-AD70C63C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039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9F6344A-FFA4-FDF0-7D8F-103722289A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C60092-934C-7ACA-D3CC-974B77D33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6CD919-2846-A79F-66F1-FA34D68D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78B3ED-373B-8033-2C0E-6A15A03D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9001DC-7035-A85B-426F-DBA894EC8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16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443A5-F4FF-8EB8-4308-227E3833D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2A80E1-8B50-9538-2D02-DD4D416FC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4D5DC5-8082-F2AA-F3F8-13140094B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22C25B-8615-A8EB-130A-E04213FC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297960-44BC-A4D9-D34D-430D4C90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199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A785EB-FE66-DEDD-DA2E-014873056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3F16ED-7375-A9D7-D70D-2E1DA0113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6120B9-03A9-FC7B-8795-2840E679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E93812-F044-49D1-6464-B5226EFF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74BB9C-887A-37F4-F6E7-21AA9615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39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E438A7-8B3B-38F9-81BA-7CEC54344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3BE635-7266-5DCD-6C52-291E4DDBE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86FF74-98A4-788C-9B85-44427F72E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8A37D4-0235-2991-34D4-3C2E2488D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DF1C63-0922-529B-F265-44B3F0C3A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045CF0-23CE-42D1-DECF-4939C91E9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05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283FB3-8B96-38A2-4906-81282C228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BD68F1-752A-C66A-8EF9-39BCDCA77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9704E5-F059-EFA2-3495-CA68DCD19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A07CEE-3F0B-95B3-5979-CBA67AB2E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81961A8-A209-8F31-A422-E2C7A7438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8C26957-7EA6-841A-8859-F462FAF7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421868-AD01-A679-DC66-896D6E31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033BD67-8DAC-2F22-8989-A0E90D13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942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EA285-E8DC-D0C8-941A-D3BF74329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BE8E51-B178-218B-CC46-12F9631E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C17F35-B912-E3FA-D8BA-CB5F38C7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0F63CFB-905F-1CD3-EEF3-573E3437C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410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6AD391-E5EA-4A50-CC3A-43291B150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2B7EF3E-32E0-DF1B-A267-EC285F4D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5671002-36D8-D51D-E3A6-6F2957CE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368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C516B7-754E-857B-9B50-6C15AA754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B04B3-8F0A-3AC5-2639-082F32837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A645C1-086F-6508-C2CD-91BEC7790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54D4661-D208-B75C-A439-B21F550D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4E8E7A-B9D6-0277-B02F-A858CF737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103A64-5D3C-848D-E3F7-44E019AA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99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5D621-4A52-2C29-C3BC-6C103CE7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4AEA68F-7B92-8DAA-FB86-77DF77647C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35EE05-787F-015A-96A7-FDD3D4BA6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DAEB2D-0A86-29BA-07F9-3DFCFD0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238B64-9B64-29E4-DEE3-7CBA4EE8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9771A6-3AE0-997E-E584-9694EAD5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89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90BB96-78D6-8491-7B82-E5058A925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21D963-DC72-7A21-E42C-24A47C9D6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4362A0-E827-8A06-F014-1EA01A006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23FD-01BF-42C3-9A6E-A36D6D6EEBFA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A0A22B-0F54-4B43-4EA4-E03D7772E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19DFDB-E4B9-91A4-C923-70578FBB04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3FBF-AD3F-49C6-8853-CC825FDC31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91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latifundist.com/kompanii/946-corteva-agriscienc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r.gov.ua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latifundist.com/kompanii/552-bayer-cropscienc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DFF0E-EEBA-E2DB-FC90-53052D85A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2360" y="432412"/>
            <a:ext cx="8651913" cy="5993176"/>
          </a:xfrm>
        </p:spPr>
        <p:txBody>
          <a:bodyPr>
            <a:noAutofit/>
          </a:bodyPr>
          <a:lstStyle/>
          <a:p>
            <a:r>
              <a:rPr lang="uk-UA" sz="8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грантів в органічному секторі</a:t>
            </a:r>
            <a:br>
              <a:rPr lang="uk-UA" sz="8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057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859355-2F6B-F7CA-876A-9A2CF6B3F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731306"/>
          </a:xfrm>
        </p:spPr>
        <p:txBody>
          <a:bodyPr>
            <a:noAutofit/>
          </a:bodyPr>
          <a:lstStyle/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отримані заявки після завершення терміну подачі будуть передані на розгляд грантового комітету та перевірені за формальними критеріями та критеріями відбору.. Грантовий комітет складається з 3 осіб, до його складу входять представник Зелене досьє, представник програми міжнародної технічної допомоги QFTP та партнера з розвитку / Посольства Швейцарії в Україні. </a:t>
            </a:r>
          </a:p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член грантового комітету має право голосу на рівних умовах (1 людина – 1 голос). Оцінка заявок здійснюється комітетом за принципами неупередженості. </a:t>
            </a:r>
          </a:p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грантового комітету мають право прийняти чи відхилити будь-яку отриману заявку, а також запросити від Заявників додаткову інформацію та/або пояснення. </a:t>
            </a:r>
          </a:p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грантового комітету не мають права розповсюджувати інформацію, яка могла стати відомою під час розгляду заявок, а також інформацію про хід обговорення та процес прийняття рішень. </a:t>
            </a:r>
          </a:p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разі конфлікту інтересів член грантового комітету зобов’язаний повідомити про це інших та самоусунутись від голосування за заявку, щодо якої є конфлікт інтересів. Члени грантового комітету не повинні пропонувати або надавати будь-які переваги Заявникам, прямо чи опосередковано отримувати, приймати або дозволяти собі обіцяти будь-які подарунки, виплати чи інші переваги, які є або можуть вважатися незаконними чи корупційною практикою.</a:t>
            </a:r>
          </a:p>
        </p:txBody>
      </p:sp>
    </p:spTree>
    <p:extLst>
      <p:ext uri="{BB962C8B-B14F-4D97-AF65-F5344CB8AC3E}">
        <p14:creationId xmlns:p14="http://schemas.microsoft.com/office/powerpoint/2010/main" val="3147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C050F-392C-9A08-8C1E-298FE8137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793"/>
            <a:ext cx="10515600" cy="92541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 на створення переробного підприємства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D4E3DF-D216-04EA-8588-7740127F4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1855"/>
            <a:ext cx="10515600" cy="4965108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 40 млн грн на купівлю обладнання, створення переробних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вихід на міжнародні ринки.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власники мікробізнесу, малих та середніх підприємств, які мають потенціал до збільшення виробництва. Заявники повинні мати не менше 5 років досвіду господарської діяльності та принаймні 2 роки досвіду в секторі переробки сільськогосподарських культур.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програма розвитку переробки сільськогосподарської продукції спрямована на підтримку відновлення та розвиток переробних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українських аграрних підприємств. Заявник повинен бути готовим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співінвестувати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цю діяльність не менше 50% від загального бюджету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межах даної ініціативи особливу увагу буде приділено відновленню та посиленню переробних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виробництва продукції з доданою вартістю.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USAID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544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E548B-8F5D-C63E-D16E-1C8A256AE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38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Грант для сільських жінок-фермерок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11CB3B-10A5-9439-4898-8ACF92A18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070351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200 000 грн. 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жінки віком від 18 років, долучені до аграрного виробництва, або  власниці чи співвласниці с/г підприємства, які працюють не менше ніж рік; проживання в населеному пункті до 10 000 осіб або робота на підприємстві, яке зареєстроване в такому населеному пункті. 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Ціль використання коштів – локальна переробка </a:t>
            </a:r>
            <a:r>
              <a:rPr lang="uk-UA" sz="3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агропродукції</a:t>
            </a: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виробництво готових харчових продуктів, що сприятиме сталому розвитку та забезпеченню продовольчих потреб територіальних громад. Участь у Програмі є безкоштовною, але її мета – дати знання та ідеї саме тим, хто прагне розвитку та вдосконалення. До 8 листопада учасники заповнюють заявку, де проходять відбір на навчання. Учасниці, які успішно завершили навчання у програмі, отримають можливість взяти участь у конкурсі та позмагатися за гранти від компанії </a:t>
            </a:r>
            <a:r>
              <a:rPr lang="en-US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Corteva Agriscience </a:t>
            </a: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розвитку власного бізнесу та соціальної підтримки громад.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 </a:t>
            </a:r>
            <a:r>
              <a:rPr lang="en-US" sz="34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Corteva Agriscience</a:t>
            </a:r>
            <a:endParaRPr lang="en-US" sz="3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048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A96DDA-7E39-4EDD-55D5-8D7E52FF6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3725"/>
            <a:ext cx="10515600" cy="125234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 для малих виробників харчових продуктів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323567-D235-593E-AC49-F2961D759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153"/>
            <a:ext cx="10515600" cy="5225170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 250 000 євро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Малі підприємства та стартапи у сфері харчових технологій. Зрілі компанії з наявною бізнес-моделлю, які мають високий потенціал для генерації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B2B/B2C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 нових або вдосконалених інноваційних продуктів чи послуг у сфері харчування. 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Програма фінансує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тривалістю до 12 місяців, які можуть суттєво прискорити комерційний успіх стартапу або малого бізнесу, забезпечуючи негайний вплив на виведення продуктів чи послуг на ринок. Фінансування надається через механізм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Revenue-Based Financing (RBF),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 компанія отримує кошти в обмін на відсоток від майбутніх доходів. Виплати починаються після завершення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тривають від 1 до 5 років, поки не буде досягнуто максимального порога, який дорівнює сумі гранту плюс 8,5% премії за кожен рік дії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RBF.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участі необхідно заповнити заявку через портал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Salesforce.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має містити: бізнес-план компанії звіти про фінансовий стан, бюджетний план з очікуваними витратами на запропонований обсяг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відповідно до правил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Horizon Europe.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EIT Food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9790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B3ACCF-E7BC-2F80-D7A9-563A77BE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863" y="418641"/>
            <a:ext cx="10515600" cy="140698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 на розвиток інноваційних рішень в агросекторі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8DCB49-C0CA-E18B-637A-1F3FEEF38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035"/>
            <a:ext cx="10515600" cy="4999324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 198 000 000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комерційні компанії або організації, фермерські кооперативи та групи виробників, неурядові організації (НУО), ВНЗ, науково-дослідні інститути та інші навчальні заклади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має відповідати цілям програми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HARVEST,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такими як підвищення продовольчої безпеки, покращення продуктивності сільського господарства, сталий розвиток тощо. Необхідно детально описати, як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принесе користь цільовій аудиторії. Заявники можуть бути зобов'язані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співфінансувати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або надати певний відсоток власних внесків. Необхідно буде надати детальний бюджет.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що подається на грант, має містити новаторські підходи або рішення, які можуть позитивно вплинути на аграрний сектор.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USAID,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Кімонікс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Інтернешнл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4610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3EA6B-4833-443E-48CE-B060408D9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Компенсація вартості розмінування с/г земель для 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агровиробників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4B8168-E74E-AFC7-8443-66DBB4569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102"/>
            <a:ext cx="10515600" cy="512601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компенсацію 80%-100% вартості розмінування сільськогосподарських земель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фермери, землі яких є на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деокупованих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територіях, де після проведення нетехнічного обстеження підтверджена забрудненість або імовірна забрудненість вибухонебезпечними предметами. Визначені ділянки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обовʼязково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мають знаходитися поза 20-кілометровою зоною від лінії бойового зіткнення або державного кордону.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верифікація, поданих фермерами заявок здійснює Центр гуманітарного розмінування. Він же оголошує в системі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Прозорро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аукціони з надання послуг розмінування, а після визначення оператора-переможця і фінальної вартості розмінування, перераховує 100% суми на спеціальний рахунок, відкритий фермером в одному із державних банків, що беруть участь у програмі. Заявка подається через </a:t>
            </a:r>
            <a:r>
              <a:rPr lang="uk-UA" b="0" i="0" u="none" strike="noStrike" dirty="0">
                <a:solidFill>
                  <a:srgbClr val="F3115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Державний аграрний реєстр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Мінагро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Мінекономіки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2974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C52A7-4628-22D9-DDFB-20ACAA9ED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 для малих та середніх 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агровиробників</a:t>
            </a:r>
            <a:b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A8B3B5-4356-5E06-A199-1CA3606B5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243"/>
            <a:ext cx="10515600" cy="5027632"/>
          </a:xfrm>
        </p:spPr>
        <p:txBody>
          <a:bodyPr>
            <a:normAutofit fontScale="92500"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можна отримати: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300 комплектів обладнання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FieldView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YieldKit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доступ до платформи цифрового землеробства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Climate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FieldView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 компанії </a:t>
            </a:r>
            <a:r>
              <a:rPr lang="en-US" b="0" i="0" u="none" strike="noStrike" dirty="0">
                <a:solidFill>
                  <a:srgbClr val="F3115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Bayer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2 років 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 може взяти участь: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агровиробники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які мають в обробітку від 200 до 1000 га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Заявки на участь у програмі приймаються через Державний аграрний реєстр (ДАР) з 18 вересня 2024 року та триватимуть до вичерпання комплектів обладнання виділених для реалізації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Ініціатива розрахована на мікро-, малі та середні підприємства в Україні (ММСП), які займаються вирощуванням зернових та олійних культур.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Організатор: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Мінагро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ДАР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8782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DA96B9-7592-0F03-740F-0F42AC650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805"/>
            <a:ext cx="10515600" cy="6263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1664E-D5C5-9F91-9366-A015CA85C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198"/>
            <a:ext cx="10515600" cy="5919997"/>
          </a:xfrm>
        </p:spPr>
        <p:txBody>
          <a:bodyPr>
            <a:normAutofit fontScale="62500" lnSpcReduction="20000"/>
          </a:bodyPr>
          <a:lstStyle/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проекту екологічного органічного господарства</a:t>
            </a:r>
          </a:p>
          <a:p>
            <a:pPr marL="0" indent="36353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завдання: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розробити проектну пропозицію для створення або модернізації органічного господарства з урахуванням екологічних принципів та можливостей грантового фінансування.</a:t>
            </a:r>
          </a:p>
          <a:p>
            <a:pPr marL="0" indent="363538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 реальну або умовну ділянку для органічного виробництва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екологічну оцінку ґрунтів та мікроклімату ділянки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історію землекористування на обраній території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 екологічні ризики (забруднення, ерозія, дефляція тощо)</a:t>
            </a:r>
          </a:p>
          <a:p>
            <a:pPr marL="0" lvl="0" indent="363538" eaLnBrk="0" fontAlgn="base" hangingPunc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alt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 мету та завдання проекту </a:t>
            </a:r>
          </a:p>
          <a:p>
            <a:pPr marL="0" lvl="0" indent="363538" eaLnBrk="0" fontAlgn="base" hangingPunc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alt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 його екологічну цінність та соціальну значущість </a:t>
            </a:r>
          </a:p>
          <a:p>
            <a:pPr marL="0" lvl="0" indent="363538" eaLnBrk="0" fontAlgn="base" hangingPunc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alt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опис очікуваних результатів </a:t>
            </a:r>
          </a:p>
          <a:p>
            <a:pPr marL="0" lvl="0" indent="363538" eaLnBrk="0" fontAlgn="base" hangingPunc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alt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 план реалізації проекту з часовими рамками </a:t>
            </a:r>
            <a:endParaRPr lang="uk-UA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 сільськогосподарські культури, адаптовані до місцевих умов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 органічні методи боротьби з шкідниками та хворобами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 систему сівозміни з урахуванням екологічних принципів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 методи збереження біорізноманіття на території господарства</a:t>
            </a:r>
          </a:p>
          <a:p>
            <a:pPr marL="0" lvl="1" indent="36353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потенційні ринки збуту органічної продукції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8139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C26B80-EC7D-D339-93F4-AE44FFEDE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742"/>
            <a:ext cx="10515600" cy="5692221"/>
          </a:xfrm>
        </p:spPr>
        <p:txBody>
          <a:bodyPr/>
          <a:lstStyle/>
          <a:p>
            <a:pPr marL="0" indent="363538" algn="just">
              <a:buNone/>
            </a:pP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грантів в органічному секторі фінансується Швейцарією та впроваджується в межах </a:t>
            </a:r>
            <a:r>
              <a:rPr lang="uk-UA" sz="3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«Жіноче підприємництво в органічному секторі» (</a:t>
            </a:r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WEOS), </a:t>
            </a: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впроваджується МБО «Інформаційний центр «Зелене досьє» у партнерстві з громадською спілкою «Органічна ініціатива» та швейцарсько-українською програмою «Розвиток торгівлі з вищою доданою вартістю в органічному та молочному секторах України» (</a:t>
            </a:r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QFTP), </a:t>
            </a: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 впроваджується Дослідним інститутом органічного сільського господарства (</a:t>
            </a:r>
            <a:r>
              <a:rPr lang="en-US" sz="3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FiBL</a:t>
            </a:r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Швейцарія) у партнерстві із </a:t>
            </a:r>
            <a:r>
              <a:rPr lang="en-US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SAFOSO AG (</a:t>
            </a: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317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6514C-9072-8E1D-8813-2CEDAFEAE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0350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Напрямки підтримки та форми діяльності в межах Програми грантів в органічному секторі</a:t>
            </a:r>
            <a:br>
              <a:rPr lang="uk-UA" b="0" i="0" dirty="0">
                <a:solidFill>
                  <a:srgbClr val="373F41"/>
                </a:solidFill>
                <a:effectLst/>
                <a:latin typeface="Mplus1p-Regular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AD8239-CC6B-8BD0-8153-A7DBB253C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 збуту органічної продукції та відкриття нових каналів збуту органічної продукції на внутрішньому ринку;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ланцюгів постачання від виробника до споживача на внутрішньому ринку;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 презентації органічної продукції на полицях на внутрішньому ринку, зокрема через збільшення термінів зберігання органічної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269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37727D-53A3-452C-866D-D859DEB33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495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uk-UA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участі в конкурсі на отримання гранту за даною грантовою програмою допускаються українські сертифіковані оператори органічного ринку, які представлені на внутрішньому ринку або готові вийти на ринок України.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705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4B75D-1814-8560-D0F8-774628AE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187"/>
            <a:ext cx="10515600" cy="1795748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«Жіноче підприємництво в органічному секторі» (WEOS) та швейцарсько-української програми «Розвиток торгівлі з вищою доданою вартістю в органічному та молочному секторах України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67805E-A1B5-0437-33B0-5ED640CAD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412"/>
            <a:ext cx="10515600" cy="5161401"/>
          </a:xfrm>
        </p:spPr>
        <p:txBody>
          <a:bodyPr>
            <a:noAutofit/>
          </a:bodyPr>
          <a:lstStyle/>
          <a:p>
            <a:pPr marL="0" indent="3635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підтримки українських виробників органічної продукції та сприяння подальшому розвитку органічного ринку, збільшення торгівлі українською органічною продукцією з вищою доданою вартістю на внутрішньому ринку. </a:t>
            </a:r>
          </a:p>
          <a:p>
            <a:pPr marL="0" indent="3635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грантової програми: </a:t>
            </a:r>
          </a:p>
          <a:p>
            <a:pPr marL="0" indent="363538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підтримати органічний сектор України шляхом надання цільової безповоротної благодійної допомог для вирішення потреб, що виникли внаслідок повномасштабного вторгнення в Україну російської федерації; </a:t>
            </a:r>
          </a:p>
          <a:p>
            <a:pPr marL="0" indent="363538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 подальшому розвитку органічного сектору шляхом підтримки заходів, спрямованих на стимулювання економічного розвитку виробників; </a:t>
            </a:r>
          </a:p>
          <a:p>
            <a:pPr marL="0" indent="363538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 створенню більш сприятливих умов для роботи жінок в органічному сектор</a:t>
            </a:r>
          </a:p>
        </p:txBody>
      </p:sp>
    </p:spTree>
    <p:extLst>
      <p:ext uri="{BB962C8B-B14F-4D97-AF65-F5344CB8AC3E}">
        <p14:creationId xmlns:p14="http://schemas.microsoft.com/office/powerpoint/2010/main" val="3890769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CFFF4-B30C-8ED6-39E0-15EC1E8B7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Напрямки підтримки та форми діяльності в межах грантової програми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345A3F-54DB-5C0F-FD2F-6382153F6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 збуту органічної продукції та відкриття нових каналів збуту органічної продукції на внутрішньому ринку; </a:t>
            </a:r>
          </a:p>
          <a:p>
            <a:pPr marL="514350" indent="-514350"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ланцюгів постачання від виробника до споживача на внутрішньому ринку; </a:t>
            </a:r>
          </a:p>
          <a:p>
            <a:pPr marL="514350" indent="-514350"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 презентації органічної продукції на полицях на внутрішньому ринку, зокрема через збільшення термінів зберігання органічної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10187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200448-F6A7-8A8F-34EC-EB5A8D5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474" y="243940"/>
            <a:ext cx="10549569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прийнятності (формальні критерії), що застосовуються в сукупності до Учасників (Заявників) конкурсу на отримання грантів за даною грантовою програмою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479BD7-374A-C2DF-C6D3-8955D65A1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474" y="1569503"/>
            <a:ext cx="10515600" cy="4695595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юридичною особою або фізичною особою-підприємцем (ФОП), зареєстрованою в Україні. Не мати в складі учасників (кінцевих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бенефіціарних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власників) юридичних осіб та/або громадян Російської Федерації та/або Республіки Білорусь, юридичних та фізичних осіб, які перебувають під персональними спеціальними економічними та іншими обмежувальними заходами (санкціями);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 та здійснювати господарську діяльність на підконтрольній території України; • Не мати будь-яких юридичних або фінансових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Російською Федерацією та/або Республікою Білорусь та не перебувати під санкціями;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Мати чинний сертифікат, що підтверджує відповідність продукції з органічним статусом згідно з українським органічним законодавством України;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мати жодних судових справ (будь-якої юрисдикції), які не розглянуті або по яким є рішення, що набрали законної сили, в яких Учасник (Заявник) є боржником, як перед будь-якими юридичними та/або фізичними особами, так і перед органами державної влади та/або органами місцевого самоврядування;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мати жодних кримінальних проваджень та/або обвинувальних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вироків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суду, які набрали законної сили щодо Учасника (Заявника) – ФОП або осіб, які є керівником, власником Учасника (Заявника) - юридичної особи;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мати прострочених податкових зобов’язань</a:t>
            </a:r>
          </a:p>
        </p:txBody>
      </p:sp>
    </p:spTree>
    <p:extLst>
      <p:ext uri="{BB962C8B-B14F-4D97-AF65-F5344CB8AC3E}">
        <p14:creationId xmlns:p14="http://schemas.microsoft.com/office/powerpoint/2010/main" val="2272813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513E3-8EF9-5DCE-653F-8E4BC41F9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Недозволені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0EF029-5909-4664-F01C-38EC949E1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602"/>
            <a:ext cx="10515600" cy="5618603"/>
          </a:xfrm>
        </p:spPr>
        <p:txBody>
          <a:bodyPr>
            <a:noAutofit/>
          </a:bodyPr>
          <a:lstStyle/>
          <a:p>
            <a:pPr marL="0" indent="4524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Гранти не можуть бути використані для оплати: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 інвестицій: будівництво, купівля / оренда земельних ресурсів;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заробітної плати;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відшкодування витрат на проїзд, проживання, харчування і добових;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податків та зобов’язань, що виникають у зв’язку з отриманням гранту, а саме: податок на прибуток, єдиний податок тощо (як виняток, ПДВ може бути сплачений у складі товарів, робіт та послуг, придбаних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Грантоотримувачами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вартості сертифікації (як виняток може бути оплачена вартість сертифікації нового продукту, який пропонується вивести на ринок за рахунок цього гранту);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соціальних виплат, страхування та банківських комісій;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паливно-мастильних матеріалів; </a:t>
            </a:r>
          </a:p>
          <a:p>
            <a:pPr marL="0" indent="452438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витрат, проведених до моменту підписання Грантової угоди про надання цільової безповоротної благодійної допомоги (далі - Грантова угода).</a:t>
            </a:r>
          </a:p>
        </p:txBody>
      </p:sp>
    </p:spTree>
    <p:extLst>
      <p:ext uri="{BB962C8B-B14F-4D97-AF65-F5344CB8AC3E}">
        <p14:creationId xmlns:p14="http://schemas.microsoft.com/office/powerpoint/2010/main" val="1244529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2EFCC2-62EC-AD93-35DE-318914667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422"/>
            <a:ext cx="10515600" cy="5901541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форма та додатки заповнюються українською або англійською мовами у визначеному форматі.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електронної форми додаються: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заповнена форма заявки, підписана Заявником (або уповноваженим представником) та завірена печаткою (за наявності) (додаток 1);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бюджет грантової заявки (додаток 2 в форматі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 Заявника (додаток 3); - чинний сертифікат, який підтверджує органічний статус продукції, що вказана в заявці, відповідно до органічного законодавства України6 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підтвердження офіційної реєстрації відповідно до законодавства України (Витяг з Єдиного державного реєстру юридичних осіб, фізичних осіб-підприємців (який можна отримати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https://usr.minjust.gov.ua/content/paid-search),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якому обов’язково має бути вказано: місцезнаходження, а для юридичних осіб додатково: кінцевий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бенефіціарний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власник та керівник). Витяг має бути сформовано не пізніше, ніж за 30 календарних днів до подачі заявки;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річний фінансовий звіт для фізичних осіб-підприємців та баланс і звіт про фінансові результати для юридичних осіб (Форми №1-м, 2-м ) за останні два роки (за наявності). У разі подання електронної звітності необхідно додатково надати квитанцію №2.</a:t>
            </a:r>
          </a:p>
        </p:txBody>
      </p:sp>
    </p:spTree>
    <p:extLst>
      <p:ext uri="{BB962C8B-B14F-4D97-AF65-F5344CB8AC3E}">
        <p14:creationId xmlns:p14="http://schemas.microsoft.com/office/powerpoint/2010/main" val="3571283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2059</Words>
  <Application>Microsoft Office PowerPoint</Application>
  <PresentationFormat>Широкоэкранный</PresentationFormat>
  <Paragraphs>94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Mplus1p-Regular</vt:lpstr>
      <vt:lpstr>Times New Roman</vt:lpstr>
      <vt:lpstr>Wingdings</vt:lpstr>
      <vt:lpstr>Тема Office</vt:lpstr>
      <vt:lpstr>Програма грантів в органічному секторі </vt:lpstr>
      <vt:lpstr>Презентация PowerPoint</vt:lpstr>
      <vt:lpstr>Напрямки підтримки та форми діяльності в межах Програми грантів в органічному секторі </vt:lpstr>
      <vt:lpstr>Презентация PowerPoint</vt:lpstr>
      <vt:lpstr>«Жіноче підприємництво в органічному секторі» (WEOS) та швейцарсько-української програми «Розвиток торгівлі з вищою доданою вартістю в органічному та молочному секторах України»  </vt:lpstr>
      <vt:lpstr>Напрямки підтримки та форми діяльності в межах грантової програми</vt:lpstr>
      <vt:lpstr>Критерії прийнятності (формальні критерії), що застосовуються в сукупності до Учасників (Заявників) конкурсу на отримання грантів за даною грантовою програмою</vt:lpstr>
      <vt:lpstr>Недозволені види витрат</vt:lpstr>
      <vt:lpstr>Презентация PowerPoint</vt:lpstr>
      <vt:lpstr>Презентация PowerPoint</vt:lpstr>
      <vt:lpstr>Кошти на створення переробного підприємства </vt:lpstr>
      <vt:lpstr>Грант для сільських жінок-фермерок </vt:lpstr>
      <vt:lpstr>Кошти для малих виробників харчових продуктів </vt:lpstr>
      <vt:lpstr>Кошти на розвиток інноваційних рішень в агросекторі </vt:lpstr>
      <vt:lpstr>Компенсація вартості розмінування с/г земель для агровиробників </vt:lpstr>
      <vt:lpstr>Обладнання для малих та середніх агровиробників </vt:lpstr>
      <vt:lpstr>Практичне завдання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грантів в органічному секторі </dc:title>
  <dc:creator>Світлана Хоменко</dc:creator>
  <cp:lastModifiedBy>Світлана Хоменко</cp:lastModifiedBy>
  <cp:revision>6</cp:revision>
  <dcterms:created xsi:type="dcterms:W3CDTF">2025-04-04T15:33:24Z</dcterms:created>
  <dcterms:modified xsi:type="dcterms:W3CDTF">2025-04-04T16:45:59Z</dcterms:modified>
</cp:coreProperties>
</file>