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86" r:id="rId3"/>
    <p:sldId id="287" r:id="rId4"/>
    <p:sldId id="299" r:id="rId5"/>
    <p:sldId id="300" r:id="rId6"/>
    <p:sldId id="301" r:id="rId7"/>
    <p:sldId id="302" r:id="rId8"/>
    <p:sldId id="314" r:id="rId9"/>
    <p:sldId id="307" r:id="rId10"/>
    <p:sldId id="304" r:id="rId11"/>
    <p:sldId id="306" r:id="rId12"/>
    <p:sldId id="308" r:id="rId13"/>
    <p:sldId id="305" r:id="rId14"/>
    <p:sldId id="310" r:id="rId15"/>
    <p:sldId id="309" r:id="rId16"/>
    <p:sldId id="313" r:id="rId17"/>
    <p:sldId id="312" r:id="rId18"/>
    <p:sldId id="311" r:id="rId19"/>
    <p:sldId id="289" r:id="rId20"/>
    <p:sldId id="290" r:id="rId21"/>
    <p:sldId id="291" r:id="rId22"/>
    <p:sldId id="292" r:id="rId23"/>
    <p:sldId id="293" r:id="rId24"/>
    <p:sldId id="294" r:id="rId25"/>
    <p:sldId id="295" r:id="rId26"/>
    <p:sldId id="296" r:id="rId27"/>
    <p:sldId id="297" r:id="rId28"/>
    <p:sldId id="298" r:id="rId29"/>
    <p:sldId id="285" r:id="rId30"/>
    <p:sldId id="284" r:id="rId31"/>
    <p:sldId id="283" r:id="rId32"/>
    <p:sldId id="319" r:id="rId33"/>
    <p:sldId id="318" r:id="rId34"/>
    <p:sldId id="317" r:id="rId35"/>
    <p:sldId id="316" r:id="rId36"/>
    <p:sldId id="323" r:id="rId37"/>
    <p:sldId id="315" r:id="rId38"/>
    <p:sldId id="322" r:id="rId39"/>
    <p:sldId id="321" r:id="rId40"/>
    <p:sldId id="320" r:id="rId41"/>
    <p:sldId id="326" r:id="rId42"/>
    <p:sldId id="325" r:id="rId43"/>
    <p:sldId id="324" r:id="rId44"/>
    <p:sldId id="334" r:id="rId45"/>
    <p:sldId id="337" r:id="rId46"/>
    <p:sldId id="332" r:id="rId47"/>
    <p:sldId id="331" r:id="rId48"/>
    <p:sldId id="340" r:id="rId49"/>
    <p:sldId id="339" r:id="rId50"/>
    <p:sldId id="282" r:id="rId5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19" autoAdjust="0"/>
  </p:normalViewPr>
  <p:slideViewPr>
    <p:cSldViewPr snapToGrid="0">
      <p:cViewPr varScale="1">
        <p:scale>
          <a:sx n="64" d="100"/>
          <a:sy n="64" d="100"/>
        </p:scale>
        <p:origin x="1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01.03.2023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65471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01.03.2023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04615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01.03.2023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54513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01.03.2023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65103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01.03.2023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58715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7F80809-8795-4E7B-93FD-BE6422B3B6EB}" type="datetimeFigureOut">
              <a:rPr lang="uk-UA" smtClean="0"/>
              <a:t>01.03.2023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342002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7F80809-8795-4E7B-93FD-BE6422B3B6EB}" type="datetimeFigureOut">
              <a:rPr lang="uk-UA" smtClean="0"/>
              <a:t>01.03.2023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371986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01.03.2023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066089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01.03.2023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483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01.03.2023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53811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7F80809-8795-4E7B-93FD-BE6422B3B6EB}" type="datetimeFigureOut">
              <a:rPr lang="uk-UA" smtClean="0"/>
              <a:t>01.03.2023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638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7F80809-8795-4E7B-93FD-BE6422B3B6EB}" type="datetimeFigureOut">
              <a:rPr lang="uk-UA" smtClean="0"/>
              <a:t>01.03.2023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49861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7F80809-8795-4E7B-93FD-BE6422B3B6EB}" type="datetimeFigureOut">
              <a:rPr lang="uk-UA" smtClean="0"/>
              <a:t>01.03.2023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58512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7F80809-8795-4E7B-93FD-BE6422B3B6EB}" type="datetimeFigureOut">
              <a:rPr lang="uk-UA" smtClean="0"/>
              <a:t>01.03.2023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45552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80809-8795-4E7B-93FD-BE6422B3B6EB}" type="datetimeFigureOut">
              <a:rPr lang="uk-UA" smtClean="0"/>
              <a:t>01.03.2023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66234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01.03.2023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85109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01.03.2023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05158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80809-8795-4E7B-93FD-BE6422B3B6EB}" type="datetimeFigureOut">
              <a:rPr lang="uk-UA" smtClean="0"/>
              <a:t>01.03.2023</a:t>
            </a:fld>
            <a:endParaRPr lang="uk-UA"/>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C9F789A-9D0B-4E29-B113-7C1791EE8361}" type="slidenum">
              <a:rPr lang="uk-UA" smtClean="0"/>
              <a:t>‹#›</a:t>
            </a:fld>
            <a:endParaRPr lang="uk-UA"/>
          </a:p>
        </p:txBody>
      </p:sp>
    </p:spTree>
    <p:extLst>
      <p:ext uri="{BB962C8B-B14F-4D97-AF65-F5344CB8AC3E}">
        <p14:creationId xmlns:p14="http://schemas.microsoft.com/office/powerpoint/2010/main" val="376285688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6962" y="766894"/>
            <a:ext cx="11108602" cy="4227968"/>
          </a:xfrm>
        </p:spPr>
        <p:txBody>
          <a:bodyPr>
            <a:normAutofit/>
          </a:bodyPr>
          <a:lstStyle/>
          <a:p>
            <a:r>
              <a:rPr lang="uk-UA" dirty="0" smtClean="0"/>
              <a:t>Бездротові мережі</a:t>
            </a:r>
            <a:br>
              <a:rPr lang="uk-UA" dirty="0" smtClean="0"/>
            </a:br>
            <a:r>
              <a:rPr lang="uk-UA" dirty="0"/>
              <a:t/>
            </a:r>
            <a:br>
              <a:rPr lang="uk-UA" dirty="0"/>
            </a:br>
            <a:r>
              <a:rPr lang="uk-UA" dirty="0" smtClean="0"/>
              <a:t/>
            </a:r>
            <a:br>
              <a:rPr lang="uk-UA" dirty="0" smtClean="0"/>
            </a:br>
            <a:r>
              <a:rPr lang="uk-UA" dirty="0" smtClean="0"/>
              <a:t>Лекція </a:t>
            </a:r>
            <a:r>
              <a:rPr lang="en-US" dirty="0" smtClean="0"/>
              <a:t>3</a:t>
            </a:r>
            <a:r>
              <a:rPr lang="uk-UA" dirty="0" smtClean="0"/>
              <a:t/>
            </a:r>
            <a:br>
              <a:rPr lang="uk-UA" dirty="0" smtClean="0"/>
            </a:br>
            <a:endParaRPr lang="uk-UA" dirty="0"/>
          </a:p>
        </p:txBody>
      </p:sp>
    </p:spTree>
    <p:extLst>
      <p:ext uri="{BB962C8B-B14F-4D97-AF65-F5344CB8AC3E}">
        <p14:creationId xmlns:p14="http://schemas.microsoft.com/office/powerpoint/2010/main" val="2497669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9895" y="219638"/>
            <a:ext cx="6306155" cy="5533461"/>
          </a:xfrm>
        </p:spPr>
        <p:txBody>
          <a:bodyPr>
            <a:normAutofit lnSpcReduction="10000"/>
          </a:bodyPr>
          <a:lstStyle/>
          <a:p>
            <a:pPr marL="0" indent="0">
              <a:buNone/>
            </a:pPr>
            <a:r>
              <a:rPr lang="uk-UA" b="1" dirty="0"/>
              <a:t>Бездротовий контролер </a:t>
            </a:r>
            <a:r>
              <a:rPr lang="uk-UA" b="1" dirty="0" err="1"/>
              <a:t>Cisco</a:t>
            </a:r>
            <a:r>
              <a:rPr lang="uk-UA" b="1" dirty="0"/>
              <a:t> </a:t>
            </a:r>
            <a:r>
              <a:rPr lang="uk-UA" dirty="0"/>
              <a:t>настільного виконання для сегментів малого та середнього бізнесу серії </a:t>
            </a:r>
            <a:r>
              <a:rPr lang="uk-UA" b="1" dirty="0" err="1"/>
              <a:t>Cisco</a:t>
            </a:r>
            <a:r>
              <a:rPr lang="uk-UA" b="1" dirty="0"/>
              <a:t> </a:t>
            </a:r>
            <a:r>
              <a:rPr lang="uk-UA" b="1" dirty="0" err="1"/>
              <a:t>Aironet</a:t>
            </a:r>
            <a:r>
              <a:rPr lang="uk-UA" b="1" dirty="0"/>
              <a:t> 2500</a:t>
            </a:r>
            <a:r>
              <a:rPr lang="uk-UA" dirty="0"/>
              <a:t>. Пристрої даної серії мають невисоку вартість, компактні розміри, підтримують всі типи точок доступу, що випускаються </a:t>
            </a:r>
            <a:r>
              <a:rPr lang="uk-UA" dirty="0" err="1"/>
              <a:t>Cisco</a:t>
            </a:r>
            <a:r>
              <a:rPr lang="uk-UA" dirty="0"/>
              <a:t> для використання з контролерами. WIFI контролер </a:t>
            </a:r>
            <a:r>
              <a:rPr lang="uk-UA" dirty="0" err="1"/>
              <a:t>Cisco</a:t>
            </a:r>
            <a:r>
              <a:rPr lang="uk-UA" dirty="0"/>
              <a:t> має максимальну ємність 75 точок доступу. При цьому кількість клієнтських пристроїв може бути до 1000. Мінімальна ліцензія для даної серії - від 5 точок доступу. Спочатку можна придбати контролер вже з потрібною кількістю підтримуваних точок або ж розширити цю підтримку в майбутньому. Має </a:t>
            </a:r>
            <a:r>
              <a:rPr lang="uk-UA" dirty="0" err="1"/>
              <a:t>гігабітний</a:t>
            </a:r>
            <a:r>
              <a:rPr lang="uk-UA" dirty="0"/>
              <a:t> інтерфейс і вбудований комутатор на 4 порти. Дозволяє безпосередньо підключати точки доступу і живити дві з них по </a:t>
            </a:r>
            <a:r>
              <a:rPr lang="uk-UA" dirty="0" err="1"/>
              <a:t>PoE</a:t>
            </a:r>
            <a:r>
              <a:rPr lang="uk-UA" dirty="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459" y="790575"/>
            <a:ext cx="5495691" cy="4033837"/>
          </a:xfrm>
          <a:prstGeom prst="rect">
            <a:avLst/>
          </a:prstGeom>
        </p:spPr>
      </p:pic>
    </p:spTree>
    <p:extLst>
      <p:ext uri="{BB962C8B-B14F-4D97-AF65-F5344CB8AC3E}">
        <p14:creationId xmlns:p14="http://schemas.microsoft.com/office/powerpoint/2010/main" val="1287108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2269" y="152964"/>
            <a:ext cx="11887805" cy="2304486"/>
          </a:xfrm>
        </p:spPr>
        <p:txBody>
          <a:bodyPr>
            <a:normAutofit/>
          </a:bodyPr>
          <a:lstStyle/>
          <a:p>
            <a:pPr marL="0" indent="0">
              <a:buNone/>
            </a:pPr>
            <a:r>
              <a:rPr lang="uk-UA" dirty="0"/>
              <a:t>WIFI контролер </a:t>
            </a:r>
            <a:r>
              <a:rPr lang="uk-UA" dirty="0" err="1"/>
              <a:t>Cisco</a:t>
            </a:r>
            <a:r>
              <a:rPr lang="uk-UA" dirty="0"/>
              <a:t> стійкового виконання для великих мереж серії </a:t>
            </a:r>
            <a:r>
              <a:rPr lang="uk-UA" dirty="0" err="1"/>
              <a:t>Cisco</a:t>
            </a:r>
            <a:r>
              <a:rPr lang="uk-UA" dirty="0"/>
              <a:t> </a:t>
            </a:r>
            <a:r>
              <a:rPr lang="uk-UA" dirty="0" err="1"/>
              <a:t>Aironet</a:t>
            </a:r>
            <a:r>
              <a:rPr lang="uk-UA" dirty="0"/>
              <a:t> 5500. Стартова кількість обслуговуваних точок доступу - 12шт. Максимальна ємність контролера - 1500 точок доступу WIFI (модель </a:t>
            </a:r>
            <a:r>
              <a:rPr lang="uk-UA" dirty="0" err="1"/>
              <a:t>Cisco</a:t>
            </a:r>
            <a:r>
              <a:rPr lang="uk-UA" dirty="0"/>
              <a:t> 5520). Можлива установка додаткового джерела живлення для підвищення </a:t>
            </a:r>
            <a:r>
              <a:rPr lang="uk-UA" dirty="0" err="1"/>
              <a:t>відмовостійкості</a:t>
            </a:r>
            <a:r>
              <a:rPr lang="uk-UA" dirty="0"/>
              <a:t> роботи системи. Використання такого контролера бездротової мережі дозволяє будувати великі WIFI мережі. Апаратно платформа єдина для вирішення від 12 до 1500 точок доступу. Розширення ємності проводиться за рахунок придбання додаткових ліцензій.</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349" y="2617470"/>
            <a:ext cx="6238875" cy="3992880"/>
          </a:xfrm>
          <a:prstGeom prst="rect">
            <a:avLst/>
          </a:prstGeom>
        </p:spPr>
      </p:pic>
    </p:spTree>
    <p:extLst>
      <p:ext uri="{BB962C8B-B14F-4D97-AF65-F5344CB8AC3E}">
        <p14:creationId xmlns:p14="http://schemas.microsoft.com/office/powerpoint/2010/main" val="1725695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19" y="124389"/>
            <a:ext cx="11754455" cy="1304361"/>
          </a:xfrm>
        </p:spPr>
        <p:txBody>
          <a:bodyPr/>
          <a:lstStyle/>
          <a:p>
            <a:pPr marL="0" indent="0">
              <a:buNone/>
            </a:pPr>
            <a:r>
              <a:rPr lang="uk-UA" dirty="0"/>
              <a:t>Серія 5700. Призначений для використання в середніх і великих організаціях. Стійкове виконання, займає один </a:t>
            </a:r>
            <a:r>
              <a:rPr lang="uk-UA" dirty="0" err="1"/>
              <a:t>юніт</a:t>
            </a:r>
            <a:r>
              <a:rPr lang="uk-UA" dirty="0"/>
              <a:t> в шафі (</a:t>
            </a:r>
            <a:r>
              <a:rPr lang="uk-UA" dirty="0" smtClean="0"/>
              <a:t>1</a:t>
            </a:r>
            <a:r>
              <a:rPr lang="en-US" dirty="0"/>
              <a:t>R</a:t>
            </a:r>
            <a:r>
              <a:rPr lang="uk-UA" dirty="0" smtClean="0"/>
              <a:t>U</a:t>
            </a:r>
            <a:r>
              <a:rPr lang="uk-UA" dirty="0"/>
              <a:t>). Мінімально обслуговує 25 точок доступу. Максимально - 1000. Кількість клієнтів до 12000.</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314575"/>
            <a:ext cx="8269432" cy="3638550"/>
          </a:xfrm>
          <a:prstGeom prst="rect">
            <a:avLst/>
          </a:prstGeom>
        </p:spPr>
      </p:pic>
    </p:spTree>
    <p:extLst>
      <p:ext uri="{BB962C8B-B14F-4D97-AF65-F5344CB8AC3E}">
        <p14:creationId xmlns:p14="http://schemas.microsoft.com/office/powerpoint/2010/main" val="296002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3695" y="105339"/>
            <a:ext cx="11706830" cy="1818711"/>
          </a:xfrm>
        </p:spPr>
        <p:txBody>
          <a:bodyPr/>
          <a:lstStyle/>
          <a:p>
            <a:pPr marL="0" indent="0">
              <a:buNone/>
            </a:pPr>
            <a:r>
              <a:rPr lang="uk-UA" dirty="0"/>
              <a:t>Комутатори серій </a:t>
            </a:r>
            <a:r>
              <a:rPr lang="uk-UA" dirty="0" err="1"/>
              <a:t>Cisco</a:t>
            </a:r>
            <a:r>
              <a:rPr lang="uk-UA" dirty="0"/>
              <a:t> 3850 і </a:t>
            </a:r>
            <a:r>
              <a:rPr lang="uk-UA" dirty="0" err="1"/>
              <a:t>Cisco</a:t>
            </a:r>
            <a:r>
              <a:rPr lang="uk-UA" dirty="0"/>
              <a:t> 3650, що володіють вбудованими функціями контролера точок доступу. Досить зручні при використанні в якості контролера WIFI, оскільки можуть відразу живити </a:t>
            </a:r>
            <a:r>
              <a:rPr lang="uk-UA" dirty="0" smtClean="0"/>
              <a:t>підключені </a:t>
            </a:r>
            <a:r>
              <a:rPr lang="uk-UA" dirty="0"/>
              <a:t>точки доступу за стандартом </a:t>
            </a:r>
            <a:r>
              <a:rPr lang="uk-UA" dirty="0" err="1"/>
              <a:t>PoE</a:t>
            </a:r>
            <a:r>
              <a:rPr lang="uk-UA" dirty="0"/>
              <a:t> і </a:t>
            </a:r>
            <a:r>
              <a:rPr lang="uk-UA" dirty="0" err="1"/>
              <a:t>PoE</a:t>
            </a:r>
            <a:r>
              <a:rPr lang="uk-UA" dirty="0"/>
              <a:t> +. Розраховані на підтримку від 1 до 50 точок доступу або 2000 бездротових клієнтів (на комутатор або на стек).</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1899514"/>
            <a:ext cx="7410450" cy="4386986"/>
          </a:xfrm>
          <a:prstGeom prst="rect">
            <a:avLst/>
          </a:prstGeom>
        </p:spPr>
      </p:pic>
    </p:spTree>
    <p:extLst>
      <p:ext uri="{BB962C8B-B14F-4D97-AF65-F5344CB8AC3E}">
        <p14:creationId xmlns:p14="http://schemas.microsoft.com/office/powerpoint/2010/main" val="85076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7994" y="105339"/>
            <a:ext cx="11449655" cy="1580586"/>
          </a:xfrm>
        </p:spPr>
        <p:txBody>
          <a:bodyPr/>
          <a:lstStyle/>
          <a:p>
            <a:pPr marL="0" indent="0">
              <a:buNone/>
            </a:pPr>
            <a:r>
              <a:rPr lang="uk-UA" dirty="0"/>
              <a:t>Контролер WIFI на базі сервісного модуля WiSM2 для комутаторів ядра серії 6500. Дана карта розширення підтримує від 100 до 1000 точок доступу і до 15000 клієнтів. При цьому має пропускну здатність в </a:t>
            </a:r>
            <a:r>
              <a:rPr lang="uk-UA" dirty="0" smtClean="0"/>
              <a:t>20Гбіт/с</a:t>
            </a:r>
            <a:r>
              <a:rPr lang="uk-UA" dirty="0"/>
              <a:t>. Призначений для монтажу в шасі </a:t>
            </a:r>
            <a:r>
              <a:rPr lang="uk-UA" dirty="0" err="1"/>
              <a:t>блейд</a:t>
            </a:r>
            <a:r>
              <a:rPr lang="uk-UA" dirty="0"/>
              <a:t>-комутатора </a:t>
            </a:r>
            <a:r>
              <a:rPr lang="uk-UA" dirty="0" err="1"/>
              <a:t>Cisco</a:t>
            </a:r>
            <a:r>
              <a:rPr lang="uk-UA" dirty="0"/>
              <a:t> 6500. На даний шасі може бути змонтовано до 7 таких модулів.</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1919097"/>
            <a:ext cx="7181850" cy="4524566"/>
          </a:xfrm>
          <a:prstGeom prst="rect">
            <a:avLst/>
          </a:prstGeom>
        </p:spPr>
      </p:pic>
    </p:spTree>
    <p:extLst>
      <p:ext uri="{BB962C8B-B14F-4D97-AF65-F5344CB8AC3E}">
        <p14:creationId xmlns:p14="http://schemas.microsoft.com/office/powerpoint/2010/main" val="2312740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19" y="143439"/>
            <a:ext cx="11849705" cy="2094936"/>
          </a:xfrm>
        </p:spPr>
        <p:txBody>
          <a:bodyPr/>
          <a:lstStyle/>
          <a:p>
            <a:pPr marL="0" indent="0">
              <a:buNone/>
            </a:pPr>
            <a:r>
              <a:rPr lang="uk-UA" dirty="0"/>
              <a:t>Контролери </a:t>
            </a:r>
            <a:r>
              <a:rPr lang="uk-UA" dirty="0" err="1"/>
              <a:t>Cisco</a:t>
            </a:r>
            <a:r>
              <a:rPr lang="uk-UA" dirty="0"/>
              <a:t> 7500 - це контролери для великих мереж. Потужні і міцні. Мають розширеним функціоналом резервування. Дані пристрої дозволяють підключати від 300 до 6000 точок доступу і до 64000 клієнтів. Також можлива настройка 4096 віртуальних мереж при великомасштабному розгортанні. </a:t>
            </a:r>
            <a:r>
              <a:rPr lang="uk-UA" dirty="0" smtClean="0"/>
              <a:t>Містить інтерфейс </a:t>
            </a:r>
            <a:r>
              <a:rPr lang="uk-UA" dirty="0"/>
              <a:t>10Гбіт. </a:t>
            </a:r>
            <a:r>
              <a:rPr lang="uk-UA" dirty="0" smtClean="0"/>
              <a:t>Максимальна пропускна здатність </a:t>
            </a:r>
            <a:r>
              <a:rPr lang="uk-UA" dirty="0"/>
              <a:t>1 </a:t>
            </a:r>
            <a:r>
              <a:rPr lang="uk-UA" dirty="0" err="1" smtClean="0"/>
              <a:t>Гб</a:t>
            </a:r>
            <a:r>
              <a:rPr lang="uk-UA" dirty="0" smtClean="0"/>
              <a:t>/с</a:t>
            </a:r>
            <a:r>
              <a:rPr lang="uk-UA" dirty="0"/>
              <a:t>. Серія 7500 призначена для розгортання в </a:t>
            </a:r>
            <a:r>
              <a:rPr lang="uk-UA" dirty="0" smtClean="0"/>
              <a:t>приватній </a:t>
            </a:r>
            <a:r>
              <a:rPr lang="uk-UA" dirty="0"/>
              <a:t>хмарі і обслуговує розподілені філії.</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238375"/>
            <a:ext cx="7429500" cy="4457700"/>
          </a:xfrm>
          <a:prstGeom prst="rect">
            <a:avLst/>
          </a:prstGeom>
        </p:spPr>
      </p:pic>
    </p:spTree>
    <p:extLst>
      <p:ext uri="{BB962C8B-B14F-4D97-AF65-F5344CB8AC3E}">
        <p14:creationId xmlns:p14="http://schemas.microsoft.com/office/powerpoint/2010/main" val="339468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370" y="295839"/>
            <a:ext cx="11573480" cy="1066236"/>
          </a:xfrm>
        </p:spPr>
        <p:txBody>
          <a:bodyPr>
            <a:normAutofit/>
          </a:bodyPr>
          <a:lstStyle/>
          <a:p>
            <a:pPr marL="0" indent="0">
              <a:buNone/>
            </a:pPr>
            <a:r>
              <a:rPr lang="uk-UA" dirty="0"/>
              <a:t>Контролери </a:t>
            </a:r>
            <a:r>
              <a:rPr lang="uk-UA" dirty="0" err="1"/>
              <a:t>Cisco</a:t>
            </a:r>
            <a:r>
              <a:rPr lang="uk-UA" dirty="0"/>
              <a:t> 8500 - дана серія ідентична попередньої 7500 (від 300 до 6000 точок доступу і до 64000 клієнтів), проте має загальну пропускну здатність до 10ГБ \ с.</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578" y="1828800"/>
            <a:ext cx="8501063" cy="3400425"/>
          </a:xfrm>
          <a:prstGeom prst="rect">
            <a:avLst/>
          </a:prstGeom>
        </p:spPr>
      </p:pic>
    </p:spTree>
    <p:extLst>
      <p:ext uri="{BB962C8B-B14F-4D97-AF65-F5344CB8AC3E}">
        <p14:creationId xmlns:p14="http://schemas.microsoft.com/office/powerpoint/2010/main" val="2068806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20" y="219639"/>
            <a:ext cx="11630630" cy="1923486"/>
          </a:xfrm>
        </p:spPr>
        <p:txBody>
          <a:bodyPr/>
          <a:lstStyle/>
          <a:p>
            <a:pPr marL="0" indent="0">
              <a:buNone/>
            </a:pPr>
            <a:r>
              <a:rPr lang="en-US" dirty="0" smtClean="0"/>
              <a:t>WLC </a:t>
            </a:r>
            <a:r>
              <a:rPr lang="uk-UA" dirty="0" smtClean="0"/>
              <a:t>на </a:t>
            </a:r>
            <a:r>
              <a:rPr lang="uk-UA" dirty="0"/>
              <a:t>базі точок доступу, що мають вбудований функціонал контролера - </a:t>
            </a:r>
            <a:r>
              <a:rPr lang="uk-UA" dirty="0" err="1"/>
              <a:t>Cisco</a:t>
            </a:r>
            <a:r>
              <a:rPr lang="uk-UA" dirty="0"/>
              <a:t> 1850. Дані точки доступу дозволяють управляти іншими точками доступу по засобом технології </a:t>
            </a:r>
            <a:r>
              <a:rPr lang="uk-UA" dirty="0" err="1"/>
              <a:t>Cisco</a:t>
            </a:r>
            <a:r>
              <a:rPr lang="uk-UA" dirty="0"/>
              <a:t> </a:t>
            </a:r>
            <a:r>
              <a:rPr lang="uk-UA" dirty="0" err="1"/>
              <a:t>Mobility</a:t>
            </a:r>
            <a:r>
              <a:rPr lang="uk-UA" dirty="0"/>
              <a:t> Express. Ця технологія підтримує до 25 точок доступу в локальних мережах або ж у віддалених офісах. Так само дана серія працює за стандартом 802.11ас другого покоління.</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024" y="1959960"/>
            <a:ext cx="7343775" cy="4626578"/>
          </a:xfrm>
          <a:prstGeom prst="rect">
            <a:avLst/>
          </a:prstGeom>
        </p:spPr>
      </p:pic>
    </p:spTree>
    <p:extLst>
      <p:ext uri="{BB962C8B-B14F-4D97-AF65-F5344CB8AC3E}">
        <p14:creationId xmlns:p14="http://schemas.microsoft.com/office/powerpoint/2010/main" val="52614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720" y="257739"/>
            <a:ext cx="5001230" cy="6209736"/>
          </a:xfrm>
        </p:spPr>
        <p:txBody>
          <a:bodyPr>
            <a:normAutofit/>
          </a:bodyPr>
          <a:lstStyle/>
          <a:p>
            <a:pPr marL="0" indent="0">
              <a:buNone/>
            </a:pPr>
            <a:r>
              <a:rPr lang="uk-UA" dirty="0"/>
              <a:t>Будь-WIFI контролер, в тому числі і контролер бездротової мережі </a:t>
            </a:r>
            <a:r>
              <a:rPr lang="uk-UA" dirty="0" err="1"/>
              <a:t>Cisco</a:t>
            </a:r>
            <a:r>
              <a:rPr lang="uk-UA" dirty="0"/>
              <a:t>, керується такими засобами:</a:t>
            </a:r>
            <a:br>
              <a:rPr lang="uk-UA" dirty="0"/>
            </a:br>
            <a:r>
              <a:rPr lang="uk-UA" dirty="0"/>
              <a:t/>
            </a:r>
            <a:br>
              <a:rPr lang="uk-UA" dirty="0"/>
            </a:br>
            <a:r>
              <a:rPr lang="uk-UA" dirty="0"/>
              <a:t>    </a:t>
            </a:r>
            <a:r>
              <a:rPr lang="en-US" dirty="0" smtClean="0"/>
              <a:t>-   </a:t>
            </a:r>
            <a:r>
              <a:rPr lang="uk-UA" dirty="0" smtClean="0"/>
              <a:t>За </a:t>
            </a:r>
            <a:r>
              <a:rPr lang="uk-UA" dirty="0"/>
              <a:t>допомогою WEB інтерфейсу по протоколах HTTP / </a:t>
            </a:r>
            <a:r>
              <a:rPr lang="uk-UA" dirty="0" smtClean="0"/>
              <a:t>HTTPS</a:t>
            </a:r>
            <a:endParaRPr lang="en-US" dirty="0" smtClean="0"/>
          </a:p>
          <a:p>
            <a:pPr marL="0" indent="0">
              <a:buNone/>
            </a:pPr>
            <a:r>
              <a:rPr lang="uk-UA" dirty="0"/>
              <a:t/>
            </a:r>
            <a:br>
              <a:rPr lang="uk-UA" dirty="0"/>
            </a:br>
            <a:r>
              <a:rPr lang="uk-UA" dirty="0"/>
              <a:t>    </a:t>
            </a:r>
            <a:r>
              <a:rPr lang="en-US" dirty="0" smtClean="0"/>
              <a:t>-  </a:t>
            </a:r>
            <a:r>
              <a:rPr lang="uk-UA" dirty="0" smtClean="0"/>
              <a:t> </a:t>
            </a:r>
            <a:r>
              <a:rPr lang="uk-UA" dirty="0"/>
              <a:t>Через інтерфейс командного рядка (CLI) за протоколами TELNET / SSH або прямим консольним </a:t>
            </a:r>
            <a:r>
              <a:rPr lang="uk-UA" dirty="0" smtClean="0"/>
              <a:t>підключенням</a:t>
            </a:r>
            <a:endParaRPr lang="en-US" dirty="0" smtClean="0"/>
          </a:p>
          <a:p>
            <a:pPr marL="0" indent="0">
              <a:buNone/>
            </a:pPr>
            <a:r>
              <a:rPr lang="uk-UA" dirty="0"/>
              <a:t/>
            </a:r>
            <a:br>
              <a:rPr lang="uk-UA" dirty="0"/>
            </a:br>
            <a:r>
              <a:rPr lang="uk-UA" dirty="0"/>
              <a:t>    </a:t>
            </a:r>
            <a:r>
              <a:rPr lang="en-US" dirty="0" smtClean="0"/>
              <a:t>-   </a:t>
            </a:r>
            <a:r>
              <a:rPr lang="uk-UA" dirty="0" smtClean="0"/>
              <a:t> </a:t>
            </a:r>
            <a:r>
              <a:rPr lang="uk-UA" dirty="0"/>
              <a:t>За допомогою централізованого програмного забезпечення </a:t>
            </a:r>
            <a:r>
              <a:rPr lang="uk-UA" dirty="0" err="1"/>
              <a:t>Cisco</a:t>
            </a:r>
            <a:r>
              <a:rPr lang="uk-UA" dirty="0"/>
              <a:t> </a:t>
            </a:r>
            <a:r>
              <a:rPr lang="uk-UA" dirty="0" smtClean="0"/>
              <a:t>WCS</a:t>
            </a:r>
            <a:endParaRPr lang="en-US" dirty="0" smtClean="0"/>
          </a:p>
          <a:p>
            <a:pPr marL="0" indent="0">
              <a:buNone/>
            </a:pPr>
            <a:r>
              <a:rPr lang="uk-UA" dirty="0"/>
              <a:t/>
            </a:r>
            <a:br>
              <a:rPr lang="uk-UA" dirty="0"/>
            </a:br>
            <a:r>
              <a:rPr lang="uk-UA" dirty="0"/>
              <a:t>     </a:t>
            </a:r>
            <a:r>
              <a:rPr lang="en-US" dirty="0" smtClean="0"/>
              <a:t>-   </a:t>
            </a:r>
            <a:r>
              <a:rPr lang="uk-UA" dirty="0" smtClean="0"/>
              <a:t> </a:t>
            </a:r>
            <a:r>
              <a:rPr lang="uk-UA" dirty="0"/>
              <a:t>По протоколу SNMP.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971" y="1109944"/>
            <a:ext cx="6436179" cy="4505325"/>
          </a:xfrm>
          <a:prstGeom prst="rect">
            <a:avLst/>
          </a:prstGeom>
        </p:spPr>
      </p:pic>
    </p:spTree>
    <p:extLst>
      <p:ext uri="{BB962C8B-B14F-4D97-AF65-F5344CB8AC3E}">
        <p14:creationId xmlns:p14="http://schemas.microsoft.com/office/powerpoint/2010/main" val="2816835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7175" y="657999"/>
            <a:ext cx="11001375" cy="5632311"/>
          </a:xfrm>
          <a:prstGeom prst="rect">
            <a:avLst/>
          </a:prstGeom>
        </p:spPr>
        <p:txBody>
          <a:bodyPr wrap="square">
            <a:spAutoFit/>
          </a:bodyPr>
          <a:lstStyle/>
          <a:p>
            <a:r>
              <a:rPr lang="uk-UA" dirty="0" smtClean="0"/>
              <a:t>Використовує LWAPP, що допомагає </a:t>
            </a:r>
            <a:r>
              <a:rPr lang="uk-UA" dirty="0"/>
              <a:t>забезпечити безпечний зв’язок між </a:t>
            </a:r>
            <a:r>
              <a:rPr lang="en-US" dirty="0" smtClean="0"/>
              <a:t>LWAP </a:t>
            </a:r>
            <a:r>
              <a:rPr lang="uk-UA" dirty="0" smtClean="0"/>
              <a:t>та </a:t>
            </a:r>
            <a:r>
              <a:rPr lang="en-US" dirty="0" smtClean="0"/>
              <a:t>WLAN </a:t>
            </a:r>
            <a:r>
              <a:rPr lang="uk-UA" dirty="0" smtClean="0"/>
              <a:t>контролерами</a:t>
            </a:r>
          </a:p>
          <a:p>
            <a:r>
              <a:rPr lang="uk-UA" dirty="0"/>
              <a:t/>
            </a:r>
            <a:br>
              <a:rPr lang="uk-UA" dirty="0"/>
            </a:br>
            <a:r>
              <a:rPr lang="uk-UA" dirty="0"/>
              <a:t>Скорочує витрати та час на розгортання бездротової </a:t>
            </a:r>
            <a:r>
              <a:rPr lang="uk-UA" dirty="0" smtClean="0"/>
              <a:t>мережі</a:t>
            </a:r>
          </a:p>
          <a:p>
            <a:r>
              <a:rPr lang="uk-UA" dirty="0"/>
              <a:t/>
            </a:r>
            <a:br>
              <a:rPr lang="uk-UA" dirty="0"/>
            </a:br>
            <a:r>
              <a:rPr lang="uk-UA" dirty="0"/>
              <a:t>Значно спрощує щоденні </a:t>
            </a:r>
            <a:r>
              <a:rPr lang="uk-UA" dirty="0" smtClean="0"/>
              <a:t>операції</a:t>
            </a:r>
          </a:p>
          <a:p>
            <a:r>
              <a:rPr lang="uk-UA" dirty="0"/>
              <a:t/>
            </a:r>
            <a:br>
              <a:rPr lang="uk-UA" dirty="0"/>
            </a:br>
            <a:r>
              <a:rPr lang="uk-UA" dirty="0"/>
              <a:t>Одночасний моніторинг </a:t>
            </a:r>
            <a:r>
              <a:rPr lang="en-US" dirty="0" smtClean="0"/>
              <a:t>WLAN-</a:t>
            </a:r>
            <a:r>
              <a:rPr lang="uk-UA" dirty="0" smtClean="0"/>
              <a:t>діапазону </a:t>
            </a:r>
            <a:r>
              <a:rPr lang="uk-UA" dirty="0"/>
              <a:t>та обслуговування </a:t>
            </a:r>
            <a:r>
              <a:rPr lang="uk-UA" dirty="0" smtClean="0"/>
              <a:t>даних. </a:t>
            </a:r>
            <a:r>
              <a:rPr lang="uk-UA" dirty="0"/>
              <a:t>Забезпечує ефективне управління ресурсами </a:t>
            </a:r>
            <a:r>
              <a:rPr lang="uk-UA" dirty="0" smtClean="0"/>
              <a:t>діапазону</a:t>
            </a:r>
            <a:endParaRPr lang="ru-RU" dirty="0"/>
          </a:p>
          <a:p>
            <a:r>
              <a:rPr lang="uk-UA" dirty="0"/>
              <a:t/>
            </a:r>
            <a:br>
              <a:rPr lang="uk-UA" dirty="0"/>
            </a:br>
            <a:r>
              <a:rPr lang="uk-UA" dirty="0" smtClean="0"/>
              <a:t>Мінімізує </a:t>
            </a:r>
            <a:r>
              <a:rPr lang="uk-UA" dirty="0"/>
              <a:t>потреби в обладнанні</a:t>
            </a:r>
            <a:br>
              <a:rPr lang="uk-UA" dirty="0"/>
            </a:br>
            <a:endParaRPr lang="uk-UA" dirty="0" smtClean="0"/>
          </a:p>
          <a:p>
            <a:r>
              <a:rPr lang="uk-UA" dirty="0" smtClean="0"/>
              <a:t>Спрощує </a:t>
            </a:r>
            <a:r>
              <a:rPr lang="uk-UA" dirty="0"/>
              <a:t>мережевий дизайн</a:t>
            </a:r>
            <a:br>
              <a:rPr lang="uk-UA" dirty="0"/>
            </a:br>
            <a:r>
              <a:rPr lang="uk-UA" dirty="0"/>
              <a:t>Підвищує безпеку завдяки повному моніторингу в реальному часі по всій мережі</a:t>
            </a:r>
            <a:br>
              <a:rPr lang="uk-UA" dirty="0"/>
            </a:br>
            <a:r>
              <a:rPr lang="uk-UA" dirty="0"/>
              <a:t/>
            </a:r>
            <a:br>
              <a:rPr lang="uk-UA" dirty="0"/>
            </a:br>
            <a:r>
              <a:rPr lang="uk-UA" dirty="0"/>
              <a:t>Забезпечує гнучкі варіанти розгортання та </a:t>
            </a:r>
            <a:r>
              <a:rPr lang="uk-UA" dirty="0" err="1" smtClean="0"/>
              <a:t>переконфігурування</a:t>
            </a:r>
            <a:r>
              <a:rPr lang="uk-UA" dirty="0"/>
              <a:t/>
            </a:r>
            <a:br>
              <a:rPr lang="uk-UA" dirty="0"/>
            </a:br>
            <a:r>
              <a:rPr lang="uk-UA" dirty="0"/>
              <a:t/>
            </a:r>
            <a:br>
              <a:rPr lang="uk-UA" dirty="0"/>
            </a:br>
            <a:r>
              <a:rPr lang="uk-UA" dirty="0"/>
              <a:t>Працює з </a:t>
            </a:r>
            <a:r>
              <a:rPr lang="uk-UA" dirty="0" smtClean="0"/>
              <a:t>різними політиками безпеки. Запобігання </a:t>
            </a:r>
            <a:r>
              <a:rPr lang="uk-UA" dirty="0"/>
              <a:t>вторгнень допомагає гарантувати, що сусідній бізнес чи зловмисний користувач не зможе </a:t>
            </a:r>
            <a:r>
              <a:rPr lang="uk-UA" dirty="0" smtClean="0"/>
              <a:t>отримати доступ </a:t>
            </a:r>
            <a:r>
              <a:rPr lang="uk-UA" dirty="0"/>
              <a:t>в бездротову мережу</a:t>
            </a:r>
            <a:br>
              <a:rPr lang="uk-UA" dirty="0"/>
            </a:br>
            <a:endParaRPr lang="uk-UA" dirty="0" smtClean="0"/>
          </a:p>
          <a:p>
            <a:r>
              <a:rPr lang="uk-UA" dirty="0" smtClean="0"/>
              <a:t>Виявляє непрацюючі </a:t>
            </a:r>
            <a:r>
              <a:rPr lang="en-US" dirty="0" smtClean="0"/>
              <a:t>AP </a:t>
            </a:r>
            <a:r>
              <a:rPr lang="uk-UA" dirty="0" smtClean="0"/>
              <a:t>і </a:t>
            </a:r>
            <a:r>
              <a:rPr lang="uk-UA" dirty="0" err="1" smtClean="0"/>
              <a:t>переналаштовує</a:t>
            </a:r>
            <a:r>
              <a:rPr lang="uk-UA" dirty="0" smtClean="0"/>
              <a:t> роботу сусідніх</a:t>
            </a:r>
            <a:endParaRPr lang="ru-RU" dirty="0"/>
          </a:p>
        </p:txBody>
      </p:sp>
      <p:sp>
        <p:nvSpPr>
          <p:cNvPr id="7" name="Прямоугольник 6"/>
          <p:cNvSpPr/>
          <p:nvPr/>
        </p:nvSpPr>
        <p:spPr>
          <a:xfrm>
            <a:off x="3228975" y="196334"/>
            <a:ext cx="5591174" cy="461665"/>
          </a:xfrm>
          <a:prstGeom prst="rect">
            <a:avLst/>
          </a:prstGeom>
        </p:spPr>
        <p:txBody>
          <a:bodyPr wrap="square">
            <a:spAutoFit/>
          </a:bodyPr>
          <a:lstStyle/>
          <a:p>
            <a:pPr algn="ctr"/>
            <a:r>
              <a:rPr lang="en-US" sz="2400" b="1" dirty="0"/>
              <a:t>Lightweight Access </a:t>
            </a:r>
            <a:r>
              <a:rPr lang="en-US" sz="2400" b="1" dirty="0" smtClean="0"/>
              <a:t>Points</a:t>
            </a:r>
            <a:endParaRPr lang="en-US" sz="2400" b="1" dirty="0"/>
          </a:p>
        </p:txBody>
      </p:sp>
    </p:spTree>
    <p:extLst>
      <p:ext uri="{BB962C8B-B14F-4D97-AF65-F5344CB8AC3E}">
        <p14:creationId xmlns:p14="http://schemas.microsoft.com/office/powerpoint/2010/main" val="248255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habrastorage.org/storage2/53d/dc5/2fd/53ddc52fd6f70c2f7a35a1ecc3ef857e.gif"/>
          <p:cNvPicPr/>
          <p:nvPr/>
        </p:nvPicPr>
        <p:blipFill>
          <a:blip r:embed="rId2">
            <a:extLst>
              <a:ext uri="{28A0092B-C50C-407E-A947-70E740481C1C}">
                <a14:useLocalDpi xmlns:a14="http://schemas.microsoft.com/office/drawing/2010/main" val="0"/>
              </a:ext>
            </a:extLst>
          </a:blip>
          <a:srcRect/>
          <a:stretch>
            <a:fillRect/>
          </a:stretch>
        </p:blipFill>
        <p:spPr bwMode="auto">
          <a:xfrm>
            <a:off x="493334" y="302342"/>
            <a:ext cx="5836920" cy="2438400"/>
          </a:xfrm>
          <a:prstGeom prst="rect">
            <a:avLst/>
          </a:prstGeom>
          <a:noFill/>
          <a:ln>
            <a:noFill/>
          </a:ln>
        </p:spPr>
      </p:pic>
      <p:pic>
        <p:nvPicPr>
          <p:cNvPr id="1026" name="Picture 2" descr="Wireless Distribution System (WDS) Configuration on WAP371 - Cis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116" y="1739397"/>
            <a:ext cx="5335639" cy="399265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descr="https://habrastorage.org/storage2/cb6/54a/e36/cb654ae36b7cb0015decebfcaa91a06c.gif"/>
          <p:cNvPicPr/>
          <p:nvPr/>
        </p:nvPicPr>
        <p:blipFill>
          <a:blip r:embed="rId4">
            <a:extLst>
              <a:ext uri="{28A0092B-C50C-407E-A947-70E740481C1C}">
                <a14:useLocalDpi xmlns:a14="http://schemas.microsoft.com/office/drawing/2010/main" val="0"/>
              </a:ext>
            </a:extLst>
          </a:blip>
          <a:srcRect/>
          <a:stretch>
            <a:fillRect/>
          </a:stretch>
        </p:blipFill>
        <p:spPr bwMode="auto">
          <a:xfrm>
            <a:off x="514350" y="3266890"/>
            <a:ext cx="5815904" cy="3116580"/>
          </a:xfrm>
          <a:prstGeom prst="rect">
            <a:avLst/>
          </a:prstGeom>
          <a:noFill/>
          <a:ln>
            <a:noFill/>
          </a:ln>
        </p:spPr>
      </p:pic>
    </p:spTree>
    <p:extLst>
      <p:ext uri="{BB962C8B-B14F-4D97-AF65-F5344CB8AC3E}">
        <p14:creationId xmlns:p14="http://schemas.microsoft.com/office/powerpoint/2010/main" val="362699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75" y="171450"/>
            <a:ext cx="12163425" cy="676275"/>
          </a:xfrm>
        </p:spPr>
        <p:txBody>
          <a:bodyPr>
            <a:normAutofit/>
          </a:bodyPr>
          <a:lstStyle/>
          <a:p>
            <a:r>
              <a:rPr lang="en-US" dirty="0"/>
              <a:t>Lightweight Access Point Protocol (</a:t>
            </a:r>
            <a:r>
              <a:rPr lang="en-US" dirty="0" smtClean="0"/>
              <a:t>LWAPP</a:t>
            </a:r>
            <a:r>
              <a:rPr lang="uk-UA" dirty="0" smtClean="0"/>
              <a:t>)</a:t>
            </a:r>
            <a:endParaRPr lang="ru-RU" dirty="0"/>
          </a:p>
        </p:txBody>
      </p:sp>
      <p:sp>
        <p:nvSpPr>
          <p:cNvPr id="3" name="Объект 2"/>
          <p:cNvSpPr>
            <a:spLocks noGrp="1"/>
          </p:cNvSpPr>
          <p:nvPr>
            <p:ph idx="1"/>
          </p:nvPr>
        </p:nvSpPr>
        <p:spPr>
          <a:xfrm>
            <a:off x="209550" y="1009650"/>
            <a:ext cx="11887200" cy="5667375"/>
          </a:xfrm>
        </p:spPr>
        <p:txBody>
          <a:bodyPr>
            <a:normAutofit/>
          </a:bodyPr>
          <a:lstStyle/>
          <a:p>
            <a:pPr marL="0" indent="0">
              <a:buNone/>
            </a:pPr>
            <a:r>
              <a:rPr lang="uk-UA" dirty="0"/>
              <a:t>LWAPP - фірмовий протокол </a:t>
            </a:r>
            <a:r>
              <a:rPr lang="uk-UA" dirty="0" err="1"/>
              <a:t>Cisco</a:t>
            </a:r>
            <a:r>
              <a:rPr lang="uk-UA" dirty="0"/>
              <a:t>, який використовується для забезпечення </a:t>
            </a:r>
            <a:r>
              <a:rPr lang="uk-UA" dirty="0" smtClean="0"/>
              <a:t>централізованого </a:t>
            </a:r>
            <a:r>
              <a:rPr lang="uk-UA" dirty="0"/>
              <a:t>контролю точок доступу. За допомогою LWAPP AP автоматично виявляє найкращий доступний контролер бездротової локальної мережі </a:t>
            </a:r>
            <a:r>
              <a:rPr lang="uk-UA" dirty="0" err="1"/>
              <a:t>Cisco</a:t>
            </a:r>
            <a:r>
              <a:rPr lang="uk-UA" dirty="0"/>
              <a:t> (WLC) для завантаження відповідної політики та інформації про конфігурацію радіо та SSID без практичного втручання.</a:t>
            </a:r>
            <a:br>
              <a:rPr lang="uk-UA" dirty="0"/>
            </a:br>
            <a:r>
              <a:rPr lang="uk-UA" dirty="0"/>
              <a:t/>
            </a:r>
            <a:br>
              <a:rPr lang="uk-UA" dirty="0"/>
            </a:br>
            <a:r>
              <a:rPr lang="uk-UA" dirty="0"/>
              <a:t>Зазвичай комутатор, який приймає кадри від бездротового клієнта A (через AP), пересилає </a:t>
            </a:r>
            <a:r>
              <a:rPr lang="uk-UA" dirty="0" smtClean="0"/>
              <a:t>кадр </a:t>
            </a:r>
            <a:r>
              <a:rPr lang="uk-UA" dirty="0"/>
              <a:t>до клієнта призначення B. </a:t>
            </a:r>
            <a:r>
              <a:rPr lang="uk-UA" dirty="0" smtClean="0"/>
              <a:t>При використанні LWAPP до кадру додаються </a:t>
            </a:r>
            <a:r>
              <a:rPr lang="uk-UA" dirty="0"/>
              <a:t>додаткові </a:t>
            </a:r>
            <a:r>
              <a:rPr lang="uk-UA" dirty="0" smtClean="0"/>
              <a:t>заголовки. </a:t>
            </a:r>
            <a:r>
              <a:rPr lang="uk-UA" dirty="0"/>
              <a:t>У режимі </a:t>
            </a:r>
            <a:r>
              <a:rPr lang="en-US" dirty="0" smtClean="0"/>
              <a:t>Layer </a:t>
            </a:r>
            <a:r>
              <a:rPr lang="uk-UA" dirty="0" smtClean="0"/>
              <a:t>2 </a:t>
            </a:r>
            <a:r>
              <a:rPr lang="en-US" dirty="0" smtClean="0"/>
              <a:t> </a:t>
            </a:r>
            <a:r>
              <a:rPr lang="uk-UA" dirty="0" smtClean="0"/>
              <a:t>LWAPP </a:t>
            </a:r>
            <a:r>
              <a:rPr lang="uk-UA" dirty="0"/>
              <a:t>використовує </a:t>
            </a:r>
            <a:r>
              <a:rPr lang="uk-UA" dirty="0" smtClean="0"/>
              <a:t>заголовок</a:t>
            </a:r>
            <a:r>
              <a:rPr lang="en-US" dirty="0" smtClean="0"/>
              <a:t> Layer</a:t>
            </a:r>
            <a:r>
              <a:rPr lang="uk-UA" dirty="0" smtClean="0"/>
              <a:t> </a:t>
            </a:r>
            <a:r>
              <a:rPr lang="uk-UA" dirty="0"/>
              <a:t>2, якщо контролер знаходиться в одній локальній </a:t>
            </a:r>
            <a:r>
              <a:rPr lang="uk-UA" dirty="0" smtClean="0"/>
              <a:t>мережі</a:t>
            </a:r>
            <a:r>
              <a:rPr lang="en-US" dirty="0" smtClean="0"/>
              <a:t> </a:t>
            </a:r>
            <a:r>
              <a:rPr lang="uk-UA" dirty="0" smtClean="0"/>
              <a:t> </a:t>
            </a:r>
            <a:r>
              <a:rPr lang="uk-UA" dirty="0"/>
              <a:t>і</a:t>
            </a:r>
            <a:r>
              <a:rPr lang="uk-UA" dirty="0" smtClean="0"/>
              <a:t> </a:t>
            </a:r>
            <a:r>
              <a:rPr lang="uk-UA" dirty="0"/>
              <a:t>AP не потребує IP-адреси. </a:t>
            </a:r>
            <a:r>
              <a:rPr lang="uk-UA" dirty="0" smtClean="0"/>
              <a:t>Для </a:t>
            </a:r>
            <a:r>
              <a:rPr lang="en-US" dirty="0" smtClean="0"/>
              <a:t>Layer</a:t>
            </a:r>
            <a:r>
              <a:rPr lang="uk-UA" dirty="0" smtClean="0"/>
              <a:t> </a:t>
            </a:r>
            <a:r>
              <a:rPr lang="uk-UA" dirty="0"/>
              <a:t>3 </a:t>
            </a:r>
            <a:r>
              <a:rPr lang="uk-UA" dirty="0" smtClean="0"/>
              <a:t>LWAPP </a:t>
            </a:r>
            <a:r>
              <a:rPr lang="uk-UA" dirty="0"/>
              <a:t>використовує заголовок 3 рівня </a:t>
            </a:r>
            <a:r>
              <a:rPr lang="uk-UA" dirty="0" smtClean="0"/>
              <a:t>і додатковий </a:t>
            </a:r>
            <a:r>
              <a:rPr lang="uk-UA" dirty="0"/>
              <a:t>2 заголовок. Контролер може бути в тій же мережі або в іншій локальній мережі. Заголовок 3 рівня містить IP-адресу призначення контролера, MAC-джерела AP та MAC </a:t>
            </a:r>
            <a:r>
              <a:rPr lang="uk-UA" dirty="0" smtClean="0"/>
              <a:t>маршрутизатора призначення.</a:t>
            </a:r>
            <a:r>
              <a:rPr lang="uk-UA" dirty="0"/>
              <a:t/>
            </a:r>
            <a:br>
              <a:rPr lang="uk-UA" dirty="0"/>
            </a:br>
            <a:r>
              <a:rPr lang="uk-UA" dirty="0"/>
              <a:t/>
            </a:r>
            <a:br>
              <a:rPr lang="uk-UA" dirty="0"/>
            </a:br>
            <a:r>
              <a:rPr lang="uk-UA" dirty="0" smtClean="0"/>
              <a:t>Для шифрування трафіку керування (</a:t>
            </a:r>
            <a:r>
              <a:rPr lang="en-US" dirty="0"/>
              <a:t>Control </a:t>
            </a:r>
            <a:r>
              <a:rPr lang="en-US" dirty="0" smtClean="0"/>
              <a:t>traffic</a:t>
            </a:r>
            <a:r>
              <a:rPr lang="uk-UA" dirty="0" smtClean="0"/>
              <a:t>) LWAPP використовує алгоритм </a:t>
            </a:r>
            <a:r>
              <a:rPr lang="en-US" dirty="0"/>
              <a:t>AES </a:t>
            </a:r>
            <a:r>
              <a:rPr lang="uk-UA" dirty="0" smtClean="0"/>
              <a:t>і </a:t>
            </a:r>
            <a:r>
              <a:rPr lang="en-US" b="1" dirty="0" smtClean="0"/>
              <a:t>Counter </a:t>
            </a:r>
            <a:r>
              <a:rPr lang="en-US" b="1" dirty="0"/>
              <a:t>Mode with Cipher Block Chaining Message Authentication Code Protocol (CCMP</a:t>
            </a:r>
            <a:r>
              <a:rPr lang="en-US" b="1" dirty="0" smtClean="0"/>
              <a:t>)</a:t>
            </a:r>
            <a:endParaRPr lang="ru-RU" dirty="0"/>
          </a:p>
        </p:txBody>
      </p:sp>
    </p:spTree>
    <p:extLst>
      <p:ext uri="{BB962C8B-B14F-4D97-AF65-F5344CB8AC3E}">
        <p14:creationId xmlns:p14="http://schemas.microsoft.com/office/powerpoint/2010/main" val="1814594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123" y="0"/>
            <a:ext cx="7831977" cy="6858000"/>
          </a:xfrm>
          <a:prstGeom prst="rect">
            <a:avLst/>
          </a:prstGeom>
        </p:spPr>
      </p:pic>
    </p:spTree>
    <p:extLst>
      <p:ext uri="{BB962C8B-B14F-4D97-AF65-F5344CB8AC3E}">
        <p14:creationId xmlns:p14="http://schemas.microsoft.com/office/powerpoint/2010/main" val="3962402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925" y="323849"/>
            <a:ext cx="11105632" cy="6353175"/>
          </a:xfrm>
        </p:spPr>
        <p:txBody>
          <a:bodyPr>
            <a:normAutofit fontScale="92500" lnSpcReduction="10000"/>
          </a:bodyPr>
          <a:lstStyle/>
          <a:p>
            <a:pPr marL="0" indent="0">
              <a:buNone/>
            </a:pPr>
            <a:r>
              <a:rPr lang="uk-UA" sz="2400" b="1" dirty="0" smtClean="0"/>
              <a:t>Алгоритм роботи LWAPP для схеми на попередньому слайді наступна. </a:t>
            </a:r>
          </a:p>
          <a:p>
            <a:pPr marL="0" indent="0">
              <a:buNone/>
            </a:pPr>
            <a:r>
              <a:rPr lang="uk-UA" dirty="0" smtClean="0"/>
              <a:t>Підключення </a:t>
            </a:r>
            <a:r>
              <a:rPr lang="uk-UA" dirty="0"/>
              <a:t>клієнтського пристрою відбувається таким чином</a:t>
            </a:r>
            <a:r>
              <a:rPr lang="uk-UA" dirty="0" smtClean="0"/>
              <a:t>:</a:t>
            </a:r>
          </a:p>
          <a:p>
            <a:pPr marL="0" indent="0">
              <a:buNone/>
            </a:pPr>
            <a:endParaRPr lang="uk-UA" dirty="0"/>
          </a:p>
          <a:p>
            <a:pPr marL="457200" indent="-457200">
              <a:buAutoNum type="arabicPeriod"/>
            </a:pPr>
            <a:r>
              <a:rPr lang="uk-UA" dirty="0" smtClean="0"/>
              <a:t>Коли </a:t>
            </a:r>
            <a:r>
              <a:rPr lang="uk-UA" dirty="0"/>
              <a:t>AP спочатку підключається до мережі, він </a:t>
            </a:r>
            <a:r>
              <a:rPr lang="uk-UA" dirty="0" smtClean="0"/>
              <a:t>надсилає </a:t>
            </a:r>
            <a:r>
              <a:rPr lang="en-US" dirty="0" smtClean="0"/>
              <a:t>broadcast</a:t>
            </a:r>
            <a:r>
              <a:rPr lang="uk-UA" dirty="0" smtClean="0"/>
              <a:t> </a:t>
            </a:r>
            <a:r>
              <a:rPr lang="uk-UA" dirty="0"/>
              <a:t>на рівні 2, шукаючи контролер. Це </a:t>
            </a:r>
            <a:r>
              <a:rPr lang="en-US" b="1" dirty="0"/>
              <a:t>LWAPP Discovery Request</a:t>
            </a:r>
            <a:r>
              <a:rPr lang="uk-UA" dirty="0" smtClean="0"/>
              <a:t>, </a:t>
            </a:r>
            <a:r>
              <a:rPr lang="uk-UA" dirty="0"/>
              <a:t>який повинен бути отриманий MAC-</a:t>
            </a:r>
            <a:r>
              <a:rPr lang="uk-UA" dirty="0" err="1"/>
              <a:t>адресою</a:t>
            </a:r>
            <a:r>
              <a:rPr lang="uk-UA" dirty="0"/>
              <a:t> управління контролером. </a:t>
            </a:r>
            <a:r>
              <a:rPr lang="en-US" dirty="0" smtClean="0"/>
              <a:t>R</a:t>
            </a:r>
            <a:r>
              <a:rPr lang="uk-UA" dirty="0" err="1" smtClean="0"/>
              <a:t>онтролер</a:t>
            </a:r>
            <a:r>
              <a:rPr lang="uk-UA" dirty="0" smtClean="0"/>
              <a:t> </a:t>
            </a:r>
            <a:r>
              <a:rPr lang="uk-UA" dirty="0"/>
              <a:t>повинен відповісти </a:t>
            </a:r>
            <a:r>
              <a:rPr lang="en-US" b="1" dirty="0" smtClean="0"/>
              <a:t>Discovery </a:t>
            </a:r>
            <a:r>
              <a:rPr lang="en-US" b="1" dirty="0"/>
              <a:t>Response</a:t>
            </a:r>
            <a:r>
              <a:rPr lang="uk-UA" dirty="0" smtClean="0"/>
              <a:t>, </a:t>
            </a:r>
            <a:r>
              <a:rPr lang="uk-UA" dirty="0"/>
              <a:t>вказуючи кількість АР, пов'язаних з контролером. Потім AP підключається до найменш завантаженого контролера, надсилаючи </a:t>
            </a:r>
            <a:r>
              <a:rPr lang="en-US" b="1" dirty="0"/>
              <a:t>Join Request</a:t>
            </a:r>
            <a:r>
              <a:rPr lang="uk-UA" dirty="0" smtClean="0"/>
              <a:t>.</a:t>
            </a:r>
            <a:endParaRPr lang="en-US" dirty="0" smtClean="0"/>
          </a:p>
          <a:p>
            <a:pPr marL="457200" indent="-457200">
              <a:buAutoNum type="arabicPeriod"/>
            </a:pPr>
            <a:endParaRPr lang="en-US" dirty="0"/>
          </a:p>
          <a:p>
            <a:pPr marL="457200" indent="-457200">
              <a:buAutoNum type="arabicPeriod"/>
            </a:pPr>
            <a:r>
              <a:rPr lang="uk-UA" dirty="0" smtClean="0"/>
              <a:t>Якщо </a:t>
            </a:r>
            <a:r>
              <a:rPr lang="uk-UA" dirty="0"/>
              <a:t>на рівні 2 не знайдено жодного контролера, то AP запитує IP-адресу через DHCP</a:t>
            </a:r>
            <a:r>
              <a:rPr lang="uk-UA" dirty="0" smtClean="0"/>
              <a:t>.</a:t>
            </a:r>
            <a:endParaRPr lang="en-US" dirty="0" smtClean="0"/>
          </a:p>
          <a:p>
            <a:pPr marL="457200" indent="-457200">
              <a:buAutoNum type="arabicPeriod"/>
            </a:pPr>
            <a:r>
              <a:rPr lang="uk-UA" dirty="0" smtClean="0"/>
              <a:t>Якщо </a:t>
            </a:r>
            <a:r>
              <a:rPr lang="uk-UA" dirty="0"/>
              <a:t>контролер не знайдено в одній підмережі, то мережа з комутацією рівня 3 часто розгортає </a:t>
            </a:r>
            <a:r>
              <a:rPr lang="uk-UA" dirty="0" smtClean="0"/>
              <a:t>DHCP </a:t>
            </a:r>
            <a:r>
              <a:rPr lang="uk-UA" dirty="0"/>
              <a:t>у локальних мережах VLAN, які використовують AP. Сервер DHCP не тільки відповідає IP-</a:t>
            </a:r>
            <a:r>
              <a:rPr lang="uk-UA" dirty="0" err="1"/>
              <a:t>адресою</a:t>
            </a:r>
            <a:r>
              <a:rPr lang="uk-UA" dirty="0"/>
              <a:t>, але й надає AP IP-адреси </a:t>
            </a:r>
            <a:r>
              <a:rPr lang="uk-UA" dirty="0" smtClean="0"/>
              <a:t>відповідним WLC, </a:t>
            </a:r>
            <a:r>
              <a:rPr lang="uk-UA" dirty="0"/>
              <a:t>ці адреси можуть бути пріоритетні, коли перший бездротовий локальний контролер (WLC) буде першим та </a:t>
            </a:r>
            <a:r>
              <a:rPr lang="uk-UA" dirty="0" smtClean="0"/>
              <a:t>інший </a:t>
            </a:r>
            <a:r>
              <a:rPr lang="uk-UA" dirty="0"/>
              <a:t>WLC </a:t>
            </a:r>
            <a:r>
              <a:rPr lang="uk-UA" dirty="0" smtClean="0"/>
              <a:t>- другим. </a:t>
            </a:r>
            <a:r>
              <a:rPr lang="uk-UA" dirty="0"/>
              <a:t>Інформація про шлюз за замовчуванням та DNS також надається сервером DHCP.</a:t>
            </a:r>
            <a:endParaRPr lang="ru-RU" dirty="0"/>
          </a:p>
        </p:txBody>
      </p:sp>
    </p:spTree>
    <p:extLst>
      <p:ext uri="{BB962C8B-B14F-4D97-AF65-F5344CB8AC3E}">
        <p14:creationId xmlns:p14="http://schemas.microsoft.com/office/powerpoint/2010/main" val="2915701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7175" y="342900"/>
            <a:ext cx="11668125" cy="6400800"/>
          </a:xfrm>
        </p:spPr>
        <p:txBody>
          <a:bodyPr>
            <a:normAutofit/>
          </a:bodyPr>
          <a:lstStyle/>
          <a:p>
            <a:pPr marL="0" indent="0">
              <a:buNone/>
            </a:pPr>
            <a:r>
              <a:rPr lang="uk-UA" dirty="0" smtClean="0"/>
              <a:t>4. У </a:t>
            </a:r>
            <a:r>
              <a:rPr lang="uk-UA" dirty="0"/>
              <a:t>режимі </a:t>
            </a:r>
            <a:r>
              <a:rPr lang="en-US" dirty="0" smtClean="0"/>
              <a:t>Layer </a:t>
            </a:r>
            <a:r>
              <a:rPr lang="uk-UA" dirty="0" smtClean="0"/>
              <a:t>3 AP </a:t>
            </a:r>
            <a:r>
              <a:rPr lang="uk-UA" dirty="0"/>
              <a:t>надсилає </a:t>
            </a:r>
            <a:r>
              <a:rPr lang="en-US" b="1" dirty="0"/>
              <a:t>LWAPP Discovery Request </a:t>
            </a:r>
            <a:r>
              <a:rPr lang="uk-UA" dirty="0" smtClean="0"/>
              <a:t>на </a:t>
            </a:r>
            <a:r>
              <a:rPr lang="uk-UA" dirty="0"/>
              <a:t>IP-адресу менеджера AP, використовуючи </a:t>
            </a:r>
            <a:r>
              <a:rPr lang="uk-UA" dirty="0" smtClean="0"/>
              <a:t>керований(направлений) </a:t>
            </a:r>
            <a:r>
              <a:rPr lang="en-US" dirty="0" smtClean="0"/>
              <a:t>broadcast</a:t>
            </a:r>
            <a:r>
              <a:rPr lang="uk-UA" dirty="0" smtClean="0"/>
              <a:t>.</a:t>
            </a:r>
          </a:p>
          <a:p>
            <a:pPr marL="0" indent="0">
              <a:buNone/>
            </a:pPr>
            <a:r>
              <a:rPr lang="uk-UA" dirty="0" smtClean="0"/>
              <a:t>5. Якщо </a:t>
            </a:r>
            <a:r>
              <a:rPr lang="uk-UA" dirty="0"/>
              <a:t>відповіді немає, то </a:t>
            </a:r>
            <a:r>
              <a:rPr lang="en-US" dirty="0" smtClean="0"/>
              <a:t>AP</a:t>
            </a:r>
            <a:r>
              <a:rPr lang="uk-UA" dirty="0" smtClean="0"/>
              <a:t> </a:t>
            </a:r>
            <a:r>
              <a:rPr lang="uk-UA" dirty="0" err="1"/>
              <a:t>надішле</a:t>
            </a:r>
            <a:r>
              <a:rPr lang="uk-UA" dirty="0"/>
              <a:t> </a:t>
            </a:r>
            <a:r>
              <a:rPr lang="en-US" dirty="0"/>
              <a:t>Discovery Request </a:t>
            </a:r>
            <a:r>
              <a:rPr lang="uk-UA" dirty="0" smtClean="0"/>
              <a:t>будь-яким </a:t>
            </a:r>
            <a:r>
              <a:rPr lang="uk-UA" dirty="0"/>
              <a:t>контролерам, про які </a:t>
            </a:r>
            <a:r>
              <a:rPr lang="uk-UA" dirty="0" smtClean="0"/>
              <a:t>дізнал</a:t>
            </a:r>
            <a:r>
              <a:rPr lang="uk-UA" dirty="0"/>
              <a:t>а</a:t>
            </a:r>
            <a:r>
              <a:rPr lang="uk-UA" dirty="0" smtClean="0"/>
              <a:t>ся </a:t>
            </a:r>
            <a:r>
              <a:rPr lang="uk-UA" dirty="0"/>
              <a:t>від інших </a:t>
            </a:r>
            <a:r>
              <a:rPr lang="uk-UA" dirty="0" smtClean="0"/>
              <a:t>АР </a:t>
            </a:r>
            <a:r>
              <a:rPr lang="uk-UA" dirty="0"/>
              <a:t>через систему </a:t>
            </a:r>
            <a:r>
              <a:rPr lang="en-US" b="1" dirty="0" smtClean="0"/>
              <a:t>Over </a:t>
            </a:r>
            <a:r>
              <a:rPr lang="en-US" b="1" dirty="0"/>
              <a:t>The Air Provisioning (OTAP</a:t>
            </a:r>
            <a:r>
              <a:rPr lang="en-US" b="1" dirty="0" smtClean="0"/>
              <a:t>)</a:t>
            </a:r>
            <a:r>
              <a:rPr lang="uk-UA" dirty="0" smtClean="0"/>
              <a:t>.</a:t>
            </a:r>
          </a:p>
          <a:p>
            <a:pPr marL="0" indent="0">
              <a:buNone/>
            </a:pPr>
            <a:r>
              <a:rPr lang="uk-UA" dirty="0" smtClean="0"/>
              <a:t>6. Контролер </a:t>
            </a:r>
            <a:r>
              <a:rPr lang="uk-UA" dirty="0"/>
              <a:t>відповідає </a:t>
            </a:r>
            <a:r>
              <a:rPr lang="en-US" b="1" dirty="0"/>
              <a:t>Discovery Response</a:t>
            </a:r>
            <a:r>
              <a:rPr lang="uk-UA" dirty="0" smtClean="0"/>
              <a:t>, </a:t>
            </a:r>
            <a:r>
              <a:rPr lang="uk-UA" dirty="0"/>
              <a:t>яка вказує кількість АР, пов'язаних з </a:t>
            </a:r>
            <a:r>
              <a:rPr lang="uk-UA" dirty="0" smtClean="0"/>
              <a:t>контролером.</a:t>
            </a:r>
          </a:p>
          <a:p>
            <a:pPr marL="0" indent="0">
              <a:buNone/>
            </a:pPr>
            <a:r>
              <a:rPr lang="uk-UA" dirty="0" smtClean="0"/>
              <a:t>7. Потім </a:t>
            </a:r>
            <a:r>
              <a:rPr lang="uk-UA" dirty="0"/>
              <a:t>AP передає найменш завантаженому контролеру </a:t>
            </a:r>
            <a:r>
              <a:rPr lang="en-US" b="1" dirty="0"/>
              <a:t>Join Request</a:t>
            </a:r>
            <a:r>
              <a:rPr lang="uk-UA" dirty="0" smtClean="0"/>
              <a:t>, </a:t>
            </a:r>
            <a:r>
              <a:rPr lang="uk-UA" dirty="0"/>
              <a:t>який містить сертифікат AP </a:t>
            </a:r>
            <a:r>
              <a:rPr lang="uk-UA" dirty="0" smtClean="0"/>
              <a:t>X.509.</a:t>
            </a:r>
          </a:p>
          <a:p>
            <a:pPr marL="0" indent="0">
              <a:buNone/>
            </a:pPr>
            <a:r>
              <a:rPr lang="uk-UA" dirty="0" smtClean="0"/>
              <a:t>8. AP </a:t>
            </a:r>
            <a:r>
              <a:rPr lang="uk-UA" dirty="0"/>
              <a:t>використовує такий порядок під час зв’язку з контролером:</a:t>
            </a:r>
            <a:br>
              <a:rPr lang="uk-UA" dirty="0"/>
            </a:br>
            <a:r>
              <a:rPr lang="uk-UA" dirty="0"/>
              <a:t/>
            </a:r>
            <a:br>
              <a:rPr lang="uk-UA" dirty="0"/>
            </a:br>
            <a:r>
              <a:rPr lang="uk-UA" dirty="0"/>
              <a:t>    </a:t>
            </a:r>
            <a:r>
              <a:rPr lang="uk-UA" dirty="0" smtClean="0"/>
              <a:t>-  Спочатку </a:t>
            </a:r>
            <a:r>
              <a:rPr lang="uk-UA" dirty="0"/>
              <a:t>спробуйте основний контролер, потім вторинний, а потім третинний контролер</a:t>
            </a:r>
            <a:r>
              <a:rPr lang="uk-UA" dirty="0" smtClean="0"/>
              <a:t>.</a:t>
            </a:r>
          </a:p>
          <a:p>
            <a:pPr marL="0" indent="0">
              <a:buNone/>
            </a:pPr>
            <a:r>
              <a:rPr lang="uk-UA" dirty="0" smtClean="0"/>
              <a:t>    -</a:t>
            </a:r>
            <a:r>
              <a:rPr lang="uk-UA" dirty="0"/>
              <a:t>   Далі спробуйте головний </a:t>
            </a:r>
            <a:r>
              <a:rPr lang="uk-UA" dirty="0" smtClean="0"/>
              <a:t>контролер (</a:t>
            </a:r>
            <a:r>
              <a:rPr lang="en-US" dirty="0"/>
              <a:t>Master </a:t>
            </a:r>
            <a:r>
              <a:rPr lang="en-US" dirty="0" smtClean="0"/>
              <a:t>Controller</a:t>
            </a:r>
            <a:r>
              <a:rPr lang="ru-RU" dirty="0" smtClean="0"/>
              <a:t>)</a:t>
            </a:r>
          </a:p>
          <a:p>
            <a:pPr marL="0" indent="0">
              <a:buNone/>
            </a:pPr>
            <a:r>
              <a:rPr lang="ru-RU" dirty="0"/>
              <a:t> </a:t>
            </a:r>
            <a:r>
              <a:rPr lang="ru-RU" dirty="0" smtClean="0"/>
              <a:t>   -</a:t>
            </a:r>
            <a:r>
              <a:rPr lang="uk-UA" dirty="0"/>
              <a:t>    Тоді найменш завантажений </a:t>
            </a:r>
            <a:r>
              <a:rPr lang="uk-UA" dirty="0" smtClean="0"/>
              <a:t>контролер</a:t>
            </a:r>
          </a:p>
          <a:p>
            <a:pPr marL="0" indent="0">
              <a:buNone/>
            </a:pPr>
            <a:r>
              <a:rPr lang="uk-UA" dirty="0" smtClean="0"/>
              <a:t>    -</a:t>
            </a:r>
            <a:r>
              <a:rPr lang="uk-UA" dirty="0"/>
              <a:t>    Нарешті, найменш завантажений інтерфейс </a:t>
            </a:r>
            <a:r>
              <a:rPr lang="uk-UA" dirty="0" smtClean="0"/>
              <a:t>диспетчера (</a:t>
            </a:r>
            <a:r>
              <a:rPr lang="en-US" dirty="0"/>
              <a:t>Manager </a:t>
            </a:r>
            <a:r>
              <a:rPr lang="en-US" dirty="0" smtClean="0"/>
              <a:t>interface</a:t>
            </a:r>
            <a:r>
              <a:rPr lang="ru-RU" dirty="0" smtClean="0"/>
              <a:t>) для </a:t>
            </a:r>
            <a:r>
              <a:rPr lang="en-US" dirty="0" smtClean="0"/>
              <a:t>AP</a:t>
            </a:r>
            <a:endParaRPr lang="ru-RU" dirty="0"/>
          </a:p>
        </p:txBody>
      </p:sp>
    </p:spTree>
    <p:extLst>
      <p:ext uri="{BB962C8B-B14F-4D97-AF65-F5344CB8AC3E}">
        <p14:creationId xmlns:p14="http://schemas.microsoft.com/office/powerpoint/2010/main" val="129423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7650" y="247650"/>
            <a:ext cx="11563350" cy="6400800"/>
          </a:xfrm>
        </p:spPr>
        <p:txBody>
          <a:bodyPr/>
          <a:lstStyle/>
          <a:p>
            <a:pPr marL="0" indent="0">
              <a:buNone/>
            </a:pPr>
            <a:r>
              <a:rPr lang="en-US" dirty="0" smtClean="0"/>
              <a:t>9. </a:t>
            </a:r>
            <a:r>
              <a:rPr lang="uk-UA" dirty="0" smtClean="0"/>
              <a:t>WLC </a:t>
            </a:r>
            <a:r>
              <a:rPr lang="uk-UA" dirty="0"/>
              <a:t>підтверджує AP, а потім надсилає </a:t>
            </a:r>
            <a:r>
              <a:rPr lang="en-US" dirty="0"/>
              <a:t>join response</a:t>
            </a:r>
            <a:r>
              <a:rPr lang="uk-UA" dirty="0" smtClean="0"/>
              <a:t> </a:t>
            </a:r>
            <a:r>
              <a:rPr lang="uk-UA" dirty="0"/>
              <a:t>LWAPP на AP, і він містить сертифікат X.509 WLC</a:t>
            </a:r>
            <a:r>
              <a:rPr lang="uk-UA" dirty="0" smtClean="0"/>
              <a:t>.</a:t>
            </a:r>
            <a:endParaRPr lang="en-US" dirty="0" smtClean="0"/>
          </a:p>
          <a:p>
            <a:pPr marL="0" indent="0">
              <a:buNone/>
            </a:pPr>
            <a:r>
              <a:rPr lang="uk-UA" dirty="0" smtClean="0"/>
              <a:t>10. Тепер </a:t>
            </a:r>
            <a:r>
              <a:rPr lang="uk-UA" dirty="0"/>
              <a:t>AP </a:t>
            </a:r>
            <a:r>
              <a:rPr lang="uk-UA" dirty="0" smtClean="0"/>
              <a:t>підтверджена  </a:t>
            </a:r>
            <a:r>
              <a:rPr lang="uk-UA" dirty="0"/>
              <a:t>WLC, тим самим завершуючи процес виявлення та </a:t>
            </a:r>
            <a:r>
              <a:rPr lang="uk-UA" dirty="0" smtClean="0"/>
              <a:t>приєднання (</a:t>
            </a:r>
            <a:r>
              <a:rPr lang="en-US" dirty="0"/>
              <a:t>discovery and </a:t>
            </a:r>
            <a:r>
              <a:rPr lang="en-US" dirty="0" smtClean="0"/>
              <a:t>join</a:t>
            </a:r>
            <a:r>
              <a:rPr lang="uk-UA" dirty="0" smtClean="0"/>
              <a:t>), </a:t>
            </a:r>
            <a:r>
              <a:rPr lang="uk-UA" dirty="0"/>
              <a:t>який включає взаємну </a:t>
            </a:r>
            <a:r>
              <a:rPr lang="uk-UA" dirty="0" err="1"/>
              <a:t>аутентифікацію</a:t>
            </a:r>
            <a:r>
              <a:rPr lang="uk-UA" dirty="0"/>
              <a:t> та виведення ключа шифрування за допомогою сертифікатів X.509. </a:t>
            </a:r>
            <a:r>
              <a:rPr lang="uk-UA" dirty="0" smtClean="0"/>
              <a:t>Останній </a:t>
            </a:r>
            <a:r>
              <a:rPr lang="uk-UA" dirty="0"/>
              <a:t>використовується для захисту процесу з'єднання та майбутніх повідомлень контролю </a:t>
            </a:r>
            <a:r>
              <a:rPr lang="uk-UA" dirty="0" smtClean="0"/>
              <a:t>LWAPP.</a:t>
            </a:r>
          </a:p>
          <a:p>
            <a:pPr marL="0" indent="0">
              <a:buNone/>
            </a:pPr>
            <a:r>
              <a:rPr lang="uk-UA" dirty="0" smtClean="0"/>
              <a:t>11. AP реєструє в </a:t>
            </a:r>
            <a:r>
              <a:rPr lang="uk-UA" dirty="0"/>
              <a:t>WLC </a:t>
            </a:r>
            <a:r>
              <a:rPr lang="uk-UA" dirty="0" smtClean="0"/>
              <a:t>близько 60 апаратних параметрів</a:t>
            </a:r>
            <a:r>
              <a:rPr lang="uk-UA" dirty="0"/>
              <a:t>, які описують апаратний тип </a:t>
            </a:r>
            <a:r>
              <a:rPr lang="uk-UA" dirty="0" smtClean="0"/>
              <a:t>AP.</a:t>
            </a:r>
          </a:p>
          <a:p>
            <a:pPr marL="0" indent="0">
              <a:buNone/>
            </a:pPr>
            <a:r>
              <a:rPr lang="uk-UA" dirty="0" smtClean="0"/>
              <a:t>12. WLC </a:t>
            </a:r>
            <a:r>
              <a:rPr lang="uk-UA" dirty="0"/>
              <a:t>оновлює програмне забезпечення для </a:t>
            </a:r>
            <a:r>
              <a:rPr lang="uk-UA" dirty="0" smtClean="0"/>
              <a:t>AP</a:t>
            </a:r>
            <a:r>
              <a:rPr lang="uk-UA" dirty="0"/>
              <a:t>, якщо це потрібно, і налаштовує AP на відповідні налаштування радіо та </a:t>
            </a:r>
            <a:r>
              <a:rPr lang="uk-UA" dirty="0" smtClean="0"/>
              <a:t>SSID</a:t>
            </a:r>
          </a:p>
          <a:p>
            <a:pPr marL="0" indent="0">
              <a:buNone/>
            </a:pPr>
            <a:r>
              <a:rPr lang="uk-UA" dirty="0" smtClean="0"/>
              <a:t>13. Клієнтський </a:t>
            </a:r>
            <a:r>
              <a:rPr lang="uk-UA" dirty="0"/>
              <a:t>пристрій намагається підключитися до SSID</a:t>
            </a:r>
            <a:r>
              <a:rPr lang="uk-UA" dirty="0" smtClean="0"/>
              <a:t>.</a:t>
            </a:r>
          </a:p>
          <a:p>
            <a:pPr marL="0" indent="0">
              <a:buNone/>
            </a:pPr>
            <a:r>
              <a:rPr lang="uk-UA" dirty="0" smtClean="0"/>
              <a:t>14. Якщо </a:t>
            </a:r>
            <a:r>
              <a:rPr lang="uk-UA" dirty="0"/>
              <a:t>потрібна </a:t>
            </a:r>
            <a:r>
              <a:rPr lang="uk-UA" dirty="0" err="1" smtClean="0"/>
              <a:t>аутентифікація</a:t>
            </a:r>
            <a:r>
              <a:rPr lang="uk-UA" dirty="0" smtClean="0"/>
              <a:t> </a:t>
            </a:r>
            <a:r>
              <a:rPr lang="uk-UA" dirty="0"/>
              <a:t>802.1x, то облікові дані надсилаються через тунель LWAPP до WLC</a:t>
            </a:r>
            <a:r>
              <a:rPr lang="uk-UA" dirty="0" smtClean="0"/>
              <a:t>.</a:t>
            </a:r>
          </a:p>
          <a:p>
            <a:pPr marL="0" indent="0">
              <a:buNone/>
            </a:pPr>
            <a:r>
              <a:rPr lang="uk-UA" dirty="0"/>
              <a:t>15. WLC відображає SSID відповідному користувачеві VLAN, і цей трафік 802.1x надходить у брандмауер.</a:t>
            </a:r>
            <a:endParaRPr lang="uk-UA" dirty="0" smtClean="0"/>
          </a:p>
          <a:p>
            <a:pPr marL="0" indent="0">
              <a:buNone/>
            </a:pPr>
            <a:endParaRPr lang="uk-UA" dirty="0"/>
          </a:p>
          <a:p>
            <a:pPr marL="0" indent="0">
              <a:buNone/>
            </a:pPr>
            <a:endParaRPr lang="ru-RU" dirty="0"/>
          </a:p>
        </p:txBody>
      </p:sp>
    </p:spTree>
    <p:extLst>
      <p:ext uri="{BB962C8B-B14F-4D97-AF65-F5344CB8AC3E}">
        <p14:creationId xmlns:p14="http://schemas.microsoft.com/office/powerpoint/2010/main" val="3638236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775" y="142874"/>
            <a:ext cx="11953875" cy="6524625"/>
          </a:xfrm>
        </p:spPr>
        <p:txBody>
          <a:bodyPr/>
          <a:lstStyle/>
          <a:p>
            <a:pPr marL="0" indent="0">
              <a:buNone/>
            </a:pPr>
            <a:r>
              <a:rPr lang="uk-UA" dirty="0"/>
              <a:t>16. Правила брандмауера дозволяють пересилати цей трафік на </a:t>
            </a:r>
            <a:r>
              <a:rPr lang="uk-UA" dirty="0" smtClean="0"/>
              <a:t>RADIUS-сервер. </a:t>
            </a:r>
            <a:r>
              <a:rPr lang="uk-UA" dirty="0"/>
              <a:t>Функцію RADIUS може надавати ACS </a:t>
            </a:r>
            <a:r>
              <a:rPr lang="uk-UA" dirty="0" err="1"/>
              <a:t>Cisco</a:t>
            </a:r>
            <a:r>
              <a:rPr lang="uk-UA" dirty="0"/>
              <a:t> (сервер управління доступом</a:t>
            </a:r>
            <a:r>
              <a:rPr lang="uk-UA" dirty="0" smtClean="0"/>
              <a:t>).</a:t>
            </a:r>
          </a:p>
          <a:p>
            <a:pPr marL="0" indent="0">
              <a:buNone/>
            </a:pPr>
            <a:r>
              <a:rPr lang="uk-UA" dirty="0" smtClean="0"/>
              <a:t>17.</a:t>
            </a:r>
            <a:r>
              <a:rPr lang="uk-UA" dirty="0"/>
              <a:t>   </a:t>
            </a:r>
            <a:r>
              <a:rPr lang="uk-UA" dirty="0" smtClean="0"/>
              <a:t>RADIUS-сервер перевіряє </a:t>
            </a:r>
            <a:r>
              <a:rPr lang="uk-UA" dirty="0"/>
              <a:t>облікові дані та надає доступ до пристрою користувача</a:t>
            </a:r>
            <a:r>
              <a:rPr lang="uk-UA" dirty="0" smtClean="0"/>
              <a:t>.</a:t>
            </a:r>
          </a:p>
          <a:p>
            <a:pPr marL="0" indent="0">
              <a:buNone/>
            </a:pPr>
            <a:r>
              <a:rPr lang="uk-UA" dirty="0" smtClean="0"/>
              <a:t>18.</a:t>
            </a:r>
            <a:r>
              <a:rPr lang="uk-UA" dirty="0"/>
              <a:t>  </a:t>
            </a:r>
            <a:r>
              <a:rPr lang="uk-UA" dirty="0" smtClean="0"/>
              <a:t>Тепер </a:t>
            </a:r>
            <a:r>
              <a:rPr lang="uk-UA" dirty="0"/>
              <a:t>пристрій користувача отримує IP-адресу через DHCP через брандмауер</a:t>
            </a:r>
            <a:r>
              <a:rPr lang="uk-UA" dirty="0" smtClean="0"/>
              <a:t>.</a:t>
            </a:r>
          </a:p>
          <a:p>
            <a:pPr marL="0" indent="0">
              <a:buNone/>
            </a:pPr>
            <a:r>
              <a:rPr lang="uk-UA" dirty="0" smtClean="0"/>
              <a:t>19.</a:t>
            </a:r>
            <a:r>
              <a:rPr lang="uk-UA" dirty="0"/>
              <a:t>   Корпоративна політика визначає, куди користувач може піти і що може робити цей користувач</a:t>
            </a:r>
            <a:r>
              <a:rPr lang="uk-UA" dirty="0" smtClean="0"/>
              <a:t>.</a:t>
            </a:r>
          </a:p>
          <a:p>
            <a:pPr marL="0" indent="0">
              <a:buNone/>
            </a:pPr>
            <a:r>
              <a:rPr lang="uk-UA" dirty="0" smtClean="0"/>
              <a:t>20.</a:t>
            </a:r>
            <a:r>
              <a:rPr lang="uk-UA" dirty="0"/>
              <a:t>   Для SSID, які використовують WPA2-PSK для шифрування, існують різні мережеві ключі, встановлені на WLC для кожного SSID. Користувачі повинні використовувати відповідний ключ, щоб отримати доступ до свого SSID.</a:t>
            </a:r>
            <a:br>
              <a:rPr lang="uk-UA" dirty="0"/>
            </a:br>
            <a:endParaRPr lang="uk-UA" dirty="0" smtClean="0"/>
          </a:p>
          <a:p>
            <a:pPr marL="0" indent="0">
              <a:buNone/>
            </a:pPr>
            <a:r>
              <a:rPr lang="uk-UA" dirty="0"/>
              <a:t/>
            </a:r>
            <a:br>
              <a:rPr lang="uk-UA" dirty="0"/>
            </a:br>
            <a:r>
              <a:rPr lang="uk-UA" dirty="0"/>
              <a:t>LWAPP використовує вихідний порт 1024 UDP та порт призначення</a:t>
            </a:r>
            <a:r>
              <a:rPr lang="uk-UA" dirty="0" smtClean="0"/>
              <a:t>12222 для </a:t>
            </a:r>
            <a:r>
              <a:rPr lang="uk-UA" dirty="0"/>
              <a:t>трафіку даних </a:t>
            </a:r>
            <a:r>
              <a:rPr lang="uk-UA" dirty="0" smtClean="0"/>
              <a:t>(</a:t>
            </a:r>
            <a:r>
              <a:rPr lang="en-US" dirty="0"/>
              <a:t>data traffic </a:t>
            </a:r>
            <a:r>
              <a:rPr lang="uk-UA" dirty="0" smtClean="0"/>
              <a:t>)  та </a:t>
            </a:r>
            <a:r>
              <a:rPr lang="uk-UA" dirty="0"/>
              <a:t>порт 1024 джерела UDP та порт </a:t>
            </a:r>
            <a:r>
              <a:rPr lang="uk-UA" dirty="0" smtClean="0"/>
              <a:t>призначення12223 </a:t>
            </a:r>
            <a:r>
              <a:rPr lang="uk-UA" dirty="0"/>
              <a:t>UDP для трафіку </a:t>
            </a:r>
            <a:r>
              <a:rPr lang="uk-UA" dirty="0" smtClean="0"/>
              <a:t>управління (</a:t>
            </a:r>
            <a:r>
              <a:rPr lang="en-US" dirty="0"/>
              <a:t>control </a:t>
            </a:r>
            <a:r>
              <a:rPr lang="en-US" dirty="0" smtClean="0"/>
              <a:t>traffic</a:t>
            </a:r>
            <a:r>
              <a:rPr lang="uk-UA" dirty="0" smtClean="0"/>
              <a:t>).</a:t>
            </a:r>
            <a:endParaRPr lang="ru-RU" dirty="0"/>
          </a:p>
        </p:txBody>
      </p:sp>
    </p:spTree>
    <p:extLst>
      <p:ext uri="{BB962C8B-B14F-4D97-AF65-F5344CB8AC3E}">
        <p14:creationId xmlns:p14="http://schemas.microsoft.com/office/powerpoint/2010/main" val="3287572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11010381" cy="1326321"/>
          </a:xfrm>
        </p:spPr>
        <p:txBody>
          <a:bodyPr/>
          <a:lstStyle/>
          <a:p>
            <a:r>
              <a:rPr lang="en-US" dirty="0"/>
              <a:t>Control And Provisioning of Wireless Access Points (CAPWAP)</a:t>
            </a:r>
            <a:endParaRPr lang="ru-RU" dirty="0"/>
          </a:p>
        </p:txBody>
      </p:sp>
      <p:sp>
        <p:nvSpPr>
          <p:cNvPr id="3" name="Объект 2"/>
          <p:cNvSpPr>
            <a:spLocks noGrp="1"/>
          </p:cNvSpPr>
          <p:nvPr>
            <p:ph idx="1"/>
          </p:nvPr>
        </p:nvSpPr>
        <p:spPr>
          <a:xfrm>
            <a:off x="180976" y="1685925"/>
            <a:ext cx="11086582" cy="4953000"/>
          </a:xfrm>
        </p:spPr>
        <p:txBody>
          <a:bodyPr>
            <a:normAutofit fontScale="92500" lnSpcReduction="10000"/>
          </a:bodyPr>
          <a:lstStyle/>
          <a:p>
            <a:pPr marL="0" indent="0">
              <a:buNone/>
            </a:pPr>
            <a:r>
              <a:rPr lang="uk-UA" dirty="0"/>
              <a:t>Протокол управління та надання бездротових точок доступу (CAPWAP) - це </a:t>
            </a:r>
            <a:r>
              <a:rPr lang="uk-UA" dirty="0" smtClean="0"/>
              <a:t>мережевий </a:t>
            </a:r>
            <a:r>
              <a:rPr lang="uk-UA" dirty="0"/>
              <a:t>протокол, який дозволяє центральному контролеру </a:t>
            </a:r>
            <a:r>
              <a:rPr lang="uk-UA" dirty="0" smtClean="0"/>
              <a:t>отримувати доступ </a:t>
            </a:r>
            <a:r>
              <a:rPr lang="uk-UA" dirty="0"/>
              <a:t>бездротової локальної </a:t>
            </a:r>
            <a:r>
              <a:rPr lang="uk-UA" dirty="0" smtClean="0"/>
              <a:t>мережі і  </a:t>
            </a:r>
            <a:r>
              <a:rPr lang="uk-UA" dirty="0"/>
              <a:t>управляти </a:t>
            </a:r>
            <a:r>
              <a:rPr lang="uk-UA" dirty="0" smtClean="0"/>
              <a:t>групою точок </a:t>
            </a:r>
            <a:r>
              <a:rPr lang="uk-UA" dirty="0"/>
              <a:t>бездротового </a:t>
            </a:r>
            <a:r>
              <a:rPr lang="uk-UA" dirty="0" smtClean="0"/>
              <a:t>доступу </a:t>
            </a:r>
            <a:r>
              <a:rPr lang="en-US" dirty="0" smtClean="0"/>
              <a:t>(AP)</a:t>
            </a:r>
            <a:r>
              <a:rPr lang="uk-UA" dirty="0" smtClean="0"/>
              <a:t>.</a:t>
            </a:r>
            <a:endParaRPr lang="en-US" dirty="0" smtClean="0"/>
          </a:p>
          <a:p>
            <a:pPr marL="0" indent="0">
              <a:buNone/>
            </a:pPr>
            <a:r>
              <a:rPr lang="uk-UA" dirty="0" smtClean="0"/>
              <a:t>CAPWAP </a:t>
            </a:r>
            <a:r>
              <a:rPr lang="uk-UA" dirty="0"/>
              <a:t>базується на </a:t>
            </a:r>
            <a:r>
              <a:rPr lang="uk-UA" dirty="0" smtClean="0"/>
              <a:t>LWAPP. Алгоритм функціонування CAPWAP схожий </a:t>
            </a:r>
            <a:r>
              <a:rPr lang="uk-UA" dirty="0"/>
              <a:t>на LWAPP, </a:t>
            </a:r>
            <a:r>
              <a:rPr lang="uk-UA" dirty="0" smtClean="0"/>
              <a:t>але додатково містить захист на транспортному рівні використовуючи </a:t>
            </a:r>
            <a:r>
              <a:rPr lang="en-US" dirty="0"/>
              <a:t>Datagram Transport Layer Security (DTLS) </a:t>
            </a:r>
            <a:r>
              <a:rPr lang="uk-UA" dirty="0" smtClean="0"/>
              <a:t>. </a:t>
            </a:r>
            <a:r>
              <a:rPr lang="uk-UA" dirty="0"/>
              <a:t>Стандарт забезпечує керування конфігурацією та </a:t>
            </a:r>
            <a:r>
              <a:rPr lang="uk-UA" dirty="0" smtClean="0"/>
              <a:t>управління </a:t>
            </a:r>
            <a:r>
              <a:rPr lang="uk-UA" dirty="0"/>
              <a:t>пристроєм, дозволяючи конфігурації та вбудовані програми </a:t>
            </a:r>
            <a:r>
              <a:rPr lang="uk-UA" dirty="0" smtClean="0"/>
              <a:t>керувати точками </a:t>
            </a:r>
            <a:r>
              <a:rPr lang="uk-UA" dirty="0"/>
              <a:t>доступу (AP). Оскільки </a:t>
            </a:r>
            <a:r>
              <a:rPr lang="uk-UA" dirty="0" smtClean="0"/>
              <a:t>загальний алгоритм функціонування </a:t>
            </a:r>
            <a:r>
              <a:rPr lang="uk-UA" dirty="0"/>
              <a:t>протоколу CAPWAP в основному збігається </a:t>
            </a:r>
            <a:r>
              <a:rPr lang="uk-UA" dirty="0" smtClean="0"/>
              <a:t>алгоритмом роботи </a:t>
            </a:r>
            <a:r>
              <a:rPr lang="uk-UA" dirty="0"/>
              <a:t>у LWAPP, </a:t>
            </a:r>
            <a:r>
              <a:rPr lang="uk-UA" dirty="0" smtClean="0"/>
              <a:t>в якості описання можна використати попередню схему.</a:t>
            </a:r>
            <a:r>
              <a:rPr lang="uk-UA" dirty="0"/>
              <a:t/>
            </a:r>
            <a:br>
              <a:rPr lang="uk-UA" dirty="0"/>
            </a:br>
            <a:r>
              <a:rPr lang="uk-UA" dirty="0"/>
              <a:t/>
            </a:r>
            <a:br>
              <a:rPr lang="uk-UA" dirty="0"/>
            </a:br>
            <a:r>
              <a:rPr lang="uk-UA" dirty="0"/>
              <a:t>Протокол використовує загальний механізм інкапсуляції та транспорту, що робить його незалежним від конкретної радіотехнічної технології. </a:t>
            </a:r>
            <a:br>
              <a:rPr lang="uk-UA" dirty="0"/>
            </a:br>
            <a:r>
              <a:rPr lang="uk-UA" dirty="0"/>
              <a:t/>
            </a:r>
            <a:br>
              <a:rPr lang="uk-UA" dirty="0"/>
            </a:br>
            <a:r>
              <a:rPr lang="uk-UA" dirty="0"/>
              <a:t>CAPWAP використовує порти UDP 5246 (канал управління) і 5247 (канал передачі даних).</a:t>
            </a:r>
            <a:endParaRPr lang="ru-RU" dirty="0"/>
          </a:p>
        </p:txBody>
      </p:sp>
    </p:spTree>
    <p:extLst>
      <p:ext uri="{BB962C8B-B14F-4D97-AF65-F5344CB8AC3E}">
        <p14:creationId xmlns:p14="http://schemas.microsoft.com/office/powerpoint/2010/main" val="1451333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7721" y="0"/>
            <a:ext cx="5819256" cy="714375"/>
          </a:xfrm>
        </p:spPr>
        <p:txBody>
          <a:bodyPr/>
          <a:lstStyle/>
          <a:p>
            <a:r>
              <a:rPr lang="en-US" dirty="0"/>
              <a:t>CAPWAP vs </a:t>
            </a:r>
            <a:r>
              <a:rPr lang="en-US" dirty="0" smtClean="0"/>
              <a:t>LWAPP</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664971"/>
            <a:ext cx="10457348" cy="6193029"/>
          </a:xfrm>
          <a:prstGeom prst="rect">
            <a:avLst/>
          </a:prstGeom>
        </p:spPr>
      </p:pic>
    </p:spTree>
    <p:extLst>
      <p:ext uri="{BB962C8B-B14F-4D97-AF65-F5344CB8AC3E}">
        <p14:creationId xmlns:p14="http://schemas.microsoft.com/office/powerpoint/2010/main" val="152034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009775"/>
            <a:ext cx="12191999" cy="1447800"/>
          </a:xfrm>
        </p:spPr>
        <p:txBody>
          <a:bodyPr>
            <a:normAutofit fontScale="90000"/>
          </a:bodyPr>
          <a:lstStyle/>
          <a:p>
            <a:r>
              <a:rPr lang="ru-RU" dirty="0" err="1" smtClean="0"/>
              <a:t>Арх</a:t>
            </a:r>
            <a:r>
              <a:rPr lang="uk-UA" dirty="0"/>
              <a:t>і</a:t>
            </a:r>
            <a:r>
              <a:rPr lang="ru-RU" dirty="0" err="1" smtClean="0"/>
              <a:t>тектура</a:t>
            </a:r>
            <a:r>
              <a:rPr lang="ru-RU" dirty="0" smtClean="0"/>
              <a:t/>
            </a:r>
            <a:br>
              <a:rPr lang="ru-RU" dirty="0" smtClean="0"/>
            </a:br>
            <a:r>
              <a:rPr lang="en-US" dirty="0" smtClean="0"/>
              <a:t> Cisco Unified</a:t>
            </a:r>
            <a:r>
              <a:rPr lang="uk-UA" dirty="0" smtClean="0"/>
              <a:t> </a:t>
            </a:r>
            <a:r>
              <a:rPr lang="en-US" dirty="0" smtClean="0"/>
              <a:t>Wireless </a:t>
            </a:r>
            <a:r>
              <a:rPr lang="en-US" dirty="0"/>
              <a:t>Network </a:t>
            </a:r>
            <a:r>
              <a:rPr lang="uk-UA" dirty="0" smtClean="0"/>
              <a:t/>
            </a:r>
            <a:br>
              <a:rPr lang="uk-UA" dirty="0" smtClean="0"/>
            </a:br>
            <a:r>
              <a:rPr lang="en-US" dirty="0" smtClean="0"/>
              <a:t>(</a:t>
            </a:r>
            <a:r>
              <a:rPr lang="en-US" dirty="0"/>
              <a:t>CUWN)</a:t>
            </a:r>
            <a:endParaRPr lang="ru-RU" dirty="0"/>
          </a:p>
        </p:txBody>
      </p:sp>
    </p:spTree>
    <p:extLst>
      <p:ext uri="{BB962C8B-B14F-4D97-AF65-F5344CB8AC3E}">
        <p14:creationId xmlns:p14="http://schemas.microsoft.com/office/powerpoint/2010/main" val="2620286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Централізована архітектура WLAN"/>
          <p:cNvPicPr/>
          <p:nvPr/>
        </p:nvPicPr>
        <p:blipFill>
          <a:blip r:embed="rId2">
            <a:extLst>
              <a:ext uri="{28A0092B-C50C-407E-A947-70E740481C1C}">
                <a14:useLocalDpi xmlns:a14="http://schemas.microsoft.com/office/drawing/2010/main" val="0"/>
              </a:ext>
            </a:extLst>
          </a:blip>
          <a:srcRect/>
          <a:stretch>
            <a:fillRect/>
          </a:stretch>
        </p:blipFill>
        <p:spPr bwMode="auto">
          <a:xfrm>
            <a:off x="1454046" y="809469"/>
            <a:ext cx="8964118" cy="5891134"/>
          </a:xfrm>
          <a:prstGeom prst="rect">
            <a:avLst/>
          </a:prstGeom>
          <a:noFill/>
          <a:ln>
            <a:noFill/>
          </a:ln>
        </p:spPr>
      </p:pic>
      <p:sp>
        <p:nvSpPr>
          <p:cNvPr id="5" name="Заголовок 1"/>
          <p:cNvSpPr>
            <a:spLocks noGrp="1"/>
          </p:cNvSpPr>
          <p:nvPr>
            <p:ph type="title"/>
          </p:nvPr>
        </p:nvSpPr>
        <p:spPr>
          <a:xfrm>
            <a:off x="0" y="106354"/>
            <a:ext cx="11599148" cy="723377"/>
          </a:xfrm>
        </p:spPr>
        <p:txBody>
          <a:bodyPr>
            <a:normAutofit/>
          </a:bodyPr>
          <a:lstStyle/>
          <a:p>
            <a:r>
              <a:rPr lang="en-US" dirty="0" smtClean="0"/>
              <a:t> </a:t>
            </a:r>
            <a:r>
              <a:rPr lang="uk-UA" dirty="0" smtClean="0"/>
              <a:t>Централізована </a:t>
            </a:r>
            <a:r>
              <a:rPr lang="ru-RU" dirty="0" err="1" smtClean="0"/>
              <a:t>Арх</a:t>
            </a:r>
            <a:r>
              <a:rPr lang="uk-UA" dirty="0"/>
              <a:t>і</a:t>
            </a:r>
            <a:r>
              <a:rPr lang="ru-RU" dirty="0" err="1" smtClean="0"/>
              <a:t>тектура</a:t>
            </a:r>
            <a:r>
              <a:rPr lang="ru-RU" dirty="0" smtClean="0"/>
              <a:t> </a:t>
            </a:r>
            <a:r>
              <a:rPr lang="en-US" dirty="0" smtClean="0"/>
              <a:t>WLAN </a:t>
            </a:r>
            <a:endParaRPr lang="ru-RU" dirty="0"/>
          </a:p>
        </p:txBody>
      </p:sp>
    </p:spTree>
    <p:extLst>
      <p:ext uri="{BB962C8B-B14F-4D97-AF65-F5344CB8AC3E}">
        <p14:creationId xmlns:p14="http://schemas.microsoft.com/office/powerpoint/2010/main" val="168116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50" y="1"/>
            <a:ext cx="10972800" cy="6858000"/>
          </a:xfrm>
          <a:prstGeom prst="rect">
            <a:avLst/>
          </a:prstGeom>
        </p:spPr>
      </p:pic>
    </p:spTree>
    <p:extLst>
      <p:ext uri="{BB962C8B-B14F-4D97-AF65-F5344CB8AC3E}">
        <p14:creationId xmlns:p14="http://schemas.microsoft.com/office/powerpoint/2010/main" val="1228658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871" y="964642"/>
            <a:ext cx="10154030" cy="5807947"/>
          </a:xfrm>
          <a:prstGeom prst="rect">
            <a:avLst/>
          </a:prstGeom>
        </p:spPr>
      </p:pic>
      <p:sp>
        <p:nvSpPr>
          <p:cNvPr id="7" name="Заголовок 1"/>
          <p:cNvSpPr>
            <a:spLocks noGrp="1"/>
          </p:cNvSpPr>
          <p:nvPr>
            <p:ph type="title"/>
          </p:nvPr>
        </p:nvSpPr>
        <p:spPr>
          <a:xfrm>
            <a:off x="743578" y="241265"/>
            <a:ext cx="11599148" cy="723377"/>
          </a:xfrm>
        </p:spPr>
        <p:txBody>
          <a:bodyPr>
            <a:normAutofit/>
          </a:bodyPr>
          <a:lstStyle/>
          <a:p>
            <a:r>
              <a:rPr lang="en-US" dirty="0" smtClean="0"/>
              <a:t> </a:t>
            </a:r>
            <a:r>
              <a:rPr lang="uk-UA" dirty="0" smtClean="0"/>
              <a:t>Централізована </a:t>
            </a:r>
            <a:r>
              <a:rPr lang="ru-RU" dirty="0" err="1" smtClean="0"/>
              <a:t>Арх</a:t>
            </a:r>
            <a:r>
              <a:rPr lang="uk-UA" dirty="0"/>
              <a:t>і</a:t>
            </a:r>
            <a:r>
              <a:rPr lang="ru-RU" dirty="0" err="1" smtClean="0"/>
              <a:t>тектура</a:t>
            </a:r>
            <a:r>
              <a:rPr lang="ru-RU" dirty="0" smtClean="0"/>
              <a:t> </a:t>
            </a:r>
            <a:r>
              <a:rPr lang="en-US" dirty="0" smtClean="0"/>
              <a:t>WLAN </a:t>
            </a:r>
            <a:endParaRPr lang="ru-RU" dirty="0"/>
          </a:p>
        </p:txBody>
      </p:sp>
    </p:spTree>
    <p:extLst>
      <p:ext uri="{BB962C8B-B14F-4D97-AF65-F5344CB8AC3E}">
        <p14:creationId xmlns:p14="http://schemas.microsoft.com/office/powerpoint/2010/main" val="2109748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7650" y="80485"/>
            <a:ext cx="10648950" cy="1938992"/>
          </a:xfrm>
          <a:prstGeom prst="rect">
            <a:avLst/>
          </a:prstGeom>
        </p:spPr>
        <p:txBody>
          <a:bodyPr wrap="square">
            <a:spAutoFit/>
          </a:bodyPr>
          <a:lstStyle/>
          <a:p>
            <a:r>
              <a:rPr lang="ru-RU" sz="2400" dirty="0" smtClean="0"/>
              <a:t>Протокол CAPWAP </a:t>
            </a:r>
            <a:r>
              <a:rPr lang="ru-RU" sz="2400" dirty="0" err="1" smtClean="0"/>
              <a:t>підтримує</a:t>
            </a:r>
            <a:r>
              <a:rPr lang="ru-RU" sz="2400" dirty="0" smtClean="0"/>
              <a:t> </a:t>
            </a:r>
            <a:r>
              <a:rPr lang="ru-RU" sz="2400" dirty="0"/>
              <a:t>два </a:t>
            </a:r>
            <a:r>
              <a:rPr lang="ru-RU" sz="2400" dirty="0" smtClean="0"/>
              <a:t>режима </a:t>
            </a:r>
            <a:r>
              <a:rPr lang="ru-RU" sz="2400" dirty="0" err="1" smtClean="0"/>
              <a:t>роботи</a:t>
            </a:r>
            <a:r>
              <a:rPr lang="ru-RU" sz="2400" dirty="0" smtClean="0"/>
              <a:t>:</a:t>
            </a:r>
          </a:p>
          <a:p>
            <a:endParaRPr lang="ru-RU" sz="2400" dirty="0"/>
          </a:p>
          <a:p>
            <a:r>
              <a:rPr lang="ru-RU" sz="2400" dirty="0" smtClean="0"/>
              <a:t>–</a:t>
            </a:r>
            <a:r>
              <a:rPr lang="ru-RU" sz="2400" dirty="0" err="1" smtClean="0"/>
              <a:t>Split</a:t>
            </a:r>
            <a:r>
              <a:rPr lang="ru-RU" sz="2400" dirty="0" smtClean="0"/>
              <a:t> MAC (</a:t>
            </a:r>
            <a:r>
              <a:rPr lang="ru-RU" sz="2400" dirty="0" err="1" smtClean="0"/>
              <a:t>централізований</a:t>
            </a:r>
            <a:r>
              <a:rPr lang="ru-RU" sz="2400" dirty="0" smtClean="0"/>
              <a:t> режим)</a:t>
            </a:r>
          </a:p>
          <a:p>
            <a:r>
              <a:rPr lang="ru-RU" sz="2400" dirty="0" smtClean="0"/>
              <a:t>–</a:t>
            </a:r>
            <a:r>
              <a:rPr lang="ru-RU" sz="2400" dirty="0" err="1" smtClean="0"/>
              <a:t>Local</a:t>
            </a:r>
            <a:r>
              <a:rPr lang="ru-RU" sz="2400" dirty="0" smtClean="0"/>
              <a:t> MAC (H-REAP)</a:t>
            </a:r>
          </a:p>
          <a:p>
            <a:endParaRPr lang="ru-RU" sz="2400" dirty="0" smtClean="0"/>
          </a:p>
        </p:txBody>
      </p:sp>
      <p:pic>
        <p:nvPicPr>
          <p:cNvPr id="6" name="Рисунок 5"/>
          <p:cNvPicPr>
            <a:picLocks noChangeAspect="1"/>
          </p:cNvPicPr>
          <p:nvPr/>
        </p:nvPicPr>
        <p:blipFill>
          <a:blip r:embed="rId2"/>
          <a:stretch>
            <a:fillRect/>
          </a:stretch>
        </p:blipFill>
        <p:spPr>
          <a:xfrm>
            <a:off x="247650" y="2428874"/>
            <a:ext cx="11527649" cy="3038475"/>
          </a:xfrm>
          <a:prstGeom prst="rect">
            <a:avLst/>
          </a:prstGeom>
        </p:spPr>
      </p:pic>
    </p:spTree>
    <p:extLst>
      <p:ext uri="{BB962C8B-B14F-4D97-AF65-F5344CB8AC3E}">
        <p14:creationId xmlns:p14="http://schemas.microsoft.com/office/powerpoint/2010/main" val="2550821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396" y="3238500"/>
            <a:ext cx="7763557" cy="342776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772" y="476250"/>
            <a:ext cx="7753181" cy="3429000"/>
          </a:xfrm>
          <a:prstGeom prst="rect">
            <a:avLst/>
          </a:prstGeom>
        </p:spPr>
      </p:pic>
    </p:spTree>
    <p:extLst>
      <p:ext uri="{BB962C8B-B14F-4D97-AF65-F5344CB8AC3E}">
        <p14:creationId xmlns:p14="http://schemas.microsoft.com/office/powerpoint/2010/main" val="1908273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547812" y="57150"/>
            <a:ext cx="9096375" cy="6743700"/>
          </a:xfrm>
          <a:prstGeom prst="rect">
            <a:avLst/>
          </a:prstGeom>
        </p:spPr>
      </p:pic>
    </p:spTree>
    <p:extLst>
      <p:ext uri="{BB962C8B-B14F-4D97-AF65-F5344CB8AC3E}">
        <p14:creationId xmlns:p14="http://schemas.microsoft.com/office/powerpoint/2010/main" val="798148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4975" y="0"/>
            <a:ext cx="8276706" cy="809625"/>
          </a:xfrm>
        </p:spPr>
        <p:txBody>
          <a:bodyPr/>
          <a:lstStyle/>
          <a:p>
            <a:r>
              <a:rPr lang="uk-UA" dirty="0" smtClean="0"/>
              <a:t>Роумінг в межах контролера</a:t>
            </a:r>
            <a:endParaRPr lang="ru-RU" dirty="0"/>
          </a:p>
        </p:txBody>
      </p:sp>
      <p:sp>
        <p:nvSpPr>
          <p:cNvPr id="4" name="Прямоугольник 3"/>
          <p:cNvSpPr/>
          <p:nvPr/>
        </p:nvSpPr>
        <p:spPr>
          <a:xfrm>
            <a:off x="85725" y="1253787"/>
            <a:ext cx="5643304" cy="3416320"/>
          </a:xfrm>
          <a:prstGeom prst="rect">
            <a:avLst/>
          </a:prstGeom>
        </p:spPr>
        <p:txBody>
          <a:bodyPr wrap="square">
            <a:spAutoFit/>
          </a:bodyPr>
          <a:lstStyle/>
          <a:p>
            <a:r>
              <a:rPr lang="uk-UA" sz="2400" dirty="0" smtClean="0"/>
              <a:t>Відбувається при переміщенні абонента між </a:t>
            </a:r>
            <a:r>
              <a:rPr lang="uk-UA" sz="2400" dirty="0"/>
              <a:t>точками доступу, підключеними до одного </a:t>
            </a:r>
            <a:r>
              <a:rPr lang="uk-UA" sz="2400" dirty="0" smtClean="0"/>
              <a:t>контролера.</a:t>
            </a:r>
          </a:p>
          <a:p>
            <a:r>
              <a:rPr lang="uk-UA" sz="2400" dirty="0"/>
              <a:t/>
            </a:r>
            <a:br>
              <a:rPr lang="uk-UA" sz="2400" dirty="0"/>
            </a:br>
            <a:r>
              <a:rPr lang="uk-UA" sz="2400" dirty="0"/>
              <a:t>Контролер оновлює </a:t>
            </a:r>
            <a:r>
              <a:rPr lang="uk-UA" sz="2400" dirty="0" smtClean="0"/>
              <a:t>в базі </a:t>
            </a:r>
            <a:r>
              <a:rPr lang="uk-UA" sz="2400" dirty="0"/>
              <a:t>даних клієнтів запис </a:t>
            </a:r>
            <a:r>
              <a:rPr lang="uk-UA" sz="2400" dirty="0" smtClean="0"/>
              <a:t>про відповідні </a:t>
            </a:r>
            <a:r>
              <a:rPr lang="en-US" sz="2400" dirty="0" smtClean="0"/>
              <a:t>LAP </a:t>
            </a:r>
            <a:r>
              <a:rPr lang="uk-UA" sz="2400" dirty="0" smtClean="0"/>
              <a:t>і контексти безпеки</a:t>
            </a:r>
          </a:p>
          <a:p>
            <a:r>
              <a:rPr lang="uk-UA" sz="2400" dirty="0"/>
              <a:t/>
            </a:r>
            <a:br>
              <a:rPr lang="uk-UA" sz="2400" dirty="0"/>
            </a:br>
            <a:r>
              <a:rPr lang="uk-UA" sz="2400" dirty="0"/>
              <a:t>Не </a:t>
            </a:r>
            <a:r>
              <a:rPr lang="uk-UA" sz="2400" dirty="0" smtClean="0"/>
              <a:t>вимагається  оновлення </a:t>
            </a:r>
            <a:r>
              <a:rPr lang="uk-UA" sz="2400" dirty="0"/>
              <a:t>IP-адреси</a:t>
            </a:r>
            <a:endParaRPr lang="ru-RU" sz="2400" dirty="0"/>
          </a:p>
        </p:txBody>
      </p:sp>
      <p:pic>
        <p:nvPicPr>
          <p:cNvPr id="5" name="Рисунок 4"/>
          <p:cNvPicPr>
            <a:picLocks noChangeAspect="1"/>
          </p:cNvPicPr>
          <p:nvPr/>
        </p:nvPicPr>
        <p:blipFill>
          <a:blip r:embed="rId2"/>
          <a:stretch>
            <a:fillRect/>
          </a:stretch>
        </p:blipFill>
        <p:spPr>
          <a:xfrm>
            <a:off x="5843328" y="661987"/>
            <a:ext cx="6181725" cy="5915025"/>
          </a:xfrm>
          <a:prstGeom prst="rect">
            <a:avLst/>
          </a:prstGeom>
        </p:spPr>
      </p:pic>
    </p:spTree>
    <p:extLst>
      <p:ext uri="{BB962C8B-B14F-4D97-AF65-F5344CB8AC3E}">
        <p14:creationId xmlns:p14="http://schemas.microsoft.com/office/powerpoint/2010/main" val="941426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66675"/>
            <a:ext cx="8610081" cy="790575"/>
          </a:xfrm>
        </p:spPr>
        <p:txBody>
          <a:bodyPr/>
          <a:lstStyle/>
          <a:p>
            <a:r>
              <a:rPr lang="uk-UA" dirty="0" smtClean="0"/>
              <a:t>Роумінг і групи мобільності</a:t>
            </a:r>
            <a:endParaRPr lang="ru-RU" dirty="0"/>
          </a:p>
        </p:txBody>
      </p:sp>
      <p:sp>
        <p:nvSpPr>
          <p:cNvPr id="3" name="Объект 2"/>
          <p:cNvSpPr>
            <a:spLocks noGrp="1"/>
          </p:cNvSpPr>
          <p:nvPr>
            <p:ph idx="1"/>
          </p:nvPr>
        </p:nvSpPr>
        <p:spPr>
          <a:xfrm>
            <a:off x="0" y="991164"/>
            <a:ext cx="5239356" cy="5466786"/>
          </a:xfrm>
        </p:spPr>
        <p:txBody>
          <a:bodyPr/>
          <a:lstStyle/>
          <a:p>
            <a:r>
              <a:rPr lang="uk-UA" dirty="0"/>
              <a:t>(</a:t>
            </a:r>
            <a:r>
              <a:rPr lang="uk-UA" dirty="0" err="1"/>
              <a:t>Mobility</a:t>
            </a:r>
            <a:r>
              <a:rPr lang="uk-UA" dirty="0"/>
              <a:t> </a:t>
            </a:r>
            <a:r>
              <a:rPr lang="uk-UA" dirty="0" err="1"/>
              <a:t>Group</a:t>
            </a:r>
            <a:r>
              <a:rPr lang="uk-UA" dirty="0"/>
              <a:t>) дозволяють </a:t>
            </a:r>
            <a:r>
              <a:rPr lang="uk-UA" dirty="0" smtClean="0"/>
              <a:t>контролерам обмінюватися </a:t>
            </a:r>
            <a:r>
              <a:rPr lang="uk-UA" dirty="0"/>
              <a:t>службовою інформацією для забезпечення прозорого роумінгу між ТД, підключеними до різних </a:t>
            </a:r>
            <a:r>
              <a:rPr lang="uk-UA" dirty="0" smtClean="0"/>
              <a:t>контролерів</a:t>
            </a:r>
          </a:p>
          <a:p>
            <a:r>
              <a:rPr lang="uk-UA" dirty="0"/>
              <a:t/>
            </a:r>
            <a:br>
              <a:rPr lang="uk-UA" dirty="0"/>
            </a:br>
            <a:r>
              <a:rPr lang="uk-UA" dirty="0"/>
              <a:t>До 72 контролерів </a:t>
            </a:r>
            <a:r>
              <a:rPr lang="uk-UA" dirty="0" smtClean="0"/>
              <a:t>на групу </a:t>
            </a:r>
            <a:r>
              <a:rPr lang="uk-UA" dirty="0"/>
              <a:t>мобільності</a:t>
            </a:r>
            <a:br>
              <a:rPr lang="uk-UA" dirty="0"/>
            </a:br>
            <a:r>
              <a:rPr lang="uk-UA" dirty="0"/>
              <a:t>(Починаючи з версії </a:t>
            </a:r>
            <a:r>
              <a:rPr lang="uk-UA" dirty="0" smtClean="0"/>
              <a:t>5.1) </a:t>
            </a:r>
          </a:p>
          <a:p>
            <a:r>
              <a:rPr lang="uk-UA" dirty="0" smtClean="0"/>
              <a:t>Передача службової інформації </a:t>
            </a:r>
            <a:r>
              <a:rPr lang="uk-UA" dirty="0"/>
              <a:t>між контролерами: </a:t>
            </a:r>
            <a:r>
              <a:rPr lang="en-US" dirty="0" smtClean="0"/>
              <a:t>UDP port </a:t>
            </a:r>
            <a:r>
              <a:rPr lang="uk-UA" dirty="0" smtClean="0"/>
              <a:t>16666/16667 </a:t>
            </a:r>
            <a:endParaRPr lang="en-US" dirty="0" smtClean="0"/>
          </a:p>
          <a:p>
            <a:r>
              <a:rPr lang="uk-UA" dirty="0" smtClean="0"/>
              <a:t>(</a:t>
            </a:r>
            <a:r>
              <a:rPr lang="uk-UA" dirty="0"/>
              <a:t>з шифруванням)</a:t>
            </a:r>
            <a:endParaRPr lang="ru-RU" dirty="0"/>
          </a:p>
        </p:txBody>
      </p:sp>
      <p:pic>
        <p:nvPicPr>
          <p:cNvPr id="4" name="Рисунок 3"/>
          <p:cNvPicPr>
            <a:picLocks noChangeAspect="1"/>
          </p:cNvPicPr>
          <p:nvPr/>
        </p:nvPicPr>
        <p:blipFill>
          <a:blip r:embed="rId2"/>
          <a:stretch>
            <a:fillRect/>
          </a:stretch>
        </p:blipFill>
        <p:spPr>
          <a:xfrm>
            <a:off x="5239356" y="857250"/>
            <a:ext cx="6753225" cy="5939080"/>
          </a:xfrm>
          <a:prstGeom prst="rect">
            <a:avLst/>
          </a:prstGeom>
        </p:spPr>
      </p:pic>
    </p:spTree>
    <p:extLst>
      <p:ext uri="{BB962C8B-B14F-4D97-AF65-F5344CB8AC3E}">
        <p14:creationId xmlns:p14="http://schemas.microsoft.com/office/powerpoint/2010/main" val="1677828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33350"/>
            <a:ext cx="8781531" cy="809625"/>
          </a:xfrm>
        </p:spPr>
        <p:txBody>
          <a:bodyPr/>
          <a:lstStyle/>
          <a:p>
            <a:r>
              <a:rPr lang="uk-UA" dirty="0" smtClean="0"/>
              <a:t>Роумінг між контролерами (</a:t>
            </a:r>
            <a:r>
              <a:rPr lang="en-US" dirty="0" smtClean="0"/>
              <a:t>L2)</a:t>
            </a:r>
            <a:endParaRPr lang="ru-RU" dirty="0"/>
          </a:p>
        </p:txBody>
      </p:sp>
      <p:sp>
        <p:nvSpPr>
          <p:cNvPr id="3" name="Объект 2"/>
          <p:cNvSpPr>
            <a:spLocks noGrp="1"/>
          </p:cNvSpPr>
          <p:nvPr>
            <p:ph idx="1"/>
          </p:nvPr>
        </p:nvSpPr>
        <p:spPr>
          <a:xfrm>
            <a:off x="189895" y="1057275"/>
            <a:ext cx="11859230" cy="819150"/>
          </a:xfrm>
        </p:spPr>
        <p:txBody>
          <a:bodyPr>
            <a:normAutofit lnSpcReduction="10000"/>
          </a:bodyPr>
          <a:lstStyle/>
          <a:p>
            <a:pPr marL="0" indent="0">
              <a:buNone/>
            </a:pPr>
            <a:r>
              <a:rPr lang="uk-UA" dirty="0"/>
              <a:t>L2-роумінг між </a:t>
            </a:r>
            <a:r>
              <a:rPr lang="uk-UA" dirty="0" smtClean="0"/>
              <a:t>контролерами відбувається</a:t>
            </a:r>
            <a:r>
              <a:rPr lang="uk-UA" dirty="0"/>
              <a:t>, коли клієнт </a:t>
            </a:r>
            <a:r>
              <a:rPr lang="uk-UA" dirty="0" smtClean="0"/>
              <a:t>пересувається </a:t>
            </a:r>
            <a:r>
              <a:rPr lang="uk-UA" dirty="0"/>
              <a:t>між </a:t>
            </a:r>
            <a:r>
              <a:rPr lang="en-US" dirty="0" smtClean="0"/>
              <a:t>LAP</a:t>
            </a:r>
            <a:r>
              <a:rPr lang="uk-UA" dirty="0" smtClean="0"/>
              <a:t>, </a:t>
            </a:r>
            <a:r>
              <a:rPr lang="uk-UA" dirty="0"/>
              <a:t>підключеними до </a:t>
            </a:r>
            <a:r>
              <a:rPr lang="uk-UA" dirty="0" smtClean="0"/>
              <a:t>різних контролерів, </a:t>
            </a:r>
            <a:r>
              <a:rPr lang="uk-UA" dirty="0"/>
              <a:t>а трафік клієнта комутується в одну і ту ж </a:t>
            </a:r>
            <a:r>
              <a:rPr lang="uk-UA" dirty="0" smtClean="0"/>
              <a:t>підмережу</a:t>
            </a:r>
            <a:endParaRPr lang="ru-RU" dirty="0"/>
          </a:p>
        </p:txBody>
      </p:sp>
      <p:pic>
        <p:nvPicPr>
          <p:cNvPr id="4" name="Рисунок 3"/>
          <p:cNvPicPr>
            <a:picLocks noChangeAspect="1"/>
          </p:cNvPicPr>
          <p:nvPr/>
        </p:nvPicPr>
        <p:blipFill>
          <a:blip r:embed="rId2"/>
          <a:stretch>
            <a:fillRect/>
          </a:stretch>
        </p:blipFill>
        <p:spPr>
          <a:xfrm>
            <a:off x="271462" y="2233612"/>
            <a:ext cx="8124825" cy="4371975"/>
          </a:xfrm>
          <a:prstGeom prst="rect">
            <a:avLst/>
          </a:prstGeom>
        </p:spPr>
      </p:pic>
      <p:sp>
        <p:nvSpPr>
          <p:cNvPr id="5" name="Прямоугольник 4"/>
          <p:cNvSpPr/>
          <p:nvPr/>
        </p:nvSpPr>
        <p:spPr>
          <a:xfrm>
            <a:off x="8696325" y="2589844"/>
            <a:ext cx="3076575" cy="1754326"/>
          </a:xfrm>
          <a:prstGeom prst="rect">
            <a:avLst/>
          </a:prstGeom>
        </p:spPr>
        <p:txBody>
          <a:bodyPr wrap="square">
            <a:spAutoFit/>
          </a:bodyPr>
          <a:lstStyle/>
          <a:p>
            <a:r>
              <a:rPr lang="uk-UA" dirty="0" smtClean="0"/>
              <a:t>Записи </a:t>
            </a:r>
            <a:r>
              <a:rPr lang="uk-UA" dirty="0"/>
              <a:t>БД про клієнта</a:t>
            </a:r>
            <a:br>
              <a:rPr lang="uk-UA" dirty="0"/>
            </a:br>
            <a:r>
              <a:rPr lang="uk-UA" dirty="0"/>
              <a:t>переміщаються на новий</a:t>
            </a:r>
            <a:br>
              <a:rPr lang="uk-UA" dirty="0"/>
            </a:br>
            <a:r>
              <a:rPr lang="uk-UA" dirty="0" smtClean="0"/>
              <a:t>контролер</a:t>
            </a:r>
          </a:p>
          <a:p>
            <a:r>
              <a:rPr lang="uk-UA" dirty="0"/>
              <a:t/>
            </a:r>
            <a:br>
              <a:rPr lang="uk-UA" dirty="0"/>
            </a:br>
            <a:r>
              <a:rPr lang="uk-UA" dirty="0" smtClean="0"/>
              <a:t>Не </a:t>
            </a:r>
            <a:r>
              <a:rPr lang="uk-UA" dirty="0"/>
              <a:t>потрібно оновлювати </a:t>
            </a:r>
            <a:r>
              <a:rPr lang="uk-UA" dirty="0" smtClean="0"/>
              <a:t>IP-адреси</a:t>
            </a:r>
            <a:endParaRPr lang="ru-RU" dirty="0"/>
          </a:p>
        </p:txBody>
      </p:sp>
    </p:spTree>
    <p:extLst>
      <p:ext uri="{BB962C8B-B14F-4D97-AF65-F5344CB8AC3E}">
        <p14:creationId xmlns:p14="http://schemas.microsoft.com/office/powerpoint/2010/main" val="2917187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8970" y="866775"/>
            <a:ext cx="11268680" cy="904875"/>
          </a:xfrm>
        </p:spPr>
        <p:txBody>
          <a:bodyPr/>
          <a:lstStyle/>
          <a:p>
            <a:pPr marL="0" indent="0">
              <a:buNone/>
            </a:pPr>
            <a:r>
              <a:rPr lang="uk-UA" dirty="0" smtClean="0"/>
              <a:t>L3-роумінг </a:t>
            </a:r>
            <a:r>
              <a:rPr lang="uk-UA" dirty="0"/>
              <a:t>між </a:t>
            </a:r>
            <a:r>
              <a:rPr lang="uk-UA" dirty="0" smtClean="0"/>
              <a:t>контролерами відбувається</a:t>
            </a:r>
            <a:r>
              <a:rPr lang="uk-UA" dirty="0"/>
              <a:t>, коли клієнт переміщається між </a:t>
            </a:r>
            <a:r>
              <a:rPr lang="en-US" dirty="0" smtClean="0"/>
              <a:t>LAP</a:t>
            </a:r>
            <a:r>
              <a:rPr lang="uk-UA" dirty="0" smtClean="0"/>
              <a:t>, </a:t>
            </a:r>
            <a:r>
              <a:rPr lang="uk-UA" dirty="0"/>
              <a:t>підключеними до </a:t>
            </a:r>
            <a:r>
              <a:rPr lang="uk-UA" dirty="0" smtClean="0"/>
              <a:t>різних контролерів, </a:t>
            </a:r>
            <a:r>
              <a:rPr lang="uk-UA" dirty="0"/>
              <a:t>а трафік клієнта комутується в іншу </a:t>
            </a:r>
            <a:r>
              <a:rPr lang="uk-UA" dirty="0" smtClean="0"/>
              <a:t>підмережу</a:t>
            </a:r>
            <a:endParaRPr lang="ru-RU" dirty="0"/>
          </a:p>
        </p:txBody>
      </p:sp>
      <p:sp>
        <p:nvSpPr>
          <p:cNvPr id="4" name="Заголовок 1"/>
          <p:cNvSpPr>
            <a:spLocks noGrp="1"/>
          </p:cNvSpPr>
          <p:nvPr>
            <p:ph type="title"/>
          </p:nvPr>
        </p:nvSpPr>
        <p:spPr>
          <a:xfrm>
            <a:off x="1524000" y="133350"/>
            <a:ext cx="8781531" cy="809625"/>
          </a:xfrm>
        </p:spPr>
        <p:txBody>
          <a:bodyPr/>
          <a:lstStyle/>
          <a:p>
            <a:r>
              <a:rPr lang="uk-UA" dirty="0" smtClean="0"/>
              <a:t>Роумінг між контролерами (</a:t>
            </a:r>
            <a:r>
              <a:rPr lang="en-US" dirty="0" smtClean="0"/>
              <a:t>L</a:t>
            </a:r>
            <a:r>
              <a:rPr lang="uk-UA" dirty="0" smtClean="0"/>
              <a:t>3</a:t>
            </a:r>
            <a:r>
              <a:rPr lang="en-US" dirty="0" smtClean="0"/>
              <a:t>)</a:t>
            </a:r>
            <a:endParaRPr lang="ru-RU" dirty="0"/>
          </a:p>
        </p:txBody>
      </p:sp>
      <p:sp>
        <p:nvSpPr>
          <p:cNvPr id="5" name="Прямоугольник 4"/>
          <p:cNvSpPr/>
          <p:nvPr/>
        </p:nvSpPr>
        <p:spPr>
          <a:xfrm>
            <a:off x="8105775" y="2105024"/>
            <a:ext cx="3952614" cy="3416320"/>
          </a:xfrm>
          <a:prstGeom prst="rect">
            <a:avLst/>
          </a:prstGeom>
        </p:spPr>
        <p:txBody>
          <a:bodyPr wrap="square">
            <a:spAutoFit/>
          </a:bodyPr>
          <a:lstStyle/>
          <a:p>
            <a:r>
              <a:rPr lang="uk-UA" dirty="0"/>
              <a:t>Записи про </a:t>
            </a:r>
            <a:r>
              <a:rPr lang="uk-UA" dirty="0" err="1" smtClean="0"/>
              <a:t>кліента</a:t>
            </a:r>
            <a:r>
              <a:rPr lang="uk-UA" dirty="0" smtClean="0"/>
              <a:t> копіюються  на </a:t>
            </a:r>
            <a:r>
              <a:rPr lang="uk-UA" dirty="0"/>
              <a:t>новий </a:t>
            </a:r>
            <a:r>
              <a:rPr lang="uk-UA" dirty="0" smtClean="0"/>
              <a:t>контролер</a:t>
            </a:r>
          </a:p>
          <a:p>
            <a:r>
              <a:rPr lang="uk-UA" dirty="0"/>
              <a:t/>
            </a:r>
            <a:br>
              <a:rPr lang="uk-UA" dirty="0"/>
            </a:br>
            <a:r>
              <a:rPr lang="uk-UA" dirty="0" smtClean="0"/>
              <a:t>Початковий контролер позначається як-</a:t>
            </a:r>
            <a:r>
              <a:rPr lang="en-US" dirty="0" smtClean="0"/>
              <a:t>anchor</a:t>
            </a:r>
            <a:r>
              <a:rPr lang="uk-UA" dirty="0" smtClean="0"/>
              <a:t>,</a:t>
            </a:r>
            <a:r>
              <a:rPr lang="uk-UA" dirty="0"/>
              <a:t/>
            </a:r>
            <a:br>
              <a:rPr lang="uk-UA" dirty="0"/>
            </a:br>
            <a:r>
              <a:rPr lang="uk-UA" dirty="0"/>
              <a:t>новий </a:t>
            </a:r>
            <a:r>
              <a:rPr lang="uk-UA" dirty="0" smtClean="0"/>
              <a:t>контролер-як</a:t>
            </a:r>
            <a:r>
              <a:rPr lang="en-US" dirty="0" smtClean="0"/>
              <a:t> foreign</a:t>
            </a:r>
            <a:endParaRPr lang="uk-UA" dirty="0" smtClean="0"/>
          </a:p>
          <a:p>
            <a:r>
              <a:rPr lang="uk-UA" dirty="0"/>
              <a:t/>
            </a:r>
            <a:br>
              <a:rPr lang="uk-UA" dirty="0"/>
            </a:br>
            <a:r>
              <a:rPr lang="uk-UA" dirty="0" smtClean="0"/>
              <a:t>Не </a:t>
            </a:r>
            <a:r>
              <a:rPr lang="uk-UA" dirty="0"/>
              <a:t>потрібно </a:t>
            </a:r>
            <a:r>
              <a:rPr lang="uk-UA" dirty="0" smtClean="0"/>
              <a:t>оновлення</a:t>
            </a:r>
            <a:r>
              <a:rPr lang="en-US" dirty="0" smtClean="0"/>
              <a:t> </a:t>
            </a:r>
            <a:r>
              <a:rPr lang="uk-UA" dirty="0" smtClean="0"/>
              <a:t>IP-адреси</a:t>
            </a:r>
          </a:p>
          <a:p>
            <a:r>
              <a:rPr lang="uk-UA" dirty="0"/>
              <a:t/>
            </a:r>
            <a:br>
              <a:rPr lang="uk-UA" dirty="0"/>
            </a:br>
            <a:r>
              <a:rPr lang="uk-UA" dirty="0" smtClean="0"/>
              <a:t>Можливі асиметричний і симетричний </a:t>
            </a:r>
            <a:r>
              <a:rPr lang="uk-UA" dirty="0"/>
              <a:t>шляху проходження трафіку</a:t>
            </a:r>
            <a:endParaRPr lang="ru-RU" dirty="0"/>
          </a:p>
        </p:txBody>
      </p:sp>
      <p:pic>
        <p:nvPicPr>
          <p:cNvPr id="6" name="Рисунок 5"/>
          <p:cNvPicPr>
            <a:picLocks noChangeAspect="1"/>
          </p:cNvPicPr>
          <p:nvPr/>
        </p:nvPicPr>
        <p:blipFill>
          <a:blip r:embed="rId2"/>
          <a:stretch>
            <a:fillRect/>
          </a:stretch>
        </p:blipFill>
        <p:spPr>
          <a:xfrm>
            <a:off x="142875" y="2033587"/>
            <a:ext cx="7829550" cy="4410075"/>
          </a:xfrm>
          <a:prstGeom prst="rect">
            <a:avLst/>
          </a:prstGeom>
        </p:spPr>
      </p:pic>
    </p:spTree>
    <p:extLst>
      <p:ext uri="{BB962C8B-B14F-4D97-AF65-F5344CB8AC3E}">
        <p14:creationId xmlns:p14="http://schemas.microsoft.com/office/powerpoint/2010/main" val="3838033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8070" y="381001"/>
            <a:ext cx="10353761" cy="914400"/>
          </a:xfrm>
        </p:spPr>
        <p:txBody>
          <a:bodyPr/>
          <a:lstStyle/>
          <a:p>
            <a:r>
              <a:rPr lang="en-US" dirty="0"/>
              <a:t>Radio Resource Management(RRM)</a:t>
            </a:r>
            <a:endParaRPr lang="ru-RU" dirty="0"/>
          </a:p>
        </p:txBody>
      </p:sp>
      <p:sp>
        <p:nvSpPr>
          <p:cNvPr id="3" name="Объект 2"/>
          <p:cNvSpPr>
            <a:spLocks noGrp="1"/>
          </p:cNvSpPr>
          <p:nvPr>
            <p:ph idx="1"/>
          </p:nvPr>
        </p:nvSpPr>
        <p:spPr>
          <a:xfrm>
            <a:off x="428020" y="1295401"/>
            <a:ext cx="10249505" cy="1771649"/>
          </a:xfrm>
        </p:spPr>
        <p:txBody>
          <a:bodyPr/>
          <a:lstStyle/>
          <a:p>
            <a:pPr marL="0" indent="0">
              <a:buNone/>
            </a:pPr>
            <a:r>
              <a:rPr lang="uk-UA" dirty="0"/>
              <a:t>Моніторинг РЧ-ресурсів</a:t>
            </a:r>
            <a:br>
              <a:rPr lang="uk-UA" dirty="0"/>
            </a:br>
            <a:r>
              <a:rPr lang="uk-UA" dirty="0"/>
              <a:t>Динамічне призначення частотних каналів (DCA)</a:t>
            </a:r>
            <a:br>
              <a:rPr lang="uk-UA" dirty="0"/>
            </a:br>
            <a:r>
              <a:rPr lang="uk-UA" dirty="0"/>
              <a:t>Управління потужністю передавачів </a:t>
            </a:r>
            <a:r>
              <a:rPr lang="en-US" dirty="0" smtClean="0"/>
              <a:t>LAP</a:t>
            </a:r>
            <a:r>
              <a:rPr lang="uk-UA" dirty="0" smtClean="0"/>
              <a:t> </a:t>
            </a:r>
            <a:r>
              <a:rPr lang="uk-UA" dirty="0"/>
              <a:t>(TPC)</a:t>
            </a:r>
            <a:br>
              <a:rPr lang="uk-UA" dirty="0"/>
            </a:br>
            <a:r>
              <a:rPr lang="uk-UA" dirty="0"/>
              <a:t>Виявлення і корекція прогалин в </a:t>
            </a:r>
            <a:r>
              <a:rPr lang="uk-UA" dirty="0" err="1" smtClean="0"/>
              <a:t>радіопокритті</a:t>
            </a:r>
            <a:r>
              <a:rPr lang="uk-UA" dirty="0" smtClean="0"/>
              <a:t> </a:t>
            </a:r>
            <a:r>
              <a:rPr lang="uk-UA" dirty="0"/>
              <a:t>(CHDC)</a:t>
            </a:r>
            <a:endParaRPr lang="ru-RU" dirty="0"/>
          </a:p>
        </p:txBody>
      </p:sp>
      <p:pic>
        <p:nvPicPr>
          <p:cNvPr id="4" name="Рисунок 3"/>
          <p:cNvPicPr>
            <a:picLocks noChangeAspect="1"/>
          </p:cNvPicPr>
          <p:nvPr/>
        </p:nvPicPr>
        <p:blipFill>
          <a:blip r:embed="rId2"/>
          <a:stretch>
            <a:fillRect/>
          </a:stretch>
        </p:blipFill>
        <p:spPr>
          <a:xfrm>
            <a:off x="1062037" y="3067050"/>
            <a:ext cx="9686925" cy="3419475"/>
          </a:xfrm>
          <a:prstGeom prst="rect">
            <a:avLst/>
          </a:prstGeom>
        </p:spPr>
      </p:pic>
    </p:spTree>
    <p:extLst>
      <p:ext uri="{BB962C8B-B14F-4D97-AF65-F5344CB8AC3E}">
        <p14:creationId xmlns:p14="http://schemas.microsoft.com/office/powerpoint/2010/main" val="4060321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00150" y="0"/>
            <a:ext cx="9791700" cy="6848475"/>
          </a:xfrm>
          <a:prstGeom prst="rect">
            <a:avLst/>
          </a:prstGeom>
        </p:spPr>
      </p:pic>
    </p:spTree>
    <p:extLst>
      <p:ext uri="{BB962C8B-B14F-4D97-AF65-F5344CB8AC3E}">
        <p14:creationId xmlns:p14="http://schemas.microsoft.com/office/powerpoint/2010/main" val="46386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142876"/>
            <a:ext cx="10353761" cy="971550"/>
          </a:xfrm>
        </p:spPr>
        <p:txBody>
          <a:bodyPr>
            <a:normAutofit/>
          </a:bodyPr>
          <a:lstStyle/>
          <a:p>
            <a:r>
              <a:rPr lang="uk-UA" dirty="0" smtClean="0"/>
              <a:t>Що таке </a:t>
            </a:r>
            <a:r>
              <a:rPr lang="en-US" dirty="0" smtClean="0"/>
              <a:t>WLAN </a:t>
            </a:r>
            <a:r>
              <a:rPr lang="en-US" dirty="0"/>
              <a:t>Controller</a:t>
            </a:r>
            <a:r>
              <a:rPr lang="en-US"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337" y="1005745"/>
            <a:ext cx="9210675" cy="5188680"/>
          </a:xfrm>
          <a:prstGeom prst="rect">
            <a:avLst/>
          </a:prstGeom>
        </p:spPr>
      </p:pic>
    </p:spTree>
    <p:extLst>
      <p:ext uri="{BB962C8B-B14F-4D97-AF65-F5344CB8AC3E}">
        <p14:creationId xmlns:p14="http://schemas.microsoft.com/office/powerpoint/2010/main" val="2978736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38212" y="328612"/>
            <a:ext cx="9991725" cy="6219825"/>
          </a:xfrm>
          <a:prstGeom prst="rect">
            <a:avLst/>
          </a:prstGeom>
        </p:spPr>
      </p:pic>
    </p:spTree>
    <p:extLst>
      <p:ext uri="{BB962C8B-B14F-4D97-AF65-F5344CB8AC3E}">
        <p14:creationId xmlns:p14="http://schemas.microsoft.com/office/powerpoint/2010/main" val="2571434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95399" y="112951"/>
            <a:ext cx="9474101" cy="6745049"/>
          </a:xfrm>
          <a:prstGeom prst="rect">
            <a:avLst/>
          </a:prstGeom>
        </p:spPr>
      </p:pic>
    </p:spTree>
    <p:extLst>
      <p:ext uri="{BB962C8B-B14F-4D97-AF65-F5344CB8AC3E}">
        <p14:creationId xmlns:p14="http://schemas.microsoft.com/office/powerpoint/2010/main" val="1176060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04912" y="157162"/>
            <a:ext cx="9782175" cy="6543675"/>
          </a:xfrm>
          <a:prstGeom prst="rect">
            <a:avLst/>
          </a:prstGeom>
        </p:spPr>
      </p:pic>
    </p:spTree>
    <p:extLst>
      <p:ext uri="{BB962C8B-B14F-4D97-AF65-F5344CB8AC3E}">
        <p14:creationId xmlns:p14="http://schemas.microsoft.com/office/powerpoint/2010/main" val="1144305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738187" y="157162"/>
            <a:ext cx="10110788" cy="6624992"/>
          </a:xfrm>
          <a:prstGeom prst="rect">
            <a:avLst/>
          </a:prstGeom>
        </p:spPr>
      </p:pic>
    </p:spTree>
    <p:extLst>
      <p:ext uri="{BB962C8B-B14F-4D97-AF65-F5344CB8AC3E}">
        <p14:creationId xmlns:p14="http://schemas.microsoft.com/office/powerpoint/2010/main" val="4248046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6726" y="104775"/>
            <a:ext cx="11172306" cy="1326321"/>
          </a:xfrm>
        </p:spPr>
        <p:txBody>
          <a:bodyPr/>
          <a:lstStyle/>
          <a:p>
            <a:r>
              <a:rPr lang="uk-UA" dirty="0" smtClean="0"/>
              <a:t>Апаратні і програмні компоненти </a:t>
            </a:r>
            <a:r>
              <a:rPr lang="en-US" dirty="0" smtClean="0"/>
              <a:t>CUWN</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75" y="1259392"/>
            <a:ext cx="10210800" cy="5265659"/>
          </a:xfrm>
          <a:prstGeom prst="rect">
            <a:avLst/>
          </a:prstGeom>
        </p:spPr>
      </p:pic>
    </p:spTree>
    <p:extLst>
      <p:ext uri="{BB962C8B-B14F-4D97-AF65-F5344CB8AC3E}">
        <p14:creationId xmlns:p14="http://schemas.microsoft.com/office/powerpoint/2010/main" val="2982833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04925" y="0"/>
            <a:ext cx="9652682" cy="6858000"/>
          </a:xfrm>
          <a:prstGeom prst="rect">
            <a:avLst/>
          </a:prstGeom>
        </p:spPr>
      </p:pic>
    </p:spTree>
    <p:extLst>
      <p:ext uri="{BB962C8B-B14F-4D97-AF65-F5344CB8AC3E}">
        <p14:creationId xmlns:p14="http://schemas.microsoft.com/office/powerpoint/2010/main" val="6262775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68697" y="0"/>
            <a:ext cx="10054606" cy="6858000"/>
          </a:xfrm>
          <a:prstGeom prst="rect">
            <a:avLst/>
          </a:prstGeom>
        </p:spPr>
      </p:pic>
    </p:spTree>
    <p:extLst>
      <p:ext uri="{BB962C8B-B14F-4D97-AF65-F5344CB8AC3E}">
        <p14:creationId xmlns:p14="http://schemas.microsoft.com/office/powerpoint/2010/main" val="3741584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33437" y="0"/>
            <a:ext cx="10349917" cy="6700838"/>
          </a:xfrm>
          <a:prstGeom prst="rect">
            <a:avLst/>
          </a:prstGeom>
        </p:spPr>
      </p:pic>
    </p:spTree>
    <p:extLst>
      <p:ext uri="{BB962C8B-B14F-4D97-AF65-F5344CB8AC3E}">
        <p14:creationId xmlns:p14="http://schemas.microsoft.com/office/powerpoint/2010/main" val="2295482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09675" y="19050"/>
            <a:ext cx="9772650" cy="6819900"/>
          </a:xfrm>
          <a:prstGeom prst="rect">
            <a:avLst/>
          </a:prstGeom>
        </p:spPr>
      </p:pic>
    </p:spTree>
    <p:extLst>
      <p:ext uri="{BB962C8B-B14F-4D97-AF65-F5344CB8AC3E}">
        <p14:creationId xmlns:p14="http://schemas.microsoft.com/office/powerpoint/2010/main" val="1458030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52512" y="71437"/>
            <a:ext cx="10086975" cy="6715125"/>
          </a:xfrm>
          <a:prstGeom prst="rect">
            <a:avLst/>
          </a:prstGeom>
        </p:spPr>
      </p:pic>
    </p:spTree>
    <p:extLst>
      <p:ext uri="{BB962C8B-B14F-4D97-AF65-F5344CB8AC3E}">
        <p14:creationId xmlns:p14="http://schemas.microsoft.com/office/powerpoint/2010/main" val="1374627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368" y="1372163"/>
            <a:ext cx="11373455" cy="4352361"/>
          </a:xfrm>
        </p:spPr>
        <p:txBody>
          <a:bodyPr/>
          <a:lstStyle/>
          <a:p>
            <a:pPr marL="0" indent="0">
              <a:buNone/>
            </a:pPr>
            <a:r>
              <a:rPr lang="uk-UA" sz="2400" b="1" dirty="0"/>
              <a:t>Контролер бездротової локальної мережі</a:t>
            </a:r>
            <a:r>
              <a:rPr lang="uk-UA" sz="2400" dirty="0"/>
              <a:t> (</a:t>
            </a:r>
            <a:r>
              <a:rPr lang="uk-UA" sz="2400" dirty="0" smtClean="0"/>
              <a:t>WL</a:t>
            </a:r>
            <a:r>
              <a:rPr lang="en-US" sz="2400" dirty="0" smtClean="0"/>
              <a:t>C</a:t>
            </a:r>
            <a:r>
              <a:rPr lang="uk-UA" sz="2400" dirty="0" smtClean="0"/>
              <a:t>) </a:t>
            </a:r>
            <a:r>
              <a:rPr lang="uk-UA" sz="2400" dirty="0"/>
              <a:t>використовується в поєднанні з протоколом </a:t>
            </a:r>
            <a:r>
              <a:rPr lang="uk-UA" sz="2400" dirty="0" smtClean="0"/>
              <a:t>«легких точок» </a:t>
            </a:r>
            <a:r>
              <a:rPr lang="uk-UA" sz="2400" dirty="0"/>
              <a:t>доступу </a:t>
            </a:r>
            <a:r>
              <a:rPr lang="uk-UA" sz="2400" dirty="0" smtClean="0"/>
              <a:t>(</a:t>
            </a:r>
            <a:r>
              <a:rPr lang="en-US" sz="2400" dirty="0"/>
              <a:t>Lightweight Access Point Protocol </a:t>
            </a:r>
            <a:r>
              <a:rPr lang="uk-UA" sz="2400" dirty="0" smtClean="0"/>
              <a:t>- LWAPP</a:t>
            </a:r>
            <a:r>
              <a:rPr lang="uk-UA" sz="2400" dirty="0"/>
              <a:t>) для управління </a:t>
            </a:r>
            <a:r>
              <a:rPr lang="uk-UA" sz="2400" dirty="0" smtClean="0"/>
              <a:t>спеціальними «легкими» </a:t>
            </a:r>
            <a:r>
              <a:rPr lang="uk-UA" sz="2400" dirty="0"/>
              <a:t>точками доступу у великих кількостях адміністратором мережі або мережевим операційним центром. </a:t>
            </a:r>
            <a:endParaRPr lang="en-US" sz="2400" dirty="0" smtClean="0"/>
          </a:p>
          <a:p>
            <a:pPr marL="0" indent="0">
              <a:buNone/>
            </a:pPr>
            <a:r>
              <a:rPr lang="uk-UA" sz="2400" dirty="0" smtClean="0"/>
              <a:t>Контролер </a:t>
            </a:r>
            <a:r>
              <a:rPr lang="uk-UA" sz="2400" dirty="0"/>
              <a:t>бездротової локальної мережі є частиною </a:t>
            </a:r>
            <a:r>
              <a:rPr lang="uk-UA" sz="2400" dirty="0" smtClean="0"/>
              <a:t>рівня </a:t>
            </a:r>
            <a:r>
              <a:rPr lang="uk-UA" sz="2400" dirty="0"/>
              <a:t>передачі </a:t>
            </a:r>
            <a:r>
              <a:rPr lang="uk-UA" sz="2400" dirty="0" smtClean="0"/>
              <a:t>даних (</a:t>
            </a:r>
            <a:r>
              <a:rPr lang="en-US" sz="2400" dirty="0"/>
              <a:t>Data </a:t>
            </a:r>
            <a:r>
              <a:rPr lang="en-US" sz="2400" dirty="0" smtClean="0"/>
              <a:t>Plane</a:t>
            </a:r>
            <a:r>
              <a:rPr lang="uk-UA" sz="2400" dirty="0" smtClean="0"/>
              <a:t>) </a:t>
            </a:r>
            <a:r>
              <a:rPr lang="uk-UA" sz="2400" dirty="0"/>
              <a:t>в рамках бездротової моделі </a:t>
            </a:r>
            <a:r>
              <a:rPr lang="uk-UA" sz="2400" dirty="0" err="1" smtClean="0"/>
              <a:t>Cisco</a:t>
            </a:r>
            <a:r>
              <a:rPr lang="uk-UA" sz="2400" dirty="0" smtClean="0"/>
              <a:t> (</a:t>
            </a:r>
            <a:r>
              <a:rPr lang="en-US" sz="2400" dirty="0"/>
              <a:t>Cisco Wireless </a:t>
            </a:r>
            <a:r>
              <a:rPr lang="en-US" sz="2400" dirty="0" smtClean="0"/>
              <a:t>Model</a:t>
            </a:r>
            <a:r>
              <a:rPr lang="uk-UA" sz="2400" dirty="0" smtClean="0"/>
              <a:t>). </a:t>
            </a:r>
            <a:endParaRPr lang="en-US" sz="2400" dirty="0" smtClean="0"/>
          </a:p>
          <a:p>
            <a:pPr marL="0" indent="0">
              <a:buNone/>
            </a:pPr>
            <a:r>
              <a:rPr lang="uk-UA" sz="2400" dirty="0" smtClean="0"/>
              <a:t>Контролер </a:t>
            </a:r>
            <a:r>
              <a:rPr lang="uk-UA" sz="2400" dirty="0"/>
              <a:t>WLAN автоматично обробляє конфігурацію бездротових точок доступу</a:t>
            </a:r>
            <a:r>
              <a:rPr lang="uk-UA" sz="2400" dirty="0" smtClean="0"/>
              <a:t>.</a:t>
            </a:r>
          </a:p>
          <a:p>
            <a:pPr marL="0" indent="0">
              <a:buNone/>
            </a:pPr>
            <a:endParaRPr lang="uk-UA" dirty="0"/>
          </a:p>
          <a:p>
            <a:pPr marL="0" indent="0">
              <a:buNone/>
            </a:pPr>
            <a:endParaRPr lang="ru-RU" dirty="0"/>
          </a:p>
        </p:txBody>
      </p:sp>
      <p:sp>
        <p:nvSpPr>
          <p:cNvPr id="4" name="Заголовок 1"/>
          <p:cNvSpPr>
            <a:spLocks noGrp="1"/>
          </p:cNvSpPr>
          <p:nvPr>
            <p:ph type="title"/>
          </p:nvPr>
        </p:nvSpPr>
        <p:spPr>
          <a:xfrm>
            <a:off x="4829390" y="171450"/>
            <a:ext cx="1247256" cy="945321"/>
          </a:xfrm>
        </p:spPr>
        <p:txBody>
          <a:bodyPr/>
          <a:lstStyle/>
          <a:p>
            <a:r>
              <a:rPr lang="en-US" dirty="0" smtClean="0"/>
              <a:t>WLC</a:t>
            </a:r>
            <a:endParaRPr lang="ru-RU" dirty="0"/>
          </a:p>
        </p:txBody>
      </p:sp>
    </p:spTree>
    <p:extLst>
      <p:ext uri="{BB962C8B-B14F-4D97-AF65-F5344CB8AC3E}">
        <p14:creationId xmlns:p14="http://schemas.microsoft.com/office/powerpoint/2010/main" val="4233252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5249" y="2484582"/>
            <a:ext cx="10353761" cy="1326321"/>
          </a:xfrm>
        </p:spPr>
        <p:txBody>
          <a:bodyPr/>
          <a:lstStyle/>
          <a:p>
            <a:r>
              <a:rPr lang="uk-UA" dirty="0" smtClean="0"/>
              <a:t>Дякую за увагу!</a:t>
            </a:r>
            <a:endParaRPr lang="uk-UA" dirty="0"/>
          </a:p>
        </p:txBody>
      </p:sp>
    </p:spTree>
    <p:extLst>
      <p:ext uri="{BB962C8B-B14F-4D97-AF65-F5344CB8AC3E}">
        <p14:creationId xmlns:p14="http://schemas.microsoft.com/office/powerpoint/2010/main" val="1204139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2349" y="38100"/>
            <a:ext cx="4448176" cy="809625"/>
          </a:xfrm>
        </p:spPr>
        <p:txBody>
          <a:bodyPr>
            <a:normAutofit/>
          </a:bodyPr>
          <a:lstStyle/>
          <a:p>
            <a:r>
              <a:rPr lang="uk-UA" dirty="0" smtClean="0"/>
              <a:t>Функції </a:t>
            </a:r>
            <a:r>
              <a:rPr lang="en-US" dirty="0" smtClean="0"/>
              <a:t>WLC</a:t>
            </a:r>
            <a:r>
              <a:rPr lang="uk-UA" dirty="0" smtClean="0"/>
              <a:t>:</a:t>
            </a:r>
            <a:endParaRPr lang="ru-RU" dirty="0"/>
          </a:p>
        </p:txBody>
      </p:sp>
      <p:sp>
        <p:nvSpPr>
          <p:cNvPr id="3" name="Объект 2"/>
          <p:cNvSpPr>
            <a:spLocks noGrp="1"/>
          </p:cNvSpPr>
          <p:nvPr>
            <p:ph idx="1"/>
          </p:nvPr>
        </p:nvSpPr>
        <p:spPr>
          <a:xfrm>
            <a:off x="228600" y="1019175"/>
            <a:ext cx="11877675" cy="5838825"/>
          </a:xfrm>
        </p:spPr>
        <p:txBody>
          <a:bodyPr>
            <a:normAutofit/>
          </a:bodyPr>
          <a:lstStyle/>
          <a:p>
            <a:pPr marL="0" indent="0">
              <a:buNone/>
            </a:pPr>
            <a:r>
              <a:rPr lang="uk-UA" dirty="0"/>
              <a:t>• </a:t>
            </a:r>
            <a:r>
              <a:rPr lang="uk-UA" b="1" dirty="0"/>
              <a:t>Виявлення </a:t>
            </a:r>
            <a:r>
              <a:rPr lang="uk-UA" b="1" dirty="0" smtClean="0"/>
              <a:t>та запобігання </a:t>
            </a:r>
            <a:r>
              <a:rPr lang="uk-UA" b="1" dirty="0"/>
              <a:t>перешкод</a:t>
            </a:r>
            <a:r>
              <a:rPr lang="uk-UA" dirty="0"/>
              <a:t>: </a:t>
            </a:r>
            <a:r>
              <a:rPr lang="uk-UA" dirty="0" smtClean="0"/>
              <a:t>регулювання потужністю </a:t>
            </a:r>
            <a:r>
              <a:rPr lang="uk-UA" dirty="0"/>
              <a:t>радіочастотного випромінювання та призначення </a:t>
            </a:r>
            <a:r>
              <a:rPr lang="uk-UA" dirty="0" smtClean="0"/>
              <a:t>каналів відповідно до плану</a:t>
            </a:r>
            <a:r>
              <a:rPr lang="uk-UA" dirty="0"/>
              <a:t/>
            </a:r>
            <a:br>
              <a:rPr lang="uk-UA" dirty="0"/>
            </a:br>
            <a:r>
              <a:rPr lang="uk-UA" dirty="0"/>
              <a:t/>
            </a:r>
            <a:br>
              <a:rPr lang="uk-UA" dirty="0"/>
            </a:br>
            <a:r>
              <a:rPr lang="uk-UA" dirty="0"/>
              <a:t>• </a:t>
            </a:r>
            <a:r>
              <a:rPr lang="uk-UA" b="1" dirty="0"/>
              <a:t>Балансування навантаження</a:t>
            </a:r>
            <a:r>
              <a:rPr lang="uk-UA" dirty="0"/>
              <a:t>: </a:t>
            </a:r>
            <a:r>
              <a:rPr lang="uk-UA" dirty="0" smtClean="0"/>
              <a:t>(вимкнено </a:t>
            </a:r>
            <a:r>
              <a:rPr lang="uk-UA" dirty="0"/>
              <a:t>за </a:t>
            </a:r>
            <a:r>
              <a:rPr lang="uk-UA" dirty="0" smtClean="0"/>
              <a:t>замовчуванням), високошвидкісне балансування </a:t>
            </a:r>
            <a:r>
              <a:rPr lang="uk-UA" dirty="0"/>
              <a:t>навантаження можна використовувати для підключення користувача до кількох точок доступу для кращого покриття та швидкості передачі даних</a:t>
            </a:r>
            <a:br>
              <a:rPr lang="uk-UA" dirty="0"/>
            </a:br>
            <a:r>
              <a:rPr lang="uk-UA" dirty="0"/>
              <a:t/>
            </a:r>
            <a:br>
              <a:rPr lang="uk-UA" dirty="0"/>
            </a:br>
            <a:r>
              <a:rPr lang="uk-UA" dirty="0"/>
              <a:t>• </a:t>
            </a:r>
            <a:r>
              <a:rPr lang="uk-UA" b="1" dirty="0"/>
              <a:t>Виявлення та виправлення </a:t>
            </a:r>
            <a:r>
              <a:rPr lang="uk-UA" b="1" dirty="0" smtClean="0"/>
              <a:t>проблем </a:t>
            </a:r>
            <a:r>
              <a:rPr lang="uk-UA" b="1" dirty="0"/>
              <a:t>покриття</a:t>
            </a:r>
            <a:r>
              <a:rPr lang="uk-UA" dirty="0"/>
              <a:t>: </a:t>
            </a:r>
            <a:r>
              <a:rPr lang="uk-UA" dirty="0" smtClean="0"/>
              <a:t>можливість </a:t>
            </a:r>
            <a:r>
              <a:rPr lang="uk-UA" dirty="0"/>
              <a:t>керувати рівнями потужності. Потужність може бути збільшена для покриття отворів або зменшена для захисту від перекриття </a:t>
            </a:r>
            <a:r>
              <a:rPr lang="uk-UA" dirty="0" smtClean="0"/>
              <a:t>ланок.</a:t>
            </a:r>
            <a:r>
              <a:rPr lang="uk-UA" dirty="0"/>
              <a:t/>
            </a:r>
            <a:br>
              <a:rPr lang="uk-UA" dirty="0"/>
            </a:br>
            <a:r>
              <a:rPr lang="uk-UA" dirty="0"/>
              <a:t/>
            </a:r>
            <a:br>
              <a:rPr lang="uk-UA" dirty="0"/>
            </a:br>
            <a:r>
              <a:rPr lang="uk-UA" dirty="0"/>
              <a:t>Контролер WLAN також </a:t>
            </a:r>
            <a:r>
              <a:rPr lang="uk-UA" dirty="0" smtClean="0"/>
              <a:t>використовує різні типи </a:t>
            </a:r>
            <a:r>
              <a:rPr lang="uk-UA" dirty="0" err="1"/>
              <a:t>аутентифікації</a:t>
            </a:r>
            <a:r>
              <a:rPr lang="uk-UA" dirty="0"/>
              <a:t>, </a:t>
            </a:r>
            <a:r>
              <a:rPr lang="uk-UA" dirty="0" smtClean="0"/>
              <a:t>такі </a:t>
            </a:r>
            <a:r>
              <a:rPr lang="uk-UA" dirty="0"/>
              <a:t>як: 802.1X (</a:t>
            </a:r>
            <a:r>
              <a:rPr lang="uk-UA" dirty="0" err="1"/>
              <a:t>Protected</a:t>
            </a:r>
            <a:r>
              <a:rPr lang="uk-UA" dirty="0"/>
              <a:t> </a:t>
            </a:r>
            <a:r>
              <a:rPr lang="uk-UA" dirty="0" err="1"/>
              <a:t>Extensible</a:t>
            </a:r>
            <a:r>
              <a:rPr lang="uk-UA" dirty="0"/>
              <a:t> </a:t>
            </a:r>
            <a:r>
              <a:rPr lang="uk-UA" dirty="0" err="1"/>
              <a:t>Authentication</a:t>
            </a:r>
            <a:r>
              <a:rPr lang="uk-UA" dirty="0"/>
              <a:t> </a:t>
            </a:r>
            <a:r>
              <a:rPr lang="uk-UA" dirty="0" err="1"/>
              <a:t>Protocol</a:t>
            </a:r>
            <a:r>
              <a:rPr lang="uk-UA" dirty="0"/>
              <a:t> (PEAP), LEAP, EAP-TLS, </a:t>
            </a:r>
            <a:r>
              <a:rPr lang="uk-UA" dirty="0" err="1"/>
              <a:t>Wi-Fi</a:t>
            </a:r>
            <a:r>
              <a:rPr lang="uk-UA" dirty="0"/>
              <a:t> </a:t>
            </a:r>
            <a:r>
              <a:rPr lang="uk-UA" dirty="0" err="1"/>
              <a:t>Protected</a:t>
            </a:r>
            <a:r>
              <a:rPr lang="uk-UA" dirty="0"/>
              <a:t> Access (WPA), 802.11i (WPA2) та протокол </a:t>
            </a:r>
            <a:r>
              <a:rPr lang="uk-UA" dirty="0" err="1"/>
              <a:t>тунелювання</a:t>
            </a:r>
            <a:r>
              <a:rPr lang="uk-UA" dirty="0"/>
              <a:t> рівня 2. (L2TP)</a:t>
            </a:r>
            <a:endParaRPr lang="ru-RU" dirty="0"/>
          </a:p>
        </p:txBody>
      </p:sp>
    </p:spTree>
    <p:extLst>
      <p:ext uri="{BB962C8B-B14F-4D97-AF65-F5344CB8AC3E}">
        <p14:creationId xmlns:p14="http://schemas.microsoft.com/office/powerpoint/2010/main" val="113706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20" y="195826"/>
            <a:ext cx="6496655" cy="6324036"/>
          </a:xfrm>
        </p:spPr>
        <p:txBody>
          <a:bodyPr>
            <a:normAutofit/>
          </a:bodyPr>
          <a:lstStyle/>
          <a:p>
            <a:pPr marL="0" indent="0">
              <a:buNone/>
            </a:pPr>
            <a:r>
              <a:rPr lang="uk-UA" dirty="0"/>
              <a:t>Контролер бездротової мережі </a:t>
            </a:r>
            <a:r>
              <a:rPr lang="uk-UA" dirty="0" smtClean="0"/>
              <a:t>виконує автоматичний </a:t>
            </a:r>
            <a:r>
              <a:rPr lang="uk-UA" dirty="0"/>
              <a:t>пошук, централізоване налаштування </a:t>
            </a:r>
            <a:r>
              <a:rPr lang="uk-UA" dirty="0" smtClean="0"/>
              <a:t>WI-FI </a:t>
            </a:r>
            <a:r>
              <a:rPr lang="uk-UA" dirty="0"/>
              <a:t>точок доступу, оновлення програмного забезпечення підключених </a:t>
            </a:r>
            <a:r>
              <a:rPr lang="en-US" dirty="0" smtClean="0"/>
              <a:t>AP</a:t>
            </a:r>
            <a:r>
              <a:rPr lang="uk-UA" dirty="0" smtClean="0"/>
              <a:t>.</a:t>
            </a:r>
            <a:r>
              <a:rPr lang="uk-UA" dirty="0"/>
              <a:t/>
            </a:r>
            <a:br>
              <a:rPr lang="uk-UA" dirty="0"/>
            </a:br>
            <a:r>
              <a:rPr lang="uk-UA" dirty="0"/>
              <a:t/>
            </a:r>
            <a:br>
              <a:rPr lang="uk-UA" dirty="0"/>
            </a:br>
            <a:r>
              <a:rPr lang="en-US" dirty="0" smtClean="0"/>
              <a:t>WLC</a:t>
            </a:r>
            <a:r>
              <a:rPr lang="uk-UA" dirty="0" smtClean="0"/>
              <a:t>може </a:t>
            </a:r>
            <a:r>
              <a:rPr lang="uk-UA" dirty="0"/>
              <a:t>виступати в ролі DHCP сервера, для автоматичного розподілу IP-адрес. Контролер проводить аналіз радіочастотного діапазону, регулюючи потужність кожної точки доступу, канал, на якому вона працює, періодично оновлюючи дані про стан радіоефіру.</a:t>
            </a:r>
            <a:br>
              <a:rPr lang="uk-UA" dirty="0"/>
            </a:br>
            <a:r>
              <a:rPr lang="uk-UA" dirty="0"/>
              <a:t/>
            </a:r>
            <a:br>
              <a:rPr lang="uk-UA" dirty="0"/>
            </a:br>
            <a:r>
              <a:rPr lang="uk-UA" dirty="0"/>
              <a:t>Контролер централізовано авторизує користувачів при підключенні до бездротової мережі. Операційна система контролера управляє всіма бездротовими з'єднаннями, забезпечує управління ресурсами радіо-інтерфейсів мережі (точками доступу).</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288" y="1905000"/>
            <a:ext cx="5446712" cy="490204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589" y="78581"/>
            <a:ext cx="5442411" cy="3652837"/>
          </a:xfrm>
          <a:prstGeom prst="rect">
            <a:avLst/>
          </a:prstGeom>
        </p:spPr>
      </p:pic>
    </p:spTree>
    <p:extLst>
      <p:ext uri="{BB962C8B-B14F-4D97-AF65-F5344CB8AC3E}">
        <p14:creationId xmlns:p14="http://schemas.microsoft.com/office/powerpoint/2010/main" val="280221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9919" y="391089"/>
            <a:ext cx="11116281" cy="1218636"/>
          </a:xfrm>
        </p:spPr>
        <p:txBody>
          <a:bodyPr/>
          <a:lstStyle/>
          <a:p>
            <a:pPr marL="0" indent="0">
              <a:buNone/>
            </a:pPr>
            <a:r>
              <a:rPr lang="uk-UA" dirty="0"/>
              <a:t>Щоб забезпечити абсолютно м'який для клієнтського пристрою роумінг, клієнтський пристрій має підтримувати </a:t>
            </a:r>
            <a:r>
              <a:rPr lang="en-US" dirty="0" smtClean="0"/>
              <a:t>U</a:t>
            </a:r>
            <a:r>
              <a:rPr lang="uk-UA" dirty="0" smtClean="0"/>
              <a:t>CCX</a:t>
            </a:r>
            <a:r>
              <a:rPr lang="en-US" dirty="0"/>
              <a:t>(Unified Contact Center </a:t>
            </a:r>
            <a:r>
              <a:rPr lang="en-US" dirty="0" smtClean="0"/>
              <a:t>Express)</a:t>
            </a:r>
            <a:r>
              <a:rPr lang="uk-UA" dirty="0" smtClean="0"/>
              <a:t>. </a:t>
            </a:r>
            <a:r>
              <a:rPr lang="uk-UA" dirty="0"/>
              <a:t>Це розширення </a:t>
            </a:r>
            <a:r>
              <a:rPr lang="uk-UA" dirty="0" err="1"/>
              <a:t>Cisco</a:t>
            </a:r>
            <a:r>
              <a:rPr lang="uk-UA" dirty="0"/>
              <a:t>, розроблені саме для поліпшення роботи клієнтських пристроїв з мережею.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49" y="2466975"/>
            <a:ext cx="6126673" cy="3614737"/>
          </a:xfrm>
          <a:prstGeom prst="rect">
            <a:avLst/>
          </a:prstGeom>
        </p:spPr>
      </p:pic>
    </p:spTree>
    <p:extLst>
      <p:ext uri="{BB962C8B-B14F-4D97-AF65-F5344CB8AC3E}">
        <p14:creationId xmlns:p14="http://schemas.microsoft.com/office/powerpoint/2010/main" val="173523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8969" y="181539"/>
            <a:ext cx="11373455" cy="1828236"/>
          </a:xfrm>
        </p:spPr>
        <p:txBody>
          <a:bodyPr/>
          <a:lstStyle/>
          <a:p>
            <a:pPr marL="0" indent="0">
              <a:buNone/>
            </a:pPr>
            <a:r>
              <a:rPr lang="uk-UA" b="1" dirty="0"/>
              <a:t>Контролер для маршрутизаторів </a:t>
            </a:r>
            <a:r>
              <a:rPr lang="uk-UA" b="1" dirty="0" err="1"/>
              <a:t>Cisco</a:t>
            </a:r>
            <a:r>
              <a:rPr lang="uk-UA" b="1" dirty="0"/>
              <a:t> ISR G2</a:t>
            </a:r>
            <a:r>
              <a:rPr lang="uk-UA" dirty="0"/>
              <a:t>. Дані модулі підтримують від 5 до 50 точок і до 500 клієнтів. Дане рішення </a:t>
            </a:r>
            <a:r>
              <a:rPr lang="uk-UA" dirty="0" err="1"/>
              <a:t>підійде</a:t>
            </a:r>
            <a:r>
              <a:rPr lang="uk-UA" dirty="0"/>
              <a:t> для компаній, у яких граничним пристроєм мережі є маршрутизатор </a:t>
            </a:r>
            <a:r>
              <a:rPr lang="uk-UA" dirty="0" err="1"/>
              <a:t>Cisco</a:t>
            </a:r>
            <a:r>
              <a:rPr lang="uk-UA" dirty="0"/>
              <a:t> серій </a:t>
            </a:r>
            <a:r>
              <a:rPr lang="uk-UA" dirty="0" smtClean="0"/>
              <a:t>1900</a:t>
            </a:r>
            <a:r>
              <a:rPr lang="en-US" dirty="0"/>
              <a:t>,</a:t>
            </a:r>
            <a:r>
              <a:rPr lang="uk-UA" dirty="0" smtClean="0"/>
              <a:t> </a:t>
            </a:r>
            <a:r>
              <a:rPr lang="uk-UA" dirty="0"/>
              <a:t>2900 або 3900. Модуль займає один </a:t>
            </a:r>
            <a:r>
              <a:rPr lang="uk-UA" dirty="0" err="1"/>
              <a:t>слот</a:t>
            </a:r>
            <a:r>
              <a:rPr lang="uk-UA" dirty="0"/>
              <a:t> розширення і забезпечує </a:t>
            </a:r>
            <a:r>
              <a:rPr lang="uk-UA" dirty="0" smtClean="0"/>
              <a:t>весь </a:t>
            </a:r>
            <a:r>
              <a:rPr lang="uk-UA" dirty="0"/>
              <a:t>функціонал контролера </a:t>
            </a:r>
            <a:r>
              <a:rPr lang="uk-UA" dirty="0" smtClean="0"/>
              <a:t>WI-FI</a:t>
            </a:r>
            <a:r>
              <a:rPr lang="uk-UA" dirty="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175" y="2009775"/>
            <a:ext cx="8477250" cy="4306443"/>
          </a:xfrm>
          <a:prstGeom prst="rect">
            <a:avLst/>
          </a:prstGeom>
        </p:spPr>
      </p:pic>
    </p:spTree>
    <p:extLst>
      <p:ext uri="{BB962C8B-B14F-4D97-AF65-F5344CB8AC3E}">
        <p14:creationId xmlns:p14="http://schemas.microsoft.com/office/powerpoint/2010/main" val="29555211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3167</TotalTime>
  <Words>1506</Words>
  <Application>Microsoft Office PowerPoint</Application>
  <PresentationFormat>Широкоэкранный</PresentationFormat>
  <Paragraphs>95</Paragraphs>
  <Slides>50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50</vt:i4>
      </vt:variant>
    </vt:vector>
  </HeadingPairs>
  <TitlesOfParts>
    <vt:vector size="54" baseType="lpstr">
      <vt:lpstr>Arial</vt:lpstr>
      <vt:lpstr>Bookman Old Style</vt:lpstr>
      <vt:lpstr>Rockwell</vt:lpstr>
      <vt:lpstr>Damask</vt:lpstr>
      <vt:lpstr>Бездротові мережі   Лекція 3 </vt:lpstr>
      <vt:lpstr>Презентация PowerPoint</vt:lpstr>
      <vt:lpstr>Презентация PowerPoint</vt:lpstr>
      <vt:lpstr>Що таке WLAN Controller?</vt:lpstr>
      <vt:lpstr>WLC</vt:lpstr>
      <vt:lpstr>Функції WLC:</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Lightweight Access Point Protocol (LWAPP)</vt:lpstr>
      <vt:lpstr>Презентация PowerPoint</vt:lpstr>
      <vt:lpstr>Презентация PowerPoint</vt:lpstr>
      <vt:lpstr>Презентация PowerPoint</vt:lpstr>
      <vt:lpstr>Презентация PowerPoint</vt:lpstr>
      <vt:lpstr>Презентация PowerPoint</vt:lpstr>
      <vt:lpstr>Control And Provisioning of Wireless Access Points (CAPWAP)</vt:lpstr>
      <vt:lpstr>CAPWAP vs LWAPP</vt:lpstr>
      <vt:lpstr>Архітектура  Cisco Unified Wireless Network  (CUWN)</vt:lpstr>
      <vt:lpstr> Централізована Архітектура WLAN </vt:lpstr>
      <vt:lpstr> Централізована Архітектура WLAN </vt:lpstr>
      <vt:lpstr>Презентация PowerPoint</vt:lpstr>
      <vt:lpstr>Презентация PowerPoint</vt:lpstr>
      <vt:lpstr>Презентация PowerPoint</vt:lpstr>
      <vt:lpstr>Роумінг в межах контролера</vt:lpstr>
      <vt:lpstr>Роумінг і групи мобільності</vt:lpstr>
      <vt:lpstr>Роумінг між контролерами (L2)</vt:lpstr>
      <vt:lpstr>Роумінг між контролерами (L3)</vt:lpstr>
      <vt:lpstr>Radio Resource Management(RRM)</vt:lpstr>
      <vt:lpstr>Презентация PowerPoint</vt:lpstr>
      <vt:lpstr>Презентация PowerPoint</vt:lpstr>
      <vt:lpstr>Презентация PowerPoint</vt:lpstr>
      <vt:lpstr>Презентация PowerPoint</vt:lpstr>
      <vt:lpstr>Презентация PowerPoint</vt:lpstr>
      <vt:lpstr>Апаратні і програмні компоненти CUWN</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  амбітний?   Творчий?  розумієшся на   сучасних технологіях?</dc:title>
  <dc:creator>homer</dc:creator>
  <cp:lastModifiedBy>admin</cp:lastModifiedBy>
  <cp:revision>186</cp:revision>
  <dcterms:created xsi:type="dcterms:W3CDTF">2017-11-21T17:19:25Z</dcterms:created>
  <dcterms:modified xsi:type="dcterms:W3CDTF">2023-03-01T08:25:42Z</dcterms:modified>
</cp:coreProperties>
</file>