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313" r:id="rId24"/>
    <p:sldId id="314" r:id="rId25"/>
    <p:sldId id="315" r:id="rId26"/>
    <p:sldId id="316" r:id="rId27"/>
    <p:sldId id="317" r:id="rId28"/>
    <p:sldId id="318" r:id="rId29"/>
    <p:sldId id="319" r:id="rId30"/>
    <p:sldId id="320" r:id="rId31"/>
    <p:sldId id="321" r:id="rId32"/>
    <p:sldId id="322" r:id="rId33"/>
    <p:sldId id="323" r:id="rId34"/>
    <p:sldId id="324" r:id="rId35"/>
    <p:sldId id="325" r:id="rId36"/>
    <p:sldId id="326" r:id="rId37"/>
    <p:sldId id="327" r:id="rId38"/>
    <p:sldId id="328" r:id="rId39"/>
    <p:sldId id="329" r:id="rId40"/>
    <p:sldId id="330"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59" autoAdjust="0"/>
    <p:restoredTop sz="94660"/>
  </p:normalViewPr>
  <p:slideViewPr>
    <p:cSldViewPr snapToGrid="0">
      <p:cViewPr varScale="1">
        <p:scale>
          <a:sx n="85" d="100"/>
          <a:sy n="85" d="100"/>
        </p:scale>
        <p:origin x="4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3/7/2024</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uk-UA"/>
              <a:t>Клацніть, щоб редагувати стиль зразка заголовка</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3/7/2024</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83BBDA-4ACB-4638-8D41-2808D7AEC3FE}"/>
              </a:ext>
            </a:extLst>
          </p:cNvPr>
          <p:cNvSpPr>
            <a:spLocks noGrp="1"/>
          </p:cNvSpPr>
          <p:nvPr>
            <p:ph type="ctrTitle"/>
          </p:nvPr>
        </p:nvSpPr>
        <p:spPr>
          <a:xfrm>
            <a:off x="358588" y="511985"/>
            <a:ext cx="11231843" cy="2421464"/>
          </a:xfrm>
        </p:spPr>
        <p:txBody>
          <a:bodyPr/>
          <a:lstStyle/>
          <a:p>
            <a:r>
              <a:rPr lang="ru-RU" dirty="0" err="1"/>
              <a:t>Поняття</a:t>
            </a:r>
            <a:r>
              <a:rPr lang="ru-RU" dirty="0"/>
              <a:t> </a:t>
            </a:r>
            <a:r>
              <a:rPr lang="ru-RU" dirty="0" err="1"/>
              <a:t>інформації</a:t>
            </a:r>
            <a:r>
              <a:rPr lang="ru-RU" dirty="0"/>
              <a:t>. </a:t>
            </a:r>
            <a:r>
              <a:rPr lang="ru-RU" dirty="0" err="1"/>
              <a:t>Типологічна</a:t>
            </a:r>
            <a:r>
              <a:rPr lang="ru-RU" dirty="0"/>
              <a:t> характеристика </a:t>
            </a:r>
            <a:r>
              <a:rPr lang="ru-RU" dirty="0" err="1"/>
              <a:t>масової</a:t>
            </a:r>
            <a:r>
              <a:rPr lang="ru-RU" dirty="0"/>
              <a:t> </a:t>
            </a:r>
            <a:r>
              <a:rPr lang="ru-RU" dirty="0" err="1"/>
              <a:t>інформації</a:t>
            </a:r>
            <a:endParaRPr lang="uk-UA" dirty="0"/>
          </a:p>
        </p:txBody>
      </p:sp>
      <p:sp>
        <p:nvSpPr>
          <p:cNvPr id="3" name="Підзаголовок 2">
            <a:extLst>
              <a:ext uri="{FF2B5EF4-FFF2-40B4-BE49-F238E27FC236}">
                <a16:creationId xmlns:a16="http://schemas.microsoft.com/office/drawing/2014/main" id="{A2EAE8DA-8E7C-4F65-87E4-26ECEB6246CB}"/>
              </a:ext>
            </a:extLst>
          </p:cNvPr>
          <p:cNvSpPr>
            <a:spLocks noGrp="1"/>
          </p:cNvSpPr>
          <p:nvPr>
            <p:ph type="subTitle" idx="1"/>
          </p:nvPr>
        </p:nvSpPr>
        <p:spPr>
          <a:xfrm>
            <a:off x="3173507" y="3810001"/>
            <a:ext cx="8479678" cy="2680446"/>
          </a:xfrm>
        </p:spPr>
        <p:txBody>
          <a:bodyPr>
            <a:normAutofit/>
          </a:bodyPr>
          <a:lstStyle/>
          <a:p>
            <a:pPr marL="342900" indent="-342900" algn="l">
              <a:lnSpc>
                <a:spcPct val="120000"/>
              </a:lnSpc>
              <a:spcAft>
                <a:spcPts val="0"/>
              </a:spcAft>
              <a:buFont typeface="+mj-lt"/>
              <a:buAutoNum type="arabicPeriod"/>
            </a:pPr>
            <a:r>
              <a:rPr lang="uk-UA" dirty="0"/>
              <a:t>Зміст понять «інформація» та «масова інформація». 	Філософські концепції інформації. </a:t>
            </a:r>
            <a:r>
              <a:rPr lang="ru-RU" dirty="0" err="1"/>
              <a:t>Семантична</a:t>
            </a:r>
            <a:r>
              <a:rPr lang="ru-RU" dirty="0"/>
              <a:t> і прагматична </a:t>
            </a:r>
            <a:r>
              <a:rPr lang="ru-RU" dirty="0" err="1"/>
              <a:t>концепції</a:t>
            </a:r>
            <a:r>
              <a:rPr lang="ru-RU" dirty="0"/>
              <a:t> </a:t>
            </a:r>
            <a:r>
              <a:rPr lang="ru-RU" dirty="0" err="1"/>
              <a:t>інформації</a:t>
            </a:r>
            <a:r>
              <a:rPr lang="ru-RU" dirty="0"/>
              <a:t>.</a:t>
            </a:r>
            <a:endParaRPr lang="uk-UA" dirty="0"/>
          </a:p>
          <a:p>
            <a:pPr marL="342900" indent="-342900" algn="l">
              <a:lnSpc>
                <a:spcPct val="120000"/>
              </a:lnSpc>
              <a:spcAft>
                <a:spcPts val="0"/>
              </a:spcAft>
              <a:buFont typeface="+mj-lt"/>
              <a:buAutoNum type="arabicPeriod"/>
            </a:pPr>
            <a:r>
              <a:rPr lang="uk-UA" dirty="0"/>
              <a:t>Специфіка та атрибутивні особливості інформації.</a:t>
            </a:r>
          </a:p>
          <a:p>
            <a:pPr marL="342900" indent="-342900" algn="l">
              <a:lnSpc>
                <a:spcPct val="120000"/>
              </a:lnSpc>
              <a:spcAft>
                <a:spcPts val="0"/>
              </a:spcAft>
              <a:buFont typeface="+mj-lt"/>
              <a:buAutoNum type="arabicPeriod"/>
            </a:pPr>
            <a:r>
              <a:rPr lang="uk-UA" dirty="0"/>
              <a:t>Масова інформація як соціальний феномен. Ознаки маси, фази існування маси.</a:t>
            </a:r>
          </a:p>
          <a:p>
            <a:pPr marL="342900" indent="-342900" algn="l">
              <a:lnSpc>
                <a:spcPct val="120000"/>
              </a:lnSpc>
              <a:spcAft>
                <a:spcPts val="0"/>
              </a:spcAft>
              <a:buFont typeface="+mj-lt"/>
              <a:buAutoNum type="arabicPeriod"/>
            </a:pPr>
            <a:r>
              <a:rPr lang="uk-UA" dirty="0"/>
              <a:t>Види мас, стихійні і штучні маси, натовп і публіка.</a:t>
            </a:r>
          </a:p>
          <a:p>
            <a:pPr marL="342900" indent="-342900" algn="l">
              <a:lnSpc>
                <a:spcPct val="120000"/>
              </a:lnSpc>
              <a:spcAft>
                <a:spcPts val="0"/>
              </a:spcAft>
              <a:buFont typeface="+mj-lt"/>
              <a:buAutoNum type="arabicPeriod"/>
            </a:pPr>
            <a:r>
              <a:rPr lang="uk-UA" dirty="0"/>
              <a:t>Масова свідомість та суспільна думка. Специфіка масової поведінки.</a:t>
            </a:r>
          </a:p>
        </p:txBody>
      </p:sp>
    </p:spTree>
    <p:extLst>
      <p:ext uri="{BB962C8B-B14F-4D97-AF65-F5344CB8AC3E}">
        <p14:creationId xmlns:p14="http://schemas.microsoft.com/office/powerpoint/2010/main" val="3611848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0D4732-4DDB-4FB5-905F-B2CAFBEFB822}"/>
              </a:ext>
            </a:extLst>
          </p:cNvPr>
          <p:cNvSpPr>
            <a:spLocks noGrp="1"/>
          </p:cNvSpPr>
          <p:nvPr>
            <p:ph type="title"/>
          </p:nvPr>
        </p:nvSpPr>
        <p:spPr/>
        <p:txBody>
          <a:bodyPr/>
          <a:lstStyle/>
          <a:p>
            <a:pPr algn="ctr"/>
            <a:r>
              <a:rPr lang="uk-UA" dirty="0"/>
              <a:t>Функціональна концепція інформації</a:t>
            </a:r>
          </a:p>
        </p:txBody>
      </p:sp>
      <p:sp>
        <p:nvSpPr>
          <p:cNvPr id="3" name="Місце для вмісту 2">
            <a:extLst>
              <a:ext uri="{FF2B5EF4-FFF2-40B4-BE49-F238E27FC236}">
                <a16:creationId xmlns:a16="http://schemas.microsoft.com/office/drawing/2014/main" id="{77C61C0A-2C63-4204-BB8B-3F68298968DA}"/>
              </a:ext>
            </a:extLst>
          </p:cNvPr>
          <p:cNvSpPr>
            <a:spLocks noGrp="1"/>
          </p:cNvSpPr>
          <p:nvPr>
            <p:ph idx="1"/>
          </p:nvPr>
        </p:nvSpPr>
        <p:spPr/>
        <p:txBody>
          <a:bodyPr>
            <a:normAutofit/>
          </a:bodyPr>
          <a:lstStyle/>
          <a:p>
            <a:pPr algn="just"/>
            <a:r>
              <a:rPr lang="uk-UA" dirty="0"/>
              <a:t>Прихильники функціональної концепції не визнають існування інформації у неживій природі, а саму інформацію визначають як </a:t>
            </a:r>
            <a:r>
              <a:rPr lang="uk-UA" dirty="0">
                <a:solidFill>
                  <a:srgbClr val="FFFF00"/>
                </a:solidFill>
              </a:rPr>
              <a:t>зміст</a:t>
            </a:r>
            <a:r>
              <a:rPr lang="uk-UA" dirty="0"/>
              <a:t> сигналу або повідомлення, отриманого кібернетичною системою із зовнішнього світу. </a:t>
            </a:r>
          </a:p>
          <a:p>
            <a:pPr algn="just"/>
            <a:r>
              <a:rPr lang="uk-UA" dirty="0"/>
              <a:t>Процес управління в згаданих системах є процесом переробки (перетворення) певним центральним пристроєм інформації, одержуваної від джерел первинної інформації (сенсорних рецепторів) і передачі її в ті ділянки системи, де вона сприймається її елементами як наказ для виконання тієї або іншої дії. Після здійснення самої дії сенсорні рецептори готові до передачі інформації про ситуацію, що змінилася, для виконання нового циклу управління. Так організується </a:t>
            </a:r>
            <a:r>
              <a:rPr lang="uk-UA" dirty="0">
                <a:solidFill>
                  <a:srgbClr val="FFFF00"/>
                </a:solidFill>
              </a:rPr>
              <a:t>циклічний алгоритм</a:t>
            </a:r>
            <a:r>
              <a:rPr lang="uk-UA" dirty="0"/>
              <a:t> (послідовність дій) управління та циркуляції інформації в системі. </a:t>
            </a:r>
          </a:p>
          <a:p>
            <a:pPr algn="just"/>
            <a:r>
              <a:rPr lang="uk-UA" dirty="0"/>
              <a:t>Головну роль тут відіграє зміст інформації, переданої рецепторами і центральним пристроєм. Інформація, за Вінером, – це «позначення змісту, отриманого з зовнішнього світу в процесі нашого пристосування до нього і пристосування до нього наших почуттів».</a:t>
            </a:r>
          </a:p>
        </p:txBody>
      </p:sp>
    </p:spTree>
    <p:extLst>
      <p:ext uri="{BB962C8B-B14F-4D97-AF65-F5344CB8AC3E}">
        <p14:creationId xmlns:p14="http://schemas.microsoft.com/office/powerpoint/2010/main" val="2126093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AE96C6-369F-449E-8818-64D02ABE4AE5}"/>
              </a:ext>
            </a:extLst>
          </p:cNvPr>
          <p:cNvSpPr>
            <a:spLocks noGrp="1"/>
          </p:cNvSpPr>
          <p:nvPr>
            <p:ph type="title"/>
          </p:nvPr>
        </p:nvSpPr>
        <p:spPr/>
        <p:txBody>
          <a:bodyPr/>
          <a:lstStyle/>
          <a:p>
            <a:r>
              <a:rPr lang="uk-UA" dirty="0"/>
              <a:t>Функціональна концепція інформації </a:t>
            </a:r>
          </a:p>
        </p:txBody>
      </p:sp>
      <p:sp>
        <p:nvSpPr>
          <p:cNvPr id="3" name="Місце для вмісту 2">
            <a:extLst>
              <a:ext uri="{FF2B5EF4-FFF2-40B4-BE49-F238E27FC236}">
                <a16:creationId xmlns:a16="http://schemas.microsoft.com/office/drawing/2014/main" id="{8F177477-484B-4E0C-95B7-7EEB82DEB28F}"/>
              </a:ext>
            </a:extLst>
          </p:cNvPr>
          <p:cNvSpPr>
            <a:spLocks noGrp="1"/>
          </p:cNvSpPr>
          <p:nvPr>
            <p:ph idx="1"/>
          </p:nvPr>
        </p:nvSpPr>
        <p:spPr/>
        <p:txBody>
          <a:bodyPr>
            <a:normAutofit fontScale="92500" lnSpcReduction="20000"/>
          </a:bodyPr>
          <a:lstStyle/>
          <a:p>
            <a:pPr marL="0" indent="0" algn="just">
              <a:buNone/>
            </a:pPr>
            <a:r>
              <a:rPr lang="uk-UA" dirty="0"/>
              <a:t>представлена двома течіями: кібернетичною та </a:t>
            </a:r>
            <a:r>
              <a:rPr lang="uk-UA" dirty="0" err="1"/>
              <a:t>антропоцентричною</a:t>
            </a:r>
            <a:r>
              <a:rPr lang="uk-UA" dirty="0"/>
              <a:t>.</a:t>
            </a:r>
          </a:p>
          <a:p>
            <a:pPr algn="just"/>
            <a:r>
              <a:rPr lang="uk-UA" dirty="0"/>
              <a:t>Прихильники </a:t>
            </a:r>
            <a:r>
              <a:rPr lang="uk-UA" dirty="0">
                <a:solidFill>
                  <a:srgbClr val="FFFF00"/>
                </a:solidFill>
              </a:rPr>
              <a:t>кібернетичної</a:t>
            </a:r>
            <a:r>
              <a:rPr lang="uk-UA" dirty="0"/>
              <a:t> течії стверджують, що інформація (інформаційні процеси) присутні у всіх самокерованих (технічних, біологічних, соціальних) системах.</a:t>
            </a:r>
          </a:p>
          <a:p>
            <a:pPr algn="just"/>
            <a:r>
              <a:rPr lang="uk-UA" dirty="0" err="1">
                <a:solidFill>
                  <a:srgbClr val="FFFF00"/>
                </a:solidFill>
              </a:rPr>
              <a:t>Антропоцентристська</a:t>
            </a:r>
            <a:r>
              <a:rPr lang="uk-UA" dirty="0">
                <a:solidFill>
                  <a:srgbClr val="FFFF00"/>
                </a:solidFill>
              </a:rPr>
              <a:t> </a:t>
            </a:r>
            <a:r>
              <a:rPr lang="uk-UA" dirty="0"/>
              <a:t>течія обмежує сферу існування інформації та інформаційних взаємодій виключно людським суспільством та свідомістю. Н. Вінер стверджував, що можливість передавати і отримувати інформацію не є привілеєм людини, на це здатні ссавці, птиці, а також деякі комахи. Деякі дослідники приписують властивість передавати інформацію всій живій природі, включаючи гриби, рослини. На найнижчому ступені еволюційного розвитку інформація представлена молекулами ДНК, це – генетична інформація. Для тварин притаманна поведінкова інформація, яка проявляється в інстинктах. І саме людина з її мисленням і мовленням упроваджує сферу логічної інформації. Однак послідовники антропологічної концепції дотримуються думки щодо існування інформації лише в людському середовищі, що оперувати нею можуть виключно соціалізовані особистості, які володіють мовою, свідомістю та самосвідомістю. Фактично </a:t>
            </a:r>
            <a:r>
              <a:rPr lang="uk-UA" dirty="0" err="1"/>
              <a:t>антропоцентристська</a:t>
            </a:r>
            <a:r>
              <a:rPr lang="uk-UA" dirty="0"/>
              <a:t> течія ототожнює поняття «інформація» і «соціальна інформація», тому що ніякої іншої інформації, крім соціальної, не визнає.</a:t>
            </a:r>
          </a:p>
          <a:p>
            <a:endParaRPr lang="uk-UA" dirty="0"/>
          </a:p>
        </p:txBody>
      </p:sp>
    </p:spTree>
    <p:extLst>
      <p:ext uri="{BB962C8B-B14F-4D97-AF65-F5344CB8AC3E}">
        <p14:creationId xmlns:p14="http://schemas.microsoft.com/office/powerpoint/2010/main" val="362633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E5626E-5D20-43D7-AD1C-8A78B021C6F6}"/>
              </a:ext>
            </a:extLst>
          </p:cNvPr>
          <p:cNvSpPr>
            <a:spLocks noGrp="1"/>
          </p:cNvSpPr>
          <p:nvPr>
            <p:ph type="title"/>
          </p:nvPr>
        </p:nvSpPr>
        <p:spPr/>
        <p:txBody>
          <a:bodyPr>
            <a:normAutofit fontScale="90000"/>
          </a:bodyPr>
          <a:lstStyle/>
          <a:p>
            <a:pPr algn="ctr"/>
            <a:r>
              <a:rPr lang="ru-RU" dirty="0" err="1"/>
              <a:t>Семантична</a:t>
            </a:r>
            <a:r>
              <a:rPr lang="ru-RU" dirty="0"/>
              <a:t> і прагматична </a:t>
            </a:r>
            <a:r>
              <a:rPr lang="ru-RU" dirty="0" err="1"/>
              <a:t>концепції</a:t>
            </a:r>
            <a:r>
              <a:rPr lang="ru-RU" dirty="0"/>
              <a:t> </a:t>
            </a:r>
            <a:r>
              <a:rPr lang="ru-RU" dirty="0" err="1"/>
              <a:t>інформації</a:t>
            </a:r>
            <a:br>
              <a:rPr lang="uk-UA" dirty="0"/>
            </a:br>
            <a:endParaRPr lang="uk-UA" dirty="0"/>
          </a:p>
        </p:txBody>
      </p:sp>
      <p:sp>
        <p:nvSpPr>
          <p:cNvPr id="3" name="Місце для вмісту 2">
            <a:extLst>
              <a:ext uri="{FF2B5EF4-FFF2-40B4-BE49-F238E27FC236}">
                <a16:creationId xmlns:a16="http://schemas.microsoft.com/office/drawing/2014/main" id="{7343449F-9A6D-4FD4-BC78-BABD6C96CE6B}"/>
              </a:ext>
            </a:extLst>
          </p:cNvPr>
          <p:cNvSpPr>
            <a:spLocks noGrp="1"/>
          </p:cNvSpPr>
          <p:nvPr>
            <p:ph idx="1"/>
          </p:nvPr>
        </p:nvSpPr>
        <p:spPr/>
        <p:txBody>
          <a:bodyPr/>
          <a:lstStyle/>
          <a:p>
            <a:pPr algn="just"/>
            <a:r>
              <a:rPr lang="ru-RU" b="1" dirty="0" err="1">
                <a:solidFill>
                  <a:srgbClr val="FFFF00"/>
                </a:solidFill>
              </a:rPr>
              <a:t>Семантична</a:t>
            </a:r>
            <a:r>
              <a:rPr lang="ru-RU" b="1" dirty="0">
                <a:solidFill>
                  <a:srgbClr val="FFFF00"/>
                </a:solidFill>
              </a:rPr>
              <a:t> </a:t>
            </a:r>
            <a:r>
              <a:rPr lang="ru-RU" b="1" dirty="0" err="1">
                <a:solidFill>
                  <a:srgbClr val="FFFF00"/>
                </a:solidFill>
              </a:rPr>
              <a:t>концепція</a:t>
            </a:r>
            <a:r>
              <a:rPr lang="ru-RU" b="1" dirty="0">
                <a:solidFill>
                  <a:srgbClr val="FFFF00"/>
                </a:solidFill>
              </a:rPr>
              <a:t> </a:t>
            </a:r>
            <a:r>
              <a:rPr lang="ru-RU" b="1" dirty="0" err="1">
                <a:solidFill>
                  <a:srgbClr val="FFFF00"/>
                </a:solidFill>
              </a:rPr>
              <a:t>інформації</a:t>
            </a:r>
            <a:endParaRPr lang="ru-RU" b="1" dirty="0">
              <a:solidFill>
                <a:srgbClr val="FFFF00"/>
              </a:solidFill>
            </a:endParaRPr>
          </a:p>
          <a:p>
            <a:pPr marL="0" indent="0">
              <a:buNone/>
            </a:pPr>
            <a:endParaRPr lang="uk-UA" dirty="0"/>
          </a:p>
          <a:p>
            <a:pPr algn="just"/>
            <a:r>
              <a:rPr lang="uk-UA" dirty="0"/>
              <a:t>Семантика вивчає знакові системи як засоби виразу змісту, тобто правила інтерпретації знаків, їх сполучень, тобто змістовий бік мови. Основна ідея семантичної концепції інформації полягає у </a:t>
            </a:r>
            <a:r>
              <a:rPr lang="uk-UA" dirty="0">
                <a:solidFill>
                  <a:srgbClr val="FFFF00"/>
                </a:solidFill>
              </a:rPr>
              <a:t>можливості виміру предметного значення висловів</a:t>
            </a:r>
            <a:r>
              <a:rPr lang="uk-UA" dirty="0"/>
              <a:t>. Однак зміст завжди пов'язаний із формою, саме тому синтаксичні і семантичні властивості інформації перетинаються. Дослідження семантики базувалося на понятті інформації </a:t>
            </a:r>
            <a:r>
              <a:rPr lang="uk-UA" dirty="0">
                <a:solidFill>
                  <a:srgbClr val="FFFF00"/>
                </a:solidFill>
              </a:rPr>
              <a:t>як зменшення або усунення невизначеності</a:t>
            </a:r>
            <a:r>
              <a:rPr lang="uk-UA" dirty="0"/>
              <a:t>. </a:t>
            </a:r>
          </a:p>
        </p:txBody>
      </p:sp>
    </p:spTree>
    <p:extLst>
      <p:ext uri="{BB962C8B-B14F-4D97-AF65-F5344CB8AC3E}">
        <p14:creationId xmlns:p14="http://schemas.microsoft.com/office/powerpoint/2010/main" val="1910704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409D5D-FF33-44F1-8674-A848FBCAC745}"/>
              </a:ext>
            </a:extLst>
          </p:cNvPr>
          <p:cNvSpPr>
            <a:spLocks noGrp="1"/>
          </p:cNvSpPr>
          <p:nvPr>
            <p:ph type="title"/>
          </p:nvPr>
        </p:nvSpPr>
        <p:spPr/>
        <p:txBody>
          <a:bodyPr/>
          <a:lstStyle/>
          <a:p>
            <a:pPr algn="ctr"/>
            <a:r>
              <a:rPr lang="uk-UA" dirty="0"/>
              <a:t>Концепція </a:t>
            </a:r>
            <a:r>
              <a:rPr lang="uk-UA" dirty="0" err="1"/>
              <a:t>Карнапа</a:t>
            </a:r>
            <a:r>
              <a:rPr lang="uk-UA" dirty="0"/>
              <a:t>-Бар-</a:t>
            </a:r>
            <a:r>
              <a:rPr lang="uk-UA" dirty="0" err="1"/>
              <a:t>Хіллела</a:t>
            </a:r>
            <a:r>
              <a:rPr lang="uk-UA" dirty="0"/>
              <a:t> </a:t>
            </a:r>
          </a:p>
        </p:txBody>
      </p:sp>
      <p:sp>
        <p:nvSpPr>
          <p:cNvPr id="3" name="Місце для вмісту 2">
            <a:extLst>
              <a:ext uri="{FF2B5EF4-FFF2-40B4-BE49-F238E27FC236}">
                <a16:creationId xmlns:a16="http://schemas.microsoft.com/office/drawing/2014/main" id="{60EECE5A-3C68-48C5-A026-32E0CFE4FC23}"/>
              </a:ext>
            </a:extLst>
          </p:cNvPr>
          <p:cNvSpPr>
            <a:spLocks noGrp="1"/>
          </p:cNvSpPr>
          <p:nvPr>
            <p:ph idx="1"/>
          </p:nvPr>
        </p:nvSpPr>
        <p:spPr/>
        <p:txBody>
          <a:bodyPr/>
          <a:lstStyle/>
          <a:p>
            <a:pPr algn="just"/>
            <a:r>
              <a:rPr lang="uk-UA" dirty="0"/>
              <a:t>Першу спробу створення теорії семантичної інформації зробили Р. </a:t>
            </a:r>
            <a:r>
              <a:rPr lang="uk-UA" dirty="0" err="1"/>
              <a:t>Карнап</a:t>
            </a:r>
            <a:r>
              <a:rPr lang="uk-UA" dirty="0"/>
              <a:t> та І. Бар-</a:t>
            </a:r>
            <a:r>
              <a:rPr lang="uk-UA" dirty="0" err="1"/>
              <a:t>Хіллел</a:t>
            </a:r>
            <a:r>
              <a:rPr lang="uk-UA" dirty="0"/>
              <a:t>. Дослідники запропонували визначати вимір семантичної інформації за допомогою логічної вірогідності, яка полягає у рівні підтвердження певної гіпотези. </a:t>
            </a:r>
            <a:r>
              <a:rPr lang="uk-UA" dirty="0">
                <a:solidFill>
                  <a:srgbClr val="FFFF00"/>
                </a:solidFill>
              </a:rPr>
              <a:t>Кількість семантичної інформації, яка міститься у повідомленні, зростає зі зменшенням ступеня підтвердження апріорної гіпотези. </a:t>
            </a:r>
            <a:r>
              <a:rPr lang="uk-UA" dirty="0"/>
              <a:t>Якщо гіпотеза побудована на емпіричних даних, які повністю дублюються у повідомленні, то повідомлення не несе нових відомостей. </a:t>
            </a:r>
          </a:p>
          <a:p>
            <a:endParaRPr lang="uk-UA" dirty="0"/>
          </a:p>
        </p:txBody>
      </p:sp>
    </p:spTree>
    <p:extLst>
      <p:ext uri="{BB962C8B-B14F-4D97-AF65-F5344CB8AC3E}">
        <p14:creationId xmlns:p14="http://schemas.microsoft.com/office/powerpoint/2010/main" val="3506915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CD92ED-F7F7-4580-86E0-E1060C768309}"/>
              </a:ext>
            </a:extLst>
          </p:cNvPr>
          <p:cNvSpPr>
            <a:spLocks noGrp="1"/>
          </p:cNvSpPr>
          <p:nvPr>
            <p:ph type="title"/>
          </p:nvPr>
        </p:nvSpPr>
        <p:spPr/>
        <p:txBody>
          <a:bodyPr/>
          <a:lstStyle/>
          <a:p>
            <a:pPr algn="ctr"/>
            <a:r>
              <a:rPr lang="uk-UA" dirty="0"/>
              <a:t>Праці </a:t>
            </a:r>
            <a:r>
              <a:rPr lang="uk-UA" dirty="0" err="1"/>
              <a:t>Кемені</a:t>
            </a:r>
            <a:r>
              <a:rPr lang="uk-UA" dirty="0"/>
              <a:t> </a:t>
            </a:r>
          </a:p>
        </p:txBody>
      </p:sp>
      <p:sp>
        <p:nvSpPr>
          <p:cNvPr id="3" name="Місце для вмісту 2">
            <a:extLst>
              <a:ext uri="{FF2B5EF4-FFF2-40B4-BE49-F238E27FC236}">
                <a16:creationId xmlns:a16="http://schemas.microsoft.com/office/drawing/2014/main" id="{5EEAF6F7-E10B-4037-B23E-B53B1222AE63}"/>
              </a:ext>
            </a:extLst>
          </p:cNvPr>
          <p:cNvSpPr>
            <a:spLocks noGrp="1"/>
          </p:cNvSpPr>
          <p:nvPr>
            <p:ph idx="1"/>
          </p:nvPr>
        </p:nvSpPr>
        <p:spPr/>
        <p:txBody>
          <a:bodyPr/>
          <a:lstStyle/>
          <a:p>
            <a:pPr algn="just"/>
            <a:r>
              <a:rPr lang="uk-UA" dirty="0"/>
              <a:t>Концепція </a:t>
            </a:r>
            <a:r>
              <a:rPr lang="uk-UA" dirty="0" err="1"/>
              <a:t>Карнапа</a:t>
            </a:r>
            <a:r>
              <a:rPr lang="uk-UA" dirty="0"/>
              <a:t>-Бар-</a:t>
            </a:r>
            <a:r>
              <a:rPr lang="uk-UA" dirty="0" err="1"/>
              <a:t>Хіллела</a:t>
            </a:r>
            <a:r>
              <a:rPr lang="uk-UA" dirty="0"/>
              <a:t> отримала продовження у працях </a:t>
            </a:r>
            <a:r>
              <a:rPr lang="uk-UA" dirty="0" err="1"/>
              <a:t>Кемені</a:t>
            </a:r>
            <a:r>
              <a:rPr lang="uk-UA" dirty="0"/>
              <a:t>, які прокладають шлях до сфери виміру змісту інформації, що передається. Ця концепція дозволяє, наприклад, встановити зв'язок між гіпотезою і початковим достовірним значенням. Незважаючи на певні досягнення, ідеї  </a:t>
            </a:r>
            <a:r>
              <a:rPr lang="uk-UA" dirty="0" err="1"/>
              <a:t>Карнапа</a:t>
            </a:r>
            <a:r>
              <a:rPr lang="uk-UA" dirty="0"/>
              <a:t>-Бар-</a:t>
            </a:r>
            <a:r>
              <a:rPr lang="uk-UA" dirty="0" err="1"/>
              <a:t>Хіллела</a:t>
            </a:r>
            <a:r>
              <a:rPr lang="uk-UA" dirty="0"/>
              <a:t> виявились малопридатними для аналізу змісту природної мови, а також наукового знання. З точки зору цієї теорії, наприклад, вислів «На Місяці є нафта» містить інформацію, а «На Землі є нафта» – ні, оскільки це достовірне знання. </a:t>
            </a:r>
          </a:p>
          <a:p>
            <a:endParaRPr lang="uk-UA" dirty="0"/>
          </a:p>
        </p:txBody>
      </p:sp>
    </p:spTree>
    <p:extLst>
      <p:ext uri="{BB962C8B-B14F-4D97-AF65-F5344CB8AC3E}">
        <p14:creationId xmlns:p14="http://schemas.microsoft.com/office/powerpoint/2010/main" val="1580903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0A8BEA-0D1D-4383-B98C-CAA50181DFDC}"/>
              </a:ext>
            </a:extLst>
          </p:cNvPr>
          <p:cNvSpPr>
            <a:spLocks noGrp="1"/>
          </p:cNvSpPr>
          <p:nvPr>
            <p:ph type="title"/>
          </p:nvPr>
        </p:nvSpPr>
        <p:spPr/>
        <p:txBody>
          <a:bodyPr/>
          <a:lstStyle/>
          <a:p>
            <a:pPr algn="ctr"/>
            <a:r>
              <a:rPr lang="uk-UA" dirty="0"/>
              <a:t>Теорія Ю. </a:t>
            </a:r>
            <a:r>
              <a:rPr lang="uk-UA" dirty="0" err="1"/>
              <a:t>Шрейдера</a:t>
            </a:r>
            <a:endParaRPr lang="uk-UA" dirty="0"/>
          </a:p>
        </p:txBody>
      </p:sp>
      <p:sp>
        <p:nvSpPr>
          <p:cNvPr id="3" name="Місце для вмісту 2">
            <a:extLst>
              <a:ext uri="{FF2B5EF4-FFF2-40B4-BE49-F238E27FC236}">
                <a16:creationId xmlns:a16="http://schemas.microsoft.com/office/drawing/2014/main" id="{65B443DD-E466-4D2D-866B-523187D95887}"/>
              </a:ext>
            </a:extLst>
          </p:cNvPr>
          <p:cNvSpPr>
            <a:spLocks noGrp="1"/>
          </p:cNvSpPr>
          <p:nvPr>
            <p:ph idx="1"/>
          </p:nvPr>
        </p:nvSpPr>
        <p:spPr/>
        <p:txBody>
          <a:bodyPr>
            <a:normAutofit fontScale="92500" lnSpcReduction="10000"/>
          </a:bodyPr>
          <a:lstStyle/>
          <a:p>
            <a:pPr algn="just"/>
            <a:r>
              <a:rPr lang="uk-UA" dirty="0"/>
              <a:t>На початку 1960-х рр. Ю. </a:t>
            </a:r>
            <a:r>
              <a:rPr lang="uk-UA" dirty="0" err="1"/>
              <a:t>Шрейдер</a:t>
            </a:r>
            <a:r>
              <a:rPr lang="uk-UA" dirty="0"/>
              <a:t> зробив спробу розробити методи визначення того, як </a:t>
            </a:r>
            <a:r>
              <a:rPr lang="uk-UA" dirty="0" err="1"/>
              <a:t>багатоманіття</a:t>
            </a:r>
            <a:r>
              <a:rPr lang="uk-UA" dirty="0"/>
              <a:t> складу і структурність інформації впливає на її прийом та ефективність обробки для використання. У теорії Ю. </a:t>
            </a:r>
            <a:r>
              <a:rPr lang="uk-UA" dirty="0" err="1"/>
              <a:t>Шрейдера</a:t>
            </a:r>
            <a:r>
              <a:rPr lang="uk-UA" dirty="0"/>
              <a:t> акцентується на властивостях приймача, що сприймає і накопичує інформацію та на оцінці її змістового значення, але питання про канал передачі інформації відсувається на другий план. Основна ідея семантичної теорії інформації полягає у тому, що </a:t>
            </a:r>
            <a:r>
              <a:rPr lang="uk-UA" dirty="0">
                <a:solidFill>
                  <a:srgbClr val="FFFF00"/>
                </a:solidFill>
              </a:rPr>
              <a:t>семантичну інформацію, що сприймається системою, можна оцінювати за ступенем зміни власне семантичної інформації, що вже була у системі.</a:t>
            </a:r>
            <a:r>
              <a:rPr lang="uk-UA" dirty="0"/>
              <a:t> </a:t>
            </a:r>
          </a:p>
          <a:p>
            <a:pPr algn="just"/>
            <a:r>
              <a:rPr lang="uk-UA" dirty="0"/>
              <a:t>Для того, щоб сприймати будь-яку інформацію від зовнішніх джерел система-приймач мусить мати мінімальний запас знань (внутрішня інформація), що позначається терміном тезаурус. Якщо внутрішня інформація дозволяє, система може розширити свій тезаурус аж до максимальної для неї доступної інформації, коли тезаурус збагачується до оптимального рівня. Подальше сприйняття інформації стає надлишковим (все менш значущим) і нарешті система постає насиченою та «знає все». Цю схему Ю. </a:t>
            </a:r>
            <a:r>
              <a:rPr lang="uk-UA" dirty="0" err="1"/>
              <a:t>Шрейдер</a:t>
            </a:r>
            <a:r>
              <a:rPr lang="uk-UA" dirty="0"/>
              <a:t> пояснює на прикладі сприйняття інформації людиною.</a:t>
            </a:r>
          </a:p>
          <a:p>
            <a:endParaRPr lang="uk-UA" dirty="0"/>
          </a:p>
        </p:txBody>
      </p:sp>
    </p:spTree>
    <p:extLst>
      <p:ext uri="{BB962C8B-B14F-4D97-AF65-F5344CB8AC3E}">
        <p14:creationId xmlns:p14="http://schemas.microsoft.com/office/powerpoint/2010/main" val="3071467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89C9A2-0451-46DB-8E03-C66BC6EBB528}"/>
              </a:ext>
            </a:extLst>
          </p:cNvPr>
          <p:cNvSpPr>
            <a:spLocks noGrp="1"/>
          </p:cNvSpPr>
          <p:nvPr>
            <p:ph type="title"/>
          </p:nvPr>
        </p:nvSpPr>
        <p:spPr/>
        <p:txBody>
          <a:bodyPr/>
          <a:lstStyle/>
          <a:p>
            <a:pPr algn="ctr"/>
            <a:r>
              <a:rPr lang="uk-UA" dirty="0"/>
              <a:t>Теорія Ю. </a:t>
            </a:r>
            <a:r>
              <a:rPr lang="uk-UA" dirty="0" err="1"/>
              <a:t>Шрейдера</a:t>
            </a:r>
            <a:endParaRPr lang="uk-UA" dirty="0"/>
          </a:p>
        </p:txBody>
      </p:sp>
      <p:sp>
        <p:nvSpPr>
          <p:cNvPr id="3" name="Місце для вмісту 2">
            <a:extLst>
              <a:ext uri="{FF2B5EF4-FFF2-40B4-BE49-F238E27FC236}">
                <a16:creationId xmlns:a16="http://schemas.microsoft.com/office/drawing/2014/main" id="{6E40F9D2-6B86-4F9B-B068-AB223A50F686}"/>
              </a:ext>
            </a:extLst>
          </p:cNvPr>
          <p:cNvSpPr>
            <a:spLocks noGrp="1"/>
          </p:cNvSpPr>
          <p:nvPr>
            <p:ph idx="1"/>
          </p:nvPr>
        </p:nvSpPr>
        <p:spPr/>
        <p:txBody>
          <a:bodyPr/>
          <a:lstStyle/>
          <a:p>
            <a:pPr algn="just"/>
            <a:r>
              <a:rPr lang="uk-UA" dirty="0"/>
              <a:t>Для визначення інформативності повідомлення для отримувача необхідно зафіксувати зміни, які відбулися у його уявлення про оточуючий світ після отримання повідомлення, слід побудувати модель семантичної інформації, оскільки саме ця модель, на відміну від структурно-синтаксичних концепцій інформації, стосується змісту повідомлення. Така модель було запропонована Ю. </a:t>
            </a:r>
            <a:r>
              <a:rPr lang="uk-UA" dirty="0" err="1"/>
              <a:t>Шрейдером</a:t>
            </a:r>
            <a:r>
              <a:rPr lang="uk-UA" dirty="0"/>
              <a:t>.</a:t>
            </a:r>
          </a:p>
          <a:p>
            <a:pPr algn="just"/>
            <a:r>
              <a:rPr lang="uk-UA" dirty="0"/>
              <a:t>Її сутність наступна: </a:t>
            </a:r>
            <a:r>
              <a:rPr lang="uk-UA" dirty="0">
                <a:solidFill>
                  <a:srgbClr val="FFFF00"/>
                </a:solidFill>
              </a:rPr>
              <a:t>кількість інформації, яка видобувається людиною з повідомлення, визначається за ступенем змін її знання</a:t>
            </a:r>
            <a:r>
              <a:rPr lang="uk-UA" dirty="0"/>
              <a:t>. Будова людського знання, згідно із семантичною теорією, розглядається у вигляді сукупності </a:t>
            </a:r>
            <a:r>
              <a:rPr lang="uk-UA" dirty="0" err="1"/>
              <a:t>змістовиражальних</a:t>
            </a:r>
            <a:r>
              <a:rPr lang="uk-UA" dirty="0"/>
              <a:t> елементів та змістових відношень між ними. Множинність </a:t>
            </a:r>
            <a:r>
              <a:rPr lang="uk-UA" dirty="0" err="1"/>
              <a:t>змістовиражальних</a:t>
            </a:r>
            <a:r>
              <a:rPr lang="uk-UA" dirty="0"/>
              <a:t> елементів та змістових відношень називається тезаурусом. </a:t>
            </a:r>
          </a:p>
        </p:txBody>
      </p:sp>
    </p:spTree>
    <p:extLst>
      <p:ext uri="{BB962C8B-B14F-4D97-AF65-F5344CB8AC3E}">
        <p14:creationId xmlns:p14="http://schemas.microsoft.com/office/powerpoint/2010/main" val="1031524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352A0F-75A2-49C6-B727-2C4AEA8AF32D}"/>
              </a:ext>
            </a:extLst>
          </p:cNvPr>
          <p:cNvSpPr>
            <a:spLocks noGrp="1"/>
          </p:cNvSpPr>
          <p:nvPr>
            <p:ph type="title"/>
          </p:nvPr>
        </p:nvSpPr>
        <p:spPr/>
        <p:txBody>
          <a:bodyPr/>
          <a:lstStyle/>
          <a:p>
            <a:pPr algn="ctr"/>
            <a:r>
              <a:rPr lang="uk-UA" dirty="0"/>
              <a:t>«тезаурус»</a:t>
            </a:r>
          </a:p>
        </p:txBody>
      </p:sp>
      <p:sp>
        <p:nvSpPr>
          <p:cNvPr id="3" name="Місце для вмісту 2">
            <a:extLst>
              <a:ext uri="{FF2B5EF4-FFF2-40B4-BE49-F238E27FC236}">
                <a16:creationId xmlns:a16="http://schemas.microsoft.com/office/drawing/2014/main" id="{A629A568-3612-4582-BB4F-8E8EB99EA163}"/>
              </a:ext>
            </a:extLst>
          </p:cNvPr>
          <p:cNvSpPr>
            <a:spLocks noGrp="1"/>
          </p:cNvSpPr>
          <p:nvPr>
            <p:ph idx="1"/>
          </p:nvPr>
        </p:nvSpPr>
        <p:spPr/>
        <p:txBody>
          <a:bodyPr>
            <a:normAutofit fontScale="85000" lnSpcReduction="20000"/>
          </a:bodyPr>
          <a:lstStyle/>
          <a:p>
            <a:pPr algn="just"/>
            <a:r>
              <a:rPr lang="uk-UA" dirty="0"/>
              <a:t>Слово «тезаурус» грецького походження, що означає «скарбниця». Отже, тезаурус – це знання, яке представлене у вигляді понять та відношень між ними, тобто певним чином структуроване знання. Тезаурус має складну структуру, в якій одні поняття та відношення, згруповуючись, утворюють інші, котрі, у свою чергу, формують складніші поняття та відношення. Позаяк тезаурус є засобом представлення знань, а знання у кожної людини відмінні, то, відповідно, відрізняються тезауруси. </a:t>
            </a:r>
          </a:p>
          <a:p>
            <a:pPr algn="just"/>
            <a:r>
              <a:rPr lang="uk-UA" dirty="0"/>
              <a:t>Замінюючи поняття «знання» поняттям «тезаурус», можна стверджувати, що людина отримує інформацію лише у тому випадку, коли у її знаннях, тобто її тезаурусі, після отримання інформації здійснилися зміни. І чим більше змін у тезаурусі приймача зумовлено повідомленням, тим більшу кількість інформації він отримав. Змінити тезаурус означає змінити його </a:t>
            </a:r>
            <a:r>
              <a:rPr lang="uk-UA" dirty="0" err="1"/>
              <a:t>змістовиражальні</a:t>
            </a:r>
            <a:r>
              <a:rPr lang="uk-UA" dirty="0"/>
              <a:t> елементи та змістові відношення між ними. Ефективність передачі інформації залежить від співвідношення тезаурусів джерела та приймача. (Приклад: пояснити малюкові, що ліс – це сукупність значущої кількості дерев, що ростуть у безпосередній близькості, – </a:t>
            </a:r>
            <a:r>
              <a:rPr lang="uk-UA" dirty="0" err="1"/>
              <a:t>означатиме</a:t>
            </a:r>
            <a:r>
              <a:rPr lang="uk-UA" dirty="0"/>
              <a:t> те, що дитина нічого не зрозуміє і не лише тому, що пояснення містить незрозумілі лексеми, а тому, що характер зв’язку між поняттями залишиться нерозкритим). </a:t>
            </a:r>
          </a:p>
          <a:p>
            <a:pPr algn="just"/>
            <a:r>
              <a:rPr lang="uk-UA" sz="1800" dirty="0">
                <a:effectLst/>
                <a:latin typeface="Calibri" panose="020F0502020204030204" pitchFamily="34" charset="0"/>
                <a:ea typeface="Calibri" panose="020F0502020204030204" pitchFamily="34" charset="0"/>
                <a:cs typeface="Times New Roman" panose="02020603050405020304" pitchFamily="18" charset="0"/>
              </a:rPr>
              <a:t>Значуща різниця тезаурусів джерела та приймача інформації призводить до зменшення кількості видобутої інформації. Приклад: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довчасні</a:t>
            </a:r>
            <a:r>
              <a:rPr lang="uk-UA" sz="1800" dirty="0">
                <a:effectLst/>
                <a:latin typeface="Calibri" panose="020F0502020204030204" pitchFamily="34" charset="0"/>
                <a:ea typeface="Calibri" panose="020F0502020204030204" pitchFamily="34" charset="0"/>
                <a:cs typeface="Times New Roman" panose="02020603050405020304" pitchFamily="18" charset="0"/>
              </a:rPr>
              <a:t> наукові відкриття, які тривалий час залишаються «річчю у собі», адже суспільство не в змозі їх оцінити.</a:t>
            </a:r>
            <a:endParaRPr lang="uk-UA" dirty="0"/>
          </a:p>
          <a:p>
            <a:endParaRPr lang="uk-UA" dirty="0"/>
          </a:p>
        </p:txBody>
      </p:sp>
    </p:spTree>
    <p:extLst>
      <p:ext uri="{BB962C8B-B14F-4D97-AF65-F5344CB8AC3E}">
        <p14:creationId xmlns:p14="http://schemas.microsoft.com/office/powerpoint/2010/main" val="2855768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13695F-2C9D-4508-8976-8E628124DAB7}"/>
              </a:ext>
            </a:extLst>
          </p:cNvPr>
          <p:cNvSpPr>
            <a:spLocks noGrp="1"/>
          </p:cNvSpPr>
          <p:nvPr>
            <p:ph type="title"/>
          </p:nvPr>
        </p:nvSpPr>
        <p:spPr/>
        <p:txBody>
          <a:bodyPr/>
          <a:lstStyle/>
          <a:p>
            <a:pPr algn="ctr"/>
            <a:r>
              <a:rPr lang="uk-UA" dirty="0"/>
              <a:t>прагматична концепція інформації</a:t>
            </a:r>
          </a:p>
        </p:txBody>
      </p:sp>
      <p:sp>
        <p:nvSpPr>
          <p:cNvPr id="3" name="Місце для вмісту 2">
            <a:extLst>
              <a:ext uri="{FF2B5EF4-FFF2-40B4-BE49-F238E27FC236}">
                <a16:creationId xmlns:a16="http://schemas.microsoft.com/office/drawing/2014/main" id="{24AB706F-5235-43D2-B9EB-A2C100193A17}"/>
              </a:ext>
            </a:extLst>
          </p:cNvPr>
          <p:cNvSpPr>
            <a:spLocks noGrp="1"/>
          </p:cNvSpPr>
          <p:nvPr>
            <p:ph idx="1"/>
          </p:nvPr>
        </p:nvSpPr>
        <p:spPr/>
        <p:txBody>
          <a:bodyPr>
            <a:normAutofit/>
          </a:bodyPr>
          <a:lstStyle/>
          <a:p>
            <a:pPr algn="just"/>
            <a:r>
              <a:rPr lang="uk-UA" dirty="0"/>
              <a:t>У прагматичних концепціях інформації засадничими є </a:t>
            </a:r>
            <a:r>
              <a:rPr lang="uk-UA" dirty="0">
                <a:solidFill>
                  <a:srgbClr val="FFFF00"/>
                </a:solidFill>
              </a:rPr>
              <a:t>потреби враховувати цінність, корисність, ефективність, економічність інформації, тобто ті її якості, які визначально впливають на поведінку </a:t>
            </a:r>
            <a:r>
              <a:rPr lang="uk-UA" dirty="0" err="1">
                <a:solidFill>
                  <a:srgbClr val="FFFF00"/>
                </a:solidFill>
              </a:rPr>
              <a:t>самоорганізувальних</a:t>
            </a:r>
            <a:r>
              <a:rPr lang="uk-UA" dirty="0">
                <a:solidFill>
                  <a:srgbClr val="FFFF00"/>
                </a:solidFill>
              </a:rPr>
              <a:t>, цілеспрямованих кібернетичних систем </a:t>
            </a:r>
            <a:r>
              <a:rPr lang="uk-UA" dirty="0"/>
              <a:t>(біологічних, соціальних, людино-машинних).</a:t>
            </a:r>
          </a:p>
          <a:p>
            <a:endParaRPr lang="uk-UA" dirty="0"/>
          </a:p>
        </p:txBody>
      </p:sp>
    </p:spTree>
    <p:extLst>
      <p:ext uri="{BB962C8B-B14F-4D97-AF65-F5344CB8AC3E}">
        <p14:creationId xmlns:p14="http://schemas.microsoft.com/office/powerpoint/2010/main" val="3482415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F4B55C-ACB4-41DF-98A3-BEA81E39B8AB}"/>
              </a:ext>
            </a:extLst>
          </p:cNvPr>
          <p:cNvSpPr>
            <a:spLocks noGrp="1"/>
          </p:cNvSpPr>
          <p:nvPr>
            <p:ph type="title"/>
          </p:nvPr>
        </p:nvSpPr>
        <p:spPr/>
        <p:txBody>
          <a:bodyPr/>
          <a:lstStyle/>
          <a:p>
            <a:pPr algn="ctr"/>
            <a:r>
              <a:rPr lang="uk-UA" dirty="0"/>
              <a:t>концепція </a:t>
            </a:r>
            <a:r>
              <a:rPr lang="uk-UA" dirty="0" err="1"/>
              <a:t>Акоффа-Майлса</a:t>
            </a:r>
            <a:endParaRPr lang="uk-UA" dirty="0"/>
          </a:p>
        </p:txBody>
      </p:sp>
      <p:sp>
        <p:nvSpPr>
          <p:cNvPr id="3" name="Місце для вмісту 2">
            <a:extLst>
              <a:ext uri="{FF2B5EF4-FFF2-40B4-BE49-F238E27FC236}">
                <a16:creationId xmlns:a16="http://schemas.microsoft.com/office/drawing/2014/main" id="{3F603D6B-DFBB-4F03-BFB3-8638C59B0024}"/>
              </a:ext>
            </a:extLst>
          </p:cNvPr>
          <p:cNvSpPr>
            <a:spLocks noGrp="1"/>
          </p:cNvSpPr>
          <p:nvPr>
            <p:ph idx="1"/>
          </p:nvPr>
        </p:nvSpPr>
        <p:spPr/>
        <p:txBody>
          <a:bodyPr/>
          <a:lstStyle/>
          <a:p>
            <a:pPr algn="just"/>
            <a:r>
              <a:rPr lang="uk-UA" dirty="0"/>
              <a:t>Однією з яскравих прагматичних теорій інформації є поведінкова модель комунікації – </a:t>
            </a:r>
            <a:r>
              <a:rPr lang="uk-UA" dirty="0" err="1"/>
              <a:t>біхевіористська</a:t>
            </a:r>
            <a:r>
              <a:rPr lang="uk-UA" dirty="0"/>
              <a:t> концепція </a:t>
            </a:r>
            <a:r>
              <a:rPr lang="uk-UA" dirty="0" err="1"/>
              <a:t>Акоффа-Майлса</a:t>
            </a:r>
            <a:r>
              <a:rPr lang="uk-UA" dirty="0"/>
              <a:t>. Вихідним положенням цієї моделі є цільова спрямованість одержувача інформації на рішення конкретної проблеми. Одержувач перебуває у «цілеспрямовану стані», отже, коли він прагне чогось, то має альтернативні шляхи, які не є однаковими для ефективності досягнення мети. Повідомлення, передане одержувачу інформативне, коли воно змінює його «цілеспрямований стан».</a:t>
            </a:r>
          </a:p>
          <a:p>
            <a:pPr algn="just"/>
            <a:r>
              <a:rPr lang="uk-UA" dirty="0"/>
              <a:t>Оскільки «цілеспрямований стан» характеризується послідовністю можливих дій (альтернатив), ефективністю дії і значимістю результату, то передане одержувачу повідомлення може впливати попри всі три компонента. Відповідно до цього передана інформація класифікується на ту, що інформує, інструктує, мотивує. </a:t>
            </a:r>
          </a:p>
          <a:p>
            <a:endParaRPr lang="uk-UA" dirty="0"/>
          </a:p>
        </p:txBody>
      </p:sp>
    </p:spTree>
    <p:extLst>
      <p:ext uri="{BB962C8B-B14F-4D97-AF65-F5344CB8AC3E}">
        <p14:creationId xmlns:p14="http://schemas.microsoft.com/office/powerpoint/2010/main" val="1167690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822455-E807-42F7-8A8F-A91EC4DA598D}"/>
              </a:ext>
            </a:extLst>
          </p:cNvPr>
          <p:cNvSpPr>
            <a:spLocks noGrp="1"/>
          </p:cNvSpPr>
          <p:nvPr>
            <p:ph type="title"/>
          </p:nvPr>
        </p:nvSpPr>
        <p:spPr/>
        <p:txBody>
          <a:bodyPr/>
          <a:lstStyle/>
          <a:p>
            <a:pPr algn="ctr"/>
            <a:r>
              <a:rPr lang="uk-UA" dirty="0"/>
              <a:t>Термін «інформація» </a:t>
            </a:r>
          </a:p>
        </p:txBody>
      </p:sp>
      <p:sp>
        <p:nvSpPr>
          <p:cNvPr id="3" name="Місце для вмісту 2">
            <a:extLst>
              <a:ext uri="{FF2B5EF4-FFF2-40B4-BE49-F238E27FC236}">
                <a16:creationId xmlns:a16="http://schemas.microsoft.com/office/drawing/2014/main" id="{A9ACF6A5-25EE-4561-B549-3B24AC5540CA}"/>
              </a:ext>
            </a:extLst>
          </p:cNvPr>
          <p:cNvSpPr>
            <a:spLocks noGrp="1"/>
          </p:cNvSpPr>
          <p:nvPr>
            <p:ph idx="1"/>
          </p:nvPr>
        </p:nvSpPr>
        <p:spPr/>
        <p:txBody>
          <a:bodyPr/>
          <a:lstStyle/>
          <a:p>
            <a:pPr marL="0" indent="0">
              <a:buNone/>
            </a:pPr>
            <a:r>
              <a:rPr lang="uk-UA" dirty="0"/>
              <a:t>походить від латинського «</a:t>
            </a:r>
            <a:r>
              <a:rPr lang="de-DE" dirty="0" err="1"/>
              <a:t>informatio</a:t>
            </a:r>
            <a:r>
              <a:rPr lang="de-DE" dirty="0"/>
              <a:t>», </a:t>
            </a:r>
            <a:r>
              <a:rPr lang="uk-UA" dirty="0"/>
              <a:t>яке має три значення:</a:t>
            </a:r>
          </a:p>
          <a:p>
            <a:r>
              <a:rPr lang="uk-UA" dirty="0"/>
              <a:t>роз’яснення, виклад, витлумачення;</a:t>
            </a:r>
          </a:p>
          <a:p>
            <a:r>
              <a:rPr lang="uk-UA" dirty="0"/>
              <a:t>представлення, поняття;</a:t>
            </a:r>
          </a:p>
          <a:p>
            <a:r>
              <a:rPr lang="uk-UA" dirty="0"/>
              <a:t>ознайомлення, просвіта.</a:t>
            </a:r>
          </a:p>
          <a:p>
            <a:endParaRPr lang="uk-UA" dirty="0"/>
          </a:p>
        </p:txBody>
      </p:sp>
    </p:spTree>
    <p:extLst>
      <p:ext uri="{BB962C8B-B14F-4D97-AF65-F5344CB8AC3E}">
        <p14:creationId xmlns:p14="http://schemas.microsoft.com/office/powerpoint/2010/main" val="361716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3FDEEA-CD19-42A6-9939-9A35BC2737A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7F87F64-A29D-475C-A6EF-DAA864906A15}"/>
              </a:ext>
            </a:extLst>
          </p:cNvPr>
          <p:cNvSpPr>
            <a:spLocks noGrp="1"/>
          </p:cNvSpPr>
          <p:nvPr>
            <p:ph idx="1"/>
          </p:nvPr>
        </p:nvSpPr>
        <p:spPr/>
        <p:txBody>
          <a:bodyPr/>
          <a:lstStyle/>
          <a:p>
            <a:pPr algn="just"/>
            <a:r>
              <a:rPr lang="uk-UA" dirty="0"/>
              <a:t>Інший підхід до проблеми цінності інформації розроблений М. </a:t>
            </a:r>
            <a:r>
              <a:rPr lang="uk-UA" dirty="0" err="1">
                <a:solidFill>
                  <a:srgbClr val="FFFF00"/>
                </a:solidFill>
              </a:rPr>
              <a:t>Бонгардом</a:t>
            </a:r>
            <a:r>
              <a:rPr lang="uk-UA" dirty="0"/>
              <a:t>. Він упроваджує поняття «корисна інформація», пов’язуючи повідомлення з тим, яке завдання вирішує отримувач, що він знає до приходу повідомлення та як він його витлумачує. </a:t>
            </a:r>
          </a:p>
        </p:txBody>
      </p:sp>
    </p:spTree>
    <p:extLst>
      <p:ext uri="{BB962C8B-B14F-4D97-AF65-F5344CB8AC3E}">
        <p14:creationId xmlns:p14="http://schemas.microsoft.com/office/powerpoint/2010/main" val="1698533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E3C41A-D492-4944-BE20-23A926FF53D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44D23E8-9BB1-4E34-8BC4-320F6CE96098}"/>
              </a:ext>
            </a:extLst>
          </p:cNvPr>
          <p:cNvSpPr>
            <a:spLocks noGrp="1"/>
          </p:cNvSpPr>
          <p:nvPr>
            <p:ph idx="1"/>
          </p:nvPr>
        </p:nvSpPr>
        <p:spPr/>
        <p:txBody>
          <a:bodyPr/>
          <a:lstStyle/>
          <a:p>
            <a:pPr algn="just"/>
            <a:r>
              <a:rPr lang="uk-UA" dirty="0"/>
              <a:t>Значну роль у розвитку прагматичної теорії інформації відіграли праці американського логіка Д. </a:t>
            </a:r>
            <a:r>
              <a:rPr lang="uk-UA" dirty="0" err="1">
                <a:solidFill>
                  <a:srgbClr val="FFFF00"/>
                </a:solidFill>
              </a:rPr>
              <a:t>Харраха</a:t>
            </a:r>
            <a:r>
              <a:rPr lang="uk-UA" dirty="0"/>
              <a:t>. Дослідник мав на меті висвітлення шляхів використання символічної логіки, а також теорії семантичної інформації в аналізі певних аспектів людської комунікації. Для її вирішення він намагається створити моделі того, як отримувач оцінює послідовність повідомлень на основі певних семантичних та прагматичних властивостей. Д. </a:t>
            </a:r>
            <a:r>
              <a:rPr lang="uk-UA" dirty="0" err="1"/>
              <a:t>Харрах</a:t>
            </a:r>
            <a:r>
              <a:rPr lang="uk-UA" dirty="0"/>
              <a:t> пропонує забезпечити отримувача «програмою обробки повідомлень», за допомогою якої з повідомлень, що отримуються, виокремлюється підготовлена для використання сума повідомлень. Саме до такого результату переробки повідомлень, а не до повідомлень у їхньому вихідному вигляді, застосовуються кількісні виміри інформації. Утворена Д. </a:t>
            </a:r>
            <a:r>
              <a:rPr lang="uk-UA" dirty="0" err="1"/>
              <a:t>Харрахом</a:t>
            </a:r>
            <a:r>
              <a:rPr lang="uk-UA" dirty="0"/>
              <a:t> логічна модель комунікації служить </a:t>
            </a:r>
            <a:r>
              <a:rPr lang="uk-UA" dirty="0" err="1"/>
              <a:t>мовним</a:t>
            </a:r>
            <a:r>
              <a:rPr lang="uk-UA" dirty="0"/>
              <a:t> </a:t>
            </a:r>
            <a:r>
              <a:rPr lang="uk-UA" dirty="0" err="1"/>
              <a:t>первнем</a:t>
            </a:r>
            <a:r>
              <a:rPr lang="uk-UA" dirty="0"/>
              <a:t>, у рамках якого програма може утворюватися та використовуватися. </a:t>
            </a:r>
          </a:p>
        </p:txBody>
      </p:sp>
    </p:spTree>
    <p:extLst>
      <p:ext uri="{BB962C8B-B14F-4D97-AF65-F5344CB8AC3E}">
        <p14:creationId xmlns:p14="http://schemas.microsoft.com/office/powerpoint/2010/main" val="4060430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06D2D2-1B38-4719-A234-0505DBEE785D}"/>
              </a:ext>
            </a:extLst>
          </p:cNvPr>
          <p:cNvSpPr>
            <a:spLocks noGrp="1"/>
          </p:cNvSpPr>
          <p:nvPr>
            <p:ph type="title"/>
          </p:nvPr>
        </p:nvSpPr>
        <p:spPr/>
        <p:txBody>
          <a:bodyPr/>
          <a:lstStyle/>
          <a:p>
            <a:r>
              <a:rPr lang="uk-UA" dirty="0"/>
              <a:t>Базові властивості інформації</a:t>
            </a:r>
            <a:br>
              <a:rPr lang="uk-UA" dirty="0"/>
            </a:br>
            <a:endParaRPr lang="uk-UA" dirty="0"/>
          </a:p>
        </p:txBody>
      </p:sp>
      <p:sp>
        <p:nvSpPr>
          <p:cNvPr id="3" name="Місце для вмісту 2">
            <a:extLst>
              <a:ext uri="{FF2B5EF4-FFF2-40B4-BE49-F238E27FC236}">
                <a16:creationId xmlns:a16="http://schemas.microsoft.com/office/drawing/2014/main" id="{95918CEB-3DC3-41CE-804D-BD24D88127C3}"/>
              </a:ext>
            </a:extLst>
          </p:cNvPr>
          <p:cNvSpPr>
            <a:spLocks noGrp="1"/>
          </p:cNvSpPr>
          <p:nvPr>
            <p:ph idx="1"/>
          </p:nvPr>
        </p:nvSpPr>
        <p:spPr/>
        <p:txBody>
          <a:bodyPr/>
          <a:lstStyle/>
          <a:p>
            <a:pPr marL="0" indent="0">
              <a:buNone/>
            </a:pPr>
            <a:r>
              <a:rPr lang="uk-UA" dirty="0"/>
              <a:t>Базові властивості інформації поділяються на такі групи:</a:t>
            </a:r>
          </a:p>
          <a:p>
            <a:r>
              <a:rPr lang="uk-UA" dirty="0"/>
              <a:t>атрибутивні властивості;</a:t>
            </a:r>
          </a:p>
          <a:p>
            <a:r>
              <a:rPr lang="uk-UA" dirty="0"/>
              <a:t>прагматичні властивості;</a:t>
            </a:r>
          </a:p>
          <a:p>
            <a:r>
              <a:rPr lang="uk-UA" dirty="0"/>
              <a:t>динамічні властивості.</a:t>
            </a:r>
          </a:p>
          <a:p>
            <a:endParaRPr lang="uk-UA" dirty="0"/>
          </a:p>
        </p:txBody>
      </p:sp>
    </p:spTree>
    <p:extLst>
      <p:ext uri="{BB962C8B-B14F-4D97-AF65-F5344CB8AC3E}">
        <p14:creationId xmlns:p14="http://schemas.microsoft.com/office/powerpoint/2010/main" val="12451218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C7F762-E090-45DA-A07F-1CFCBDCF36BB}"/>
              </a:ext>
            </a:extLst>
          </p:cNvPr>
          <p:cNvSpPr>
            <a:spLocks noGrp="1"/>
          </p:cNvSpPr>
          <p:nvPr>
            <p:ph type="title"/>
          </p:nvPr>
        </p:nvSpPr>
        <p:spPr/>
        <p:txBody>
          <a:bodyPr/>
          <a:lstStyle/>
          <a:p>
            <a:pPr algn="ctr"/>
            <a:r>
              <a:rPr lang="uk-UA" dirty="0"/>
              <a:t>АТРИБУТИВНІ ВЛАСТИВОСТІ ІНФОРМАЦІЇ</a:t>
            </a:r>
          </a:p>
        </p:txBody>
      </p:sp>
      <p:sp>
        <p:nvSpPr>
          <p:cNvPr id="3" name="Місце для вмісту 2">
            <a:extLst>
              <a:ext uri="{FF2B5EF4-FFF2-40B4-BE49-F238E27FC236}">
                <a16:creationId xmlns:a16="http://schemas.microsoft.com/office/drawing/2014/main" id="{1F671277-2558-4D96-9A3C-B41073A4BAED}"/>
              </a:ext>
            </a:extLst>
          </p:cNvPr>
          <p:cNvSpPr>
            <a:spLocks noGrp="1"/>
          </p:cNvSpPr>
          <p:nvPr>
            <p:ph idx="1"/>
          </p:nvPr>
        </p:nvSpPr>
        <p:spPr/>
        <p:txBody>
          <a:bodyPr>
            <a:normAutofit fontScale="92500" lnSpcReduction="10000"/>
          </a:bodyPr>
          <a:lstStyle/>
          <a:p>
            <a:pPr algn="just"/>
            <a:r>
              <a:rPr lang="uk-UA" i="1" dirty="0">
                <a:solidFill>
                  <a:srgbClr val="FFFF00"/>
                </a:solidFill>
              </a:rPr>
              <a:t>Атрибутивні властивості </a:t>
            </a:r>
            <a:r>
              <a:rPr lang="uk-UA" dirty="0"/>
              <a:t>– це ті властивості, без яких інформація не існує. Прагматичні властивості характеризують ступінь корисності інформації для її користувача. Динамічні властивості характеризують зміну інформації в часі.</a:t>
            </a:r>
          </a:p>
          <a:p>
            <a:pPr marL="0" indent="0" algn="just">
              <a:buNone/>
            </a:pPr>
            <a:r>
              <a:rPr lang="uk-UA" dirty="0"/>
              <a:t>АТРИБУТИВНІ ВЛАСТИВОСТІ ІНФОРМАЦІЇ</a:t>
            </a:r>
          </a:p>
          <a:p>
            <a:pPr algn="just"/>
            <a:r>
              <a:rPr lang="uk-UA" dirty="0">
                <a:solidFill>
                  <a:srgbClr val="FFFF00"/>
                </a:solidFill>
              </a:rPr>
              <a:t>Невідривність інформації від фізичного носія та знакова природа інформації </a:t>
            </a:r>
            <a:r>
              <a:rPr lang="uk-UA" dirty="0"/>
              <a:t>– будь-яка інформація існує лише на конкретному фізичному носієві і представлена за допомогою певної знакової системи (мови). Але водночас інформація не має жорсткої прив’язки ані до конкретної знакової системи, ані до конкретного носія.</a:t>
            </a:r>
          </a:p>
          <a:p>
            <a:pPr algn="just"/>
            <a:r>
              <a:rPr lang="uk-UA" dirty="0">
                <a:solidFill>
                  <a:srgbClr val="FFFF00"/>
                </a:solidFill>
              </a:rPr>
              <a:t>Дискретність інформації </a:t>
            </a:r>
            <a:r>
              <a:rPr lang="uk-UA" dirty="0"/>
              <a:t>– будь-які відомості, знання, які містяться в інформації, поширюються у виді різних повідомлень, які складаються з окремих елементів: букв, цифр, символів, знаків, кольорів тощо.</a:t>
            </a:r>
          </a:p>
          <a:p>
            <a:pPr algn="just"/>
            <a:r>
              <a:rPr lang="uk-UA" dirty="0">
                <a:solidFill>
                  <a:srgbClr val="FFFF00"/>
                </a:solidFill>
              </a:rPr>
              <a:t>Безперервність інформації </a:t>
            </a:r>
            <a:r>
              <a:rPr lang="uk-UA" dirty="0"/>
              <a:t>– інформація має властивість зливатись з уже зафіксованою та накопиченою раніше, що сприяє її поступальному нагромадженню та розвитку.</a:t>
            </a:r>
          </a:p>
          <a:p>
            <a:endParaRPr lang="uk-UA" dirty="0"/>
          </a:p>
        </p:txBody>
      </p:sp>
    </p:spTree>
    <p:extLst>
      <p:ext uri="{BB962C8B-B14F-4D97-AF65-F5344CB8AC3E}">
        <p14:creationId xmlns:p14="http://schemas.microsoft.com/office/powerpoint/2010/main" val="3666788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195037-588F-4126-9ABE-E86CC0206B55}"/>
              </a:ext>
            </a:extLst>
          </p:cNvPr>
          <p:cNvSpPr>
            <a:spLocks noGrp="1"/>
          </p:cNvSpPr>
          <p:nvPr>
            <p:ph type="title"/>
          </p:nvPr>
        </p:nvSpPr>
        <p:spPr/>
        <p:txBody>
          <a:bodyPr/>
          <a:lstStyle/>
          <a:p>
            <a:r>
              <a:rPr lang="uk-UA" dirty="0"/>
              <a:t>ПРАГМАТИЧНІ ВЛАСТИВОСТІ ІНФОРМАЦІЇ</a:t>
            </a:r>
            <a:br>
              <a:rPr lang="uk-UA" dirty="0"/>
            </a:br>
            <a:endParaRPr lang="uk-UA" dirty="0"/>
          </a:p>
        </p:txBody>
      </p:sp>
      <p:sp>
        <p:nvSpPr>
          <p:cNvPr id="3" name="Місце для вмісту 2">
            <a:extLst>
              <a:ext uri="{FF2B5EF4-FFF2-40B4-BE49-F238E27FC236}">
                <a16:creationId xmlns:a16="http://schemas.microsoft.com/office/drawing/2014/main" id="{17E38EC9-1657-4B0E-AEE0-70730CC8B2D3}"/>
              </a:ext>
            </a:extLst>
          </p:cNvPr>
          <p:cNvSpPr>
            <a:spLocks noGrp="1"/>
          </p:cNvSpPr>
          <p:nvPr>
            <p:ph idx="1"/>
          </p:nvPr>
        </p:nvSpPr>
        <p:spPr/>
        <p:txBody>
          <a:bodyPr>
            <a:normAutofit fontScale="77500" lnSpcReduction="20000"/>
          </a:bodyPr>
          <a:lstStyle/>
          <a:p>
            <a:pPr marL="0" indent="0" algn="just">
              <a:buNone/>
            </a:pPr>
            <a:r>
              <a:rPr lang="uk-UA" dirty="0"/>
              <a:t>Прагматичні властивості інформації визначають </a:t>
            </a:r>
            <a:r>
              <a:rPr lang="uk-UA" dirty="0">
                <a:solidFill>
                  <a:srgbClr val="FFFF00"/>
                </a:solidFill>
              </a:rPr>
              <a:t>ступінь корисності інформації</a:t>
            </a:r>
            <a:r>
              <a:rPr lang="uk-UA" dirty="0"/>
              <a:t> для конкретного користувача і виявляються в процесі використання інформації. З цього погляду виділяють такі властивості, як смисл та новизна, корисність, цінність та </a:t>
            </a:r>
            <a:r>
              <a:rPr lang="uk-UA" dirty="0" err="1"/>
              <a:t>кумулятивність</a:t>
            </a:r>
            <a:r>
              <a:rPr lang="uk-UA" dirty="0"/>
              <a:t>.</a:t>
            </a:r>
          </a:p>
          <a:p>
            <a:pPr algn="just"/>
            <a:r>
              <a:rPr lang="uk-UA" dirty="0">
                <a:solidFill>
                  <a:srgbClr val="FFFF00"/>
                </a:solidFill>
              </a:rPr>
              <a:t>Смисл та новизна </a:t>
            </a:r>
            <a:r>
              <a:rPr lang="uk-UA" dirty="0"/>
              <a:t>– ця властивість характеризує переміщення інформації в соціальних комунікаціях і виділяє ту її частину, яка є новою для споживача.</a:t>
            </a:r>
          </a:p>
          <a:p>
            <a:pPr algn="just"/>
            <a:r>
              <a:rPr lang="uk-UA" dirty="0">
                <a:solidFill>
                  <a:srgbClr val="FFFF00"/>
                </a:solidFill>
              </a:rPr>
              <a:t>Корисність</a:t>
            </a:r>
            <a:r>
              <a:rPr lang="uk-UA" dirty="0"/>
              <a:t>. Корисною вважається така інформація, яка зменшує невизначеність щодо певного об’єкта. Інформація, яка має негативне значення корисності, називається дезінформацією. Також зустрічається застосування </a:t>
            </a:r>
            <a:r>
              <a:rPr lang="uk-UA" dirty="0" err="1"/>
              <a:t>терміна</a:t>
            </a:r>
            <a:r>
              <a:rPr lang="uk-UA" dirty="0"/>
              <a:t> корисності інформації для опису впливу, який здійснює інформація на внутрішній стан людини, її настрій, самопочуття, здоров’я. У цьому смислі корисна або позитивна інформація – це та, котра позитивно сприймається людиною, сприяє поліпшенню її самопочуття, а негативна інформація пригнічує психіку та самопочуття людини і може призвести до погіршення її здоров’я.</a:t>
            </a:r>
          </a:p>
          <a:p>
            <a:pPr algn="just"/>
            <a:r>
              <a:rPr lang="uk-UA" dirty="0">
                <a:solidFill>
                  <a:srgbClr val="FFFF00"/>
                </a:solidFill>
              </a:rPr>
              <a:t>Цінність</a:t>
            </a:r>
            <a:r>
              <a:rPr lang="uk-UA" dirty="0"/>
              <a:t> – це вигода, яку дає інформація з урахуванням вартості її отримання. Основними вигодами від інформації є зменшення невизначеності, прийняття кращих рішень та підвищення здатності планувати діяльність. Витрати – це час та ресурси, витрачені на збір даних та їх обробку, зберігання та представлення інформації. Необхідно звернути увагу, що цінність інформації різна для різних споживачів та користувачів.</a:t>
            </a:r>
          </a:p>
          <a:p>
            <a:pPr algn="just"/>
            <a:r>
              <a:rPr lang="uk-UA" dirty="0" err="1">
                <a:solidFill>
                  <a:srgbClr val="FFFF00"/>
                </a:solidFill>
              </a:rPr>
              <a:t>Кумулятивність</a:t>
            </a:r>
            <a:r>
              <a:rPr lang="uk-UA" dirty="0"/>
              <a:t> – ця властивість пов’язана з можливістю більш короткого, узагальненого представлення інформації без втрати її смислу.</a:t>
            </a:r>
          </a:p>
          <a:p>
            <a:endParaRPr lang="uk-UA" dirty="0"/>
          </a:p>
        </p:txBody>
      </p:sp>
    </p:spTree>
    <p:extLst>
      <p:ext uri="{BB962C8B-B14F-4D97-AF65-F5344CB8AC3E}">
        <p14:creationId xmlns:p14="http://schemas.microsoft.com/office/powerpoint/2010/main" val="22803195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0AB53E-A603-476A-B940-EA05F6BEA225}"/>
              </a:ext>
            </a:extLst>
          </p:cNvPr>
          <p:cNvSpPr>
            <a:spLocks noGrp="1"/>
          </p:cNvSpPr>
          <p:nvPr>
            <p:ph type="title"/>
          </p:nvPr>
        </p:nvSpPr>
        <p:spPr/>
        <p:txBody>
          <a:bodyPr/>
          <a:lstStyle/>
          <a:p>
            <a:pPr algn="ctr"/>
            <a:r>
              <a:rPr lang="uk-UA" dirty="0"/>
              <a:t>ДИНАМІЧНІ ВЛАСТИВОСТІ ІНФОРМАЦІЇ</a:t>
            </a:r>
            <a:br>
              <a:rPr lang="uk-UA" dirty="0"/>
            </a:br>
            <a:endParaRPr lang="uk-UA" dirty="0"/>
          </a:p>
        </p:txBody>
      </p:sp>
      <p:sp>
        <p:nvSpPr>
          <p:cNvPr id="3" name="Місце для вмісту 2">
            <a:extLst>
              <a:ext uri="{FF2B5EF4-FFF2-40B4-BE49-F238E27FC236}">
                <a16:creationId xmlns:a16="http://schemas.microsoft.com/office/drawing/2014/main" id="{199ACBC6-9E9D-496C-9649-04FF15B4AA6D}"/>
              </a:ext>
            </a:extLst>
          </p:cNvPr>
          <p:cNvSpPr>
            <a:spLocks noGrp="1"/>
          </p:cNvSpPr>
          <p:nvPr>
            <p:ph idx="1"/>
          </p:nvPr>
        </p:nvSpPr>
        <p:spPr/>
        <p:txBody>
          <a:bodyPr>
            <a:normAutofit/>
          </a:bodyPr>
          <a:lstStyle/>
          <a:p>
            <a:pPr marL="0" indent="0" algn="just">
              <a:buNone/>
            </a:pPr>
            <a:r>
              <a:rPr lang="uk-UA" dirty="0"/>
              <a:t>Динамічні властивості інформації, як випливає з самої назви, характеризують динаміку розвитку інформації в часі. Виділяють дві динамічні властивості інформації: зростання інформації та старіння інформації.</a:t>
            </a:r>
          </a:p>
          <a:p>
            <a:pPr algn="just"/>
            <a:r>
              <a:rPr lang="uk-UA" dirty="0">
                <a:solidFill>
                  <a:srgbClr val="FFFF00"/>
                </a:solidFill>
              </a:rPr>
              <a:t>Зростання інформації </a:t>
            </a:r>
            <a:r>
              <a:rPr lang="uk-UA" dirty="0"/>
              <a:t>– ця властивість пов’язана з рухом інформації в інформаційних комунікаціях, які забезпечують можливості її багаторазового поширення та використання. Як вже відзначалось, інформація не зв’язана жорстко ані з конкретною мовою, ані з конкретним носієм, і завдяки цьому інформація може бути отримана і використана декількома споживачами. Крім того, одна і та сама інформація може бути розміщена на різних джерелах.</a:t>
            </a:r>
          </a:p>
          <a:p>
            <a:pPr algn="just"/>
            <a:r>
              <a:rPr lang="uk-UA" dirty="0">
                <a:solidFill>
                  <a:srgbClr val="FFFF00"/>
                </a:solidFill>
              </a:rPr>
              <a:t>Старіння</a:t>
            </a:r>
            <a:r>
              <a:rPr lang="uk-UA" dirty="0"/>
              <a:t> – це властивість інформації втрачати з часом свою практичну цінність. Фактично, інформація старіє не з плином часу, а внаслідок появи нової інформації, яка уточнює, доповнює чи спростовує (повністю або частково) попередню.</a:t>
            </a:r>
          </a:p>
          <a:p>
            <a:endParaRPr lang="uk-UA" dirty="0"/>
          </a:p>
        </p:txBody>
      </p:sp>
    </p:spTree>
    <p:extLst>
      <p:ext uri="{BB962C8B-B14F-4D97-AF65-F5344CB8AC3E}">
        <p14:creationId xmlns:p14="http://schemas.microsoft.com/office/powerpoint/2010/main" val="2962818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AA6E60-C654-433C-9CB8-6A340A5275B5}"/>
              </a:ext>
            </a:extLst>
          </p:cNvPr>
          <p:cNvSpPr>
            <a:spLocks noGrp="1"/>
          </p:cNvSpPr>
          <p:nvPr>
            <p:ph type="title"/>
          </p:nvPr>
        </p:nvSpPr>
        <p:spPr/>
        <p:txBody>
          <a:bodyPr/>
          <a:lstStyle/>
          <a:p>
            <a:pPr algn="ctr"/>
            <a:r>
              <a:rPr lang="uk-UA" dirty="0"/>
              <a:t>Властивості інформації</a:t>
            </a:r>
          </a:p>
        </p:txBody>
      </p:sp>
      <p:sp>
        <p:nvSpPr>
          <p:cNvPr id="3" name="Місце для вмісту 2">
            <a:extLst>
              <a:ext uri="{FF2B5EF4-FFF2-40B4-BE49-F238E27FC236}">
                <a16:creationId xmlns:a16="http://schemas.microsoft.com/office/drawing/2014/main" id="{FE3FEF63-9518-4DBB-8867-67408819ED54}"/>
              </a:ext>
            </a:extLst>
          </p:cNvPr>
          <p:cNvSpPr>
            <a:spLocks noGrp="1"/>
          </p:cNvSpPr>
          <p:nvPr>
            <p:ph idx="1"/>
          </p:nvPr>
        </p:nvSpPr>
        <p:spPr/>
        <p:txBody>
          <a:bodyPr>
            <a:normAutofit/>
          </a:bodyPr>
          <a:lstStyle/>
          <a:p>
            <a:pPr algn="just"/>
            <a:r>
              <a:rPr lang="uk-UA" dirty="0"/>
              <a:t>обов’язковість зв’язку з носієм (матеріальним або ідеальним);</a:t>
            </a:r>
          </a:p>
          <a:p>
            <a:pPr algn="just"/>
            <a:r>
              <a:rPr lang="uk-UA" dirty="0"/>
              <a:t>цілісність, системність (інформація певного повідомлення не є сумою всіх елементів, що містяться у повідомленні, та не  можуть бути розташовані у будь-якій послідовності);</a:t>
            </a:r>
          </a:p>
          <a:p>
            <a:pPr algn="just"/>
            <a:r>
              <a:rPr lang="uk-UA" dirty="0" err="1"/>
              <a:t>дистанційованість</a:t>
            </a:r>
            <a:r>
              <a:rPr lang="uk-UA" dirty="0"/>
              <a:t> від джерела (давні мови інформують про суспільства, яких вже давно немає);</a:t>
            </a:r>
          </a:p>
          <a:p>
            <a:pPr algn="just"/>
            <a:r>
              <a:rPr lang="uk-UA" dirty="0"/>
              <a:t>старіння (причина – поява нової інформації);</a:t>
            </a:r>
          </a:p>
          <a:p>
            <a:pPr algn="just"/>
            <a:r>
              <a:rPr lang="uk-UA" dirty="0"/>
              <a:t>альтернативність використання;</a:t>
            </a:r>
          </a:p>
          <a:p>
            <a:endParaRPr lang="uk-UA" dirty="0"/>
          </a:p>
        </p:txBody>
      </p:sp>
    </p:spTree>
    <p:extLst>
      <p:ext uri="{BB962C8B-B14F-4D97-AF65-F5344CB8AC3E}">
        <p14:creationId xmlns:p14="http://schemas.microsoft.com/office/powerpoint/2010/main" val="15150042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B636F8-32A1-49B3-A7DB-594A0EBD69CB}"/>
              </a:ext>
            </a:extLst>
          </p:cNvPr>
          <p:cNvSpPr>
            <a:spLocks noGrp="1"/>
          </p:cNvSpPr>
          <p:nvPr>
            <p:ph type="title"/>
          </p:nvPr>
        </p:nvSpPr>
        <p:spPr/>
        <p:txBody>
          <a:bodyPr/>
          <a:lstStyle/>
          <a:p>
            <a:pPr algn="ctr"/>
            <a:r>
              <a:rPr lang="uk-UA" dirty="0"/>
              <a:t>Властивості інформації</a:t>
            </a:r>
          </a:p>
        </p:txBody>
      </p:sp>
      <p:sp>
        <p:nvSpPr>
          <p:cNvPr id="3" name="Місце для вмісту 2">
            <a:extLst>
              <a:ext uri="{FF2B5EF4-FFF2-40B4-BE49-F238E27FC236}">
                <a16:creationId xmlns:a16="http://schemas.microsoft.com/office/drawing/2014/main" id="{37018905-85B7-46F9-85C3-FB710B6C9653}"/>
              </a:ext>
            </a:extLst>
          </p:cNvPr>
          <p:cNvSpPr>
            <a:spLocks noGrp="1"/>
          </p:cNvSpPr>
          <p:nvPr>
            <p:ph idx="1"/>
          </p:nvPr>
        </p:nvSpPr>
        <p:spPr/>
        <p:txBody>
          <a:bodyPr/>
          <a:lstStyle/>
          <a:p>
            <a:pPr algn="just"/>
            <a:r>
              <a:rPr lang="uk-UA" dirty="0"/>
              <a:t>інваріантність (одна й та сама інформація може передаватися по-різному);</a:t>
            </a:r>
          </a:p>
          <a:p>
            <a:pPr algn="just"/>
            <a:r>
              <a:rPr lang="uk-UA" dirty="0"/>
              <a:t>можливість кодування, дешифровки;</a:t>
            </a:r>
          </a:p>
          <a:p>
            <a:pPr algn="just"/>
            <a:r>
              <a:rPr lang="uk-UA" dirty="0"/>
              <a:t>наступність інформації – без розвиненої наступності не може бути розвиненої структури процесів розвитку, адже у них залишаються не диференційованими явища історизму;</a:t>
            </a:r>
          </a:p>
          <a:p>
            <a:pPr algn="just"/>
            <a:r>
              <a:rPr lang="uk-UA" dirty="0"/>
              <a:t>невичерпність інформації – інформація може мати необмежену кількість користувачів, використовуватися необмежену кількість разів і при цьому залишатися незмінною;</a:t>
            </a:r>
          </a:p>
          <a:p>
            <a:pPr algn="just"/>
            <a:r>
              <a:rPr lang="uk-UA" dirty="0"/>
              <a:t>універсальність інформації – зміст інформації може бути будь-яким або «про все».</a:t>
            </a:r>
          </a:p>
          <a:p>
            <a:endParaRPr lang="uk-UA" dirty="0"/>
          </a:p>
        </p:txBody>
      </p:sp>
    </p:spTree>
    <p:extLst>
      <p:ext uri="{BB962C8B-B14F-4D97-AF65-F5344CB8AC3E}">
        <p14:creationId xmlns:p14="http://schemas.microsoft.com/office/powerpoint/2010/main" val="42719539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F94987-4E85-47A1-9112-9CED22AA0C8C}"/>
              </a:ext>
            </a:extLst>
          </p:cNvPr>
          <p:cNvSpPr>
            <a:spLocks noGrp="1"/>
          </p:cNvSpPr>
          <p:nvPr>
            <p:ph type="title"/>
          </p:nvPr>
        </p:nvSpPr>
        <p:spPr/>
        <p:txBody>
          <a:bodyPr/>
          <a:lstStyle/>
          <a:p>
            <a:pPr algn="ctr"/>
            <a:r>
              <a:rPr lang="uk-UA" dirty="0"/>
              <a:t>Якість інформації</a:t>
            </a:r>
          </a:p>
        </p:txBody>
      </p:sp>
      <p:sp>
        <p:nvSpPr>
          <p:cNvPr id="3" name="Місце для вмісту 2">
            <a:extLst>
              <a:ext uri="{FF2B5EF4-FFF2-40B4-BE49-F238E27FC236}">
                <a16:creationId xmlns:a16="http://schemas.microsoft.com/office/drawing/2014/main" id="{3DB5B69C-C672-4AE6-8BCB-3CB14E0FA037}"/>
              </a:ext>
            </a:extLst>
          </p:cNvPr>
          <p:cNvSpPr>
            <a:spLocks noGrp="1"/>
          </p:cNvSpPr>
          <p:nvPr>
            <p:ph idx="1"/>
          </p:nvPr>
        </p:nvSpPr>
        <p:spPr>
          <a:xfrm>
            <a:off x="685801" y="2065867"/>
            <a:ext cx="10131425" cy="3725333"/>
          </a:xfrm>
        </p:spPr>
        <p:txBody>
          <a:bodyPr>
            <a:normAutofit fontScale="92500" lnSpcReduction="20000"/>
          </a:bodyPr>
          <a:lstStyle/>
          <a:p>
            <a:pPr marL="0" indent="0" algn="just">
              <a:buNone/>
            </a:pPr>
            <a:r>
              <a:rPr lang="uk-UA" dirty="0"/>
              <a:t>Якість інформації становить сукупність властивостей інформації, які характеризують ступінь її відповідності потребам користувачів. Властивості якості інформації:</a:t>
            </a:r>
          </a:p>
          <a:p>
            <a:pPr algn="just"/>
            <a:r>
              <a:rPr lang="uk-UA" dirty="0"/>
              <a:t>репрезентативність інформації пов’язана з правильністю її відбору і формування з метою адекватного відображення властивостей об’єкта. Вагоме значення у такому разі мають: правильність концепції, на основі якої сформульовано вихідне поняття; аргументованість відбору сутнісних ознак и </a:t>
            </a:r>
            <a:r>
              <a:rPr lang="uk-UA" dirty="0" err="1"/>
              <a:t>зв’язків</a:t>
            </a:r>
            <a:r>
              <a:rPr lang="uk-UA" dirty="0"/>
              <a:t> відображає мого явища.</a:t>
            </a:r>
          </a:p>
          <a:p>
            <a:pPr algn="just"/>
            <a:r>
              <a:rPr lang="uk-UA" dirty="0"/>
              <a:t>адекватність (ступінь відповідності інформації, отриманої користувачем, тому, що автор мав на увазі);</a:t>
            </a:r>
          </a:p>
          <a:p>
            <a:pPr algn="just"/>
            <a:r>
              <a:rPr lang="uk-UA" dirty="0"/>
              <a:t>достовірність (її відповідність об’єктивній дійсності оточуючої дійсності). Недостовірність інформації обумовлюється вихідною неправдивістю даних, в результаті модифікації даних. Іноді недостовірні відомості можуть надавати достовірну інформацію, наприклад, коли заздалегідь відома ступінь їх недостовірності. У таких випадках, чим більше вихідних даних тим вища достовірність отриманого результату. Отже, на достовірність інформації впливають такі її властивості як адекватність і повнота.</a:t>
            </a:r>
          </a:p>
          <a:p>
            <a:pPr algn="just"/>
            <a:r>
              <a:rPr lang="uk-UA" dirty="0"/>
              <a:t>повнота (достатність) інформації означає, що вона містить мінімальний, але достатній склад для прийняття рішень;</a:t>
            </a:r>
          </a:p>
          <a:p>
            <a:endParaRPr lang="uk-UA" dirty="0"/>
          </a:p>
          <a:p>
            <a:endParaRPr lang="uk-UA" dirty="0"/>
          </a:p>
        </p:txBody>
      </p:sp>
    </p:spTree>
    <p:extLst>
      <p:ext uri="{BB962C8B-B14F-4D97-AF65-F5344CB8AC3E}">
        <p14:creationId xmlns:p14="http://schemas.microsoft.com/office/powerpoint/2010/main" val="33228934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FFBDE2-4E2D-4932-A21A-535F3445468D}"/>
              </a:ext>
            </a:extLst>
          </p:cNvPr>
          <p:cNvSpPr>
            <a:spLocks noGrp="1"/>
          </p:cNvSpPr>
          <p:nvPr>
            <p:ph type="title"/>
          </p:nvPr>
        </p:nvSpPr>
        <p:spPr/>
        <p:txBody>
          <a:bodyPr/>
          <a:lstStyle/>
          <a:p>
            <a:pPr algn="ctr"/>
            <a:r>
              <a:rPr lang="uk-UA" dirty="0"/>
              <a:t>Якість інформації</a:t>
            </a:r>
          </a:p>
        </p:txBody>
      </p:sp>
      <p:sp>
        <p:nvSpPr>
          <p:cNvPr id="3" name="Місце для вмісту 2">
            <a:extLst>
              <a:ext uri="{FF2B5EF4-FFF2-40B4-BE49-F238E27FC236}">
                <a16:creationId xmlns:a16="http://schemas.microsoft.com/office/drawing/2014/main" id="{79A8D414-2611-4006-A25E-F40F9A2D928E}"/>
              </a:ext>
            </a:extLst>
          </p:cNvPr>
          <p:cNvSpPr>
            <a:spLocks noGrp="1"/>
          </p:cNvSpPr>
          <p:nvPr>
            <p:ph idx="1"/>
          </p:nvPr>
        </p:nvSpPr>
        <p:spPr/>
        <p:txBody>
          <a:bodyPr>
            <a:normAutofit lnSpcReduction="10000"/>
          </a:bodyPr>
          <a:lstStyle/>
          <a:p>
            <a:pPr algn="just"/>
            <a:r>
              <a:rPr lang="uk-UA" dirty="0"/>
              <a:t>надлишковість інформації (якість інформації, що покращує зрозумілість і сприйняття інформації) Однак, якщо йдеться про збереження і передачу інформації засобами комп’ютерної техніки, то надлишковість відіграє негативну роль. Наприклад, візуальна інформація має надлишковість більше ніж 90 %. Це означає, що втративши значну частину візуальної інформації, людина може розуміти її зміст.</a:t>
            </a:r>
          </a:p>
          <a:p>
            <a:pPr algn="just"/>
            <a:r>
              <a:rPr lang="uk-UA" dirty="0"/>
              <a:t>точність інформації визначається ступенем близькості отриманої інформації до реального стану процесу, явища, об’єкту. </a:t>
            </a:r>
          </a:p>
          <a:p>
            <a:pPr algn="just"/>
            <a:r>
              <a:rPr lang="uk-UA" dirty="0"/>
              <a:t>об’єктивність-суб’єктивність інформації (поняття об’єктивності інформації є відносним. Перебіг інформаційного процесу призводить до пониження об’єктивності інформації).</a:t>
            </a:r>
          </a:p>
          <a:p>
            <a:pPr algn="just"/>
            <a:r>
              <a:rPr lang="uk-UA" dirty="0"/>
              <a:t>доступність інформації (можливість отримати ту чи іншу інформацію);</a:t>
            </a:r>
          </a:p>
          <a:p>
            <a:pPr algn="just"/>
            <a:r>
              <a:rPr lang="uk-UA" dirty="0"/>
              <a:t>актуальність інформації (ступінь відповідності інформації теперішньому моменту).</a:t>
            </a:r>
          </a:p>
          <a:p>
            <a:endParaRPr lang="uk-UA" dirty="0"/>
          </a:p>
        </p:txBody>
      </p:sp>
    </p:spTree>
    <p:extLst>
      <p:ext uri="{BB962C8B-B14F-4D97-AF65-F5344CB8AC3E}">
        <p14:creationId xmlns:p14="http://schemas.microsoft.com/office/powerpoint/2010/main" val="2862498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083282-4A85-4727-91A2-643F7AD53160}"/>
              </a:ext>
            </a:extLst>
          </p:cNvPr>
          <p:cNvSpPr>
            <a:spLocks noGrp="1"/>
          </p:cNvSpPr>
          <p:nvPr>
            <p:ph type="title"/>
          </p:nvPr>
        </p:nvSpPr>
        <p:spPr/>
        <p:txBody>
          <a:bodyPr/>
          <a:lstStyle/>
          <a:p>
            <a:r>
              <a:rPr lang="uk-UA" dirty="0"/>
              <a:t>Вперше термін «інформація»</a:t>
            </a:r>
          </a:p>
        </p:txBody>
      </p:sp>
      <p:sp>
        <p:nvSpPr>
          <p:cNvPr id="3" name="Місце для вмісту 2">
            <a:extLst>
              <a:ext uri="{FF2B5EF4-FFF2-40B4-BE49-F238E27FC236}">
                <a16:creationId xmlns:a16="http://schemas.microsoft.com/office/drawing/2014/main" id="{6B167B3E-BE16-4D15-B2C1-0FB1F9862493}"/>
              </a:ext>
            </a:extLst>
          </p:cNvPr>
          <p:cNvSpPr>
            <a:spLocks noGrp="1"/>
          </p:cNvSpPr>
          <p:nvPr>
            <p:ph idx="1"/>
          </p:nvPr>
        </p:nvSpPr>
        <p:spPr/>
        <p:txBody>
          <a:bodyPr/>
          <a:lstStyle/>
          <a:p>
            <a:pPr algn="just"/>
            <a:r>
              <a:rPr lang="uk-UA" dirty="0"/>
              <a:t>Вперше термін “інформація” знайшов своє відображення у математичній теорії інформатики і теорії передачі даних каналами зв‘язку Клода </a:t>
            </a:r>
            <a:r>
              <a:rPr lang="uk-UA" dirty="0" err="1"/>
              <a:t>Шеннона</a:t>
            </a:r>
            <a:r>
              <a:rPr lang="uk-UA" dirty="0"/>
              <a:t> (1948), в якій він під «інформацією» розумів </a:t>
            </a:r>
            <a:r>
              <a:rPr lang="uk-UA" dirty="0">
                <a:solidFill>
                  <a:srgbClr val="FFFF00"/>
                </a:solidFill>
              </a:rPr>
              <a:t>усі види повідомлень</a:t>
            </a:r>
            <a:r>
              <a:rPr lang="uk-UA" dirty="0"/>
              <a:t>. </a:t>
            </a:r>
          </a:p>
          <a:p>
            <a:pPr algn="just"/>
            <a:r>
              <a:rPr lang="uk-UA" dirty="0"/>
              <a:t>К. </a:t>
            </a:r>
            <a:r>
              <a:rPr lang="uk-UA" dirty="0" err="1"/>
              <a:t>Шеннон</a:t>
            </a:r>
            <a:r>
              <a:rPr lang="uk-UA" dirty="0"/>
              <a:t> разом з </a:t>
            </a:r>
            <a:r>
              <a:rPr lang="uk-UA" dirty="0" err="1"/>
              <a:t>У.Уівером</a:t>
            </a:r>
            <a:r>
              <a:rPr lang="uk-UA" dirty="0"/>
              <a:t> запропонували імовірні методи для визначення кількості інформації, що передається. Однак такі методи описують лише знакову структуру інформації, не зачіпаючи її змісту. </a:t>
            </a:r>
          </a:p>
        </p:txBody>
      </p:sp>
    </p:spTree>
    <p:extLst>
      <p:ext uri="{BB962C8B-B14F-4D97-AF65-F5344CB8AC3E}">
        <p14:creationId xmlns:p14="http://schemas.microsoft.com/office/powerpoint/2010/main" val="8350065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F8A7F8-4827-4049-913D-9EE88E63587C}"/>
              </a:ext>
            </a:extLst>
          </p:cNvPr>
          <p:cNvSpPr>
            <a:spLocks noGrp="1"/>
          </p:cNvSpPr>
          <p:nvPr>
            <p:ph type="title"/>
          </p:nvPr>
        </p:nvSpPr>
        <p:spPr/>
        <p:txBody>
          <a:bodyPr/>
          <a:lstStyle/>
          <a:p>
            <a:pPr algn="ctr"/>
            <a:r>
              <a:rPr lang="uk-UA" dirty="0"/>
              <a:t>Види інформації</a:t>
            </a:r>
            <a:br>
              <a:rPr lang="uk-UA" dirty="0"/>
            </a:br>
            <a:endParaRPr lang="uk-UA" dirty="0"/>
          </a:p>
        </p:txBody>
      </p:sp>
      <p:sp>
        <p:nvSpPr>
          <p:cNvPr id="3" name="Місце для вмісту 2">
            <a:extLst>
              <a:ext uri="{FF2B5EF4-FFF2-40B4-BE49-F238E27FC236}">
                <a16:creationId xmlns:a16="http://schemas.microsoft.com/office/drawing/2014/main" id="{782B705A-C3C0-4B53-81E7-8DE194B0EE1A}"/>
              </a:ext>
            </a:extLst>
          </p:cNvPr>
          <p:cNvSpPr>
            <a:spLocks noGrp="1"/>
          </p:cNvSpPr>
          <p:nvPr>
            <p:ph idx="1"/>
          </p:nvPr>
        </p:nvSpPr>
        <p:spPr/>
        <p:txBody>
          <a:bodyPr/>
          <a:lstStyle/>
          <a:p>
            <a:pPr algn="just"/>
            <a:r>
              <a:rPr lang="uk-UA" dirty="0"/>
              <a:t>У залежності від спрямування (напрямку руху) інформації розрізняють інформацію горизонтальну (потоки циркулюють між системами одного рівня) і вертикальну (між різними рівнями). Вертикальна інформація поділяється на пряму (від суб’єкта до об’єкта управляння) і зворотну (від об’єкта до суб’єкта).</a:t>
            </a:r>
          </a:p>
          <a:p>
            <a:pPr marL="0" indent="0" algn="just">
              <a:buNone/>
            </a:pPr>
            <a:r>
              <a:rPr lang="uk-UA" dirty="0"/>
              <a:t>За критерієм форми інформація поділяється на два види:</a:t>
            </a:r>
          </a:p>
          <a:p>
            <a:pPr marL="0" indent="0" algn="just">
              <a:buNone/>
            </a:pPr>
            <a:r>
              <a:rPr lang="uk-UA" dirty="0"/>
              <a:t>а) дискретна форма – це послідовність символів, що характеризує дискретну, змінну величину (кількість дорожньо-транспортних пригод);</a:t>
            </a:r>
          </a:p>
          <a:p>
            <a:pPr marL="0" indent="0" algn="just">
              <a:buNone/>
            </a:pPr>
            <a:r>
              <a:rPr lang="uk-UA" dirty="0"/>
              <a:t>б) безперервна форма – це величина, яка характеризує процес, що не має перерв або інтервалів (температура тіла людини).</a:t>
            </a:r>
          </a:p>
          <a:p>
            <a:endParaRPr lang="uk-UA" dirty="0"/>
          </a:p>
        </p:txBody>
      </p:sp>
    </p:spTree>
    <p:extLst>
      <p:ext uri="{BB962C8B-B14F-4D97-AF65-F5344CB8AC3E}">
        <p14:creationId xmlns:p14="http://schemas.microsoft.com/office/powerpoint/2010/main" val="23477574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108980-1BD6-4F27-8C29-8F0B8674326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F30DB2D-B6CD-4FA8-9EAB-250EF0CE518F}"/>
              </a:ext>
            </a:extLst>
          </p:cNvPr>
          <p:cNvSpPr>
            <a:spLocks noGrp="1"/>
          </p:cNvSpPr>
          <p:nvPr>
            <p:ph idx="1"/>
          </p:nvPr>
        </p:nvSpPr>
        <p:spPr/>
        <p:txBody>
          <a:bodyPr/>
          <a:lstStyle/>
          <a:p>
            <a:pPr marL="0" indent="0" algn="just">
              <a:buNone/>
            </a:pPr>
            <a:r>
              <a:rPr lang="uk-UA" dirty="0"/>
              <a:t>За сферою виникнення виокремлюють інформацію:</a:t>
            </a:r>
          </a:p>
          <a:p>
            <a:pPr marL="0" indent="0" algn="just">
              <a:buNone/>
            </a:pPr>
            <a:r>
              <a:rPr lang="uk-UA" dirty="0"/>
              <a:t>а) елементарну (механічну), що відображає процеси, явища неживої природи;</a:t>
            </a:r>
          </a:p>
          <a:p>
            <a:pPr marL="0" indent="0" algn="just">
              <a:buNone/>
            </a:pPr>
            <a:r>
              <a:rPr lang="uk-UA" dirty="0"/>
              <a:t>б) біологічну, що відображає процеси тваринного і рослинного світу;</a:t>
            </a:r>
          </a:p>
          <a:p>
            <a:pPr marL="0" indent="0" algn="just">
              <a:buNone/>
            </a:pPr>
            <a:r>
              <a:rPr lang="uk-UA" dirty="0"/>
              <a:t>в) соціальну, що відображає процеси людського суспільства.</a:t>
            </a:r>
          </a:p>
          <a:p>
            <a:pPr algn="just"/>
            <a:r>
              <a:rPr lang="uk-UA" dirty="0"/>
              <a:t>Соціальна інформація залучається до функціонального виду інформації, тобто до такої інформації, яка притаманна виключно живим системам, і передусім – людині. У цьому виді інформації крім досліджуваного кількісного виміру інформації останнім часом виявлені якісні виміри, наприклад, семантичні і прагматичні властивості. Прагматичне дослідження, яке випереджує всі інші останнім часом, відрізняється від семантичного тим, що воно зосереджується на відношенні інформації і суб’єкта, у той час як останнє – на відношення інформації і об’єкта.</a:t>
            </a:r>
          </a:p>
          <a:p>
            <a:endParaRPr lang="uk-UA" dirty="0"/>
          </a:p>
        </p:txBody>
      </p:sp>
    </p:spTree>
    <p:extLst>
      <p:ext uri="{BB962C8B-B14F-4D97-AF65-F5344CB8AC3E}">
        <p14:creationId xmlns:p14="http://schemas.microsoft.com/office/powerpoint/2010/main" val="28324939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54CF3A-4C79-49CB-B9B9-E5663B2ACB9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65E9786-8820-4BED-9FE4-C739B6A447A6}"/>
              </a:ext>
            </a:extLst>
          </p:cNvPr>
          <p:cNvSpPr>
            <a:spLocks noGrp="1"/>
          </p:cNvSpPr>
          <p:nvPr>
            <p:ph idx="1"/>
          </p:nvPr>
        </p:nvSpPr>
        <p:spPr/>
        <p:txBody>
          <a:bodyPr/>
          <a:lstStyle/>
          <a:p>
            <a:pPr marL="0" indent="0">
              <a:buNone/>
            </a:pPr>
            <a:r>
              <a:rPr lang="ru-RU" dirty="0"/>
              <a:t>За </a:t>
            </a:r>
            <a:r>
              <a:rPr lang="ru-RU" dirty="0" err="1"/>
              <a:t>засобом</a:t>
            </a:r>
            <a:r>
              <a:rPr lang="ru-RU" dirty="0"/>
              <a:t> </a:t>
            </a:r>
            <a:r>
              <a:rPr lang="ru-RU" dirty="0" err="1"/>
              <a:t>передачі</a:t>
            </a:r>
            <a:r>
              <a:rPr lang="ru-RU" dirty="0"/>
              <a:t> і </a:t>
            </a:r>
            <a:r>
              <a:rPr lang="ru-RU" dirty="0" err="1"/>
              <a:t>сприйняття</a:t>
            </a:r>
            <a:r>
              <a:rPr lang="ru-RU" dirty="0"/>
              <a:t>:</a:t>
            </a:r>
          </a:p>
          <a:p>
            <a:pPr marL="0" indent="0">
              <a:buNone/>
            </a:pPr>
            <a:r>
              <a:rPr lang="ru-RU" dirty="0"/>
              <a:t>а) </a:t>
            </a:r>
            <a:r>
              <a:rPr lang="ru-RU" dirty="0" err="1"/>
              <a:t>візуальна</a:t>
            </a:r>
            <a:r>
              <a:rPr lang="ru-RU" dirty="0"/>
              <a:t>;</a:t>
            </a:r>
          </a:p>
          <a:p>
            <a:pPr marL="0" indent="0">
              <a:buNone/>
            </a:pPr>
            <a:r>
              <a:rPr lang="ru-RU" dirty="0"/>
              <a:t>б) </a:t>
            </a:r>
            <a:r>
              <a:rPr lang="ru-RU" dirty="0" err="1"/>
              <a:t>аудіальна</a:t>
            </a:r>
            <a:r>
              <a:rPr lang="ru-RU" dirty="0"/>
              <a:t>;</a:t>
            </a:r>
          </a:p>
          <a:p>
            <a:pPr marL="0" indent="0">
              <a:buNone/>
            </a:pPr>
            <a:r>
              <a:rPr lang="ru-RU" dirty="0"/>
              <a:t>в) тактильна;</a:t>
            </a:r>
          </a:p>
          <a:p>
            <a:pPr marL="0" indent="0">
              <a:buNone/>
            </a:pPr>
            <a:r>
              <a:rPr lang="ru-RU" dirty="0"/>
              <a:t>г) </a:t>
            </a:r>
            <a:r>
              <a:rPr lang="ru-RU" dirty="0" err="1"/>
              <a:t>органолептична</a:t>
            </a:r>
            <a:r>
              <a:rPr lang="ru-RU" dirty="0"/>
              <a:t> (</a:t>
            </a:r>
            <a:r>
              <a:rPr lang="ru-RU" dirty="0" err="1"/>
              <a:t>смаки</a:t>
            </a:r>
            <a:r>
              <a:rPr lang="ru-RU" dirty="0"/>
              <a:t> і запахи);</a:t>
            </a:r>
          </a:p>
          <a:p>
            <a:pPr marL="0" indent="0">
              <a:buNone/>
            </a:pPr>
            <a:r>
              <a:rPr lang="ru-RU" dirty="0"/>
              <a:t>д) </a:t>
            </a:r>
            <a:r>
              <a:rPr lang="ru-RU" dirty="0" err="1"/>
              <a:t>технічна</a:t>
            </a:r>
            <a:r>
              <a:rPr lang="ru-RU" dirty="0"/>
              <a:t> (</a:t>
            </a:r>
            <a:r>
              <a:rPr lang="ru-RU" dirty="0" err="1"/>
              <a:t>видається</a:t>
            </a:r>
            <a:r>
              <a:rPr lang="ru-RU" dirty="0"/>
              <a:t> і </a:t>
            </a:r>
            <a:r>
              <a:rPr lang="ru-RU" dirty="0" err="1"/>
              <a:t>сприймається</a:t>
            </a:r>
            <a:r>
              <a:rPr lang="ru-RU" dirty="0"/>
              <a:t> </a:t>
            </a:r>
            <a:r>
              <a:rPr lang="ru-RU" dirty="0" err="1"/>
              <a:t>засобами</a:t>
            </a:r>
            <a:r>
              <a:rPr lang="ru-RU" dirty="0"/>
              <a:t> </a:t>
            </a:r>
            <a:r>
              <a:rPr lang="ru-RU" dirty="0" err="1"/>
              <a:t>техніки</a:t>
            </a:r>
            <a:r>
              <a:rPr lang="ru-RU" dirty="0"/>
              <a:t>).</a:t>
            </a:r>
          </a:p>
          <a:p>
            <a:endParaRPr lang="uk-UA" dirty="0"/>
          </a:p>
        </p:txBody>
      </p:sp>
    </p:spTree>
    <p:extLst>
      <p:ext uri="{BB962C8B-B14F-4D97-AF65-F5344CB8AC3E}">
        <p14:creationId xmlns:p14="http://schemas.microsoft.com/office/powerpoint/2010/main" val="22479924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6EF694-75DE-4423-B2C6-996AB4F71D3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A7C73D67-5FDF-4749-A975-BDF56A56269C}"/>
              </a:ext>
            </a:extLst>
          </p:cNvPr>
          <p:cNvSpPr>
            <a:spLocks noGrp="1"/>
          </p:cNvSpPr>
          <p:nvPr>
            <p:ph idx="1"/>
          </p:nvPr>
        </p:nvSpPr>
        <p:spPr/>
        <p:txBody>
          <a:bodyPr/>
          <a:lstStyle/>
          <a:p>
            <a:pPr marL="0" indent="0">
              <a:buNone/>
            </a:pPr>
            <a:r>
              <a:rPr lang="ru-RU" dirty="0"/>
              <a:t>За </a:t>
            </a:r>
            <a:r>
              <a:rPr lang="ru-RU" dirty="0" err="1"/>
              <a:t>засобами</a:t>
            </a:r>
            <a:r>
              <a:rPr lang="ru-RU" dirty="0"/>
              <a:t> </a:t>
            </a:r>
            <a:r>
              <a:rPr lang="ru-RU" dirty="0" err="1"/>
              <a:t>кодування</a:t>
            </a:r>
            <a:r>
              <a:rPr lang="ru-RU" dirty="0"/>
              <a:t> </a:t>
            </a:r>
            <a:r>
              <a:rPr lang="ru-RU" dirty="0" err="1"/>
              <a:t>виокремлюють</a:t>
            </a:r>
            <a:r>
              <a:rPr lang="ru-RU" dirty="0"/>
              <a:t> </a:t>
            </a:r>
            <a:r>
              <a:rPr lang="ru-RU" dirty="0" err="1"/>
              <a:t>наступні</a:t>
            </a:r>
            <a:r>
              <a:rPr lang="ru-RU" dirty="0"/>
              <a:t> типи </a:t>
            </a:r>
            <a:r>
              <a:rPr lang="ru-RU" dirty="0" err="1"/>
              <a:t>інформації</a:t>
            </a:r>
            <a:r>
              <a:rPr lang="ru-RU" dirty="0"/>
              <a:t>:</a:t>
            </a:r>
          </a:p>
          <a:p>
            <a:pPr marL="0" indent="0">
              <a:buNone/>
            </a:pPr>
            <a:r>
              <a:rPr lang="ru-RU" dirty="0"/>
              <a:t>а) </a:t>
            </a:r>
            <a:r>
              <a:rPr lang="ru-RU" dirty="0" err="1"/>
              <a:t>символьну</a:t>
            </a:r>
            <a:r>
              <a:rPr lang="ru-RU" dirty="0"/>
              <a:t>, </a:t>
            </a:r>
            <a:r>
              <a:rPr lang="ru-RU" dirty="0" err="1"/>
              <a:t>основану</a:t>
            </a:r>
            <a:r>
              <a:rPr lang="ru-RU" dirty="0"/>
              <a:t> на </a:t>
            </a:r>
            <a:r>
              <a:rPr lang="ru-RU" dirty="0" err="1"/>
              <a:t>використанні</a:t>
            </a:r>
            <a:r>
              <a:rPr lang="ru-RU" dirty="0"/>
              <a:t> </a:t>
            </a:r>
            <a:r>
              <a:rPr lang="ru-RU" dirty="0" err="1"/>
              <a:t>символів</a:t>
            </a:r>
            <a:r>
              <a:rPr lang="ru-RU" dirty="0"/>
              <a:t> (</a:t>
            </a:r>
            <a:r>
              <a:rPr lang="ru-RU" dirty="0" err="1"/>
              <a:t>літер</a:t>
            </a:r>
            <a:r>
              <a:rPr lang="ru-RU" dirty="0"/>
              <a:t>, цифр, </a:t>
            </a:r>
            <a:r>
              <a:rPr lang="ru-RU" dirty="0" err="1"/>
              <a:t>знаків</a:t>
            </a:r>
            <a:r>
              <a:rPr lang="ru-RU" dirty="0"/>
              <a:t> </a:t>
            </a:r>
            <a:r>
              <a:rPr lang="ru-RU" dirty="0" err="1"/>
              <a:t>тощо</a:t>
            </a:r>
            <a:r>
              <a:rPr lang="ru-RU" dirty="0"/>
              <a:t>). Вона є </a:t>
            </a:r>
            <a:r>
              <a:rPr lang="ru-RU" dirty="0" err="1"/>
              <a:t>найпростішою</a:t>
            </a:r>
            <a:r>
              <a:rPr lang="ru-RU" dirty="0"/>
              <a:t> і </a:t>
            </a:r>
            <a:r>
              <a:rPr lang="ru-RU" dirty="0" err="1"/>
              <a:t>використовується</a:t>
            </a:r>
            <a:r>
              <a:rPr lang="ru-RU" dirty="0"/>
              <a:t> для </a:t>
            </a:r>
            <a:r>
              <a:rPr lang="ru-RU" dirty="0" err="1"/>
              <a:t>передачі</a:t>
            </a:r>
            <a:r>
              <a:rPr lang="ru-RU" dirty="0"/>
              <a:t> </a:t>
            </a:r>
            <a:r>
              <a:rPr lang="ru-RU" dirty="0" err="1"/>
              <a:t>нескладних</a:t>
            </a:r>
            <a:r>
              <a:rPr lang="ru-RU" dirty="0"/>
              <a:t> </a:t>
            </a:r>
            <a:r>
              <a:rPr lang="ru-RU" dirty="0" err="1"/>
              <a:t>сигналів</a:t>
            </a:r>
            <a:r>
              <a:rPr lang="ru-RU" dirty="0"/>
              <a:t>. Прикладом </a:t>
            </a:r>
            <a:r>
              <a:rPr lang="ru-RU" dirty="0" err="1"/>
              <a:t>може</a:t>
            </a:r>
            <a:r>
              <a:rPr lang="ru-RU" dirty="0"/>
              <a:t> </a:t>
            </a:r>
            <a:r>
              <a:rPr lang="ru-RU" dirty="0" err="1"/>
              <a:t>виступати</a:t>
            </a:r>
            <a:r>
              <a:rPr lang="ru-RU" dirty="0"/>
              <a:t> </a:t>
            </a:r>
            <a:r>
              <a:rPr lang="ru-RU" dirty="0" err="1"/>
              <a:t>зелене</a:t>
            </a:r>
            <a:r>
              <a:rPr lang="ru-RU" dirty="0"/>
              <a:t> </a:t>
            </a:r>
            <a:r>
              <a:rPr lang="ru-RU" dirty="0" err="1"/>
              <a:t>світло</a:t>
            </a:r>
            <a:r>
              <a:rPr lang="ru-RU" dirty="0"/>
              <a:t> </a:t>
            </a:r>
            <a:r>
              <a:rPr lang="ru-RU" dirty="0" err="1"/>
              <a:t>світлофора</a:t>
            </a:r>
            <a:r>
              <a:rPr lang="ru-RU" dirty="0"/>
              <a:t>.</a:t>
            </a:r>
          </a:p>
          <a:p>
            <a:pPr marL="0" indent="0">
              <a:buNone/>
            </a:pPr>
            <a:r>
              <a:rPr lang="ru-RU" dirty="0"/>
              <a:t>б) </a:t>
            </a:r>
            <a:r>
              <a:rPr lang="ru-RU" dirty="0" err="1"/>
              <a:t>текстову</a:t>
            </a:r>
            <a:r>
              <a:rPr lang="ru-RU" dirty="0"/>
              <a:t>, </a:t>
            </a:r>
            <a:r>
              <a:rPr lang="ru-RU" dirty="0" err="1"/>
              <a:t>засновану</a:t>
            </a:r>
            <a:r>
              <a:rPr lang="ru-RU" dirty="0"/>
              <a:t> на </a:t>
            </a:r>
            <a:r>
              <a:rPr lang="ru-RU" dirty="0" err="1"/>
              <a:t>використанні</a:t>
            </a:r>
            <a:r>
              <a:rPr lang="ru-RU" dirty="0"/>
              <a:t> </a:t>
            </a:r>
            <a:r>
              <a:rPr lang="ru-RU" dirty="0" err="1"/>
              <a:t>комбінацій</a:t>
            </a:r>
            <a:r>
              <a:rPr lang="ru-RU" dirty="0"/>
              <a:t> </a:t>
            </a:r>
            <a:r>
              <a:rPr lang="ru-RU" dirty="0" err="1"/>
              <a:t>символів</a:t>
            </a:r>
            <a:r>
              <a:rPr lang="ru-RU" dirty="0"/>
              <a:t> (книги, </a:t>
            </a:r>
            <a:r>
              <a:rPr lang="ru-RU" dirty="0" err="1"/>
              <a:t>журнали</a:t>
            </a:r>
            <a:r>
              <a:rPr lang="ru-RU" dirty="0"/>
              <a:t> </a:t>
            </a:r>
            <a:r>
              <a:rPr lang="ru-RU" dirty="0" err="1"/>
              <a:t>тощо</a:t>
            </a:r>
            <a:r>
              <a:rPr lang="ru-RU" dirty="0"/>
              <a:t>). </a:t>
            </a:r>
          </a:p>
          <a:p>
            <a:pPr marL="0" indent="0">
              <a:buNone/>
            </a:pPr>
            <a:r>
              <a:rPr lang="ru-RU" dirty="0"/>
              <a:t>в) </a:t>
            </a:r>
            <a:r>
              <a:rPr lang="ru-RU" dirty="0" err="1"/>
              <a:t>графічну</a:t>
            </a:r>
            <a:r>
              <a:rPr lang="ru-RU" dirty="0"/>
              <a:t>, </a:t>
            </a:r>
            <a:r>
              <a:rPr lang="ru-RU" dirty="0" err="1"/>
              <a:t>засновану</a:t>
            </a:r>
            <a:r>
              <a:rPr lang="ru-RU" dirty="0"/>
              <a:t> на </a:t>
            </a:r>
            <a:r>
              <a:rPr lang="ru-RU" dirty="0" err="1"/>
              <a:t>використанні</a:t>
            </a:r>
            <a:r>
              <a:rPr lang="ru-RU" dirty="0"/>
              <a:t> </a:t>
            </a:r>
            <a:r>
              <a:rPr lang="ru-RU" dirty="0" err="1"/>
              <a:t>вільного</a:t>
            </a:r>
            <a:r>
              <a:rPr lang="ru-RU" dirty="0"/>
              <a:t> </a:t>
            </a:r>
            <a:r>
              <a:rPr lang="ru-RU" dirty="0" err="1"/>
              <a:t>поєднання</a:t>
            </a:r>
            <a:r>
              <a:rPr lang="ru-RU" dirty="0"/>
              <a:t> у </a:t>
            </a:r>
            <a:r>
              <a:rPr lang="ru-RU" dirty="0" err="1"/>
              <a:t>просторі</a:t>
            </a:r>
            <a:r>
              <a:rPr lang="ru-RU" dirty="0"/>
              <a:t> </a:t>
            </a:r>
            <a:r>
              <a:rPr lang="ru-RU" dirty="0" err="1"/>
              <a:t>графічних</a:t>
            </a:r>
            <a:r>
              <a:rPr lang="ru-RU" dirty="0"/>
              <a:t> </a:t>
            </a:r>
            <a:r>
              <a:rPr lang="ru-RU" dirty="0" err="1"/>
              <a:t>примітивів</a:t>
            </a:r>
            <a:r>
              <a:rPr lang="ru-RU" dirty="0"/>
              <a:t>. До </a:t>
            </a:r>
            <a:r>
              <a:rPr lang="ru-RU" dirty="0" err="1"/>
              <a:t>цієї</a:t>
            </a:r>
            <a:r>
              <a:rPr lang="ru-RU" dirty="0"/>
              <a:t> </a:t>
            </a:r>
            <a:r>
              <a:rPr lang="ru-RU" dirty="0" err="1"/>
              <a:t>форми</a:t>
            </a:r>
            <a:r>
              <a:rPr lang="ru-RU" dirty="0"/>
              <a:t> </a:t>
            </a:r>
            <a:r>
              <a:rPr lang="ru-RU" dirty="0" err="1"/>
              <a:t>залучаються</a:t>
            </a:r>
            <a:r>
              <a:rPr lang="ru-RU" dirty="0"/>
              <a:t> </a:t>
            </a:r>
            <a:r>
              <a:rPr lang="ru-RU" dirty="0" err="1"/>
              <a:t>фотографії</a:t>
            </a:r>
            <a:r>
              <a:rPr lang="ru-RU" dirty="0"/>
              <a:t>, </a:t>
            </a:r>
            <a:r>
              <a:rPr lang="ru-RU" dirty="0" err="1"/>
              <a:t>схеми</a:t>
            </a:r>
            <a:r>
              <a:rPr lang="ru-RU" dirty="0"/>
              <a:t>, </a:t>
            </a:r>
            <a:r>
              <a:rPr lang="ru-RU" dirty="0" err="1"/>
              <a:t>креслення</a:t>
            </a:r>
            <a:r>
              <a:rPr lang="ru-RU" dirty="0"/>
              <a:t>.</a:t>
            </a:r>
          </a:p>
          <a:p>
            <a:endParaRPr lang="uk-UA" dirty="0"/>
          </a:p>
        </p:txBody>
      </p:sp>
    </p:spTree>
    <p:extLst>
      <p:ext uri="{BB962C8B-B14F-4D97-AF65-F5344CB8AC3E}">
        <p14:creationId xmlns:p14="http://schemas.microsoft.com/office/powerpoint/2010/main" val="6108189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94AB58-FBCD-4A50-80B1-028B39D795B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44A835B-BA61-45D9-BD9C-49780D0B2BF2}"/>
              </a:ext>
            </a:extLst>
          </p:cNvPr>
          <p:cNvSpPr>
            <a:spLocks noGrp="1"/>
          </p:cNvSpPr>
          <p:nvPr>
            <p:ph idx="1"/>
          </p:nvPr>
        </p:nvSpPr>
        <p:spPr/>
        <p:txBody>
          <a:bodyPr/>
          <a:lstStyle/>
          <a:p>
            <a:pPr marL="0" indent="0" algn="just">
              <a:buNone/>
            </a:pPr>
            <a:r>
              <a:rPr lang="ru-RU" dirty="0" err="1"/>
              <a:t>Інформацію</a:t>
            </a:r>
            <a:r>
              <a:rPr lang="ru-RU" dirty="0"/>
              <a:t>, </a:t>
            </a:r>
            <a:r>
              <a:rPr lang="ru-RU" dirty="0" err="1"/>
              <a:t>що</a:t>
            </a:r>
            <a:r>
              <a:rPr lang="ru-RU" dirty="0"/>
              <a:t> </a:t>
            </a:r>
            <a:r>
              <a:rPr lang="ru-RU" dirty="0" err="1"/>
              <a:t>створюється</a:t>
            </a:r>
            <a:r>
              <a:rPr lang="ru-RU" dirty="0"/>
              <a:t> і </a:t>
            </a:r>
            <a:r>
              <a:rPr lang="ru-RU" dirty="0" err="1"/>
              <a:t>використовується</a:t>
            </a:r>
            <a:r>
              <a:rPr lang="ru-RU" dirty="0"/>
              <a:t> </a:t>
            </a:r>
            <a:r>
              <a:rPr lang="ru-RU" dirty="0" err="1"/>
              <a:t>людиною</a:t>
            </a:r>
            <a:r>
              <a:rPr lang="ru-RU" dirty="0"/>
              <a:t>, </a:t>
            </a:r>
            <a:r>
              <a:rPr lang="ru-RU" dirty="0" err="1"/>
              <a:t>зо</a:t>
            </a:r>
            <a:r>
              <a:rPr lang="ru-RU" dirty="0"/>
              <a:t> </a:t>
            </a:r>
            <a:r>
              <a:rPr lang="ru-RU" dirty="0" err="1"/>
              <a:t>суспільним</a:t>
            </a:r>
            <a:r>
              <a:rPr lang="ru-RU" dirty="0"/>
              <a:t> </a:t>
            </a:r>
            <a:r>
              <a:rPr lang="ru-RU" dirty="0" err="1"/>
              <a:t>запозначенням</a:t>
            </a:r>
            <a:r>
              <a:rPr lang="ru-RU" dirty="0"/>
              <a:t> </a:t>
            </a:r>
            <a:r>
              <a:rPr lang="ru-RU" dirty="0" err="1"/>
              <a:t>можна</a:t>
            </a:r>
            <a:r>
              <a:rPr lang="ru-RU" dirty="0"/>
              <a:t> </a:t>
            </a:r>
            <a:r>
              <a:rPr lang="ru-RU" dirty="0" err="1"/>
              <a:t>поділяти</a:t>
            </a:r>
            <a:r>
              <a:rPr lang="ru-RU" dirty="0"/>
              <a:t> на </a:t>
            </a:r>
            <a:r>
              <a:rPr lang="ru-RU" dirty="0" err="1"/>
              <a:t>види</a:t>
            </a:r>
            <a:r>
              <a:rPr lang="ru-RU" dirty="0"/>
              <a:t>:</a:t>
            </a:r>
          </a:p>
          <a:p>
            <a:pPr marL="0" indent="0" algn="just">
              <a:buNone/>
            </a:pPr>
            <a:r>
              <a:rPr lang="ru-RU" dirty="0"/>
              <a:t>а) особиста – </a:t>
            </a:r>
            <a:r>
              <a:rPr lang="ru-RU" dirty="0" err="1"/>
              <a:t>зорієнтована</a:t>
            </a:r>
            <a:r>
              <a:rPr lang="ru-RU" dirty="0"/>
              <a:t> на </a:t>
            </a:r>
            <a:r>
              <a:rPr lang="ru-RU" dirty="0" err="1"/>
              <a:t>конкретну</a:t>
            </a:r>
            <a:r>
              <a:rPr lang="ru-RU" dirty="0"/>
              <a:t> </a:t>
            </a:r>
            <a:r>
              <a:rPr lang="ru-RU" dirty="0" err="1"/>
              <a:t>людину</a:t>
            </a:r>
            <a:r>
              <a:rPr lang="ru-RU" dirty="0"/>
              <a:t>;</a:t>
            </a:r>
          </a:p>
          <a:p>
            <a:pPr marL="0" indent="0" algn="just">
              <a:buNone/>
            </a:pPr>
            <a:r>
              <a:rPr lang="ru-RU" dirty="0"/>
              <a:t>б) </a:t>
            </a:r>
            <a:r>
              <a:rPr lang="ru-RU" dirty="0" err="1"/>
              <a:t>масову</a:t>
            </a:r>
            <a:r>
              <a:rPr lang="ru-RU" dirty="0"/>
              <a:t> – </a:t>
            </a:r>
            <a:r>
              <a:rPr lang="ru-RU" dirty="0" err="1"/>
              <a:t>зорієнтована</a:t>
            </a:r>
            <a:r>
              <a:rPr lang="ru-RU" dirty="0"/>
              <a:t> на будь-яку </a:t>
            </a:r>
            <a:r>
              <a:rPr lang="ru-RU" dirty="0" err="1"/>
              <a:t>людину</a:t>
            </a:r>
            <a:r>
              <a:rPr lang="ru-RU" dirty="0"/>
              <a:t>, </a:t>
            </a:r>
            <a:r>
              <a:rPr lang="ru-RU" dirty="0" err="1"/>
              <a:t>що</a:t>
            </a:r>
            <a:r>
              <a:rPr lang="ru-RU" dirty="0"/>
              <a:t> </a:t>
            </a:r>
            <a:r>
              <a:rPr lang="ru-RU" dirty="0" err="1"/>
              <a:t>бажає</a:t>
            </a:r>
            <a:r>
              <a:rPr lang="ru-RU" dirty="0"/>
              <a:t> </a:t>
            </a:r>
            <a:r>
              <a:rPr lang="ru-RU" dirty="0" err="1"/>
              <a:t>долучитися</a:t>
            </a:r>
            <a:r>
              <a:rPr lang="ru-RU" dirty="0"/>
              <a:t> і </a:t>
            </a:r>
            <a:r>
              <a:rPr lang="ru-RU" dirty="0" err="1"/>
              <a:t>скористатися</a:t>
            </a:r>
            <a:r>
              <a:rPr lang="ru-RU" dirty="0"/>
              <a:t> </a:t>
            </a:r>
            <a:r>
              <a:rPr lang="ru-RU" dirty="0" err="1"/>
              <a:t>інформацією</a:t>
            </a:r>
            <a:r>
              <a:rPr lang="ru-RU" dirty="0"/>
              <a:t>;</a:t>
            </a:r>
          </a:p>
          <a:p>
            <a:pPr marL="0" indent="0" algn="just">
              <a:buNone/>
            </a:pPr>
            <a:r>
              <a:rPr lang="ru-RU" dirty="0"/>
              <a:t>в) </a:t>
            </a:r>
            <a:r>
              <a:rPr lang="ru-RU" dirty="0" err="1"/>
              <a:t>спеціальну</a:t>
            </a:r>
            <a:r>
              <a:rPr lang="ru-RU" dirty="0"/>
              <a:t> – </a:t>
            </a:r>
            <a:r>
              <a:rPr lang="ru-RU" dirty="0" err="1"/>
              <a:t>призначену</a:t>
            </a:r>
            <a:r>
              <a:rPr lang="ru-RU" dirty="0"/>
              <a:t> для </a:t>
            </a:r>
            <a:r>
              <a:rPr lang="ru-RU" dirty="0" err="1"/>
              <a:t>використання</a:t>
            </a:r>
            <a:r>
              <a:rPr lang="ru-RU" dirty="0"/>
              <a:t> </a:t>
            </a:r>
            <a:r>
              <a:rPr lang="ru-RU" dirty="0" err="1"/>
              <a:t>вузьким</a:t>
            </a:r>
            <a:r>
              <a:rPr lang="ru-RU" dirty="0"/>
              <a:t> колом </a:t>
            </a:r>
            <a:r>
              <a:rPr lang="ru-RU" dirty="0" err="1"/>
              <a:t>осіб</a:t>
            </a:r>
            <a:r>
              <a:rPr lang="ru-RU" dirty="0"/>
              <a:t>, </a:t>
            </a:r>
            <a:r>
              <a:rPr lang="ru-RU" dirty="0" err="1"/>
              <a:t>що</a:t>
            </a:r>
            <a:r>
              <a:rPr lang="ru-RU" dirty="0"/>
              <a:t> </a:t>
            </a:r>
            <a:r>
              <a:rPr lang="ru-RU" dirty="0" err="1"/>
              <a:t>займаються</a:t>
            </a:r>
            <a:r>
              <a:rPr lang="ru-RU" dirty="0"/>
              <a:t> </a:t>
            </a:r>
            <a:r>
              <a:rPr lang="ru-RU" dirty="0" err="1"/>
              <a:t>вирішенням</a:t>
            </a:r>
            <a:r>
              <a:rPr lang="ru-RU" dirty="0"/>
              <a:t> </a:t>
            </a:r>
            <a:r>
              <a:rPr lang="ru-RU" dirty="0" err="1"/>
              <a:t>складних</a:t>
            </a:r>
            <a:r>
              <a:rPr lang="ru-RU" dirty="0"/>
              <a:t> </a:t>
            </a:r>
            <a:r>
              <a:rPr lang="ru-RU" dirty="0" err="1"/>
              <a:t>спеціальних</a:t>
            </a:r>
            <a:r>
              <a:rPr lang="ru-RU" dirty="0"/>
              <a:t> </a:t>
            </a:r>
            <a:r>
              <a:rPr lang="ru-RU" dirty="0" err="1"/>
              <a:t>завдань</a:t>
            </a:r>
            <a:r>
              <a:rPr lang="ru-RU" dirty="0"/>
              <a:t> в </a:t>
            </a:r>
            <a:r>
              <a:rPr lang="ru-RU" dirty="0" err="1"/>
              <a:t>галузі</a:t>
            </a:r>
            <a:r>
              <a:rPr lang="ru-RU" dirty="0"/>
              <a:t> науки, </a:t>
            </a:r>
            <a:r>
              <a:rPr lang="ru-RU" dirty="0" err="1"/>
              <a:t>техніки</a:t>
            </a:r>
            <a:r>
              <a:rPr lang="ru-RU" dirty="0"/>
              <a:t>, </a:t>
            </a:r>
            <a:r>
              <a:rPr lang="ru-RU" dirty="0" err="1"/>
              <a:t>економіки</a:t>
            </a:r>
            <a:r>
              <a:rPr lang="ru-RU" dirty="0"/>
              <a:t>.</a:t>
            </a:r>
          </a:p>
          <a:p>
            <a:endParaRPr lang="uk-UA" dirty="0"/>
          </a:p>
        </p:txBody>
      </p:sp>
    </p:spTree>
    <p:extLst>
      <p:ext uri="{BB962C8B-B14F-4D97-AF65-F5344CB8AC3E}">
        <p14:creationId xmlns:p14="http://schemas.microsoft.com/office/powerpoint/2010/main" val="33102330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825078-3BC2-4D25-BDAE-107EF7BBDB8C}"/>
              </a:ext>
            </a:extLst>
          </p:cNvPr>
          <p:cNvSpPr>
            <a:spLocks noGrp="1"/>
          </p:cNvSpPr>
          <p:nvPr>
            <p:ph type="title"/>
          </p:nvPr>
        </p:nvSpPr>
        <p:spPr/>
        <p:txBody>
          <a:bodyPr>
            <a:normAutofit fontScale="90000"/>
          </a:bodyPr>
          <a:lstStyle/>
          <a:p>
            <a:pPr algn="ctr"/>
            <a:r>
              <a:rPr lang="ru-RU" dirty="0" err="1"/>
              <a:t>Масова</a:t>
            </a:r>
            <a:r>
              <a:rPr lang="ru-RU" dirty="0"/>
              <a:t> </a:t>
            </a:r>
            <a:r>
              <a:rPr lang="ru-RU" dirty="0" err="1"/>
              <a:t>інформація</a:t>
            </a:r>
            <a:r>
              <a:rPr lang="ru-RU" dirty="0"/>
              <a:t> як </a:t>
            </a:r>
            <a:r>
              <a:rPr lang="ru-RU" dirty="0" err="1"/>
              <a:t>соціальний</a:t>
            </a:r>
            <a:r>
              <a:rPr lang="ru-RU" dirty="0"/>
              <a:t> феномен. </a:t>
            </a:r>
            <a:r>
              <a:rPr lang="ru-RU" dirty="0" err="1"/>
              <a:t>Ознаки</a:t>
            </a:r>
            <a:r>
              <a:rPr lang="ru-RU" dirty="0"/>
              <a:t> </a:t>
            </a:r>
            <a:r>
              <a:rPr lang="ru-RU" dirty="0" err="1"/>
              <a:t>маси</a:t>
            </a:r>
            <a:r>
              <a:rPr lang="ru-RU" dirty="0"/>
              <a:t>, </a:t>
            </a:r>
            <a:r>
              <a:rPr lang="ru-RU" dirty="0" err="1"/>
              <a:t>фази</a:t>
            </a:r>
            <a:r>
              <a:rPr lang="ru-RU" dirty="0"/>
              <a:t> </a:t>
            </a:r>
            <a:r>
              <a:rPr lang="ru-RU" dirty="0" err="1"/>
              <a:t>існування</a:t>
            </a:r>
            <a:r>
              <a:rPr lang="ru-RU" dirty="0"/>
              <a:t> </a:t>
            </a:r>
            <a:r>
              <a:rPr lang="ru-RU" dirty="0" err="1"/>
              <a:t>маси</a:t>
            </a:r>
            <a:r>
              <a:rPr lang="ru-RU" dirty="0"/>
              <a:t>.</a:t>
            </a:r>
            <a:br>
              <a:rPr lang="ru-RU" dirty="0"/>
            </a:br>
            <a:endParaRPr lang="uk-UA" dirty="0"/>
          </a:p>
        </p:txBody>
      </p:sp>
      <p:sp>
        <p:nvSpPr>
          <p:cNvPr id="3" name="Місце для вмісту 2">
            <a:extLst>
              <a:ext uri="{FF2B5EF4-FFF2-40B4-BE49-F238E27FC236}">
                <a16:creationId xmlns:a16="http://schemas.microsoft.com/office/drawing/2014/main" id="{9FD40233-9146-4020-94EC-8B962085848F}"/>
              </a:ext>
            </a:extLst>
          </p:cNvPr>
          <p:cNvSpPr>
            <a:spLocks noGrp="1"/>
          </p:cNvSpPr>
          <p:nvPr>
            <p:ph idx="1"/>
          </p:nvPr>
        </p:nvSpPr>
        <p:spPr/>
        <p:txBody>
          <a:bodyPr/>
          <a:lstStyle/>
          <a:p>
            <a:pPr algn="just"/>
            <a:r>
              <a:rPr lang="uk-UA" dirty="0">
                <a:solidFill>
                  <a:srgbClr val="FFFF00"/>
                </a:solidFill>
              </a:rPr>
              <a:t>Маса</a:t>
            </a:r>
            <a:r>
              <a:rPr lang="uk-UA" dirty="0"/>
              <a:t> — це не проста сукупність особистостей, а нова психологічна єдність людей, яка формується й певним чином поводить себе під </a:t>
            </a:r>
            <a:r>
              <a:rPr lang="uk-UA" dirty="0" err="1"/>
              <a:t>упливом</a:t>
            </a:r>
            <a:r>
              <a:rPr lang="uk-UA" dirty="0"/>
              <a:t> масового настрою, що виникає у результаті конфлікту між прагненнями й досягненнями людей</a:t>
            </a:r>
          </a:p>
          <a:p>
            <a:endParaRPr lang="uk-UA" dirty="0"/>
          </a:p>
        </p:txBody>
      </p:sp>
    </p:spTree>
    <p:extLst>
      <p:ext uri="{BB962C8B-B14F-4D97-AF65-F5344CB8AC3E}">
        <p14:creationId xmlns:p14="http://schemas.microsoft.com/office/powerpoint/2010/main" val="34755524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21B0B8-1843-4C67-B5DD-1C0D914EEAAD}"/>
              </a:ext>
            </a:extLst>
          </p:cNvPr>
          <p:cNvSpPr>
            <a:spLocks noGrp="1"/>
          </p:cNvSpPr>
          <p:nvPr>
            <p:ph type="title"/>
          </p:nvPr>
        </p:nvSpPr>
        <p:spPr/>
        <p:txBody>
          <a:bodyPr/>
          <a:lstStyle/>
          <a:p>
            <a:pPr algn="ctr"/>
            <a:r>
              <a:rPr lang="uk-UA" dirty="0"/>
              <a:t>Ознаки масового спілкування</a:t>
            </a:r>
          </a:p>
        </p:txBody>
      </p:sp>
      <p:sp>
        <p:nvSpPr>
          <p:cNvPr id="3" name="Місце для вмісту 2">
            <a:extLst>
              <a:ext uri="{FF2B5EF4-FFF2-40B4-BE49-F238E27FC236}">
                <a16:creationId xmlns:a16="http://schemas.microsoft.com/office/drawing/2014/main" id="{2A6D8A5A-3655-4AA3-8878-73A21AD7CD7E}"/>
              </a:ext>
            </a:extLst>
          </p:cNvPr>
          <p:cNvSpPr>
            <a:spLocks noGrp="1"/>
          </p:cNvSpPr>
          <p:nvPr>
            <p:ph idx="1"/>
          </p:nvPr>
        </p:nvSpPr>
        <p:spPr/>
        <p:txBody>
          <a:bodyPr>
            <a:normAutofit fontScale="92500" lnSpcReduction="20000"/>
          </a:bodyPr>
          <a:lstStyle/>
          <a:p>
            <a:pPr marL="0" indent="0">
              <a:buNone/>
            </a:pPr>
            <a:r>
              <a:rPr lang="uk-UA" dirty="0"/>
              <a:t>Спілкування, якщо воно відбувається, передбачає такі ознаки: </a:t>
            </a:r>
          </a:p>
          <a:p>
            <a:pPr marL="0" indent="0" algn="just">
              <a:buNone/>
            </a:pPr>
            <a:r>
              <a:rPr lang="uk-UA" dirty="0"/>
              <a:t>1) комунікаторів — тих, між ким відбувається спілкування, зокрема </a:t>
            </a:r>
            <a:r>
              <a:rPr lang="uk-UA" dirty="0" err="1"/>
              <a:t>комуніканта</a:t>
            </a:r>
            <a:r>
              <a:rPr lang="uk-UA" dirty="0"/>
              <a:t> — того, хто ініціює процес спілкування, виступає його адресантом, і </a:t>
            </a:r>
            <a:r>
              <a:rPr lang="uk-UA" dirty="0" err="1"/>
              <a:t>комуніката</a:t>
            </a:r>
            <a:r>
              <a:rPr lang="uk-UA" dirty="0"/>
              <a:t> — того, на кого спрямоване спілкування і хто є його адресатом; </a:t>
            </a:r>
          </a:p>
          <a:p>
            <a:pPr marL="0" indent="0" algn="just">
              <a:buNone/>
            </a:pPr>
            <a:r>
              <a:rPr lang="uk-UA" dirty="0"/>
              <a:t>2) духовно-інтелектуальну єдність тих, хто спілкується, — спільну свідомість, спільну культуру; </a:t>
            </a:r>
          </a:p>
          <a:p>
            <a:pPr marL="0" indent="0" algn="just">
              <a:buNone/>
            </a:pPr>
            <a:r>
              <a:rPr lang="uk-UA" dirty="0"/>
              <a:t>3) спільну форму духовного буття — мову; </a:t>
            </a:r>
          </a:p>
          <a:p>
            <a:pPr marL="0" indent="0" algn="just">
              <a:buNone/>
            </a:pPr>
            <a:r>
              <a:rPr lang="uk-UA" dirty="0"/>
              <a:t>4) при потребі загальнозрозумілі знакові системи, що замінюють мову в певних ситуаціях, — письмо, іноземні мови та ін. знакові системи; </a:t>
            </a:r>
          </a:p>
          <a:p>
            <a:pPr marL="0" indent="0" algn="just">
              <a:buNone/>
            </a:pPr>
            <a:r>
              <a:rPr lang="uk-UA" dirty="0"/>
              <a:t>5) створені спільнотою засоби спілкування — книги, періодичні видання тощо; </a:t>
            </a:r>
          </a:p>
          <a:p>
            <a:pPr marL="0" indent="0" algn="just">
              <a:buNone/>
            </a:pPr>
            <a:r>
              <a:rPr lang="uk-UA" dirty="0"/>
              <a:t>6) соціально-психологічну здатність до спілкування — здатність говорити, висловлювати думки, почуття згідно з виконуваною соціальною функцією й соціальними приписами та здатність слухати, сприймати й розуміти висловлене залежно від соціальної функції слухача/читача, а також соціальних вимог. </a:t>
            </a:r>
          </a:p>
        </p:txBody>
      </p:sp>
    </p:spTree>
    <p:extLst>
      <p:ext uri="{BB962C8B-B14F-4D97-AF65-F5344CB8AC3E}">
        <p14:creationId xmlns:p14="http://schemas.microsoft.com/office/powerpoint/2010/main" val="19105628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0FFD54-F1B8-4BC1-8296-1CC7F6FD916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A15581F-ACC9-4AA7-AF87-8CE4A54B72A4}"/>
              </a:ext>
            </a:extLst>
          </p:cNvPr>
          <p:cNvSpPr>
            <a:spLocks noGrp="1"/>
          </p:cNvSpPr>
          <p:nvPr>
            <p:ph idx="1"/>
          </p:nvPr>
        </p:nvSpPr>
        <p:spPr/>
        <p:txBody>
          <a:bodyPr>
            <a:normAutofit/>
          </a:bodyPr>
          <a:lstStyle/>
          <a:p>
            <a:r>
              <a:rPr lang="uk-UA" dirty="0"/>
              <a:t>Визначення масової комунікації не можна витворити простим додаванням слова маси до слова комунікація. </a:t>
            </a:r>
          </a:p>
          <a:p>
            <a:pPr marL="0" indent="0">
              <a:buNone/>
            </a:pPr>
            <a:r>
              <a:rPr lang="uk-UA" dirty="0"/>
              <a:t>Під масовою комунікацією (масовим спілкуванням, </a:t>
            </a:r>
            <a:r>
              <a:rPr lang="de-DE" dirty="0" err="1"/>
              <a:t>mass</a:t>
            </a:r>
            <a:r>
              <a:rPr lang="de-DE" dirty="0"/>
              <a:t> </a:t>
            </a:r>
            <a:r>
              <a:rPr lang="de-DE" dirty="0" err="1"/>
              <a:t>communication</a:t>
            </a:r>
            <a:r>
              <a:rPr lang="de-DE" dirty="0"/>
              <a:t>) </a:t>
            </a:r>
            <a:r>
              <a:rPr lang="uk-UA" dirty="0"/>
              <a:t>як формою соціальної взаємодії у вигляді соціального регулювання ми розуміємо організоване спілкування, </a:t>
            </a:r>
          </a:p>
          <a:p>
            <a:r>
              <a:rPr lang="uk-UA" dirty="0"/>
              <a:t>що є видом суспільно-культурної діяльності, </a:t>
            </a:r>
          </a:p>
          <a:p>
            <a:r>
              <a:rPr lang="uk-UA" dirty="0"/>
              <a:t>яка відбувається у вигляді взаємопов’язаних </a:t>
            </a:r>
            <a:r>
              <a:rPr lang="uk-UA" dirty="0" err="1"/>
              <a:t>інтелектуально-мислительних</a:t>
            </a:r>
            <a:r>
              <a:rPr lang="uk-UA" dirty="0"/>
              <a:t> та емоційно-вольових дій, </a:t>
            </a:r>
          </a:p>
          <a:p>
            <a:r>
              <a:rPr lang="uk-UA" dirty="0"/>
              <a:t>спрямованих на духовне, професійне чи інше єднання маси людей (мас).</a:t>
            </a:r>
          </a:p>
          <a:p>
            <a:endParaRPr lang="uk-UA" dirty="0"/>
          </a:p>
        </p:txBody>
      </p:sp>
    </p:spTree>
    <p:extLst>
      <p:ext uri="{BB962C8B-B14F-4D97-AF65-F5344CB8AC3E}">
        <p14:creationId xmlns:p14="http://schemas.microsoft.com/office/powerpoint/2010/main" val="16122425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EA7461-0400-402D-B4BE-E48DD372C203}"/>
              </a:ext>
            </a:extLst>
          </p:cNvPr>
          <p:cNvSpPr>
            <a:spLocks noGrp="1"/>
          </p:cNvSpPr>
          <p:nvPr>
            <p:ph type="title"/>
          </p:nvPr>
        </p:nvSpPr>
        <p:spPr/>
        <p:txBody>
          <a:bodyPr/>
          <a:lstStyle/>
          <a:p>
            <a:pPr algn="ctr"/>
            <a:r>
              <a:rPr lang="uk-UA" dirty="0"/>
              <a:t>обов’язкові компоненти</a:t>
            </a:r>
          </a:p>
        </p:txBody>
      </p:sp>
      <p:sp>
        <p:nvSpPr>
          <p:cNvPr id="3" name="Місце для вмісту 2">
            <a:extLst>
              <a:ext uri="{FF2B5EF4-FFF2-40B4-BE49-F238E27FC236}">
                <a16:creationId xmlns:a16="http://schemas.microsoft.com/office/drawing/2014/main" id="{A76AAC68-18AD-42EB-B971-A6B1835BC04B}"/>
              </a:ext>
            </a:extLst>
          </p:cNvPr>
          <p:cNvSpPr>
            <a:spLocks noGrp="1"/>
          </p:cNvSpPr>
          <p:nvPr>
            <p:ph idx="1"/>
          </p:nvPr>
        </p:nvSpPr>
        <p:spPr/>
        <p:txBody>
          <a:bodyPr>
            <a:normAutofit/>
          </a:bodyPr>
          <a:lstStyle/>
          <a:p>
            <a:pPr algn="just"/>
            <a:r>
              <a:rPr lang="uk-UA" dirty="0"/>
              <a:t>професійних </a:t>
            </a:r>
            <a:r>
              <a:rPr lang="uk-UA" dirty="0" err="1"/>
              <a:t>комунікантів</a:t>
            </a:r>
            <a:r>
              <a:rPr lang="uk-UA" dirty="0"/>
              <a:t>, які працюють у сфері </a:t>
            </a:r>
            <a:r>
              <a:rPr lang="uk-UA" dirty="0" err="1"/>
              <a:t>масовоінформаційного</a:t>
            </a:r>
            <a:r>
              <a:rPr lang="uk-UA" dirty="0"/>
              <a:t> виробництва і залежать від цієї сфери, мають ризики від своєї діяльності, зазнають усіх суспільно-політичних, економічних, психологічних та інших впливів, в контексті яких й існує </a:t>
            </a:r>
            <a:r>
              <a:rPr lang="uk-UA" dirty="0" err="1"/>
              <a:t>масовоінформаційна</a:t>
            </a:r>
            <a:r>
              <a:rPr lang="uk-UA" dirty="0"/>
              <a:t> індустрія; </a:t>
            </a:r>
          </a:p>
          <a:p>
            <a:pPr algn="just"/>
            <a:r>
              <a:rPr lang="uk-UA" dirty="0"/>
              <a:t>масову інформацію у формі різних </a:t>
            </a:r>
            <a:r>
              <a:rPr lang="uk-UA" dirty="0" err="1"/>
              <a:t>масовоінформаційних</a:t>
            </a:r>
            <a:r>
              <a:rPr lang="uk-UA" dirty="0"/>
              <a:t> продуктів, що виступають знаряддям впливу на маси чи людину, яка </a:t>
            </a:r>
            <a:r>
              <a:rPr lang="uk-UA" dirty="0" err="1"/>
              <a:t>масифікується</a:t>
            </a:r>
            <a:r>
              <a:rPr lang="uk-UA" dirty="0"/>
              <a:t>; </a:t>
            </a:r>
          </a:p>
          <a:p>
            <a:pPr algn="just"/>
            <a:r>
              <a:rPr lang="uk-UA" dirty="0"/>
              <a:t>засоби поширення масової інформації; </a:t>
            </a:r>
          </a:p>
          <a:p>
            <a:pPr algn="just"/>
            <a:r>
              <a:rPr lang="uk-UA" dirty="0"/>
              <a:t>канал поширення масової інформації, який може зазнавати різних </a:t>
            </a:r>
            <a:r>
              <a:rPr lang="uk-UA" dirty="0" err="1"/>
              <a:t>перешкод</a:t>
            </a:r>
            <a:r>
              <a:rPr lang="uk-UA" dirty="0"/>
              <a:t> у вигляді шумів, що накладаються на масову інформацію і </a:t>
            </a:r>
            <a:r>
              <a:rPr lang="uk-UA" dirty="0" err="1"/>
              <a:t>заважають</a:t>
            </a:r>
            <a:r>
              <a:rPr lang="uk-UA" dirty="0"/>
              <a:t> або її поширенню, або її проходженню, або її сприйманню; </a:t>
            </a:r>
          </a:p>
          <a:p>
            <a:endParaRPr lang="uk-UA" dirty="0"/>
          </a:p>
        </p:txBody>
      </p:sp>
    </p:spTree>
    <p:extLst>
      <p:ext uri="{BB962C8B-B14F-4D97-AF65-F5344CB8AC3E}">
        <p14:creationId xmlns:p14="http://schemas.microsoft.com/office/powerpoint/2010/main" val="11426519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02E044-7B59-4479-96A2-363E050F6CF3}"/>
              </a:ext>
            </a:extLst>
          </p:cNvPr>
          <p:cNvSpPr>
            <a:spLocks noGrp="1"/>
          </p:cNvSpPr>
          <p:nvPr>
            <p:ph type="title"/>
          </p:nvPr>
        </p:nvSpPr>
        <p:spPr/>
        <p:txBody>
          <a:bodyPr/>
          <a:lstStyle/>
          <a:p>
            <a:pPr algn="ctr"/>
            <a:r>
              <a:rPr lang="uk-UA" dirty="0"/>
              <a:t>обов’язкові компоненти</a:t>
            </a:r>
          </a:p>
        </p:txBody>
      </p:sp>
      <p:sp>
        <p:nvSpPr>
          <p:cNvPr id="3" name="Місце для вмісту 2">
            <a:extLst>
              <a:ext uri="{FF2B5EF4-FFF2-40B4-BE49-F238E27FC236}">
                <a16:creationId xmlns:a16="http://schemas.microsoft.com/office/drawing/2014/main" id="{DA624581-1018-457B-B04D-530E234138D0}"/>
              </a:ext>
            </a:extLst>
          </p:cNvPr>
          <p:cNvSpPr>
            <a:spLocks noGrp="1"/>
          </p:cNvSpPr>
          <p:nvPr>
            <p:ph idx="1"/>
          </p:nvPr>
        </p:nvSpPr>
        <p:spPr/>
        <p:txBody>
          <a:bodyPr>
            <a:normAutofit/>
          </a:bodyPr>
          <a:lstStyle/>
          <a:p>
            <a:pPr algn="just"/>
            <a:r>
              <a:rPr lang="uk-UA" dirty="0"/>
              <a:t>фільтри, тобто організовані форми, засоби, умови обмеження і препарування масової інформації. Фільтри можуть бути </a:t>
            </a:r>
            <a:r>
              <a:rPr lang="uk-UA" dirty="0" err="1"/>
              <a:t>внутрішньосистемними</a:t>
            </a:r>
            <a:r>
              <a:rPr lang="uk-UA" dirty="0"/>
              <a:t> (їх «розставляють» самі фахівці зі спілкування, виходячи, наприклад, з виробничої необхідності; це можуть бути обмеження, які накладають редактори згідно з внутрішньою редакційною політикою) або зовнішніми (наприклад цензура). До фільтрів належать і «лідери думок», ті особи, які висуваються масою як тимчасові лідери і є проміжною ланкою між </a:t>
            </a:r>
            <a:r>
              <a:rPr lang="uk-UA" dirty="0" err="1"/>
              <a:t>комунікантами</a:t>
            </a:r>
            <a:r>
              <a:rPr lang="uk-UA" dirty="0"/>
              <a:t> та пасивною частиною маси. Але «лідери думок» не є власне професійними </a:t>
            </a:r>
            <a:r>
              <a:rPr lang="uk-UA" dirty="0" err="1"/>
              <a:t>комунікантами</a:t>
            </a:r>
            <a:r>
              <a:rPr lang="uk-UA" dirty="0"/>
              <a:t> (вони «не дотягують» до цієї ролі через своє «скромне» місце й призначення в системі масового спілкування): «лідери думок» самі є об’єктом впливу, але вони виконують роль суб’єкта-фільтра спілкування тільки в своєму середовищі; </a:t>
            </a:r>
          </a:p>
          <a:p>
            <a:pPr algn="just"/>
            <a:r>
              <a:rPr lang="uk-UA" dirty="0" err="1"/>
              <a:t>комуніката</a:t>
            </a:r>
            <a:r>
              <a:rPr lang="uk-UA" dirty="0"/>
              <a:t>, в особі якого виступають маси, штучно сформовані або стихійні, люди, що зазнають </a:t>
            </a:r>
            <a:r>
              <a:rPr lang="uk-UA" dirty="0" err="1"/>
              <a:t>масифікації</a:t>
            </a:r>
            <a:r>
              <a:rPr lang="uk-UA" dirty="0"/>
              <a:t>;</a:t>
            </a:r>
          </a:p>
        </p:txBody>
      </p:sp>
    </p:spTree>
    <p:extLst>
      <p:ext uri="{BB962C8B-B14F-4D97-AF65-F5344CB8AC3E}">
        <p14:creationId xmlns:p14="http://schemas.microsoft.com/office/powerpoint/2010/main" val="209116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DEBC25-C0FE-444B-97DF-286ACFC7501B}"/>
              </a:ext>
            </a:extLst>
          </p:cNvPr>
          <p:cNvSpPr>
            <a:spLocks noGrp="1"/>
          </p:cNvSpPr>
          <p:nvPr>
            <p:ph type="title"/>
          </p:nvPr>
        </p:nvSpPr>
        <p:spPr/>
        <p:txBody>
          <a:bodyPr/>
          <a:lstStyle/>
          <a:p>
            <a:pPr algn="ctr"/>
            <a:r>
              <a:rPr lang="uk-UA" dirty="0"/>
              <a:t>У філософському словнику </a:t>
            </a:r>
          </a:p>
        </p:txBody>
      </p:sp>
      <p:sp>
        <p:nvSpPr>
          <p:cNvPr id="3" name="Місце для вмісту 2">
            <a:extLst>
              <a:ext uri="{FF2B5EF4-FFF2-40B4-BE49-F238E27FC236}">
                <a16:creationId xmlns:a16="http://schemas.microsoft.com/office/drawing/2014/main" id="{59F35BDC-6B54-4F11-9BB3-80EF282594A8}"/>
              </a:ext>
            </a:extLst>
          </p:cNvPr>
          <p:cNvSpPr>
            <a:spLocks noGrp="1"/>
          </p:cNvSpPr>
          <p:nvPr>
            <p:ph idx="1"/>
          </p:nvPr>
        </p:nvSpPr>
        <p:spPr/>
        <p:txBody>
          <a:bodyPr/>
          <a:lstStyle/>
          <a:p>
            <a:pPr marL="0" indent="0" algn="just">
              <a:buNone/>
            </a:pPr>
            <a:r>
              <a:rPr lang="uk-UA" dirty="0"/>
              <a:t>виділяється два аспекти визначення інформації:</a:t>
            </a:r>
          </a:p>
          <a:p>
            <a:pPr algn="just"/>
            <a:r>
              <a:rPr lang="uk-UA" dirty="0"/>
              <a:t>інформація є мірою </a:t>
            </a:r>
            <a:r>
              <a:rPr lang="uk-UA" dirty="0">
                <a:solidFill>
                  <a:srgbClr val="FFFF00"/>
                </a:solidFill>
              </a:rPr>
              <a:t>організації</a:t>
            </a:r>
            <a:r>
              <a:rPr lang="uk-UA" dirty="0"/>
              <a:t> системи. Математичний вираз для інформації тотожний виразу для ентропії, узятої із зворотним знаком. Воно визначає міру організації системи. Інформація, що зрозуміла, складає внутрішній стан системи і може бути названа структурною інформацією;</a:t>
            </a:r>
          </a:p>
          <a:p>
            <a:pPr algn="just"/>
            <a:r>
              <a:rPr lang="uk-UA" dirty="0"/>
              <a:t>від структурної слід відрізняти </a:t>
            </a:r>
            <a:r>
              <a:rPr lang="uk-UA" dirty="0">
                <a:solidFill>
                  <a:srgbClr val="FFFF00"/>
                </a:solidFill>
              </a:rPr>
              <a:t>відносну</a:t>
            </a:r>
            <a:r>
              <a:rPr lang="uk-UA" dirty="0"/>
              <a:t> інформацію, завжди пов'язану з відношенням двох процесів. Вона тісно пов'язана з відображенням</a:t>
            </a:r>
          </a:p>
        </p:txBody>
      </p:sp>
    </p:spTree>
    <p:extLst>
      <p:ext uri="{BB962C8B-B14F-4D97-AF65-F5344CB8AC3E}">
        <p14:creationId xmlns:p14="http://schemas.microsoft.com/office/powerpoint/2010/main" val="27720508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868675-4C35-4D7E-9856-E99E5E24A2FA}"/>
              </a:ext>
            </a:extLst>
          </p:cNvPr>
          <p:cNvSpPr>
            <a:spLocks noGrp="1"/>
          </p:cNvSpPr>
          <p:nvPr>
            <p:ph type="title"/>
          </p:nvPr>
        </p:nvSpPr>
        <p:spPr/>
        <p:txBody>
          <a:bodyPr/>
          <a:lstStyle/>
          <a:p>
            <a:r>
              <a:rPr lang="uk-UA" dirty="0"/>
              <a:t>обов’язкові компоненти</a:t>
            </a:r>
          </a:p>
        </p:txBody>
      </p:sp>
      <p:sp>
        <p:nvSpPr>
          <p:cNvPr id="3" name="Місце для вмісту 2">
            <a:extLst>
              <a:ext uri="{FF2B5EF4-FFF2-40B4-BE49-F238E27FC236}">
                <a16:creationId xmlns:a16="http://schemas.microsoft.com/office/drawing/2014/main" id="{6AD69F46-0269-462C-8D8C-9F70C99382DC}"/>
              </a:ext>
            </a:extLst>
          </p:cNvPr>
          <p:cNvSpPr>
            <a:spLocks noGrp="1"/>
          </p:cNvSpPr>
          <p:nvPr>
            <p:ph idx="1"/>
          </p:nvPr>
        </p:nvSpPr>
        <p:spPr/>
        <p:txBody>
          <a:bodyPr/>
          <a:lstStyle/>
          <a:p>
            <a:pPr algn="just"/>
            <a:r>
              <a:rPr lang="uk-UA" dirty="0"/>
              <a:t>суспільні умови, що визначають характер, спрямування і зміст сприймання й розуміння масової інформації; </a:t>
            </a:r>
          </a:p>
          <a:p>
            <a:pPr algn="just"/>
            <a:r>
              <a:rPr lang="uk-UA" dirty="0"/>
              <a:t>механізми сприймання і розуміння масової інформації, робота яких зумовлена різними факторами; </a:t>
            </a:r>
          </a:p>
          <a:p>
            <a:pPr algn="just"/>
            <a:r>
              <a:rPr lang="uk-UA" dirty="0"/>
              <a:t>мотиви, цілі, смисли </a:t>
            </a:r>
            <a:r>
              <a:rPr lang="uk-UA" dirty="0" err="1"/>
              <a:t>комуніканта</a:t>
            </a:r>
            <a:r>
              <a:rPr lang="uk-UA" dirty="0"/>
              <a:t>, зміст яких свідомо чи несвідомо пов’язаний з прогнозованими реакціями </a:t>
            </a:r>
            <a:r>
              <a:rPr lang="uk-UA" dirty="0" err="1"/>
              <a:t>комуніката</a:t>
            </a:r>
            <a:r>
              <a:rPr lang="uk-UA" dirty="0"/>
              <a:t>; </a:t>
            </a:r>
          </a:p>
          <a:p>
            <a:pPr algn="just"/>
            <a:r>
              <a:rPr lang="uk-UA" dirty="0"/>
              <a:t>власне реакцію </a:t>
            </a:r>
            <a:r>
              <a:rPr lang="uk-UA" dirty="0" err="1"/>
              <a:t>комуніката</a:t>
            </a:r>
            <a:r>
              <a:rPr lang="uk-UA" dirty="0"/>
              <a:t>, яка, з точки зору успішної комунікації, має збігатися з прогнозованою </a:t>
            </a:r>
            <a:r>
              <a:rPr lang="uk-UA" dirty="0" err="1"/>
              <a:t>комунікантом</a:t>
            </a:r>
            <a:r>
              <a:rPr lang="uk-UA" dirty="0"/>
              <a:t>. Реальна реакція </a:t>
            </a:r>
            <a:r>
              <a:rPr lang="uk-UA" dirty="0" err="1"/>
              <a:t>комуніката</a:t>
            </a:r>
            <a:r>
              <a:rPr lang="uk-UA" dirty="0"/>
              <a:t> на </a:t>
            </a:r>
            <a:r>
              <a:rPr lang="uk-UA" dirty="0" err="1"/>
              <a:t>комуніканта</a:t>
            </a:r>
            <a:r>
              <a:rPr lang="uk-UA" dirty="0"/>
              <a:t> називається зворотною, якщо </a:t>
            </a:r>
            <a:r>
              <a:rPr lang="uk-UA" dirty="0" err="1"/>
              <a:t>комунікант</a:t>
            </a:r>
            <a:r>
              <a:rPr lang="uk-UA" dirty="0"/>
              <a:t> її відстежує.</a:t>
            </a:r>
          </a:p>
        </p:txBody>
      </p:sp>
    </p:spTree>
    <p:extLst>
      <p:ext uri="{BB962C8B-B14F-4D97-AF65-F5344CB8AC3E}">
        <p14:creationId xmlns:p14="http://schemas.microsoft.com/office/powerpoint/2010/main" val="3391451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41A59C-77AC-4159-81A8-96B1DB46442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23A38CD-BDAA-4CCE-9563-F55841477586}"/>
              </a:ext>
            </a:extLst>
          </p:cNvPr>
          <p:cNvSpPr>
            <a:spLocks noGrp="1"/>
          </p:cNvSpPr>
          <p:nvPr>
            <p:ph idx="1"/>
          </p:nvPr>
        </p:nvSpPr>
        <p:spPr/>
        <p:txBody>
          <a:bodyPr/>
          <a:lstStyle/>
          <a:p>
            <a:pPr algn="just"/>
            <a:r>
              <a:rPr lang="uk-UA" dirty="0"/>
              <a:t>Н. Вінер запропонував «інформаційне бачення» кібернетики, як науки про управління в живих організмах та технічних системах. Під інформацією почали розуміти вже не будь-які відомості, а лише ті, які є </a:t>
            </a:r>
            <a:r>
              <a:rPr lang="uk-UA" dirty="0">
                <a:solidFill>
                  <a:srgbClr val="FFFF00"/>
                </a:solidFill>
              </a:rPr>
              <a:t>новими та корисними </a:t>
            </a:r>
            <a:r>
              <a:rPr lang="uk-UA" dirty="0"/>
              <a:t>для прийняття такого рішення, що забезпечить досягнення мети управління. Інші відомості не вважались інформацією.</a:t>
            </a:r>
          </a:p>
          <a:p>
            <a:pPr algn="just"/>
            <a:endParaRPr lang="uk-UA" dirty="0"/>
          </a:p>
          <a:p>
            <a:pPr algn="just"/>
            <a:r>
              <a:rPr lang="uk-UA" dirty="0"/>
              <a:t>У свою чергу Л.М. </a:t>
            </a:r>
            <a:r>
              <a:rPr lang="uk-UA" dirty="0" err="1"/>
              <a:t>Беккер</a:t>
            </a:r>
            <a:r>
              <a:rPr lang="uk-UA" dirty="0"/>
              <a:t>, як і Н. Вінер, підкреслює у цьому понятті ознаку впорядкованості і зазначає: «інформація може бути охарактеризована як </a:t>
            </a:r>
            <a:r>
              <a:rPr lang="uk-UA" dirty="0">
                <a:solidFill>
                  <a:srgbClr val="FFFF00"/>
                </a:solidFill>
              </a:rPr>
              <a:t>збереження і відновлення її носієм упорядкованості станів і її джерела, яке впливає на цього носія»</a:t>
            </a:r>
            <a:endParaRPr lang="uk-UA" dirty="0"/>
          </a:p>
          <a:p>
            <a:endParaRPr lang="uk-UA" dirty="0"/>
          </a:p>
        </p:txBody>
      </p:sp>
    </p:spTree>
    <p:extLst>
      <p:ext uri="{BB962C8B-B14F-4D97-AF65-F5344CB8AC3E}">
        <p14:creationId xmlns:p14="http://schemas.microsoft.com/office/powerpoint/2010/main" val="797673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A16AE3-A0DD-4512-BBC9-6648F66F13C1}"/>
              </a:ext>
            </a:extLst>
          </p:cNvPr>
          <p:cNvSpPr>
            <a:spLocks noGrp="1"/>
          </p:cNvSpPr>
          <p:nvPr>
            <p:ph type="title"/>
          </p:nvPr>
        </p:nvSpPr>
        <p:spPr/>
        <p:txBody>
          <a:bodyPr/>
          <a:lstStyle/>
          <a:p>
            <a:pPr algn="ctr"/>
            <a:r>
              <a:rPr lang="uk-UA" dirty="0"/>
              <a:t>поняття «інформація» багатозначне</a:t>
            </a:r>
          </a:p>
        </p:txBody>
      </p:sp>
      <p:sp>
        <p:nvSpPr>
          <p:cNvPr id="3" name="Місце для вмісту 2">
            <a:extLst>
              <a:ext uri="{FF2B5EF4-FFF2-40B4-BE49-F238E27FC236}">
                <a16:creationId xmlns:a16="http://schemas.microsoft.com/office/drawing/2014/main" id="{A95F9A70-B135-4729-99E7-1A9A0417C3A4}"/>
              </a:ext>
            </a:extLst>
          </p:cNvPr>
          <p:cNvSpPr>
            <a:spLocks noGrp="1"/>
          </p:cNvSpPr>
          <p:nvPr>
            <p:ph idx="1"/>
          </p:nvPr>
        </p:nvSpPr>
        <p:spPr/>
        <p:txBody>
          <a:bodyPr>
            <a:normAutofit fontScale="92500" lnSpcReduction="20000"/>
          </a:bodyPr>
          <a:lstStyle/>
          <a:p>
            <a:pPr marL="342900" indent="-342900" algn="just">
              <a:buAutoNum type="arabicPeriod"/>
            </a:pPr>
            <a:r>
              <a:rPr lang="uk-UA" dirty="0"/>
              <a:t>відомості або повідомлення про щось (побутове);</a:t>
            </a:r>
          </a:p>
          <a:p>
            <a:pPr marL="342900" indent="-342900" algn="just">
              <a:buAutoNum type="arabicPeriod"/>
            </a:pPr>
            <a:r>
              <a:rPr lang="uk-UA" dirty="0"/>
              <a:t> оригінальність, новизна;</a:t>
            </a:r>
          </a:p>
          <a:p>
            <a:pPr marL="342900" indent="-342900" algn="just">
              <a:buAutoNum type="arabicPeriod"/>
            </a:pPr>
            <a:r>
              <a:rPr lang="uk-UA" dirty="0"/>
              <a:t>комунікація та зв‘язок, в процесі якого усувається невизначеність (теорія зв’язку, американський інженер Клод </a:t>
            </a:r>
            <a:r>
              <a:rPr lang="uk-UA" dirty="0" err="1"/>
              <a:t>Шеннон</a:t>
            </a:r>
            <a:r>
              <a:rPr lang="uk-UA" dirty="0"/>
              <a:t>); </a:t>
            </a:r>
          </a:p>
          <a:p>
            <a:pPr marL="342900" indent="-342900" algn="just">
              <a:buAutoNum type="arabicPeriod"/>
            </a:pPr>
            <a:r>
              <a:rPr lang="uk-UA" dirty="0"/>
              <a:t>передача різноманітності (англійській філософ Уільям Росс </a:t>
            </a:r>
            <a:r>
              <a:rPr lang="uk-UA" dirty="0" err="1"/>
              <a:t>Ешбі</a:t>
            </a:r>
            <a:r>
              <a:rPr lang="uk-UA" dirty="0"/>
              <a:t>). У. </a:t>
            </a:r>
            <a:r>
              <a:rPr lang="uk-UA" dirty="0" err="1"/>
              <a:t>Ешбі</a:t>
            </a:r>
            <a:r>
              <a:rPr lang="uk-UA" dirty="0"/>
              <a:t> вважав, що інформаціє є там, де проявляється різноманітність. Чим більше у певному об’єкті відмінних однин від одного елементів, тим більше він містить інформації. Інформація – там, де є відмінність принаймні між двома об’єктами. Інформації немає, якщо елементи нерозрізнені</a:t>
            </a:r>
          </a:p>
          <a:p>
            <a:pPr marL="342900" indent="-342900" algn="just">
              <a:buAutoNum type="arabicPeriod"/>
            </a:pPr>
            <a:r>
              <a:rPr lang="uk-UA" dirty="0"/>
              <a:t>універсальна субстанція, що пронизує усі сфери людської діяльності, слугує провідником знань та думок, інструментом спілкування, взаєморозуміння та співробітництва, утвердження стереотипів мислення та поведінки (ЮНЕСКО);</a:t>
            </a:r>
          </a:p>
          <a:p>
            <a:pPr marL="342900" indent="-342900" algn="just">
              <a:buAutoNum type="arabicPeriod"/>
            </a:pPr>
            <a:r>
              <a:rPr lang="uk-UA" dirty="0"/>
              <a:t>документовані або публічно оголошені відомості про події та явища, що відбуваються у суспільстві, державі та навколишньому природному середовищі (Закон України «Про інформацію»).</a:t>
            </a:r>
          </a:p>
          <a:p>
            <a:endParaRPr lang="uk-UA" dirty="0"/>
          </a:p>
        </p:txBody>
      </p:sp>
    </p:spTree>
    <p:extLst>
      <p:ext uri="{BB962C8B-B14F-4D97-AF65-F5344CB8AC3E}">
        <p14:creationId xmlns:p14="http://schemas.microsoft.com/office/powerpoint/2010/main" val="116594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E1FFBD-BE9F-4967-9F22-08B6F6EB22FA}"/>
              </a:ext>
            </a:extLst>
          </p:cNvPr>
          <p:cNvSpPr>
            <a:spLocks noGrp="1"/>
          </p:cNvSpPr>
          <p:nvPr>
            <p:ph type="title"/>
          </p:nvPr>
        </p:nvSpPr>
        <p:spPr/>
        <p:txBody>
          <a:bodyPr/>
          <a:lstStyle/>
          <a:p>
            <a:pPr algn="ctr"/>
            <a:r>
              <a:rPr lang="uk-UA" dirty="0"/>
              <a:t>Філософські концепції інформації</a:t>
            </a:r>
          </a:p>
        </p:txBody>
      </p:sp>
      <p:sp>
        <p:nvSpPr>
          <p:cNvPr id="3" name="Місце для вмісту 2">
            <a:extLst>
              <a:ext uri="{FF2B5EF4-FFF2-40B4-BE49-F238E27FC236}">
                <a16:creationId xmlns:a16="http://schemas.microsoft.com/office/drawing/2014/main" id="{F32F2527-D360-4A49-85CF-7FE469FAF3D2}"/>
              </a:ext>
            </a:extLst>
          </p:cNvPr>
          <p:cNvSpPr>
            <a:spLocks noGrp="1"/>
          </p:cNvSpPr>
          <p:nvPr>
            <p:ph idx="1"/>
          </p:nvPr>
        </p:nvSpPr>
        <p:spPr/>
        <p:txBody>
          <a:bodyPr/>
          <a:lstStyle/>
          <a:p>
            <a:r>
              <a:rPr lang="uk-UA" dirty="0"/>
              <a:t>Атрибутивна</a:t>
            </a:r>
          </a:p>
          <a:p>
            <a:r>
              <a:rPr lang="uk-UA" dirty="0"/>
              <a:t>Функціональна</a:t>
            </a:r>
          </a:p>
        </p:txBody>
      </p:sp>
    </p:spTree>
    <p:extLst>
      <p:ext uri="{BB962C8B-B14F-4D97-AF65-F5344CB8AC3E}">
        <p14:creationId xmlns:p14="http://schemas.microsoft.com/office/powerpoint/2010/main" val="287971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FB3CA1-01DE-4432-BDE6-933E6F42C22D}"/>
              </a:ext>
            </a:extLst>
          </p:cNvPr>
          <p:cNvSpPr>
            <a:spLocks noGrp="1"/>
          </p:cNvSpPr>
          <p:nvPr>
            <p:ph type="title"/>
          </p:nvPr>
        </p:nvSpPr>
        <p:spPr/>
        <p:txBody>
          <a:bodyPr/>
          <a:lstStyle/>
          <a:p>
            <a:pPr algn="ctr"/>
            <a:r>
              <a:rPr lang="uk-UA" dirty="0"/>
              <a:t>Атрибутивна концепція інформації</a:t>
            </a:r>
          </a:p>
        </p:txBody>
      </p:sp>
      <p:sp>
        <p:nvSpPr>
          <p:cNvPr id="3" name="Місце для вмісту 2">
            <a:extLst>
              <a:ext uri="{FF2B5EF4-FFF2-40B4-BE49-F238E27FC236}">
                <a16:creationId xmlns:a16="http://schemas.microsoft.com/office/drawing/2014/main" id="{C121291F-35DF-4E3B-99A0-7963B1F6304A}"/>
              </a:ext>
            </a:extLst>
          </p:cNvPr>
          <p:cNvSpPr>
            <a:spLocks noGrp="1"/>
          </p:cNvSpPr>
          <p:nvPr>
            <p:ph idx="1"/>
          </p:nvPr>
        </p:nvSpPr>
        <p:spPr/>
        <p:txBody>
          <a:bodyPr/>
          <a:lstStyle/>
          <a:p>
            <a:pPr algn="just"/>
            <a:r>
              <a:rPr lang="uk-UA" dirty="0"/>
              <a:t>Інформація – це об’єктивна внутрішня властивість всіх матеріальних об’єктів, вона міститься у всіх без винятку елементах та системах матеріального світу (інформація є невід’ємним атрибутом (властивістю) матерії). </a:t>
            </a:r>
          </a:p>
          <a:p>
            <a:pPr algn="just"/>
            <a:r>
              <a:rPr lang="uk-UA" dirty="0"/>
              <a:t>Підкреслюється думка щодо об’єктивного існування інформації. </a:t>
            </a:r>
          </a:p>
          <a:p>
            <a:pPr algn="just"/>
            <a:r>
              <a:rPr lang="uk-UA" dirty="0"/>
              <a:t>Проявляється вона лише за умов взаємодії об’єктів.</a:t>
            </a:r>
          </a:p>
          <a:p>
            <a:pPr algn="just"/>
            <a:r>
              <a:rPr lang="uk-UA" dirty="0"/>
              <a:t>Потенційний характер інформації демонструється на прикладі кам’яного вугілля, що містить інформацію про події далеких часів, які проявляються лише у взаємодії з людиною. </a:t>
            </a:r>
          </a:p>
        </p:txBody>
      </p:sp>
    </p:spTree>
    <p:extLst>
      <p:ext uri="{BB962C8B-B14F-4D97-AF65-F5344CB8AC3E}">
        <p14:creationId xmlns:p14="http://schemas.microsoft.com/office/powerpoint/2010/main" val="4192388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8B5523-028A-4335-B863-5212C50DF61D}"/>
              </a:ext>
            </a:extLst>
          </p:cNvPr>
          <p:cNvSpPr>
            <a:spLocks noGrp="1"/>
          </p:cNvSpPr>
          <p:nvPr>
            <p:ph type="title"/>
          </p:nvPr>
        </p:nvSpPr>
        <p:spPr/>
        <p:txBody>
          <a:bodyPr/>
          <a:lstStyle/>
          <a:p>
            <a:pPr algn="ctr"/>
            <a:r>
              <a:rPr lang="uk-UA" dirty="0"/>
              <a:t>Атрибутивна концепція інформації</a:t>
            </a:r>
          </a:p>
        </p:txBody>
      </p:sp>
      <p:sp>
        <p:nvSpPr>
          <p:cNvPr id="3" name="Місце для вмісту 2">
            <a:extLst>
              <a:ext uri="{FF2B5EF4-FFF2-40B4-BE49-F238E27FC236}">
                <a16:creationId xmlns:a16="http://schemas.microsoft.com/office/drawing/2014/main" id="{685D1594-DD8D-41B0-BD93-93FCB4FBA4EB}"/>
              </a:ext>
            </a:extLst>
          </p:cNvPr>
          <p:cNvSpPr>
            <a:spLocks noGrp="1"/>
          </p:cNvSpPr>
          <p:nvPr>
            <p:ph idx="1"/>
          </p:nvPr>
        </p:nvSpPr>
        <p:spPr/>
        <p:txBody>
          <a:bodyPr/>
          <a:lstStyle/>
          <a:p>
            <a:pPr algn="just"/>
            <a:r>
              <a:rPr lang="uk-UA" dirty="0"/>
              <a:t>«природно-наукове» трактування інформації: урівнює її з категоріями речовини і енергії. </a:t>
            </a:r>
          </a:p>
          <a:p>
            <a:pPr algn="just"/>
            <a:r>
              <a:rPr lang="uk-UA" dirty="0"/>
              <a:t>Інформація виступає властивістю організації матеріального об’єкту. </a:t>
            </a:r>
          </a:p>
          <a:p>
            <a:pPr algn="just"/>
            <a:r>
              <a:rPr lang="uk-UA" dirty="0"/>
              <a:t>Інформація створює уявлення про природу та структуру матерії, її впорядкованість та різноманіття. Вона не може існувати поза матерією, а значить, вона існувала та буде існувати вічно, її можна накопичувати, зберігати та переробляти. Відповідно, процес пізнання розглядається як декодування інформації, яка міститься у предметах реального світу.</a:t>
            </a:r>
          </a:p>
        </p:txBody>
      </p:sp>
    </p:spTree>
    <p:extLst>
      <p:ext uri="{BB962C8B-B14F-4D97-AF65-F5344CB8AC3E}">
        <p14:creationId xmlns:p14="http://schemas.microsoft.com/office/powerpoint/2010/main" val="27175226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ебеса">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{0B75E0F3-EF34-45F6-B7F7-283FA14816B9}tf03457452</Template>
  <TotalTime>290</TotalTime>
  <Words>4085</Words>
  <Application>Microsoft Office PowerPoint</Application>
  <PresentationFormat>Широкий екран</PresentationFormat>
  <Paragraphs>170</Paragraphs>
  <Slides>40</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40</vt:i4>
      </vt:variant>
    </vt:vector>
  </HeadingPairs>
  <TitlesOfParts>
    <vt:vector size="44" baseType="lpstr">
      <vt:lpstr>Arial</vt:lpstr>
      <vt:lpstr>Calibri</vt:lpstr>
      <vt:lpstr>Calibri Light</vt:lpstr>
      <vt:lpstr>Небеса</vt:lpstr>
      <vt:lpstr>Поняття інформації. Типологічна характеристика масової інформації</vt:lpstr>
      <vt:lpstr>Термін «інформація» </vt:lpstr>
      <vt:lpstr>Вперше термін «інформація»</vt:lpstr>
      <vt:lpstr>У філософському словнику </vt:lpstr>
      <vt:lpstr>Презентація PowerPoint</vt:lpstr>
      <vt:lpstr>поняття «інформація» багатозначне</vt:lpstr>
      <vt:lpstr>Філософські концепції інформації</vt:lpstr>
      <vt:lpstr>Атрибутивна концепція інформації</vt:lpstr>
      <vt:lpstr>Атрибутивна концепція інформації</vt:lpstr>
      <vt:lpstr>Функціональна концепція інформації</vt:lpstr>
      <vt:lpstr>Функціональна концепція інформації </vt:lpstr>
      <vt:lpstr>Семантична і прагматична концепції інформації </vt:lpstr>
      <vt:lpstr>Концепція Карнапа-Бар-Хіллела </vt:lpstr>
      <vt:lpstr>Праці Кемені </vt:lpstr>
      <vt:lpstr>Теорія Ю. Шрейдера</vt:lpstr>
      <vt:lpstr>Теорія Ю. Шрейдера</vt:lpstr>
      <vt:lpstr>«тезаурус»</vt:lpstr>
      <vt:lpstr>прагматична концепція інформації</vt:lpstr>
      <vt:lpstr>концепція Акоффа-Майлса</vt:lpstr>
      <vt:lpstr>Презентація PowerPoint</vt:lpstr>
      <vt:lpstr>Презентація PowerPoint</vt:lpstr>
      <vt:lpstr>Базові властивості інформації </vt:lpstr>
      <vt:lpstr>АТРИБУТИВНІ ВЛАСТИВОСТІ ІНФОРМАЦІЇ</vt:lpstr>
      <vt:lpstr>ПРАГМАТИЧНІ ВЛАСТИВОСТІ ІНФОРМАЦІЇ </vt:lpstr>
      <vt:lpstr>ДИНАМІЧНІ ВЛАСТИВОСТІ ІНФОРМАЦІЇ </vt:lpstr>
      <vt:lpstr>Властивості інформації</vt:lpstr>
      <vt:lpstr>Властивості інформації</vt:lpstr>
      <vt:lpstr>Якість інформації</vt:lpstr>
      <vt:lpstr>Якість інформації</vt:lpstr>
      <vt:lpstr>Види інформації </vt:lpstr>
      <vt:lpstr>Презентація PowerPoint</vt:lpstr>
      <vt:lpstr>Презентація PowerPoint</vt:lpstr>
      <vt:lpstr>Презентація PowerPoint</vt:lpstr>
      <vt:lpstr>Презентація PowerPoint</vt:lpstr>
      <vt:lpstr>Масова інформація як соціальний феномен. Ознаки маси, фази існування маси. </vt:lpstr>
      <vt:lpstr>Ознаки масового спілкування</vt:lpstr>
      <vt:lpstr>Презентація PowerPoint</vt:lpstr>
      <vt:lpstr>обов’язкові компоненти</vt:lpstr>
      <vt:lpstr>обов’язкові компоненти</vt:lpstr>
      <vt:lpstr>обов’язкові компоненти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Історія становлення та розвитку масової комунікації</dc:title>
  <dc:creator>Слюсар Вадим Миколайович</dc:creator>
  <cp:lastModifiedBy>Слюсар Вадим Миколайович</cp:lastModifiedBy>
  <cp:revision>20</cp:revision>
  <dcterms:created xsi:type="dcterms:W3CDTF">2024-02-22T19:13:43Z</dcterms:created>
  <dcterms:modified xsi:type="dcterms:W3CDTF">2024-03-07T20:08:41Z</dcterms:modified>
</cp:coreProperties>
</file>