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1" r:id="rId12"/>
    <p:sldId id="266" r:id="rId13"/>
    <p:sldId id="267" r:id="rId14"/>
    <p:sldId id="268" r:id="rId15"/>
    <p:sldId id="272" r:id="rId16"/>
    <p:sldId id="273" r:id="rId17"/>
    <p:sldId id="274" r:id="rId18"/>
    <p:sldId id="275" r:id="rId19"/>
    <p:sldId id="276" r:id="rId20"/>
    <p:sldId id="277" r:id="rId21"/>
    <p:sldId id="27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46"/>
  </p:normalViewPr>
  <p:slideViewPr>
    <p:cSldViewPr snapToGrid="0" snapToObjects="1">
      <p:cViewPr varScale="1">
        <p:scale>
          <a:sx n="115" d="100"/>
          <a:sy n="115" d="100"/>
        </p:scale>
        <p:origin x="47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2/8/22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9C7CDA-C6FC-4743-816D-F537DFC76F21}"/>
              </a:ext>
            </a:extLst>
          </p:cNvPr>
          <p:cNvSpPr>
            <a:spLocks noGrp="1"/>
          </p:cNvSpPr>
          <p:nvPr>
            <p:ph type="ctrTitle"/>
          </p:nvPr>
        </p:nvSpPr>
        <p:spPr/>
        <p:txBody>
          <a:bodyPr/>
          <a:lstStyle/>
          <a:p>
            <a:r>
              <a:rPr lang="uk-UA" sz="2000" b="1" dirty="0">
                <a:latin typeface="Times New Roman" panose="02020603050405020304" pitchFamily="18" charset="0"/>
                <a:cs typeface="Times New Roman" panose="02020603050405020304" pitchFamily="18" charset="0"/>
              </a:rPr>
              <a:t>ТЕМА 1. СУТНІСНА ХАРАКТЕРИСТИКА, ФУНКЦІЇ ТА МЕХАНІЗМ РОЗРОБКИ БІЗНЕС-МОДЕЛІ ПІДПРИЄМСТВА</a:t>
            </a:r>
            <a:br>
              <a:rPr lang="ru-UA" dirty="0"/>
            </a:br>
            <a:endParaRPr lang="ru-UA" dirty="0"/>
          </a:p>
        </p:txBody>
      </p:sp>
    </p:spTree>
    <p:extLst>
      <p:ext uri="{BB962C8B-B14F-4D97-AF65-F5344CB8AC3E}">
        <p14:creationId xmlns:p14="http://schemas.microsoft.com/office/powerpoint/2010/main" val="505372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E094340-F654-1D46-BC9F-87F869DDA9D8}"/>
              </a:ext>
            </a:extLst>
          </p:cNvPr>
          <p:cNvSpPr>
            <a:spLocks noGrp="1"/>
          </p:cNvSpPr>
          <p:nvPr>
            <p:ph idx="1"/>
          </p:nvPr>
        </p:nvSpPr>
        <p:spPr>
          <a:xfrm>
            <a:off x="669073" y="334537"/>
            <a:ext cx="9935737" cy="5706825"/>
          </a:xfrm>
        </p:spPr>
        <p:txBody>
          <a:bodyPr>
            <a:normAutofit fontScale="92500" lnSpcReduction="20000"/>
          </a:bodyPr>
          <a:lstStyle/>
          <a:p>
            <a:pPr algn="just"/>
            <a:r>
              <a:rPr lang="uk-UA" dirty="0"/>
              <a:t>Ще один аспект визначення бізнес-моделі пов'язаний з тим, що бізнес-модель часто плутають зі стратегією, підміняючи одне поняття іншим, або включаючи стратегію як один з компонентів до складу бізнес-моделі. Подібна плутанина викликана тим, що бізнес-модель тісно пов'язана зі стратегією, але не тотожна стратегії. Взаємозв'язок між бізнес-моделлю і стратегією можна проілюструвати за допомогою «рівняння цінності»:</a:t>
            </a:r>
            <a:endParaRPr lang="ru-UA" dirty="0"/>
          </a:p>
          <a:p>
            <a:pPr algn="just"/>
            <a:r>
              <a:rPr lang="uk-UA" dirty="0"/>
              <a:t> </a:t>
            </a:r>
            <a:endParaRPr lang="ru-UA" dirty="0"/>
          </a:p>
          <a:p>
            <a:pPr algn="just"/>
            <a:r>
              <a:rPr lang="uk-UA" b="1" dirty="0"/>
              <a:t>V = M * </a:t>
            </a:r>
            <a:r>
              <a:rPr lang="uk-UA" b="1" dirty="0" err="1"/>
              <a:t>S</a:t>
            </a:r>
            <a:r>
              <a:rPr lang="uk-UA" b="1" dirty="0"/>
              <a:t>,</a:t>
            </a:r>
            <a:endParaRPr lang="ru-UA" dirty="0"/>
          </a:p>
          <a:p>
            <a:pPr algn="just"/>
            <a:r>
              <a:rPr lang="uk-UA" dirty="0"/>
              <a:t> </a:t>
            </a:r>
            <a:endParaRPr lang="ru-UA" dirty="0"/>
          </a:p>
          <a:p>
            <a:pPr algn="just"/>
            <a:r>
              <a:rPr lang="uk-UA" dirty="0"/>
              <a:t>де V = </a:t>
            </a:r>
            <a:r>
              <a:rPr lang="uk-UA" dirty="0" err="1"/>
              <a:t>Value</a:t>
            </a:r>
            <a:r>
              <a:rPr lang="uk-UA" dirty="0"/>
              <a:t> (Цінність),</a:t>
            </a:r>
            <a:endParaRPr lang="ru-UA" dirty="0"/>
          </a:p>
          <a:p>
            <a:pPr algn="just"/>
            <a:r>
              <a:rPr lang="uk-UA" dirty="0"/>
              <a:t>M = </a:t>
            </a:r>
            <a:r>
              <a:rPr lang="uk-UA" dirty="0" err="1"/>
              <a:t>Model</a:t>
            </a:r>
            <a:r>
              <a:rPr lang="uk-UA" dirty="0"/>
              <a:t> (Бізнес-модель),</a:t>
            </a:r>
            <a:endParaRPr lang="ru-UA" dirty="0"/>
          </a:p>
          <a:p>
            <a:pPr algn="just"/>
            <a:r>
              <a:rPr lang="uk-UA" dirty="0" err="1"/>
              <a:t>S</a:t>
            </a:r>
            <a:r>
              <a:rPr lang="uk-UA" dirty="0"/>
              <a:t> = </a:t>
            </a:r>
            <a:r>
              <a:rPr lang="uk-UA" dirty="0" err="1"/>
              <a:t>Strategy</a:t>
            </a:r>
            <a:r>
              <a:rPr lang="uk-UA" dirty="0"/>
              <a:t> (Стратегія).</a:t>
            </a:r>
            <a:endParaRPr lang="ru-UA" dirty="0"/>
          </a:p>
          <a:p>
            <a:pPr algn="just"/>
            <a:r>
              <a:rPr lang="uk-UA" dirty="0"/>
              <a:t>Дане рівняння припускає, що компанія повинна визначити кращі бізнес-моделі для реалізації стратегії і на їх основі розгорнути і реалізувати свою стратегію, спрямовану на створення цінності для клієнтів та інших зацікавлених осіб.</a:t>
            </a:r>
            <a:endParaRPr lang="ru-UA" dirty="0"/>
          </a:p>
          <a:p>
            <a:pPr algn="just"/>
            <a:r>
              <a:rPr lang="uk-UA" b="1" dirty="0"/>
              <a:t>Основними завданнями бізнес-моделювання</a:t>
            </a:r>
            <a:r>
              <a:rPr lang="uk-UA" dirty="0"/>
              <a:t> є наступні:</a:t>
            </a:r>
            <a:endParaRPr lang="ru-UA" dirty="0"/>
          </a:p>
          <a:p>
            <a:pPr algn="just"/>
            <a:r>
              <a:rPr lang="uk-UA" dirty="0"/>
              <a:t>1. Отримання цілісної картини життєдіяльності організації, узгодження різних точок зору на мінливий бізнес, що постійно розвивається.</a:t>
            </a:r>
            <a:endParaRPr lang="ru-UA" dirty="0"/>
          </a:p>
          <a:p>
            <a:pPr algn="just"/>
            <a:r>
              <a:rPr lang="uk-UA" dirty="0"/>
              <a:t>2. Забезпечення порозуміння на всіх рівнях організації, подолання розриву між керуючою і виконуючої сторонами.</a:t>
            </a:r>
            <a:endParaRPr lang="ru-UA" dirty="0"/>
          </a:p>
          <a:p>
            <a:pPr algn="just"/>
            <a:r>
              <a:rPr lang="uk-UA" dirty="0"/>
              <a:t>3. Забезпечення скорочення витрат на виробництво і підвищення рівня якості та сервісу.</a:t>
            </a:r>
            <a:endParaRPr lang="ru-UA" dirty="0"/>
          </a:p>
          <a:p>
            <a:endParaRPr lang="ru-UA" dirty="0"/>
          </a:p>
        </p:txBody>
      </p:sp>
    </p:spTree>
    <p:extLst>
      <p:ext uri="{BB962C8B-B14F-4D97-AF65-F5344CB8AC3E}">
        <p14:creationId xmlns:p14="http://schemas.microsoft.com/office/powerpoint/2010/main" val="737842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193BE591-1B9A-4645-B4B2-1FC23A526893}"/>
              </a:ext>
            </a:extLst>
          </p:cNvPr>
          <p:cNvPicPr>
            <a:picLocks noGrp="1" noChangeAspect="1"/>
          </p:cNvPicPr>
          <p:nvPr>
            <p:ph idx="1"/>
          </p:nvPr>
        </p:nvPicPr>
        <p:blipFill>
          <a:blip r:embed="rId2"/>
          <a:stretch>
            <a:fillRect/>
          </a:stretch>
        </p:blipFill>
        <p:spPr>
          <a:xfrm>
            <a:off x="1245000" y="379413"/>
            <a:ext cx="7196925" cy="5662612"/>
          </a:xfrm>
        </p:spPr>
      </p:pic>
    </p:spTree>
    <p:extLst>
      <p:ext uri="{BB962C8B-B14F-4D97-AF65-F5344CB8AC3E}">
        <p14:creationId xmlns:p14="http://schemas.microsoft.com/office/powerpoint/2010/main" val="2954444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B41B443-A5F7-7E4E-AF8E-0870D9047467}"/>
              </a:ext>
            </a:extLst>
          </p:cNvPr>
          <p:cNvSpPr>
            <a:spLocks noGrp="1"/>
          </p:cNvSpPr>
          <p:nvPr>
            <p:ph idx="1"/>
          </p:nvPr>
        </p:nvSpPr>
        <p:spPr>
          <a:xfrm>
            <a:off x="412595" y="133815"/>
            <a:ext cx="8861407" cy="5907547"/>
          </a:xfrm>
        </p:spPr>
        <p:txBody>
          <a:bodyPr>
            <a:normAutofit fontScale="92500"/>
          </a:bodyPr>
          <a:lstStyle/>
          <a:p>
            <a:r>
              <a:rPr lang="uk-UA" b="1" dirty="0"/>
              <a:t>1.3 Еволюція бізнес-моделей підприємства.</a:t>
            </a:r>
            <a:endParaRPr lang="ru-UA" dirty="0"/>
          </a:p>
          <a:p>
            <a:pPr algn="just"/>
            <a:r>
              <a:rPr lang="uk-UA" dirty="0">
                <a:latin typeface="Times New Roman" panose="02020603050405020304" pitchFamily="18" charset="0"/>
                <a:cs typeface="Times New Roman" panose="02020603050405020304" pitchFamily="18" charset="0"/>
              </a:rPr>
              <a:t>Еволюцію бізнес-моделей протягом ХХ століття можна представити таким чином:</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Найстаріша бізнес-модель, яка до цих пір залишається однією з базових, - модель «хранителя магазину» (</a:t>
            </a:r>
            <a:r>
              <a:rPr lang="uk-UA" dirty="0" err="1">
                <a:latin typeface="Times New Roman" panose="02020603050405020304" pitchFamily="18" charset="0"/>
                <a:cs typeface="Times New Roman" panose="02020603050405020304" pitchFamily="18" charset="0"/>
              </a:rPr>
              <a:t>the</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shop</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keeper</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model</a:t>
            </a:r>
            <a:r>
              <a:rPr lang="uk-UA" dirty="0">
                <a:latin typeface="Times New Roman" panose="02020603050405020304" pitchFamily="18" charset="0"/>
                <a:cs typeface="Times New Roman" panose="02020603050405020304" pitchFamily="18" charset="0"/>
              </a:rPr>
              <a:t>): відкриття магазину там, де знаходяться потенційні клієнти;</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Наступна дуже популярна бізнес-модель, яка з'явилася на початку 20-го сторіччя, після чого переживала численні нові народження, - це модель «приманки і гака» (також звана "моделлю бритв і лез" або "моделлю, що прив'язує до продуктів"). Приклади: бритва (принада) і леза (гак); стільникові телефони (принада) і час трафіку (гак); комп'ютерні принтери (принада) і </a:t>
            </a:r>
            <a:r>
              <a:rPr lang="uk-UA" dirty="0" err="1">
                <a:latin typeface="Times New Roman" panose="02020603050405020304" pitchFamily="18" charset="0"/>
                <a:cs typeface="Times New Roman" panose="02020603050405020304" pitchFamily="18" charset="0"/>
              </a:rPr>
              <a:t>катріджі</a:t>
            </a:r>
            <a:r>
              <a:rPr lang="uk-UA" dirty="0">
                <a:latin typeface="Times New Roman" panose="02020603050405020304" pitchFamily="18" charset="0"/>
                <a:cs typeface="Times New Roman" panose="02020603050405020304" pitchFamily="18" charset="0"/>
              </a:rPr>
              <a:t> до них (гак); камери (принада) і друк фотографій (гак);</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1950-х - нові бізнес-моделі були розроблені </a:t>
            </a:r>
            <a:r>
              <a:rPr lang="uk-UA" dirty="0" err="1">
                <a:latin typeface="Times New Roman" panose="02020603050405020304" pitchFamily="18" charset="0"/>
                <a:cs typeface="Times New Roman" panose="02020603050405020304" pitchFamily="18" charset="0"/>
              </a:rPr>
              <a:t>McDonald's</a:t>
            </a:r>
            <a:r>
              <a:rPr lang="uk-UA" dirty="0">
                <a:latin typeface="Times New Roman" panose="02020603050405020304" pitchFamily="18" charset="0"/>
                <a:cs typeface="Times New Roman" panose="02020603050405020304" pitchFamily="18" charset="0"/>
              </a:rPr>
              <a:t> і </a:t>
            </a:r>
            <a:r>
              <a:rPr lang="uk-UA" dirty="0" err="1">
                <a:latin typeface="Times New Roman" panose="02020603050405020304" pitchFamily="18" charset="0"/>
                <a:cs typeface="Times New Roman" panose="02020603050405020304" pitchFamily="18" charset="0"/>
              </a:rPr>
              <a:t>Toyota</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1960-х - новаторами виступили </a:t>
            </a:r>
            <a:r>
              <a:rPr lang="uk-UA" dirty="0" err="1">
                <a:latin typeface="Times New Roman" panose="02020603050405020304" pitchFamily="18" charset="0"/>
                <a:cs typeface="Times New Roman" panose="02020603050405020304" pitchFamily="18" charset="0"/>
              </a:rPr>
              <a:t>Wal-Mart</a:t>
            </a:r>
            <a:r>
              <a:rPr lang="uk-UA" dirty="0">
                <a:latin typeface="Times New Roman" panose="02020603050405020304" pitchFamily="18" charset="0"/>
                <a:cs typeface="Times New Roman" panose="02020603050405020304" pitchFamily="18" charset="0"/>
              </a:rPr>
              <a:t> і </a:t>
            </a:r>
            <a:r>
              <a:rPr lang="uk-UA" dirty="0" err="1">
                <a:latin typeface="Times New Roman" panose="02020603050405020304" pitchFamily="18" charset="0"/>
                <a:cs typeface="Times New Roman" panose="02020603050405020304" pitchFamily="18" charset="0"/>
              </a:rPr>
              <a:t>Hypermarket</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1970-ті - нові бізнес-моделі розробили </a:t>
            </a:r>
            <a:r>
              <a:rPr lang="uk-UA" dirty="0" err="1">
                <a:latin typeface="Times New Roman" panose="02020603050405020304" pitchFamily="18" charset="0"/>
                <a:cs typeface="Times New Roman" panose="02020603050405020304" pitchFamily="18" charset="0"/>
              </a:rPr>
              <a:t>Fedеral</a:t>
            </a:r>
            <a:r>
              <a:rPr lang="uk-UA" dirty="0">
                <a:latin typeface="Times New Roman" panose="02020603050405020304" pitchFamily="18" charset="0"/>
                <a:cs typeface="Times New Roman" panose="02020603050405020304" pitchFamily="18" charset="0"/>
              </a:rPr>
              <a:t> Express і </a:t>
            </a:r>
            <a:r>
              <a:rPr lang="uk-UA" dirty="0" err="1">
                <a:latin typeface="Times New Roman" panose="02020603050405020304" pitchFamily="18" charset="0"/>
                <a:cs typeface="Times New Roman" panose="02020603050405020304" pitchFamily="18" charset="0"/>
              </a:rPr>
              <a:t>Toys</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R</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Us</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1980-ті - </a:t>
            </a:r>
            <a:r>
              <a:rPr lang="uk-UA" dirty="0" err="1">
                <a:latin typeface="Times New Roman" panose="02020603050405020304" pitchFamily="18" charset="0"/>
                <a:cs typeface="Times New Roman" panose="02020603050405020304" pitchFamily="18" charset="0"/>
              </a:rPr>
              <a:t>Blockbuster</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Home</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Depot</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Intel</a:t>
            </a:r>
            <a:r>
              <a:rPr lang="uk-UA" dirty="0">
                <a:latin typeface="Times New Roman" panose="02020603050405020304" pitchFamily="18" charset="0"/>
                <a:cs typeface="Times New Roman" panose="02020603050405020304" pitchFamily="18" charset="0"/>
              </a:rPr>
              <a:t> і </a:t>
            </a:r>
            <a:r>
              <a:rPr lang="uk-UA" dirty="0" err="1">
                <a:latin typeface="Times New Roman" panose="02020603050405020304" pitchFamily="18" charset="0"/>
                <a:cs typeface="Times New Roman" panose="02020603050405020304" pitchFamily="18" charset="0"/>
              </a:rPr>
              <a:t>Dell</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Computer</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У 1990-ті - </a:t>
            </a:r>
            <a:r>
              <a:rPr lang="uk-UA" dirty="0" err="1">
                <a:latin typeface="Times New Roman" panose="02020603050405020304" pitchFamily="18" charset="0"/>
                <a:cs typeface="Times New Roman" panose="02020603050405020304" pitchFamily="18" charset="0"/>
              </a:rPr>
              <a:t>Southwest</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Airlines</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Netflix</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Amazon.com</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Starbucks</a:t>
            </a:r>
            <a:r>
              <a:rPr lang="uk-UA" dirty="0">
                <a:latin typeface="Times New Roman" panose="02020603050405020304" pitchFamily="18" charset="0"/>
                <a:cs typeface="Times New Roman" panose="02020603050405020304" pitchFamily="18" charset="0"/>
              </a:rPr>
              <a:t>, Microsoft і </a:t>
            </a:r>
            <a:r>
              <a:rPr lang="uk-UA" dirty="0" err="1">
                <a:latin typeface="Times New Roman" panose="02020603050405020304" pitchFamily="18" charset="0"/>
                <a:cs typeface="Times New Roman" panose="02020603050405020304" pitchFamily="18" charset="0"/>
              </a:rPr>
              <a:t>dot-coms</a:t>
            </a:r>
            <a:r>
              <a:rPr lang="uk-UA" dirty="0">
                <a:latin typeface="Times New Roman" panose="02020603050405020304" pitchFamily="18" charset="0"/>
                <a:cs typeface="Times New Roman" panose="02020603050405020304" pitchFamily="18" charset="0"/>
              </a:rPr>
              <a:t>;</a:t>
            </a:r>
          </a:p>
          <a:p>
            <a:pPr algn="just"/>
            <a:r>
              <a:rPr lang="uk-UA" dirty="0">
                <a:latin typeface="Times New Roman" panose="02020603050405020304" pitchFamily="18" charset="0"/>
                <a:cs typeface="Times New Roman" panose="02020603050405020304" pitchFamily="18" charset="0"/>
              </a:rPr>
              <a:t>В останні роки - найбільш оригінальні та ефективні бізнес-моделі були розроблені і реалізовані </a:t>
            </a:r>
            <a:r>
              <a:rPr lang="uk-UA" dirty="0" err="1">
                <a:latin typeface="Times New Roman" panose="02020603050405020304" pitchFamily="18" charset="0"/>
                <a:cs typeface="Times New Roman" panose="02020603050405020304" pitchFamily="18" charset="0"/>
              </a:rPr>
              <a:t>Google</a:t>
            </a:r>
            <a:r>
              <a:rPr lang="uk-UA" dirty="0">
                <a:latin typeface="Times New Roman" panose="02020603050405020304" pitchFamily="18" charset="0"/>
                <a:cs typeface="Times New Roman" panose="02020603050405020304" pitchFamily="18" charset="0"/>
              </a:rPr>
              <a:t>, IKEA (Бізнес-моделі даних компаній почали розроблятися в 1990-і роки, а популярність здобули вже на початку 2000-х років).</a:t>
            </a:r>
            <a:endParaRPr lang="ru-UA" dirty="0">
              <a:latin typeface="Times New Roman" panose="02020603050405020304" pitchFamily="18" charset="0"/>
              <a:cs typeface="Times New Roman" panose="02020603050405020304" pitchFamily="18" charset="0"/>
            </a:endParaRPr>
          </a:p>
          <a:p>
            <a:pPr algn="just"/>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4178677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F9B8B31-D495-2F46-B7DC-F98AFF81CA8E}"/>
              </a:ext>
            </a:extLst>
          </p:cNvPr>
          <p:cNvSpPr>
            <a:spLocks noGrp="1"/>
          </p:cNvSpPr>
          <p:nvPr>
            <p:ph idx="1"/>
          </p:nvPr>
        </p:nvSpPr>
        <p:spPr>
          <a:xfrm>
            <a:off x="524107" y="379141"/>
            <a:ext cx="10682869" cy="6032810"/>
          </a:xfrm>
        </p:spPr>
        <p:txBody>
          <a:bodyPr>
            <a:normAutofit lnSpcReduction="10000"/>
          </a:bodyPr>
          <a:lstStyle/>
          <a:p>
            <a:pPr algn="just"/>
            <a:r>
              <a:rPr lang="uk-UA" dirty="0">
                <a:latin typeface="Times New Roman" panose="02020603050405020304" pitchFamily="18" charset="0"/>
                <a:cs typeface="Times New Roman" panose="02020603050405020304" pitchFamily="18" charset="0"/>
              </a:rPr>
              <a:t>Метою складання моделі є одноразовий підхід, а потім тривале використання отриманого продукту. </a:t>
            </a:r>
          </a:p>
          <a:p>
            <a:pPr algn="just"/>
            <a:r>
              <a:rPr lang="uk-UA" dirty="0">
                <a:latin typeface="Times New Roman" panose="02020603050405020304" pitchFamily="18" charset="0"/>
                <a:cs typeface="Times New Roman" panose="02020603050405020304" pitchFamily="18" charset="0"/>
              </a:rPr>
              <a:t>Моделювання, по-перше, дозволяє автоматизувати процес управління, що саме по собі означає збільшення швидкості передачі інформації і підвищення контролю. А це вже, як мінімум, полегшує задачу керівника по двом управлінським функціям. </a:t>
            </a:r>
          </a:p>
          <a:p>
            <a:pPr algn="just"/>
            <a:r>
              <a:rPr lang="uk-UA" dirty="0">
                <a:latin typeface="Times New Roman" panose="02020603050405020304" pitchFamily="18" charset="0"/>
                <a:cs typeface="Times New Roman" panose="02020603050405020304" pitchFamily="18" charset="0"/>
              </a:rPr>
              <a:t>По-друге, змодельована система має самоналагоджувальний характер. Це пояснюється наявністю однозначного алгоритму дій, тобто такого алгоритму, де кожен байт інформації буде спрямований у відповідний центр обробки даних, який, в свою чергу, адекватно відреагує на неї.</a:t>
            </a:r>
          </a:p>
          <a:p>
            <a:pPr algn="just"/>
            <a:r>
              <a:rPr lang="uk-UA" dirty="0">
                <a:latin typeface="Times New Roman" panose="02020603050405020304" pitchFamily="18" charset="0"/>
                <a:cs typeface="Times New Roman" panose="02020603050405020304" pitchFamily="18" charset="0"/>
              </a:rPr>
              <a:t>Таким чином, зміна навколишнього середовища спричинить ланцюжок змін у системі організації бізнесу. Технічно, бізнес-моделювання трудомісткий процес. Адже </a:t>
            </a:r>
            <a:r>
              <a:rPr lang="uk-UA" dirty="0" err="1">
                <a:latin typeface="Times New Roman" panose="02020603050405020304" pitchFamily="18" charset="0"/>
                <a:cs typeface="Times New Roman" panose="02020603050405020304" pitchFamily="18" charset="0"/>
              </a:rPr>
              <a:t>доведиться</a:t>
            </a:r>
            <a:r>
              <a:rPr lang="uk-UA" dirty="0">
                <a:latin typeface="Times New Roman" panose="02020603050405020304" pitchFamily="18" charset="0"/>
                <a:cs typeface="Times New Roman" panose="02020603050405020304" pitchFamily="18" charset="0"/>
              </a:rPr>
              <a:t> пройти через паперовий варіант, перш, ніж буде можливе використання програмних засобів. В ході роботи необхідно знову і знову повертатися до вже прописаних моментів, вносити зміни і будувати все заново, а потім тестувати і шліфувати отриманий продукт разом зі своїми підлеглими. Досвід впровадження моделювання на українських підприємствах дає дуже продуктивні результати:</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відпадає проблема координації дій на нижчому і середньому рівнях,</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багаторазово підвищується контроль,</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більшується</a:t>
            </a:r>
            <a:r>
              <a:rPr lang="uk-UA" dirty="0">
                <a:latin typeface="Times New Roman" panose="02020603050405020304" pitchFamily="18" charset="0"/>
                <a:cs typeface="Times New Roman" panose="02020603050405020304" pitchFamily="18" charset="0"/>
              </a:rPr>
              <a:t> швидкість реакції на зміни в зовнішньому середовищі,</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готується </a:t>
            </a:r>
            <a:r>
              <a:rPr lang="uk-UA" dirty="0" err="1">
                <a:latin typeface="Times New Roman" panose="02020603050405020304" pitchFamily="18" charset="0"/>
                <a:cs typeface="Times New Roman" panose="02020603050405020304" pitchFamily="18" charset="0"/>
              </a:rPr>
              <a:t>грунт</a:t>
            </a:r>
            <a:r>
              <a:rPr lang="uk-UA" dirty="0">
                <a:latin typeface="Times New Roman" panose="02020603050405020304" pitchFamily="18" charset="0"/>
                <a:cs typeface="Times New Roman" panose="02020603050405020304" pitchFamily="18" charset="0"/>
              </a:rPr>
              <a:t> для впровадження новітнього програмного забезпечення,</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	а головне - підприємство одержує динамічну систему управління бізнесом, де можлива реалізація будь-яких тактичних задач без додаткових витрат на планування.</a:t>
            </a:r>
            <a:endParaRPr lang="ru-UA" dirty="0">
              <a:latin typeface="Times New Roman" panose="02020603050405020304" pitchFamily="18" charset="0"/>
              <a:cs typeface="Times New Roman" panose="02020603050405020304" pitchFamily="18" charset="0"/>
            </a:endParaRPr>
          </a:p>
          <a:p>
            <a:pPr algn="just"/>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033963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038E6C7-7D5A-F940-8115-8785BCEFFBB7}"/>
              </a:ext>
            </a:extLst>
          </p:cNvPr>
          <p:cNvSpPr>
            <a:spLocks noGrp="1"/>
          </p:cNvSpPr>
          <p:nvPr>
            <p:ph idx="1"/>
          </p:nvPr>
        </p:nvSpPr>
        <p:spPr>
          <a:xfrm>
            <a:off x="479502" y="267629"/>
            <a:ext cx="8794500" cy="5773733"/>
          </a:xfrm>
        </p:spPr>
        <p:txBody>
          <a:bodyPr>
            <a:normAutofit/>
          </a:bodyPr>
          <a:lstStyle/>
          <a:p>
            <a:r>
              <a:rPr lang="uk-UA" b="1" dirty="0">
                <a:latin typeface="Times New Roman" panose="02020603050405020304" pitchFamily="18" charset="0"/>
                <a:cs typeface="Times New Roman" panose="02020603050405020304" pitchFamily="18" charset="0"/>
              </a:rPr>
              <a:t>3. Класифікація бізнес-моделей підприємства.</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Класифікація бізнес-моделей підприємства заснована на двох фундаментальних вимірах бізнесу будь-якої компанії.</a:t>
            </a:r>
            <a:endParaRPr lang="ru-UA"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Перший вимір: типи прав на активи, які продаються компанією. Даний вимір дозволяє виділити чотири базові бізнес-моделі:</a:t>
            </a:r>
            <a:endParaRPr lang="ru-UA" b="1"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Творець, виробник (</a:t>
            </a:r>
            <a:r>
              <a:rPr lang="uk-UA" dirty="0" err="1">
                <a:latin typeface="Times New Roman" panose="02020603050405020304" pitchFamily="18" charset="0"/>
                <a:cs typeface="Times New Roman" panose="02020603050405020304" pitchFamily="18" charset="0"/>
              </a:rPr>
              <a:t>Creator</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Дистриб'ютор (</a:t>
            </a:r>
            <a:r>
              <a:rPr lang="uk-UA" dirty="0" err="1">
                <a:latin typeface="Times New Roman" panose="02020603050405020304" pitchFamily="18" charset="0"/>
                <a:cs typeface="Times New Roman" panose="02020603050405020304" pitchFamily="18" charset="0"/>
              </a:rPr>
              <a:t>Distributor</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Власник (</a:t>
            </a:r>
            <a:r>
              <a:rPr lang="uk-UA" dirty="0" err="1">
                <a:latin typeface="Times New Roman" panose="02020603050405020304" pitchFamily="18" charset="0"/>
                <a:cs typeface="Times New Roman" panose="02020603050405020304" pitchFamily="18" charset="0"/>
              </a:rPr>
              <a:t>Landlord</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Брокер (</a:t>
            </a:r>
            <a:r>
              <a:rPr lang="uk-UA" dirty="0" err="1">
                <a:latin typeface="Times New Roman" panose="02020603050405020304" pitchFamily="18" charset="0"/>
                <a:cs typeface="Times New Roman" panose="02020603050405020304" pitchFamily="18" charset="0"/>
              </a:rPr>
              <a:t>Broker</a:t>
            </a:r>
            <a:r>
              <a:rPr lang="uk-UA" dirty="0">
                <a:latin typeface="Times New Roman" panose="02020603050405020304" pitchFamily="18" charset="0"/>
                <a:cs typeface="Times New Roman" panose="02020603050405020304" pitchFamily="18" charset="0"/>
              </a:rPr>
              <a:t>).</a:t>
            </a:r>
            <a:endParaRPr lang="ru-UA"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Другий вимір: які активи залучені в бізнес. </a:t>
            </a:r>
          </a:p>
          <a:p>
            <a:pPr algn="just"/>
            <a:r>
              <a:rPr lang="uk-UA" dirty="0">
                <a:latin typeface="Times New Roman" panose="02020603050405020304" pitchFamily="18" charset="0"/>
                <a:cs typeface="Times New Roman" panose="02020603050405020304" pitchFamily="18" charset="0"/>
              </a:rPr>
              <a:t>Даний вимір дозволяє виділити чотири основних типи активів:</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фізичні,</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фінансові,</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нематеріальні,</a:t>
            </a:r>
            <a:endParaRPr lang="ru-UA"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людські.</a:t>
            </a:r>
            <a:endParaRPr lang="ru-UA"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3413485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497DCFF-2111-C342-AB21-E1C79B09116B}"/>
              </a:ext>
            </a:extLst>
          </p:cNvPr>
          <p:cNvSpPr>
            <a:spLocks noGrp="1"/>
          </p:cNvSpPr>
          <p:nvPr>
            <p:ph idx="1"/>
          </p:nvPr>
        </p:nvSpPr>
        <p:spPr>
          <a:xfrm>
            <a:off x="557561" y="390293"/>
            <a:ext cx="10247971" cy="5651069"/>
          </a:xfrm>
        </p:spPr>
        <p:txBody>
          <a:bodyPr>
            <a:normAutofit/>
          </a:bodyPr>
          <a:lstStyle/>
          <a:p>
            <a:pPr algn="just"/>
            <a:r>
              <a:rPr lang="uk-UA" dirty="0">
                <a:latin typeface="Times New Roman" panose="02020603050405020304" pitchFamily="18" charset="0"/>
                <a:cs typeface="Times New Roman" panose="02020603050405020304" pitchFamily="18" charset="0"/>
              </a:rPr>
              <a:t>Творці — це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купують сировину та необхідні матеріали у постачальників і виготовляють продукт, </a:t>
            </a:r>
            <a:r>
              <a:rPr lang="uk-UA" dirty="0" err="1">
                <a:latin typeface="Times New Roman" panose="02020603050405020304" pitchFamily="18" charset="0"/>
                <a:cs typeface="Times New Roman" panose="02020603050405020304" pitchFamily="18" charset="0"/>
              </a:rPr>
              <a:t>якии</a:t>
            </a:r>
            <a:r>
              <a:rPr lang="uk-UA" dirty="0">
                <a:latin typeface="Times New Roman" panose="02020603050405020304" pitchFamily="18" charset="0"/>
                <a:cs typeface="Times New Roman" panose="02020603050405020304" pitchFamily="18" charset="0"/>
              </a:rPr>
              <a:t>̆ згодом продають покупцям. До </a:t>
            </a:r>
            <a:r>
              <a:rPr lang="uk-UA" dirty="0" err="1">
                <a:latin typeface="Times New Roman" panose="02020603050405020304" pitchFamily="18" charset="0"/>
                <a:cs typeface="Times New Roman" panose="02020603050405020304" pitchFamily="18" charset="0"/>
              </a:rPr>
              <a:t>цієі</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категоріі</a:t>
            </a:r>
            <a:r>
              <a:rPr lang="uk-UA" dirty="0">
                <a:latin typeface="Times New Roman" panose="02020603050405020304" pitchFamily="18" charset="0"/>
                <a:cs typeface="Times New Roman" panose="02020603050405020304" pitchFamily="18" charset="0"/>
              </a:rPr>
              <a:t>̈ відносять також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використовують </a:t>
            </a:r>
            <a:r>
              <a:rPr lang="uk-UA" dirty="0" err="1">
                <a:latin typeface="Times New Roman" panose="02020603050405020304" pitchFamily="18" charset="0"/>
                <a:cs typeface="Times New Roman" panose="02020603050405020304" pitchFamily="18" charset="0"/>
              </a:rPr>
              <a:t>виробничии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аутсорсинг</a:t>
            </a:r>
            <a:r>
              <a:rPr lang="uk-UA" dirty="0">
                <a:latin typeface="Times New Roman" panose="02020603050405020304" pitchFamily="18" charset="0"/>
                <a:cs typeface="Times New Roman" panose="02020603050405020304" pitchFamily="18" charset="0"/>
              </a:rPr>
              <a:t>. </a:t>
            </a:r>
          </a:p>
          <a:p>
            <a:pPr algn="just"/>
            <a:r>
              <a:rPr lang="uk-UA" dirty="0">
                <a:latin typeface="Times New Roman" panose="02020603050405020304" pitchFamily="18" charset="0"/>
                <a:cs typeface="Times New Roman" panose="02020603050405020304" pitchFamily="18" charset="0"/>
              </a:rPr>
              <a:t>Дистриб’ютори — це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a:t>
            </a:r>
            <a:r>
              <a:rPr lang="uk-UA" dirty="0" err="1">
                <a:latin typeface="Times New Roman" panose="02020603050405020304" pitchFamily="18" charset="0"/>
                <a:cs typeface="Times New Roman" panose="02020603050405020304" pitchFamily="18" charset="0"/>
              </a:rPr>
              <a:t>здійснюють</a:t>
            </a:r>
            <a:r>
              <a:rPr lang="uk-UA" dirty="0">
                <a:latin typeface="Times New Roman" panose="02020603050405020304" pitchFamily="18" charset="0"/>
                <a:cs typeface="Times New Roman" panose="02020603050405020304" pitchFamily="18" charset="0"/>
              </a:rPr>
              <a:t> перепродаж купленого раніше у безпосередніх виробників про- </a:t>
            </a:r>
            <a:r>
              <a:rPr lang="uk-UA" dirty="0" err="1">
                <a:latin typeface="Times New Roman" panose="02020603050405020304" pitchFamily="18" charset="0"/>
                <a:cs typeface="Times New Roman" panose="02020603050405020304" pitchFamily="18" charset="0"/>
              </a:rPr>
              <a:t>дукту</a:t>
            </a:r>
            <a:r>
              <a:rPr lang="uk-UA" dirty="0">
                <a:latin typeface="Times New Roman" panose="02020603050405020304" pitchFamily="18" charset="0"/>
                <a:cs typeface="Times New Roman" panose="02020603050405020304" pitchFamily="18" charset="0"/>
              </a:rPr>
              <a:t>, забезпечуючи при цьому додаткову цінність кінцевому клієнтові (наприклад, послуги з транспортування, пакування або </a:t>
            </a:r>
            <a:r>
              <a:rPr lang="uk-UA" dirty="0" err="1">
                <a:latin typeface="Times New Roman" panose="02020603050405020304" pitchFamily="18" charset="0"/>
                <a:cs typeface="Times New Roman" panose="02020603050405020304" pitchFamily="18" charset="0"/>
              </a:rPr>
              <a:t>післяпродажнии</a:t>
            </a:r>
            <a:r>
              <a:rPr lang="uk-UA" dirty="0">
                <a:latin typeface="Times New Roman" panose="02020603050405020304" pitchFamily="18" charset="0"/>
                <a:cs typeface="Times New Roman" panose="02020603050405020304" pitchFamily="18" charset="0"/>
              </a:rPr>
              <a:t>̆ сервіс). </a:t>
            </a:r>
          </a:p>
          <a:p>
            <a:pPr algn="just"/>
            <a:r>
              <a:rPr lang="uk-UA" dirty="0">
                <a:latin typeface="Times New Roman" panose="02020603050405020304" pitchFamily="18" charset="0"/>
                <a:cs typeface="Times New Roman" panose="02020603050405020304" pitchFamily="18" charset="0"/>
              </a:rPr>
              <a:t>Власники — це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продають право на використання об’єкта купівлі протягом певного періоду часу та за обумовлену винагороду.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вид бізнес-</a:t>
            </a:r>
            <a:r>
              <a:rPr lang="uk-UA" dirty="0" err="1">
                <a:latin typeface="Times New Roman" panose="02020603050405020304" pitchFamily="18" charset="0"/>
                <a:cs typeface="Times New Roman" panose="02020603050405020304" pitchFamily="18" charset="0"/>
              </a:rPr>
              <a:t>моделеи</a:t>
            </a:r>
            <a:r>
              <a:rPr lang="uk-UA" dirty="0">
                <a:latin typeface="Times New Roman" panose="02020603050405020304" pitchFamily="18" charset="0"/>
                <a:cs typeface="Times New Roman" panose="02020603050405020304" pitchFamily="18" charset="0"/>
              </a:rPr>
              <a:t>̆ передбачає передачу компаніями в користування не тільки фізичних (обладнання, нерухомість, транспорт), а </a:t>
            </a:r>
            <a:r>
              <a:rPr lang="uk-UA" dirty="0" err="1">
                <a:latin typeface="Times New Roman" panose="02020603050405020304" pitchFamily="18" charset="0"/>
                <a:cs typeface="Times New Roman" panose="02020603050405020304" pitchFamily="18" charset="0"/>
              </a:rPr>
              <a:t>и</a:t>
            </a:r>
            <a:r>
              <a:rPr lang="uk-UA" dirty="0">
                <a:latin typeface="Times New Roman" panose="02020603050405020304" pitchFamily="18" charset="0"/>
                <a:cs typeface="Times New Roman" panose="02020603050405020304" pitchFamily="18" charset="0"/>
              </a:rPr>
              <a:t>̆ фінансових (гроші) і людських ресурсів (послуги </a:t>
            </a:r>
            <a:r>
              <a:rPr lang="uk-UA" dirty="0" err="1">
                <a:latin typeface="Times New Roman" panose="02020603050405020304" pitchFamily="18" charset="0"/>
                <a:cs typeface="Times New Roman" panose="02020603050405020304" pitchFamily="18" charset="0"/>
              </a:rPr>
              <a:t>найманих</a:t>
            </a:r>
            <a:r>
              <a:rPr lang="uk-UA" dirty="0">
                <a:latin typeface="Times New Roman" panose="02020603050405020304" pitchFamily="18" charset="0"/>
                <a:cs typeface="Times New Roman" panose="02020603050405020304" pitchFamily="18" charset="0"/>
              </a:rPr>
              <a:t> консультантів, </a:t>
            </a:r>
            <a:r>
              <a:rPr lang="uk-UA" dirty="0" err="1">
                <a:latin typeface="Times New Roman" panose="02020603050405020304" pitchFamily="18" charset="0"/>
                <a:cs typeface="Times New Roman" panose="02020603050405020304" pitchFamily="18" charset="0"/>
              </a:rPr>
              <a:t>аутсорсинг</a:t>
            </a:r>
            <a:r>
              <a:rPr lang="uk-UA" dirty="0">
                <a:latin typeface="Times New Roman" panose="02020603050405020304" pitchFamily="18" charset="0"/>
                <a:cs typeface="Times New Roman" panose="02020603050405020304" pitchFamily="18" charset="0"/>
              </a:rPr>
              <a:t> персоналу). </a:t>
            </a:r>
          </a:p>
          <a:p>
            <a:pPr algn="just"/>
            <a:r>
              <a:rPr lang="uk-UA" dirty="0">
                <a:latin typeface="Times New Roman" panose="02020603050405020304" pitchFamily="18" charset="0"/>
                <a:cs typeface="Times New Roman" panose="02020603050405020304" pitchFamily="18" charset="0"/>
              </a:rPr>
              <a:t>Брокери — це бізнес-моделі </a:t>
            </a:r>
            <a:r>
              <a:rPr lang="uk-UA" dirty="0" err="1">
                <a:latin typeface="Times New Roman" panose="02020603050405020304" pitchFamily="18" charset="0"/>
                <a:cs typeface="Times New Roman" panose="02020603050405020304" pitchFamily="18" charset="0"/>
              </a:rPr>
              <a:t>компаніи</a:t>
            </a:r>
            <a:r>
              <a:rPr lang="uk-UA" dirty="0">
                <a:latin typeface="Times New Roman" panose="02020603050405020304" pitchFamily="18" charset="0"/>
                <a:cs typeface="Times New Roman" panose="02020603050405020304" pitchFamily="18" charset="0"/>
              </a:rPr>
              <a:t>̆, що полегшують процес пошуку партнерів покупцями і продавцями, а також пришвидшують процес укладання угоди між ними. На відміну від дистриб’юторів, брокери не отримують право власності на об’єкт купівлі-продажу. Натомість, брокери отримують винагороду (</a:t>
            </a:r>
            <a:r>
              <a:rPr lang="uk-UA" dirty="0" err="1">
                <a:latin typeface="Times New Roman" panose="02020603050405020304" pitchFamily="18" charset="0"/>
                <a:cs typeface="Times New Roman" panose="02020603050405020304" pitchFamily="18" charset="0"/>
              </a:rPr>
              <a:t>комісійні</a:t>
            </a:r>
            <a:r>
              <a:rPr lang="uk-UA" dirty="0">
                <a:latin typeface="Times New Roman" panose="02020603050405020304" pitchFamily="18" charset="0"/>
                <a:cs typeface="Times New Roman" panose="02020603050405020304" pitchFamily="18" charset="0"/>
              </a:rPr>
              <a:t>) від продавця та/або покупця. </a:t>
            </a:r>
            <a:r>
              <a:rPr lang="uk-UA" dirty="0" err="1">
                <a:latin typeface="Times New Roman" panose="02020603050405020304" pitchFamily="18" charset="0"/>
                <a:cs typeface="Times New Roman" panose="02020603050405020304" pitchFamily="18" charset="0"/>
              </a:rPr>
              <a:t>Цеи</a:t>
            </a:r>
            <a:r>
              <a:rPr lang="uk-UA" dirty="0">
                <a:latin typeface="Times New Roman" panose="02020603050405020304" pitchFamily="18" charset="0"/>
                <a:cs typeface="Times New Roman" panose="02020603050405020304" pitchFamily="18" charset="0"/>
              </a:rPr>
              <a:t>̆ вид бізнес-</a:t>
            </a:r>
            <a:r>
              <a:rPr lang="uk-UA" dirty="0" err="1">
                <a:latin typeface="Times New Roman" panose="02020603050405020304" pitchFamily="18" charset="0"/>
                <a:cs typeface="Times New Roman" panose="02020603050405020304" pitchFamily="18" charset="0"/>
              </a:rPr>
              <a:t>моделеи</a:t>
            </a:r>
            <a:r>
              <a:rPr lang="uk-UA" dirty="0">
                <a:latin typeface="Times New Roman" panose="02020603050405020304" pitchFamily="18" charset="0"/>
                <a:cs typeface="Times New Roman" panose="02020603050405020304" pitchFamily="18" charset="0"/>
              </a:rPr>
              <a:t>̆ </a:t>
            </a:r>
            <a:r>
              <a:rPr lang="uk-UA" dirty="0" err="1">
                <a:latin typeface="Times New Roman" panose="02020603050405020304" pitchFamily="18" charset="0"/>
                <a:cs typeface="Times New Roman" panose="02020603050405020304" pitchFamily="18" charset="0"/>
              </a:rPr>
              <a:t>поширении</a:t>
            </a:r>
            <a:r>
              <a:rPr lang="uk-UA" dirty="0">
                <a:latin typeface="Times New Roman" panose="02020603050405020304" pitchFamily="18" charset="0"/>
                <a:cs typeface="Times New Roman" panose="02020603050405020304" pitchFamily="18" charset="0"/>
              </a:rPr>
              <a:t>̆ у сфері торгівлі нерухомістю, у страхуванні і </a:t>
            </a:r>
            <a:r>
              <a:rPr lang="uk-UA" dirty="0" err="1">
                <a:latin typeface="Times New Roman" panose="02020603050405020304" pitchFamily="18" charset="0"/>
                <a:cs typeface="Times New Roman" panose="02020603050405020304" pitchFamily="18" charset="0"/>
              </a:rPr>
              <a:t>фінансовіи</a:t>
            </a:r>
            <a:r>
              <a:rPr lang="uk-UA" dirty="0">
                <a:latin typeface="Times New Roman" panose="02020603050405020304" pitchFamily="18" charset="0"/>
                <a:cs typeface="Times New Roman" panose="02020603050405020304" pitchFamily="18" charset="0"/>
              </a:rPr>
              <a:t>̆ сфері (маклери на фінансовому ринку). </a:t>
            </a:r>
          </a:p>
          <a:p>
            <a:endParaRPr lang="ru-UA" dirty="0"/>
          </a:p>
        </p:txBody>
      </p:sp>
    </p:spTree>
    <p:extLst>
      <p:ext uri="{BB962C8B-B14F-4D97-AF65-F5344CB8AC3E}">
        <p14:creationId xmlns:p14="http://schemas.microsoft.com/office/powerpoint/2010/main" val="987219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A68246C-5088-504D-8F79-AD9C36DAB8EC}"/>
              </a:ext>
            </a:extLst>
          </p:cNvPr>
          <p:cNvSpPr>
            <a:spLocks noGrp="1"/>
          </p:cNvSpPr>
          <p:nvPr>
            <p:ph idx="1"/>
          </p:nvPr>
        </p:nvSpPr>
        <p:spPr>
          <a:xfrm>
            <a:off x="345688" y="301083"/>
            <a:ext cx="11262732" cy="6556917"/>
          </a:xfrm>
        </p:spPr>
        <p:txBody>
          <a:bodyPr/>
          <a:lstStyle/>
          <a:p>
            <a:r>
              <a:rPr lang="ru-RU" dirty="0"/>
              <a:t>Другим </a:t>
            </a:r>
            <a:r>
              <a:rPr lang="ru-RU" dirty="0" err="1"/>
              <a:t>критерієм</a:t>
            </a:r>
            <a:r>
              <a:rPr lang="ru-RU" dirty="0"/>
              <a:t>, </a:t>
            </a:r>
            <a:r>
              <a:rPr lang="ru-RU" dirty="0" err="1"/>
              <a:t>якии</a:t>
            </a:r>
            <a:r>
              <a:rPr lang="ru-RU" dirty="0"/>
              <a:t>̆ </a:t>
            </a:r>
            <a:r>
              <a:rPr lang="ru-RU" dirty="0" err="1"/>
              <a:t>покладається</a:t>
            </a:r>
            <a:r>
              <a:rPr lang="ru-RU" dirty="0"/>
              <a:t> в основу </a:t>
            </a:r>
            <a:r>
              <a:rPr lang="ru-RU" dirty="0" err="1"/>
              <a:t>цієі</a:t>
            </a:r>
            <a:r>
              <a:rPr lang="ru-RU" dirty="0"/>
              <a:t>̈ </a:t>
            </a:r>
            <a:r>
              <a:rPr lang="ru-RU" dirty="0" err="1"/>
              <a:t>класифікаціі</a:t>
            </a:r>
            <a:r>
              <a:rPr lang="ru-RU" dirty="0"/>
              <a:t>̈ </a:t>
            </a:r>
            <a:r>
              <a:rPr lang="ru-RU" dirty="0" err="1"/>
              <a:t>бізнес-моделеи</a:t>
            </a:r>
            <a:r>
              <a:rPr lang="ru-RU" dirty="0"/>
              <a:t>̆ </a:t>
            </a:r>
            <a:r>
              <a:rPr lang="ru-RU" dirty="0" err="1"/>
              <a:t>є</a:t>
            </a:r>
            <a:r>
              <a:rPr lang="ru-RU" dirty="0"/>
              <a:t> вид ресурсу, </a:t>
            </a:r>
            <a:r>
              <a:rPr lang="ru-RU" dirty="0" err="1"/>
              <a:t>що</a:t>
            </a:r>
            <a:r>
              <a:rPr lang="ru-RU" dirty="0"/>
              <a:t> </a:t>
            </a:r>
            <a:r>
              <a:rPr lang="ru-RU" dirty="0" err="1"/>
              <a:t>компаніі</a:t>
            </a:r>
            <a:r>
              <a:rPr lang="ru-RU" dirty="0"/>
              <a:t>̈ </a:t>
            </a:r>
            <a:r>
              <a:rPr lang="ru-RU" dirty="0" err="1"/>
              <a:t>можуть</a:t>
            </a:r>
            <a:r>
              <a:rPr lang="ru-RU" dirty="0"/>
              <a:t> </a:t>
            </a:r>
            <a:r>
              <a:rPr lang="ru-RU" dirty="0" err="1"/>
              <a:t>продавати</a:t>
            </a:r>
            <a:r>
              <a:rPr lang="ru-RU" dirty="0"/>
              <a:t> </a:t>
            </a:r>
            <a:r>
              <a:rPr lang="ru-RU" dirty="0" err="1"/>
              <a:t>своїм</a:t>
            </a:r>
            <a:r>
              <a:rPr lang="ru-RU" dirty="0"/>
              <a:t> </a:t>
            </a:r>
            <a:r>
              <a:rPr lang="ru-RU" dirty="0" err="1"/>
              <a:t>клієнтам</a:t>
            </a:r>
            <a:r>
              <a:rPr lang="ru-RU" dirty="0"/>
              <a:t>: </a:t>
            </a:r>
            <a:r>
              <a:rPr lang="ru-RU" dirty="0" err="1"/>
              <a:t>фізичні</a:t>
            </a:r>
            <a:r>
              <a:rPr lang="ru-RU" dirty="0"/>
              <a:t> (</a:t>
            </a:r>
            <a:r>
              <a:rPr lang="en-US" dirty="0" err="1"/>
              <a:t>phisical</a:t>
            </a:r>
            <a:r>
              <a:rPr lang="en-US" dirty="0"/>
              <a:t>), </a:t>
            </a:r>
            <a:r>
              <a:rPr lang="ru-RU" dirty="0" err="1"/>
              <a:t>фінансові</a:t>
            </a:r>
            <a:r>
              <a:rPr lang="ru-RU" dirty="0"/>
              <a:t> (</a:t>
            </a:r>
            <a:r>
              <a:rPr lang="en-US" dirty="0"/>
              <a:t>financial), </a:t>
            </a:r>
            <a:r>
              <a:rPr lang="ru-RU" dirty="0" err="1"/>
              <a:t>нематеріальні</a:t>
            </a:r>
            <a:r>
              <a:rPr lang="ru-RU" dirty="0"/>
              <a:t> (</a:t>
            </a:r>
            <a:r>
              <a:rPr lang="en-US" dirty="0"/>
              <a:t>intangible) </a:t>
            </a:r>
            <a:r>
              <a:rPr lang="ru-RU" dirty="0"/>
              <a:t>та </a:t>
            </a:r>
            <a:r>
              <a:rPr lang="ru-RU" dirty="0" err="1"/>
              <a:t>людські</a:t>
            </a:r>
            <a:r>
              <a:rPr lang="ru-RU" dirty="0"/>
              <a:t> (</a:t>
            </a:r>
            <a:r>
              <a:rPr lang="en-US" dirty="0"/>
              <a:t>human). </a:t>
            </a:r>
          </a:p>
          <a:p>
            <a:r>
              <a:rPr lang="ru-RU" dirty="0"/>
              <a:t>На </a:t>
            </a:r>
            <a:r>
              <a:rPr lang="ru-RU" dirty="0" err="1"/>
              <a:t>основі</a:t>
            </a:r>
            <a:r>
              <a:rPr lang="ru-RU" dirty="0"/>
              <a:t> </a:t>
            </a:r>
            <a:r>
              <a:rPr lang="ru-RU" dirty="0" err="1"/>
              <a:t>цих</a:t>
            </a:r>
            <a:r>
              <a:rPr lang="ru-RU" dirty="0"/>
              <a:t> </a:t>
            </a:r>
            <a:r>
              <a:rPr lang="ru-RU" dirty="0" err="1"/>
              <a:t>критеріїв</a:t>
            </a:r>
            <a:r>
              <a:rPr lang="ru-RU" dirty="0"/>
              <a:t> сформовано </a:t>
            </a:r>
            <a:r>
              <a:rPr lang="ru-RU" dirty="0" err="1"/>
              <a:t>матрицю</a:t>
            </a:r>
            <a:r>
              <a:rPr lang="ru-RU" dirty="0"/>
              <a:t> </a:t>
            </a:r>
            <a:r>
              <a:rPr lang="ru-RU" dirty="0" err="1"/>
              <a:t>можливих</a:t>
            </a:r>
            <a:r>
              <a:rPr lang="ru-RU" dirty="0"/>
              <a:t> </a:t>
            </a:r>
            <a:r>
              <a:rPr lang="ru-RU" dirty="0" err="1"/>
              <a:t>видів</a:t>
            </a:r>
            <a:r>
              <a:rPr lang="ru-RU" dirty="0"/>
              <a:t> </a:t>
            </a:r>
            <a:r>
              <a:rPr lang="ru-RU" dirty="0" err="1"/>
              <a:t>бізнес-моделеи</a:t>
            </a:r>
            <a:r>
              <a:rPr lang="ru-RU" dirty="0"/>
              <a:t>̆ </a:t>
            </a:r>
            <a:r>
              <a:rPr lang="ru-RU" dirty="0" err="1"/>
              <a:t>компаніи</a:t>
            </a:r>
            <a:r>
              <a:rPr lang="ru-RU" dirty="0"/>
              <a:t>̆  </a:t>
            </a:r>
          </a:p>
          <a:p>
            <a:endParaRPr lang="ru-UA" dirty="0"/>
          </a:p>
        </p:txBody>
      </p:sp>
      <p:pic>
        <p:nvPicPr>
          <p:cNvPr id="5" name="Рисунок 4">
            <a:extLst>
              <a:ext uri="{FF2B5EF4-FFF2-40B4-BE49-F238E27FC236}">
                <a16:creationId xmlns:a16="http://schemas.microsoft.com/office/drawing/2014/main" id="{EEE52946-B4FD-154C-951E-9B7C4574D592}"/>
              </a:ext>
            </a:extLst>
          </p:cNvPr>
          <p:cNvPicPr>
            <a:picLocks noChangeAspect="1"/>
          </p:cNvPicPr>
          <p:nvPr/>
        </p:nvPicPr>
        <p:blipFill>
          <a:blip r:embed="rId2"/>
          <a:stretch>
            <a:fillRect/>
          </a:stretch>
        </p:blipFill>
        <p:spPr>
          <a:xfrm>
            <a:off x="1103971" y="1687861"/>
            <a:ext cx="8974873" cy="4092316"/>
          </a:xfrm>
          <a:prstGeom prst="rect">
            <a:avLst/>
          </a:prstGeom>
        </p:spPr>
      </p:pic>
    </p:spTree>
    <p:extLst>
      <p:ext uri="{BB962C8B-B14F-4D97-AF65-F5344CB8AC3E}">
        <p14:creationId xmlns:p14="http://schemas.microsoft.com/office/powerpoint/2010/main" val="2132191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A0F2942-01C2-E24F-8A2B-90AE183E4FBB}"/>
              </a:ext>
            </a:extLst>
          </p:cNvPr>
          <p:cNvSpPr>
            <a:spLocks noGrp="1"/>
          </p:cNvSpPr>
          <p:nvPr>
            <p:ph idx="1"/>
          </p:nvPr>
        </p:nvSpPr>
        <p:spPr>
          <a:xfrm>
            <a:off x="267629" y="323385"/>
            <a:ext cx="11050859" cy="6155474"/>
          </a:xfrm>
        </p:spPr>
        <p:txBody>
          <a:bodyPr/>
          <a:lstStyle/>
          <a:p>
            <a:pPr algn="just"/>
            <a:r>
              <a:rPr lang="ru-RU" dirty="0" err="1">
                <a:latin typeface="Times New Roman" panose="02020603050405020304" pitchFamily="18" charset="0"/>
                <a:cs typeface="Times New Roman" panose="02020603050405020304" pitchFamily="18" charset="0"/>
              </a:rPr>
              <a:t>Виробник</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manufacturer) —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домінуючии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моделеи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характернии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функціонують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сфері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виробництва</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Підприємець</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enterpreneur</a:t>
            </a:r>
            <a:r>
              <a:rPr lang="en-US"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цеи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характернии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інкубаторів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здійснюють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інвестиціі</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певну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підприємницьку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ідею</a:t>
            </a:r>
            <a:r>
              <a:rPr lang="ru-RU" dirty="0">
                <a:latin typeface="Times New Roman" panose="02020603050405020304" pitchFamily="18" charset="0"/>
                <a:cs typeface="Times New Roman" panose="02020603050405020304" pitchFamily="18" charset="0"/>
              </a:rPr>
              <a:t>, а </a:t>
            </a:r>
            <a:r>
              <a:rPr lang="ru-RU" dirty="0" err="1">
                <a:latin typeface="Times New Roman" panose="02020603050405020304" pitchFamily="18" charset="0"/>
                <a:cs typeface="Times New Roman" panose="02020603050405020304" pitchFamily="18" charset="0"/>
              </a:rPr>
              <a:t>потім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їі</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окрему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Винахідник</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inventor) — </a:t>
            </a:r>
            <a:r>
              <a:rPr lang="ru-RU" dirty="0" err="1">
                <a:latin typeface="Times New Roman" panose="02020603050405020304" pitchFamily="18" charset="0"/>
                <a:cs typeface="Times New Roman" panose="02020603050405020304" pitchFamily="18" charset="0"/>
              </a:rPr>
              <a:t>цю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використовують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створюють</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продають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нематеріальні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патенти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авторські</a:t>
            </a:r>
            <a:r>
              <a:rPr lang="ru-RU" dirty="0">
                <a:latin typeface="Times New Roman" panose="02020603050405020304" pitchFamily="18" charset="0"/>
                <a:cs typeface="Times New Roman" panose="02020603050405020304" pitchFamily="18" charset="0"/>
              </a:rPr>
              <a:t> права). На </a:t>
            </a:r>
            <a:r>
              <a:rPr lang="ru-RU" dirty="0" err="1">
                <a:latin typeface="Times New Roman" panose="02020603050405020304" pitchFamily="18" charset="0"/>
                <a:cs typeface="Times New Roman" panose="02020603050405020304" pitchFamily="18" charset="0"/>
              </a:rPr>
              <a:t>практиці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зустрічаються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досить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рідко</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їх</a:t>
            </a:r>
            <a:r>
              <a:rPr lang="ru-RU" dirty="0">
                <a:latin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cs typeface="Times New Roman" panose="02020603050405020304" pitchFamily="18" charset="0"/>
              </a:rPr>
              <a:t>слід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ототожнювати</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компаніями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лише</a:t>
            </a:r>
            <a:r>
              <a:rPr lang="ru-RU" dirty="0">
                <a:latin typeface="Times New Roman" panose="02020603050405020304" pitchFamily="18" charset="0"/>
                <a:cs typeface="Times New Roman" panose="02020603050405020304" pitchFamily="18" charset="0"/>
              </a:rPr>
              <a:t> права на </a:t>
            </a:r>
            <a:r>
              <a:rPr lang="ru-RU" dirty="0" err="1">
                <a:latin typeface="Times New Roman" panose="02020603050405020304" pitchFamily="18" charset="0"/>
                <a:cs typeface="Times New Roman" panose="02020603050405020304" pitchFamily="18" charset="0"/>
              </a:rPr>
              <a:t>використання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нематеріальних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ліцензіі</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Оптовии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роздрібнии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продавець</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wholesaler/Retailer) —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найпоширенішии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дистриб’юторському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мережі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супермаркетів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інтернет-магазини</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Фінансовии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посередник</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financial trader) — </a:t>
            </a:r>
            <a:r>
              <a:rPr lang="ru-RU" dirty="0" err="1">
                <a:latin typeface="Times New Roman" panose="02020603050405020304" pitchFamily="18" charset="0"/>
                <a:cs typeface="Times New Roman" panose="02020603050405020304" pitchFamily="18" charset="0"/>
              </a:rPr>
              <a:t>цеи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поширении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фінансовому</a:t>
            </a:r>
            <a:r>
              <a:rPr lang="ru-RU" dirty="0">
                <a:latin typeface="Times New Roman" panose="02020603050405020304" pitchFamily="18" charset="0"/>
                <a:cs typeface="Times New Roman" panose="02020603050405020304" pitchFamily="18" charset="0"/>
              </a:rPr>
              <a:t> ринку (банки, </a:t>
            </a:r>
            <a:r>
              <a:rPr lang="ru-RU" dirty="0" err="1">
                <a:latin typeface="Times New Roman" panose="02020603050405020304" pitchFamily="18" charset="0"/>
                <a:cs typeface="Times New Roman" panose="02020603050405020304" pitchFamily="18" charset="0"/>
              </a:rPr>
              <a:t>інвестиційні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фонди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факторингові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тощо</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Посередник</a:t>
            </a:r>
            <a:r>
              <a:rPr lang="ru-RU" dirty="0">
                <a:latin typeface="Times New Roman" panose="02020603050405020304" pitchFamily="18" charset="0"/>
                <a:cs typeface="Times New Roman" panose="02020603050405020304" pitchFamily="18" charset="0"/>
              </a:rPr>
              <a:t> на ринку </a:t>
            </a:r>
            <a:r>
              <a:rPr lang="ru-RU" dirty="0" err="1">
                <a:latin typeface="Times New Roman" panose="02020603050405020304" pitchFamily="18" charset="0"/>
                <a:cs typeface="Times New Roman" panose="02020603050405020304" pitchFamily="18" charset="0"/>
              </a:rPr>
              <a:t>нематеріальних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intellectual property (IP) trader) — </a:t>
            </a:r>
            <a:r>
              <a:rPr lang="ru-RU" dirty="0" err="1">
                <a:latin typeface="Times New Roman" panose="02020603050405020304" pitchFamily="18" charset="0"/>
                <a:cs typeface="Times New Roman" panose="02020603050405020304" pitchFamily="18" charset="0"/>
              </a:rPr>
              <a:t>ця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характерна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купують</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продають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нематеріальні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такі</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авторські</a:t>
            </a:r>
            <a:r>
              <a:rPr lang="ru-RU" dirty="0">
                <a:latin typeface="Times New Roman" panose="02020603050405020304" pitchFamily="18" charset="0"/>
                <a:cs typeface="Times New Roman" panose="02020603050405020304" pitchFamily="18" charset="0"/>
              </a:rPr>
              <a:t> права, </a:t>
            </a:r>
            <a:r>
              <a:rPr lang="ru-RU" dirty="0" err="1">
                <a:latin typeface="Times New Roman" panose="02020603050405020304" pitchFamily="18" charset="0"/>
                <a:cs typeface="Times New Roman" panose="02020603050405020304" pitchFamily="18" charset="0"/>
              </a:rPr>
              <a:t>патенти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доменні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імена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Інтернет</a:t>
            </a:r>
            <a:r>
              <a:rPr lang="ru-RU" dirty="0">
                <a:latin typeface="Times New Roman" panose="02020603050405020304" pitchFamily="18" charset="0"/>
                <a:cs typeface="Times New Roman" panose="02020603050405020304" pitchFamily="18" charset="0"/>
              </a:rPr>
              <a:t>). </a:t>
            </a:r>
          </a:p>
          <a:p>
            <a:endParaRPr lang="ru-UA" dirty="0"/>
          </a:p>
        </p:txBody>
      </p:sp>
    </p:spTree>
    <p:extLst>
      <p:ext uri="{BB962C8B-B14F-4D97-AF65-F5344CB8AC3E}">
        <p14:creationId xmlns:p14="http://schemas.microsoft.com/office/powerpoint/2010/main" val="6152441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700355B-D525-2D4E-981C-664014CBD6E5}"/>
              </a:ext>
            </a:extLst>
          </p:cNvPr>
          <p:cNvSpPr>
            <a:spLocks noGrp="1"/>
          </p:cNvSpPr>
          <p:nvPr>
            <p:ph idx="1"/>
          </p:nvPr>
        </p:nvSpPr>
        <p:spPr>
          <a:xfrm>
            <a:off x="624468" y="557561"/>
            <a:ext cx="8649534" cy="5483801"/>
          </a:xfrm>
        </p:spPr>
        <p:txBody>
          <a:bodyPr>
            <a:normAutofit fontScale="92500" lnSpcReduction="10000"/>
          </a:bodyPr>
          <a:lstStyle/>
          <a:p>
            <a:pPr algn="just"/>
            <a:r>
              <a:rPr lang="ru-RU" dirty="0" err="1">
                <a:latin typeface="Times New Roman" panose="02020603050405020304" pitchFamily="18" charset="0"/>
                <a:cs typeface="Times New Roman" panose="02020603050405020304" pitchFamily="18" charset="0"/>
              </a:rPr>
              <a:t>Власник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фізичних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physical landlord) — </a:t>
            </a:r>
            <a:r>
              <a:rPr lang="ru-RU" dirty="0" err="1">
                <a:latin typeface="Times New Roman" panose="02020603050405020304" pitchFamily="18" charset="0"/>
                <a:cs typeface="Times New Roman" panose="02020603050405020304" pitchFamily="18" charset="0"/>
              </a:rPr>
              <a:t>цю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використовують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здають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лізинг</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оренду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передають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користування</a:t>
            </a:r>
            <a:r>
              <a:rPr lang="ru-RU" dirty="0">
                <a:latin typeface="Times New Roman" panose="02020603050405020304" pitchFamily="18" charset="0"/>
                <a:cs typeface="Times New Roman" panose="02020603050405020304" pitchFamily="18" charset="0"/>
              </a:rPr>
              <a:t> будь-яке </a:t>
            </a:r>
            <a:r>
              <a:rPr lang="ru-RU" dirty="0" err="1">
                <a:latin typeface="Times New Roman" panose="02020603050405020304" pitchFamily="18" charset="0"/>
                <a:cs typeface="Times New Roman" panose="02020603050405020304" pitchFamily="18" charset="0"/>
              </a:rPr>
              <a:t>власне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рухоме</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нерухоме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майно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сюди</a:t>
            </a:r>
            <a:r>
              <a:rPr lang="ru-RU" dirty="0">
                <a:latin typeface="Times New Roman" panose="02020603050405020304" pitchFamily="18" charset="0"/>
                <a:cs typeface="Times New Roman" panose="02020603050405020304" pitchFamily="18" charset="0"/>
              </a:rPr>
              <a:t> ж </a:t>
            </a:r>
            <a:r>
              <a:rPr lang="ru-RU" dirty="0" err="1">
                <a:latin typeface="Times New Roman" panose="02020603050405020304" pitchFamily="18" charset="0"/>
                <a:cs typeface="Times New Roman" panose="02020603050405020304" pitchFamily="18" charset="0"/>
              </a:rPr>
              <a:t>відносять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авіакомпаніи</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перевезення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пасажирів</a:t>
            </a:r>
            <a:r>
              <a:rPr lang="ru-RU" dirty="0">
                <a:latin typeface="Times New Roman" panose="02020603050405020304" pitchFamily="18" charset="0"/>
                <a:cs typeface="Times New Roman" panose="02020603050405020304" pitchFamily="18" charset="0"/>
              </a:rPr>
              <a:t>, а </a:t>
            </a:r>
            <a:r>
              <a:rPr lang="ru-RU" dirty="0" err="1">
                <a:latin typeface="Times New Roman" panose="02020603050405020304" pitchFamily="18" charset="0"/>
                <a:cs typeface="Times New Roman" panose="02020603050405020304" pitchFamily="18" charset="0"/>
              </a:rPr>
              <a:t>також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готельнии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Власник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фінансових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financial landlord) — </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бізнесу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фінансових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організаціи</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позики</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вигляді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грошеи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фінансових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інструментів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банківські</a:t>
            </a:r>
            <a:r>
              <a:rPr lang="ru-RU" dirty="0">
                <a:latin typeface="Times New Roman" panose="02020603050405020304" pitchFamily="18" charset="0"/>
                <a:cs typeface="Times New Roman" panose="02020603050405020304" pitchFamily="18" charset="0"/>
              </a:rPr>
              <a:t> установи, </a:t>
            </a:r>
            <a:r>
              <a:rPr lang="ru-RU" dirty="0" err="1">
                <a:latin typeface="Times New Roman" panose="02020603050405020304" pitchFamily="18" charset="0"/>
                <a:cs typeface="Times New Roman" panose="02020603050405020304" pitchFamily="18" charset="0"/>
              </a:rPr>
              <a:t>кредитні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спілки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союзи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страхові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Власник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нематеріальних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intellectual landlord) — </a:t>
            </a:r>
            <a:r>
              <a:rPr lang="ru-RU" dirty="0" err="1">
                <a:latin typeface="Times New Roman" panose="02020603050405020304" pitchFamily="18" charset="0"/>
                <a:cs typeface="Times New Roman" panose="02020603050405020304" pitchFamily="18" charset="0"/>
              </a:rPr>
              <a:t>цеи</a:t>
            </a:r>
            <a:r>
              <a:rPr lang="ru-RU" dirty="0">
                <a:latin typeface="Times New Roman" panose="02020603050405020304" pitchFamily="18" charset="0"/>
                <a:cs typeface="Times New Roman" panose="02020603050405020304" pitchFamily="18" charset="0"/>
              </a:rPr>
              <a:t>̆ тип </a:t>
            </a:r>
            <a:r>
              <a:rPr lang="ru-RU" dirty="0" err="1">
                <a:latin typeface="Times New Roman" panose="02020603050405020304" pitchFamily="18" charset="0"/>
                <a:cs typeface="Times New Roman" panose="02020603050405020304" pitchFamily="18" charset="0"/>
              </a:rPr>
              <a:t>бізнес-моделеи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характернии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основі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ліцензіи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передають</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користування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інтелектуальні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Зокрема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таку</a:t>
            </a:r>
            <a:r>
              <a:rPr lang="ru-RU" dirty="0">
                <a:latin typeface="Times New Roman" panose="02020603050405020304" pitchFamily="18" charset="0"/>
                <a:cs typeface="Times New Roman" panose="02020603050405020304" pitchFamily="18" charset="0"/>
              </a:rPr>
              <a:t> модель </a:t>
            </a:r>
            <a:r>
              <a:rPr lang="ru-RU" dirty="0" err="1">
                <a:latin typeface="Times New Roman" panose="02020603050405020304" pitchFamily="18" charset="0"/>
                <a:cs typeface="Times New Roman" panose="02020603050405020304" pitchFamily="18" charset="0"/>
              </a:rPr>
              <a:t>бізнесу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cs typeface="Times New Roman" panose="02020603050405020304" pitchFamily="18" charset="0"/>
              </a:rPr>
              <a:t> обрати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суб’єктам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ліцензіі</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користування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програмним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забезпеченням</a:t>
            </a:r>
            <a:r>
              <a:rPr lang="ru-RU" dirty="0">
                <a:latin typeface="Times New Roman" panose="02020603050405020304" pitchFamily="18" charset="0"/>
                <a:cs typeface="Times New Roman" panose="02020603050405020304" pitchFamily="18" charset="0"/>
              </a:rPr>
              <a:t>, базами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інформаційними</a:t>
            </a:r>
            <a:r>
              <a:rPr lang="ru-RU" dirty="0">
                <a:latin typeface="Times New Roman" panose="02020603050405020304" pitchFamily="18" charset="0"/>
                <a:cs typeface="Times New Roman" panose="02020603050405020304" pitchFamily="18" charset="0"/>
              </a:rPr>
              <a:t> активами. До </a:t>
            </a:r>
            <a:r>
              <a:rPr lang="ru-RU" dirty="0" err="1">
                <a:latin typeface="Times New Roman" panose="02020603050405020304" pitchFamily="18" charset="0"/>
                <a:cs typeface="Times New Roman" panose="02020603050405020304" pitchFamily="18" charset="0"/>
              </a:rPr>
              <a:t>цього</a:t>
            </a:r>
            <a:r>
              <a:rPr lang="ru-RU" dirty="0">
                <a:latin typeface="Times New Roman" panose="02020603050405020304" pitchFamily="18" charset="0"/>
                <a:cs typeface="Times New Roman" panose="02020603050405020304" pitchFamily="18" charset="0"/>
              </a:rPr>
              <a:t> типу </a:t>
            </a:r>
            <a:r>
              <a:rPr lang="ru-RU" dirty="0" err="1">
                <a:latin typeface="Times New Roman" panose="02020603050405020304" pitchFamily="18" charset="0"/>
                <a:cs typeface="Times New Roman" panose="02020603050405020304" pitchFamily="18" charset="0"/>
              </a:rPr>
              <a:t>бізнес-моделеи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відносять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також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власників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брендів</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торгових</a:t>
            </a:r>
            <a:r>
              <a:rPr lang="ru-RU" dirty="0">
                <a:latin typeface="Times New Roman" panose="02020603050405020304" pitchFamily="18" charset="0"/>
                <a:cs typeface="Times New Roman" panose="02020603050405020304" pitchFamily="18" charset="0"/>
              </a:rPr>
              <a:t> марок,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отримують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дохід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a:t>
            </a:r>
            <a:r>
              <a:rPr lang="ru-RU" dirty="0">
                <a:latin typeface="Times New Roman" panose="02020603050405020304" pitchFamily="18" charset="0"/>
                <a:cs typeface="Times New Roman" panose="02020603050405020304" pitchFamily="18" charset="0"/>
              </a:rPr>
              <a:t> продажу прав на </a:t>
            </a:r>
            <a:r>
              <a:rPr lang="ru-RU" dirty="0" err="1">
                <a:latin typeface="Times New Roman" panose="02020603050405020304" pitchFamily="18" charset="0"/>
                <a:cs typeface="Times New Roman" panose="02020603050405020304" pitchFamily="18" charset="0"/>
              </a:rPr>
              <a:t>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тимчасове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компаніями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франчайзери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цього</a:t>
            </a:r>
            <a:r>
              <a:rPr lang="ru-RU" dirty="0">
                <a:latin typeface="Times New Roman" panose="02020603050405020304" pitchFamily="18" charset="0"/>
                <a:cs typeface="Times New Roman" panose="02020603050405020304" pitchFamily="18" charset="0"/>
              </a:rPr>
              <a:t> типу особливо </a:t>
            </a:r>
            <a:r>
              <a:rPr lang="ru-RU" dirty="0" err="1">
                <a:latin typeface="Times New Roman" panose="02020603050405020304" pitchFamily="18" charset="0"/>
                <a:cs typeface="Times New Roman" panose="02020603050405020304" pitchFamily="18" charset="0"/>
              </a:rPr>
              <a:t>поширеною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є</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шоубізнесі</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телебаченні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радіо</a:t>
            </a:r>
            <a:r>
              <a:rPr lang="ru-RU" dirty="0">
                <a:latin typeface="Times New Roman" panose="02020603050405020304" pitchFamily="18" charset="0"/>
                <a:cs typeface="Times New Roman" panose="02020603050405020304" pitchFamily="18" charset="0"/>
              </a:rPr>
              <a:t> та в </a:t>
            </a:r>
            <a:r>
              <a:rPr lang="ru-RU" dirty="0" err="1">
                <a:latin typeface="Times New Roman" panose="02020603050405020304" pitchFamily="18" charset="0"/>
                <a:cs typeface="Times New Roman" panose="02020603050405020304" pitchFamily="18" charset="0"/>
              </a:rPr>
              <a:t>Інтернеті</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спосіб</a:t>
            </a:r>
            <a:r>
              <a:rPr lang="ru-RU" dirty="0">
                <a:latin typeface="Times New Roman" panose="02020603050405020304" pitchFamily="18" charset="0"/>
                <a:cs typeface="Times New Roman" panose="02020603050405020304" pitchFamily="18" charset="0"/>
              </a:rPr>
              <a:t> «продажу» </a:t>
            </a:r>
            <a:r>
              <a:rPr lang="ru-RU" dirty="0" err="1">
                <a:latin typeface="Times New Roman" panose="02020603050405020304" pitchFamily="18" charset="0"/>
                <a:cs typeface="Times New Roman" panose="02020603050405020304" pitchFamily="18" charset="0"/>
              </a:rPr>
              <a:t>рекламодавцям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найбільш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рейтингових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періодів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передачі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інформаційно-розважального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трафіка</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Підрядник</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contractor) —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персонал </a:t>
            </a:r>
            <a:r>
              <a:rPr lang="ru-RU" dirty="0" err="1">
                <a:latin typeface="Times New Roman" panose="02020603050405020304" pitchFamily="18" charset="0"/>
                <a:cs typeface="Times New Roman" panose="02020603050405020304" pitchFamily="18" charset="0"/>
              </a:rPr>
              <a:t>яких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надає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клієнтам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види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послуг</a:t>
            </a:r>
            <a:r>
              <a:rPr lang="ru-RU" dirty="0">
                <a:latin typeface="Times New Roman" panose="02020603050405020304" pitchFamily="18" charset="0"/>
                <a:cs typeface="Times New Roman" panose="02020603050405020304" pitchFamily="18" charset="0"/>
              </a:rPr>
              <a:t>. Як правило, </a:t>
            </a:r>
            <a:r>
              <a:rPr lang="ru-RU" dirty="0" err="1">
                <a:latin typeface="Times New Roman" panose="02020603050405020304" pitchFamily="18" charset="0"/>
                <a:cs typeface="Times New Roman" panose="02020603050405020304" pitchFamily="18" charset="0"/>
              </a:rPr>
              <a:t>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поширені</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сфері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консультування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проектування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освіти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медицини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логістики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тощо</a:t>
            </a:r>
            <a:r>
              <a:rPr lang="ru-RU" dirty="0">
                <a:latin typeface="Times New Roman" panose="02020603050405020304" pitchFamily="18" charset="0"/>
                <a:cs typeface="Times New Roman" panose="02020603050405020304" pitchFamily="18" charset="0"/>
              </a:rPr>
              <a:t>. </a:t>
            </a:r>
          </a:p>
          <a:p>
            <a:endParaRPr lang="ru-UA" dirty="0"/>
          </a:p>
        </p:txBody>
      </p:sp>
    </p:spTree>
    <p:extLst>
      <p:ext uri="{BB962C8B-B14F-4D97-AF65-F5344CB8AC3E}">
        <p14:creationId xmlns:p14="http://schemas.microsoft.com/office/powerpoint/2010/main" val="3305240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F5ED10D-2AF4-0244-9A26-9C96FDAB6434}"/>
              </a:ext>
            </a:extLst>
          </p:cNvPr>
          <p:cNvSpPr>
            <a:spLocks noGrp="1"/>
          </p:cNvSpPr>
          <p:nvPr>
            <p:ph idx="1"/>
          </p:nvPr>
        </p:nvSpPr>
        <p:spPr>
          <a:xfrm>
            <a:off x="501805" y="379141"/>
            <a:ext cx="10370634" cy="5910147"/>
          </a:xfrm>
        </p:spPr>
        <p:txBody>
          <a:bodyPr/>
          <a:lstStyle/>
          <a:p>
            <a:pPr algn="just"/>
            <a:r>
              <a:rPr lang="ru-RU" dirty="0" err="1">
                <a:latin typeface="Times New Roman" panose="02020603050405020304" pitchFamily="18" charset="0"/>
                <a:cs typeface="Times New Roman" panose="02020603050405020304" pitchFamily="18" charset="0"/>
              </a:rPr>
              <a:t>Товарнии</a:t>
            </a:r>
            <a:r>
              <a:rPr lang="ru-RU" dirty="0">
                <a:latin typeface="Times New Roman" panose="02020603050405020304" pitchFamily="18" charset="0"/>
                <a:cs typeface="Times New Roman" panose="02020603050405020304" pitchFamily="18" charset="0"/>
              </a:rPr>
              <a:t>̆ брокер (</a:t>
            </a:r>
            <a:r>
              <a:rPr lang="en-US" dirty="0">
                <a:latin typeface="Times New Roman" panose="02020603050405020304" pitchFamily="18" charset="0"/>
                <a:cs typeface="Times New Roman" panose="02020603050405020304" pitchFamily="18" charset="0"/>
              </a:rPr>
              <a:t>physical broker) —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укладення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продавцем</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покупцем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щодо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купівлі</a:t>
            </a:r>
            <a:r>
              <a:rPr lang="ru-RU" dirty="0">
                <a:latin typeface="Times New Roman" panose="02020603050405020304" pitchFamily="18" charset="0"/>
                <a:cs typeface="Times New Roman" panose="02020603050405020304" pitchFamily="18" charset="0"/>
              </a:rPr>
              <a:t>-продажу </a:t>
            </a:r>
            <a:r>
              <a:rPr lang="ru-RU" dirty="0" err="1">
                <a:latin typeface="Times New Roman" panose="02020603050405020304" pitchFamily="18" charset="0"/>
                <a:cs typeface="Times New Roman" panose="02020603050405020304" pitchFamily="18" charset="0"/>
              </a:rPr>
              <a:t>фізичних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товарні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біржі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інтернет-магазини</a:t>
            </a:r>
            <a:r>
              <a:rPr lang="ru-RU"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Фінансовии</a:t>
            </a:r>
            <a:r>
              <a:rPr lang="ru-RU" dirty="0">
                <a:latin typeface="Times New Roman" panose="02020603050405020304" pitchFamily="18" charset="0"/>
                <a:cs typeface="Times New Roman" panose="02020603050405020304" pitchFamily="18" charset="0"/>
              </a:rPr>
              <a:t>̆ брокер (</a:t>
            </a:r>
            <a:r>
              <a:rPr lang="en-US" dirty="0">
                <a:latin typeface="Times New Roman" panose="02020603050405020304" pitchFamily="18" charset="0"/>
                <a:cs typeface="Times New Roman" panose="02020603050405020304" pitchFamily="18" charset="0"/>
              </a:rPr>
              <a:t>financial broker) —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укладення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продавцем</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покупцем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щодо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операціи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фінансовими</a:t>
            </a:r>
            <a:r>
              <a:rPr lang="ru-RU" dirty="0">
                <a:latin typeface="Times New Roman" panose="02020603050405020304" pitchFamily="18" charset="0"/>
                <a:cs typeface="Times New Roman" panose="02020603050405020304" pitchFamily="18" charset="0"/>
              </a:rPr>
              <a:t> активами (</a:t>
            </a:r>
            <a:r>
              <a:rPr lang="ru-RU" dirty="0" err="1">
                <a:latin typeface="Times New Roman" panose="02020603050405020304" pitchFamily="18" charset="0"/>
                <a:cs typeface="Times New Roman" panose="02020603050405020304" pitchFamily="18" charset="0"/>
              </a:rPr>
              <a:t>страхові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брокери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брокери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валютних</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фінансових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біржах</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Брокер </a:t>
            </a:r>
            <a:r>
              <a:rPr lang="ru-RU" dirty="0" err="1">
                <a:latin typeface="Times New Roman" panose="02020603050405020304" pitchFamily="18" charset="0"/>
                <a:cs typeface="Times New Roman" panose="02020603050405020304" pitchFamily="18" charset="0"/>
              </a:rPr>
              <a:t>нематеріальних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активів</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intellectual property (IP) broker) — </a:t>
            </a:r>
            <a:r>
              <a:rPr lang="ru-RU" dirty="0" err="1">
                <a:latin typeface="Times New Roman" panose="02020603050405020304" pitchFamily="18" charset="0"/>
                <a:cs typeface="Times New Roman" panose="02020603050405020304" pitchFamily="18" charset="0"/>
              </a:rPr>
              <a:t>бізнес</a:t>
            </a:r>
            <a:r>
              <a:rPr lang="ru-RU" dirty="0">
                <a:latin typeface="Times New Roman" panose="02020603050405020304" pitchFamily="18" charset="0"/>
                <a:cs typeface="Times New Roman" panose="02020603050405020304" pitchFamily="18" charset="0"/>
              </a:rPr>
              <a:t>-модель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організовують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укладення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продавцем</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покупцем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стосовно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торгівлі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об’єктами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інтелектуальноі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власності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аукціони</a:t>
            </a:r>
            <a:r>
              <a:rPr lang="ru-RU" dirty="0">
                <a:latin typeface="Times New Roman" panose="02020603050405020304" pitchFamily="18" charset="0"/>
                <a:cs typeface="Times New Roman" panose="02020603050405020304" pitchFamily="18" charset="0"/>
              </a:rPr>
              <a:t> з продажу </a:t>
            </a:r>
            <a:r>
              <a:rPr lang="ru-RU" dirty="0" err="1">
                <a:latin typeface="Times New Roman" panose="02020603050405020304" pitchFamily="18" charset="0"/>
                <a:cs typeface="Times New Roman" panose="02020603050405020304" pitchFamily="18" charset="0"/>
              </a:rPr>
              <a:t>творів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мистецтва</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культури</a:t>
            </a:r>
            <a:r>
              <a:rPr lang="ru-RU" dirty="0">
                <a:latin typeface="Times New Roman" panose="02020603050405020304" pitchFamily="18" charset="0"/>
                <a:cs typeface="Times New Roman" panose="02020603050405020304" pitchFamily="18" charset="0"/>
              </a:rPr>
              <a:t>). </a:t>
            </a:r>
          </a:p>
          <a:p>
            <a:pPr algn="just"/>
            <a:r>
              <a:rPr lang="en-US" dirty="0">
                <a:latin typeface="Times New Roman" panose="02020603050405020304" pitchFamily="18" charset="0"/>
                <a:cs typeface="Times New Roman" panose="02020603050405020304" pitchFamily="18" charset="0"/>
              </a:rPr>
              <a:t>HR-</a:t>
            </a:r>
            <a:r>
              <a:rPr lang="ru-RU" dirty="0" err="1">
                <a:latin typeface="Times New Roman" panose="02020603050405020304" pitchFamily="18" charset="0"/>
                <a:cs typeface="Times New Roman" panose="02020603050405020304" pitchFamily="18" charset="0"/>
              </a:rPr>
              <a:t>брокери</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human resources (HR) broker) —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бізнес-моделі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підбирають</a:t>
            </a:r>
            <a:r>
              <a:rPr lang="ru-RU" dirty="0">
                <a:latin typeface="Times New Roman" panose="02020603050405020304" pitchFamily="18" charset="0"/>
                <a:cs typeface="Times New Roman" panose="02020603050405020304" pitchFamily="18" charset="0"/>
              </a:rPr>
              <a:t> персонал для </a:t>
            </a:r>
            <a:r>
              <a:rPr lang="ru-RU" dirty="0" err="1">
                <a:latin typeface="Times New Roman" panose="02020603050405020304" pitchFamily="18" charset="0"/>
                <a:cs typeface="Times New Roman" panose="02020603050405020304" pitchFamily="18" charset="0"/>
              </a:rPr>
              <a:t>компаніи</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замовників</a:t>
            </a:r>
            <a:r>
              <a:rPr lang="ru-RU" dirty="0">
                <a:latin typeface="Times New Roman" panose="02020603050405020304" pitchFamily="18" charset="0"/>
                <a:cs typeface="Times New Roman" panose="02020603050405020304" pitchFamily="18" charset="0"/>
              </a:rPr>
              <a:t> (ре- </a:t>
            </a:r>
            <a:r>
              <a:rPr lang="ru-RU" dirty="0" err="1">
                <a:latin typeface="Times New Roman" panose="02020603050405020304" pitchFamily="18" charset="0"/>
                <a:cs typeface="Times New Roman" panose="02020603050405020304" pitchFamily="18" charset="0"/>
              </a:rPr>
              <a:t>крутингові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агенціі</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компаніі</a:t>
            </a:r>
            <a:r>
              <a:rPr lang="ru-RU" dirty="0">
                <a:latin typeface="Times New Roman" panose="02020603050405020304" pitchFamily="18" charset="0"/>
                <a:cs typeface="Times New Roman" panose="02020603050405020304" pitchFamily="18" charset="0"/>
              </a:rPr>
              <a:t>̈ з аутсорсингу персоналу. </a:t>
            </a:r>
          </a:p>
          <a:p>
            <a:endParaRPr lang="ru-UA" dirty="0"/>
          </a:p>
        </p:txBody>
      </p:sp>
    </p:spTree>
    <p:extLst>
      <p:ext uri="{BB962C8B-B14F-4D97-AF65-F5344CB8AC3E}">
        <p14:creationId xmlns:p14="http://schemas.microsoft.com/office/powerpoint/2010/main" val="674698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B8F5D58-6054-FE4F-8999-C7036DBC5087}"/>
              </a:ext>
            </a:extLst>
          </p:cNvPr>
          <p:cNvSpPr>
            <a:spLocks noGrp="1"/>
          </p:cNvSpPr>
          <p:nvPr>
            <p:ph idx="1"/>
          </p:nvPr>
        </p:nvSpPr>
        <p:spPr>
          <a:xfrm>
            <a:off x="512955" y="546411"/>
            <a:ext cx="9935737" cy="5494952"/>
          </a:xfrm>
        </p:spPr>
        <p:txBody>
          <a:bodyPr/>
          <a:lstStyle/>
          <a:p>
            <a:r>
              <a:rPr lang="uk-UA" b="1" i="1" dirty="0"/>
              <a:t>1.1. Розвиток поглядів і підходів на процес стратегічного управління компанією.</a:t>
            </a:r>
            <a:endParaRPr lang="ru-UA" dirty="0"/>
          </a:p>
          <a:p>
            <a:pPr algn="just"/>
            <a:r>
              <a:rPr lang="uk-UA" dirty="0"/>
              <a:t>Сучасна концепція формування бізнес-моделі компанії лежить у площині стратегічного менеджменту. Основні етапи її розвитку відрізняються тим, яке джерело формування конкурентних переваг (зовнішнє чи внутрішнє) домінувало в тій чи іншій концепції стратегічного управління. Пояснюється це тим, що кожен етап розвитку бізнесу в світі характеризувався певними особливостями при розробці та реалізації на практиці конкурентних стратегій.</a:t>
            </a:r>
            <a:endParaRPr lang="ru-UA" dirty="0"/>
          </a:p>
          <a:p>
            <a:pPr algn="just"/>
            <a:r>
              <a:rPr lang="uk-UA" dirty="0"/>
              <a:t>Основні етапи її розвитку </a:t>
            </a:r>
            <a:r>
              <a:rPr lang="uk-UA" dirty="0" err="1"/>
              <a:t>старатегічного</a:t>
            </a:r>
            <a:r>
              <a:rPr lang="uk-UA" dirty="0"/>
              <a:t> управління:</a:t>
            </a:r>
            <a:endParaRPr lang="ru-UA" dirty="0"/>
          </a:p>
          <a:p>
            <a:pPr algn="just"/>
            <a:r>
              <a:rPr lang="uk-UA" dirty="0"/>
              <a:t>- перший етап (1960-ті – перша половина 1970-их років) – поширеність школи планування;</a:t>
            </a:r>
            <a:endParaRPr lang="ru-UA" dirty="0"/>
          </a:p>
          <a:p>
            <a:pPr algn="just"/>
            <a:r>
              <a:rPr lang="uk-UA" dirty="0"/>
              <a:t>- другий етап (середина 1970-их – кінець 1980-их років) – домінування школи позиціонування;</a:t>
            </a:r>
            <a:endParaRPr lang="ru-UA" dirty="0"/>
          </a:p>
          <a:p>
            <a:pPr algn="just"/>
            <a:r>
              <a:rPr lang="uk-UA" dirty="0"/>
              <a:t>- третій етап (початок 1990-их років – до теперішнього часу) – формування концепції бізнес-моделі компанії та розвиток школи компетенцій.</a:t>
            </a:r>
            <a:endParaRPr lang="ru-UA" dirty="0"/>
          </a:p>
          <a:p>
            <a:endParaRPr lang="ru-UA" dirty="0"/>
          </a:p>
        </p:txBody>
      </p:sp>
    </p:spTree>
    <p:extLst>
      <p:ext uri="{BB962C8B-B14F-4D97-AF65-F5344CB8AC3E}">
        <p14:creationId xmlns:p14="http://schemas.microsoft.com/office/powerpoint/2010/main" val="710082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9834C1C-65FE-B343-AB84-3BDB172E8C52}"/>
              </a:ext>
            </a:extLst>
          </p:cNvPr>
          <p:cNvSpPr>
            <a:spLocks noGrp="1"/>
          </p:cNvSpPr>
          <p:nvPr>
            <p:ph idx="1"/>
          </p:nvPr>
        </p:nvSpPr>
        <p:spPr>
          <a:xfrm>
            <a:off x="535259" y="412595"/>
            <a:ext cx="10470995" cy="6266985"/>
          </a:xfrm>
        </p:spPr>
        <p:txBody>
          <a:bodyPr>
            <a:normAutofit/>
          </a:bodyPr>
          <a:lstStyle/>
          <a:p>
            <a:pPr algn="just"/>
            <a:r>
              <a:rPr lang="ru-RU" dirty="0" err="1"/>
              <a:t>бізнес</a:t>
            </a:r>
            <a:r>
              <a:rPr lang="ru-RU" dirty="0"/>
              <a:t>-модель </a:t>
            </a:r>
            <a:r>
              <a:rPr lang="ru-RU" dirty="0" err="1"/>
              <a:t>фінансових</a:t>
            </a:r>
            <a:r>
              <a:rPr lang="ru-RU" dirty="0"/>
              <a:t> </a:t>
            </a:r>
            <a:r>
              <a:rPr lang="ru-RU" dirty="0" err="1"/>
              <a:t>пірамід</a:t>
            </a:r>
            <a:r>
              <a:rPr lang="ru-RU" dirty="0"/>
              <a:t> (</a:t>
            </a:r>
            <a:r>
              <a:rPr lang="en-US" dirty="0"/>
              <a:t>The pyramid scheme business model); </a:t>
            </a:r>
          </a:p>
          <a:p>
            <a:pPr algn="just"/>
            <a:r>
              <a:rPr lang="ru-RU" dirty="0" err="1"/>
              <a:t>бізнес</a:t>
            </a:r>
            <a:r>
              <a:rPr lang="ru-RU" dirty="0"/>
              <a:t>-модель </a:t>
            </a:r>
            <a:r>
              <a:rPr lang="ru-RU" dirty="0" err="1"/>
              <a:t>багаторівневого</a:t>
            </a:r>
            <a:r>
              <a:rPr lang="ru-RU" dirty="0"/>
              <a:t> маркетингу (</a:t>
            </a:r>
            <a:r>
              <a:rPr lang="en-US" dirty="0"/>
              <a:t>The multi-level marketing business model); </a:t>
            </a:r>
          </a:p>
          <a:p>
            <a:pPr algn="just"/>
            <a:r>
              <a:rPr lang="ru-RU" dirty="0" err="1"/>
              <a:t>мережна</a:t>
            </a:r>
            <a:r>
              <a:rPr lang="ru-RU" dirty="0"/>
              <a:t> </a:t>
            </a:r>
            <a:r>
              <a:rPr lang="ru-RU" dirty="0" err="1"/>
              <a:t>бізнес</a:t>
            </a:r>
            <a:r>
              <a:rPr lang="ru-RU" dirty="0"/>
              <a:t>-модель (</a:t>
            </a:r>
            <a:r>
              <a:rPr lang="en-US" dirty="0"/>
              <a:t>The network effects business model); </a:t>
            </a:r>
          </a:p>
          <a:p>
            <a:pPr algn="just"/>
            <a:r>
              <a:rPr lang="ru-RU" dirty="0" err="1"/>
              <a:t>монополістична</a:t>
            </a:r>
            <a:r>
              <a:rPr lang="ru-RU" dirty="0"/>
              <a:t> </a:t>
            </a:r>
            <a:r>
              <a:rPr lang="ru-RU" dirty="0" err="1"/>
              <a:t>бізнес</a:t>
            </a:r>
            <a:r>
              <a:rPr lang="ru-RU" dirty="0"/>
              <a:t>-модель (</a:t>
            </a:r>
            <a:r>
              <a:rPr lang="en-US" dirty="0"/>
              <a:t>The monopolistic business model); </a:t>
            </a:r>
          </a:p>
          <a:p>
            <a:pPr algn="just"/>
            <a:r>
              <a:rPr lang="ru-RU" dirty="0" err="1"/>
              <a:t>аукціонна</a:t>
            </a:r>
            <a:r>
              <a:rPr lang="ru-RU" dirty="0"/>
              <a:t> </a:t>
            </a:r>
            <a:r>
              <a:rPr lang="ru-RU" dirty="0" err="1"/>
              <a:t>бізнес</a:t>
            </a:r>
            <a:r>
              <a:rPr lang="ru-RU" dirty="0"/>
              <a:t>-модель (</a:t>
            </a:r>
            <a:r>
              <a:rPr lang="en-US" dirty="0"/>
              <a:t>The auction business model); </a:t>
            </a:r>
          </a:p>
          <a:p>
            <a:pPr algn="just"/>
            <a:r>
              <a:rPr lang="ru-RU" dirty="0" err="1"/>
              <a:t>бізнес</a:t>
            </a:r>
            <a:r>
              <a:rPr lang="ru-RU" dirty="0"/>
              <a:t>-модель </a:t>
            </a:r>
            <a:r>
              <a:rPr lang="ru-RU" dirty="0" err="1"/>
              <a:t>он-лайн</a:t>
            </a:r>
            <a:r>
              <a:rPr lang="ru-RU" dirty="0"/>
              <a:t> </a:t>
            </a:r>
            <a:r>
              <a:rPr lang="ru-RU" dirty="0" err="1"/>
              <a:t>аукціонів</a:t>
            </a:r>
            <a:r>
              <a:rPr lang="ru-RU" dirty="0"/>
              <a:t> (</a:t>
            </a:r>
            <a:r>
              <a:rPr lang="en-US" dirty="0"/>
              <a:t>The online auction business model); </a:t>
            </a:r>
          </a:p>
          <a:p>
            <a:pPr algn="just"/>
            <a:r>
              <a:rPr lang="ru-RU" dirty="0" err="1"/>
              <a:t>бізнес</a:t>
            </a:r>
            <a:r>
              <a:rPr lang="ru-RU" dirty="0"/>
              <a:t>-модель </a:t>
            </a:r>
            <a:r>
              <a:rPr lang="ru-RU" dirty="0" err="1"/>
              <a:t>лояльності</a:t>
            </a:r>
            <a:r>
              <a:rPr lang="ru-RU" dirty="0"/>
              <a:t> (</a:t>
            </a:r>
            <a:r>
              <a:rPr lang="en-US" dirty="0"/>
              <a:t>The loyalty business models);</a:t>
            </a:r>
            <a:endParaRPr lang="uk-UA" dirty="0"/>
          </a:p>
          <a:p>
            <a:pPr algn="just"/>
            <a:br>
              <a:rPr lang="en-US" dirty="0"/>
            </a:br>
            <a:r>
              <a:rPr lang="ru-RU" dirty="0" err="1"/>
              <a:t>бізнес</a:t>
            </a:r>
            <a:r>
              <a:rPr lang="ru-RU" dirty="0"/>
              <a:t>-модель </a:t>
            </a:r>
            <a:r>
              <a:rPr lang="ru-RU" dirty="0" err="1"/>
              <a:t>низьковитратних</a:t>
            </a:r>
            <a:r>
              <a:rPr lang="ru-RU" dirty="0"/>
              <a:t> </a:t>
            </a:r>
            <a:r>
              <a:rPr lang="ru-RU" dirty="0" err="1"/>
              <a:t>авіаперевізників</a:t>
            </a:r>
            <a:r>
              <a:rPr lang="ru-RU" dirty="0"/>
              <a:t> (</a:t>
            </a:r>
            <a:r>
              <a:rPr lang="en-US" dirty="0"/>
              <a:t>The low- cost carrier business model);</a:t>
            </a:r>
            <a:br>
              <a:rPr lang="en-US" dirty="0"/>
            </a:br>
            <a:endParaRPr lang="uk-UA" dirty="0"/>
          </a:p>
          <a:p>
            <a:pPr algn="just"/>
            <a:r>
              <a:rPr lang="ru-RU" dirty="0" err="1"/>
              <a:t>бізнес</a:t>
            </a:r>
            <a:r>
              <a:rPr lang="ru-RU" dirty="0"/>
              <a:t>-модель </a:t>
            </a:r>
            <a:r>
              <a:rPr lang="ru-RU" dirty="0" err="1"/>
              <a:t>он-лайн</a:t>
            </a:r>
            <a:r>
              <a:rPr lang="ru-RU" dirty="0"/>
              <a:t> контенту (</a:t>
            </a:r>
            <a:r>
              <a:rPr lang="en-US" dirty="0"/>
              <a:t>The online content business model);</a:t>
            </a:r>
            <a:br>
              <a:rPr lang="en-US" dirty="0"/>
            </a:br>
            <a:r>
              <a:rPr lang="ru-RU" dirty="0" err="1"/>
              <a:t>бізнес</a:t>
            </a:r>
            <a:r>
              <a:rPr lang="ru-RU" dirty="0"/>
              <a:t>-модель </a:t>
            </a:r>
            <a:r>
              <a:rPr lang="ru-RU" dirty="0" err="1"/>
              <a:t>преміального</a:t>
            </a:r>
            <a:r>
              <a:rPr lang="ru-RU" dirty="0"/>
              <a:t> </a:t>
            </a:r>
            <a:r>
              <a:rPr lang="ru-RU" dirty="0" err="1"/>
              <a:t>бізнесу</a:t>
            </a:r>
            <a:r>
              <a:rPr lang="ru-RU" dirty="0"/>
              <a:t> (</a:t>
            </a:r>
            <a:r>
              <a:rPr lang="en-US" dirty="0"/>
              <a:t>The premium business model);</a:t>
            </a:r>
            <a:br>
              <a:rPr lang="en-US" dirty="0"/>
            </a:br>
            <a:r>
              <a:rPr lang="ru-RU" dirty="0" err="1"/>
              <a:t>бізнес</a:t>
            </a:r>
            <a:r>
              <a:rPr lang="ru-RU" dirty="0"/>
              <a:t>-модель прямого продажу (</a:t>
            </a:r>
            <a:r>
              <a:rPr lang="en-US" dirty="0"/>
              <a:t>The direct sales model); </a:t>
            </a:r>
            <a:endParaRPr lang="uk-UA" dirty="0"/>
          </a:p>
          <a:p>
            <a:pPr algn="just"/>
            <a:r>
              <a:rPr lang="ru-RU" dirty="0" err="1"/>
              <a:t>бізнес</a:t>
            </a:r>
            <a:r>
              <a:rPr lang="ru-RU" dirty="0"/>
              <a:t>-модель </a:t>
            </a:r>
            <a:r>
              <a:rPr lang="ru-RU" dirty="0" err="1"/>
              <a:t>варіативного</a:t>
            </a:r>
            <a:r>
              <a:rPr lang="ru-RU" dirty="0"/>
              <a:t> </a:t>
            </a:r>
            <a:r>
              <a:rPr lang="ru-RU" dirty="0" err="1"/>
              <a:t>дистриб’юторства</a:t>
            </a:r>
            <a:r>
              <a:rPr lang="ru-RU" dirty="0"/>
              <a:t> (</a:t>
            </a:r>
            <a:r>
              <a:rPr lang="en-US" dirty="0"/>
              <a:t>Various distribution business models).</a:t>
            </a:r>
            <a:br>
              <a:rPr lang="en-US" dirty="0"/>
            </a:br>
            <a:r>
              <a:rPr lang="ru-RU" dirty="0" err="1"/>
              <a:t>Враховуючи</a:t>
            </a:r>
            <a:r>
              <a:rPr lang="ru-RU" dirty="0"/>
              <a:t> </a:t>
            </a:r>
            <a:r>
              <a:rPr lang="ru-RU" dirty="0" err="1"/>
              <a:t>зростання</a:t>
            </a:r>
            <a:r>
              <a:rPr lang="ru-RU" dirty="0"/>
              <a:t> </a:t>
            </a:r>
            <a:r>
              <a:rPr lang="ru-RU" dirty="0" err="1"/>
              <a:t>ролі</a:t>
            </a:r>
            <a:r>
              <a:rPr lang="ru-RU" dirty="0"/>
              <a:t> </a:t>
            </a:r>
            <a:r>
              <a:rPr lang="ru-RU" dirty="0" err="1"/>
              <a:t>інтернет-комерціі</a:t>
            </a:r>
            <a:r>
              <a:rPr lang="ru-RU" dirty="0"/>
              <a:t>̈ та </a:t>
            </a:r>
            <a:r>
              <a:rPr lang="ru-RU" dirty="0" err="1"/>
              <a:t>поширення</a:t>
            </a:r>
            <a:r>
              <a:rPr lang="ru-RU" dirty="0"/>
              <a:t> </a:t>
            </a:r>
            <a:r>
              <a:rPr lang="ru-RU" dirty="0" err="1"/>
              <a:t>віртуальних</a:t>
            </a:r>
            <a:r>
              <a:rPr lang="ru-RU" dirty="0"/>
              <a:t> </a:t>
            </a:r>
            <a:r>
              <a:rPr lang="ru-RU" dirty="0" err="1"/>
              <a:t>підприємств</a:t>
            </a:r>
            <a:r>
              <a:rPr lang="ru-RU" dirty="0"/>
              <a:t>, </a:t>
            </a:r>
            <a:r>
              <a:rPr lang="ru-RU" dirty="0" err="1"/>
              <a:t>виникає</a:t>
            </a:r>
            <a:r>
              <a:rPr lang="ru-RU" dirty="0"/>
              <a:t> </a:t>
            </a:r>
            <a:r>
              <a:rPr lang="ru-RU" dirty="0" err="1"/>
              <a:t>необхідність</a:t>
            </a:r>
            <a:r>
              <a:rPr lang="ru-RU" dirty="0"/>
              <a:t> </a:t>
            </a:r>
            <a:r>
              <a:rPr lang="ru-RU" dirty="0" err="1"/>
              <a:t>виділити</a:t>
            </a:r>
            <a:r>
              <a:rPr lang="ru-RU" dirty="0"/>
              <a:t> в </a:t>
            </a:r>
            <a:r>
              <a:rPr lang="ru-RU" dirty="0" err="1"/>
              <a:t>окрему</a:t>
            </a:r>
            <a:r>
              <a:rPr lang="ru-RU" dirty="0"/>
              <a:t> </a:t>
            </a:r>
            <a:r>
              <a:rPr lang="ru-RU" dirty="0" err="1"/>
              <a:t>категорію</a:t>
            </a:r>
            <a:r>
              <a:rPr lang="ru-RU" dirty="0"/>
              <a:t> та </a:t>
            </a:r>
            <a:r>
              <a:rPr lang="ru-RU" dirty="0" err="1"/>
              <a:t>здійснити</a:t>
            </a:r>
            <a:r>
              <a:rPr lang="ru-RU" dirty="0"/>
              <a:t> </a:t>
            </a:r>
            <a:r>
              <a:rPr lang="ru-RU" dirty="0" err="1"/>
              <a:t>класифікацію</a:t>
            </a:r>
            <a:r>
              <a:rPr lang="ru-RU" dirty="0"/>
              <a:t> </a:t>
            </a:r>
            <a:r>
              <a:rPr lang="ru-RU" dirty="0" err="1"/>
              <a:t>електронних</a:t>
            </a:r>
            <a:r>
              <a:rPr lang="ru-RU" dirty="0"/>
              <a:t> </a:t>
            </a:r>
            <a:r>
              <a:rPr lang="ru-RU" dirty="0" err="1"/>
              <a:t>бізнес-моделеи</a:t>
            </a:r>
            <a:r>
              <a:rPr lang="ru-RU" dirty="0"/>
              <a:t>̆ (</a:t>
            </a:r>
            <a:r>
              <a:rPr lang="en-US" dirty="0"/>
              <a:t>e-business models). </a:t>
            </a:r>
          </a:p>
          <a:p>
            <a:endParaRPr lang="ru-UA" dirty="0"/>
          </a:p>
        </p:txBody>
      </p:sp>
    </p:spTree>
    <p:extLst>
      <p:ext uri="{BB962C8B-B14F-4D97-AF65-F5344CB8AC3E}">
        <p14:creationId xmlns:p14="http://schemas.microsoft.com/office/powerpoint/2010/main" val="575062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BEE2619-7A6D-684F-9CCA-5E0CB2BB469C}"/>
              </a:ext>
            </a:extLst>
          </p:cNvPr>
          <p:cNvSpPr>
            <a:spLocks noGrp="1"/>
          </p:cNvSpPr>
          <p:nvPr>
            <p:ph idx="1"/>
          </p:nvPr>
        </p:nvSpPr>
        <p:spPr>
          <a:xfrm>
            <a:off x="390293" y="345689"/>
            <a:ext cx="11062009" cy="5988204"/>
          </a:xfrm>
        </p:spPr>
        <p:txBody>
          <a:bodyPr>
            <a:normAutofit fontScale="92500" lnSpcReduction="10000"/>
          </a:bodyPr>
          <a:lstStyle/>
          <a:p>
            <a:pPr algn="just"/>
            <a:r>
              <a:rPr lang="uk-UA" sz="1900" dirty="0">
                <a:latin typeface="Times New Roman" panose="02020603050405020304" pitchFamily="18" charset="0"/>
                <a:cs typeface="Times New Roman" panose="02020603050405020304" pitchFamily="18" charset="0"/>
              </a:rPr>
              <a:t>Аналіз практики розробки та реалізації бізнес-моделей показує, що бізнес-моделі можуть створюватися:</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певного продукту або послуги (групи однорідних продуктів / послуг);</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компанії в цілому;</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групи компаній або холдингу.</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На практиці можливо виділити наступні варіанти застосування бізнес-моделей:</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оцінки й аналізу ефективності бізнесу компанії в порівнянні з іншими аналогічними компаніями;</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оцінки потенціалу та інвестиційної привабливості бізнесу компанії в майбутньому;</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для оптимізації бізнесу компанії з точки зору стратегії і з точки зору максимізації та утримання цінності, яку компанія створює для клієнтів та інших, зацікавлених у її бізнесі осіб.</a:t>
            </a:r>
            <a:endParaRPr lang="ru-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В даний час, в умовах глобальної кризи, багато бізнес-моделі втратили свою ефективність і конкурентоспроможність. Українські підприємства, які використовували дані бізнес-моделі, розоряються, зазнають збитків, йдуть з ринку. І навпаки, ряд бізнес-моделей, не актуальних в докризовий період, виявилися високоефективними в умовах кризи і забезпечили компаніям, які їх застосовують, нові можливості для зростання і розвитку бізнесу. Подальше застосування неефективних бізнес-моделей і несвоєчасне визначення нових бізнес-моделей, повільність при переході до них можуть привести багато компаній до істотних фінансових втрат і втрати можливості залишитися в бізнесі в принципі. Криза - це шанс для багатьох компаній значно посилити свої позиції на ринку, використовуючи недоступні раніше стратегічні можливості.</a:t>
            </a:r>
            <a:endParaRPr lang="ru-UA" sz="1900" dirty="0">
              <a:latin typeface="Times New Roman" panose="02020603050405020304" pitchFamily="18" charset="0"/>
              <a:cs typeface="Times New Roman" panose="02020603050405020304" pitchFamily="18" charset="0"/>
            </a:endParaRPr>
          </a:p>
          <a:p>
            <a:endParaRPr lang="ru-UA" dirty="0"/>
          </a:p>
        </p:txBody>
      </p:sp>
    </p:spTree>
    <p:extLst>
      <p:ext uri="{BB962C8B-B14F-4D97-AF65-F5344CB8AC3E}">
        <p14:creationId xmlns:p14="http://schemas.microsoft.com/office/powerpoint/2010/main" val="2458764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94D34CB-78BC-0B42-91BC-E0DCF79BF3E6}"/>
              </a:ext>
            </a:extLst>
          </p:cNvPr>
          <p:cNvSpPr>
            <a:spLocks noGrp="1"/>
          </p:cNvSpPr>
          <p:nvPr>
            <p:ph idx="1"/>
          </p:nvPr>
        </p:nvSpPr>
        <p:spPr>
          <a:xfrm>
            <a:off x="501805" y="568712"/>
            <a:ext cx="10560205" cy="5664819"/>
          </a:xfrm>
        </p:spPr>
        <p:txBody>
          <a:bodyPr/>
          <a:lstStyle/>
          <a:p>
            <a:pPr algn="just"/>
            <a:r>
              <a:rPr lang="uk-UA" dirty="0"/>
              <a:t>Зокрема, в 60-х роках </a:t>
            </a:r>
            <a:r>
              <a:rPr lang="uk-UA" b="1" dirty="0"/>
              <a:t>(перший етап) </a:t>
            </a:r>
            <a:r>
              <a:rPr lang="uk-UA" dirty="0"/>
              <a:t>управління було зосереджене на вирішенні задач ефективного використання матеріальних ресурсів і здійсненні аналізу зовнішнього середовища в умовах обмеженої інформації. В цей період метою діяльності компаній було досягнення максимально можливого обсягу виробництва продукції. Так, з метою оптимальної організації виробництва було сформовано принципи управління запасами підприємства, які стали основою концепції планування матеріальних потреб (</a:t>
            </a:r>
            <a:r>
              <a:rPr lang="uk-UA" dirty="0" err="1"/>
              <a:t>Material</a:t>
            </a:r>
            <a:r>
              <a:rPr lang="uk-UA" dirty="0"/>
              <a:t> </a:t>
            </a:r>
            <a:r>
              <a:rPr lang="uk-UA" dirty="0" err="1"/>
              <a:t>Resource</a:t>
            </a:r>
            <a:r>
              <a:rPr lang="uk-UA" dirty="0"/>
              <a:t> </a:t>
            </a:r>
            <a:r>
              <a:rPr lang="uk-UA" dirty="0" err="1"/>
              <a:t>Planning</a:t>
            </a:r>
            <a:r>
              <a:rPr lang="uk-UA" dirty="0"/>
              <a:t>).</a:t>
            </a:r>
            <a:endParaRPr lang="ru-UA" dirty="0"/>
          </a:p>
          <a:p>
            <a:pPr algn="just"/>
            <a:r>
              <a:rPr lang="uk-UA" dirty="0"/>
              <a:t>В кінці 60-х – на початку 70-х років отримали застосування нові інструменти управління потоками ресурсів і продукції, призначені для багатогалузевих компаній. Поширення в цей час набули методи портфельного аналізу діяльності підприємства, в основу розробки яких покладено концепцію життєвого циклу товару та функцію кривої досвіду. Одними із поширених </a:t>
            </a:r>
            <a:r>
              <a:rPr lang="uk-UA" dirty="0" err="1"/>
              <a:t>методик</a:t>
            </a:r>
            <a:r>
              <a:rPr lang="uk-UA" dirty="0"/>
              <a:t> портфельного аналізу стали матриця Бостонської консультаційної групи (BCG), матриця </a:t>
            </a:r>
            <a:r>
              <a:rPr lang="uk-UA" dirty="0" err="1"/>
              <a:t>McKinsey</a:t>
            </a:r>
            <a:r>
              <a:rPr lang="uk-UA" dirty="0"/>
              <a:t> – </a:t>
            </a:r>
            <a:r>
              <a:rPr lang="uk-UA" dirty="0" err="1"/>
              <a:t>General</a:t>
            </a:r>
            <a:r>
              <a:rPr lang="uk-UA" dirty="0"/>
              <a:t> </a:t>
            </a:r>
            <a:r>
              <a:rPr lang="uk-UA" dirty="0" err="1"/>
              <a:t>Electric</a:t>
            </a:r>
            <a:r>
              <a:rPr lang="uk-UA" dirty="0"/>
              <a:t> і розроблена в 1975 році </a:t>
            </a:r>
            <a:r>
              <a:rPr lang="uk-UA" dirty="0" err="1"/>
              <a:t>Британсько</a:t>
            </a:r>
            <a:r>
              <a:rPr lang="uk-UA" dirty="0"/>
              <a:t> – Голландською компанією </a:t>
            </a:r>
            <a:r>
              <a:rPr lang="uk-UA" dirty="0" err="1"/>
              <a:t>Shell</a:t>
            </a:r>
            <a:r>
              <a:rPr lang="uk-UA" dirty="0"/>
              <a:t> матриця “направленої політики”.</a:t>
            </a:r>
            <a:endParaRPr lang="ru-UA" dirty="0"/>
          </a:p>
          <a:p>
            <a:endParaRPr lang="ru-UA" dirty="0"/>
          </a:p>
        </p:txBody>
      </p:sp>
    </p:spTree>
    <p:extLst>
      <p:ext uri="{BB962C8B-B14F-4D97-AF65-F5344CB8AC3E}">
        <p14:creationId xmlns:p14="http://schemas.microsoft.com/office/powerpoint/2010/main" val="1189244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D6258EA-767C-FE40-9B6E-F6687342F199}"/>
              </a:ext>
            </a:extLst>
          </p:cNvPr>
          <p:cNvSpPr>
            <a:spLocks noGrp="1"/>
          </p:cNvSpPr>
          <p:nvPr>
            <p:ph idx="1"/>
          </p:nvPr>
        </p:nvSpPr>
        <p:spPr>
          <a:xfrm>
            <a:off x="479501" y="490654"/>
            <a:ext cx="10114157" cy="5709423"/>
          </a:xfrm>
        </p:spPr>
        <p:txBody>
          <a:bodyPr/>
          <a:lstStyle/>
          <a:p>
            <a:pPr algn="just"/>
            <a:r>
              <a:rPr lang="uk-UA" dirty="0"/>
              <a:t>У 80–</a:t>
            </a:r>
            <a:r>
              <a:rPr lang="uk-UA" dirty="0" err="1"/>
              <a:t>х</a:t>
            </a:r>
            <a:r>
              <a:rPr lang="uk-UA" dirty="0"/>
              <a:t> роках </a:t>
            </a:r>
            <a:r>
              <a:rPr lang="uk-UA" b="1" dirty="0"/>
              <a:t>(другий етап) </a:t>
            </a:r>
            <a:r>
              <a:rPr lang="uk-UA" dirty="0"/>
              <a:t>з’явились роботи М. Портера, в яких визначалось, що стратегія компанії повинна базуватись на конкурентних перевагах і, виходячи з цього, виділялось три типи стратегій: </a:t>
            </a:r>
            <a:r>
              <a:rPr lang="uk-UA" b="1" dirty="0"/>
              <a:t>стратегія найменших сукупних витрат; стратегія диференціації; стратегія зосередження. </a:t>
            </a:r>
            <a:r>
              <a:rPr lang="uk-UA" dirty="0"/>
              <a:t>Концепція трьох типів конкурентних стратегій, була досить актуальною та своєчасною, оскільки основою стратегічного планування була диференціація діяльності компаній, зростання прибутковості за рахунок дії ефекту “економії на масштабах виробництва”, використання інструментів масового маркетингу.</a:t>
            </a:r>
            <a:endParaRPr lang="ru-UA" dirty="0"/>
          </a:p>
          <a:p>
            <a:pPr algn="just"/>
            <a:r>
              <a:rPr lang="uk-UA" dirty="0"/>
              <a:t>М. Портер вважав, що в процесі бізнес-діяльності всі учасники ринку зацікавлені в ослабленні суперників і запропонував методику конкурентного аналізу «п’яти сил конкуренції»:</a:t>
            </a:r>
            <a:endParaRPr lang="ru-UA" dirty="0"/>
          </a:p>
          <a:p>
            <a:pPr algn="just"/>
            <a:r>
              <a:rPr lang="uk-UA" dirty="0"/>
              <a:t>- суперництво існуючих фірм;</a:t>
            </a:r>
            <a:endParaRPr lang="ru-UA" dirty="0"/>
          </a:p>
          <a:p>
            <a:pPr algn="just"/>
            <a:r>
              <a:rPr lang="uk-UA" dirty="0"/>
              <a:t>- поява нових конкурентів у галузі;</a:t>
            </a:r>
            <a:endParaRPr lang="ru-UA" dirty="0"/>
          </a:p>
          <a:p>
            <a:pPr algn="just"/>
            <a:r>
              <a:rPr lang="uk-UA" dirty="0"/>
              <a:t>- вплив покупців;</a:t>
            </a:r>
            <a:endParaRPr lang="ru-UA" dirty="0"/>
          </a:p>
          <a:p>
            <a:pPr algn="just"/>
            <a:r>
              <a:rPr lang="uk-UA" dirty="0"/>
              <a:t>- вплив постачальників;</a:t>
            </a:r>
            <a:endParaRPr lang="ru-UA" dirty="0"/>
          </a:p>
          <a:p>
            <a:pPr algn="just"/>
            <a:r>
              <a:rPr lang="uk-UA" dirty="0"/>
              <a:t>- загроза з боку товарів–замінників.</a:t>
            </a:r>
            <a:endParaRPr lang="ru-UA" dirty="0"/>
          </a:p>
          <a:p>
            <a:endParaRPr lang="ru-UA" dirty="0"/>
          </a:p>
        </p:txBody>
      </p:sp>
    </p:spTree>
    <p:extLst>
      <p:ext uri="{BB962C8B-B14F-4D97-AF65-F5344CB8AC3E}">
        <p14:creationId xmlns:p14="http://schemas.microsoft.com/office/powerpoint/2010/main" val="1264822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CE49B02-BAE4-994A-AF26-0C2A0EFCC05E}"/>
              </a:ext>
            </a:extLst>
          </p:cNvPr>
          <p:cNvSpPr>
            <a:spLocks noGrp="1"/>
          </p:cNvSpPr>
          <p:nvPr>
            <p:ph idx="1"/>
          </p:nvPr>
        </p:nvSpPr>
        <p:spPr>
          <a:xfrm>
            <a:off x="501805" y="289933"/>
            <a:ext cx="10214517" cy="5921296"/>
          </a:xfrm>
        </p:spPr>
        <p:txBody>
          <a:bodyPr/>
          <a:lstStyle/>
          <a:p>
            <a:pPr algn="just"/>
            <a:r>
              <a:rPr lang="uk-UA" dirty="0"/>
              <a:t>Зміни на світовому ринку в 90–</a:t>
            </a:r>
            <a:r>
              <a:rPr lang="uk-UA" dirty="0" err="1"/>
              <a:t>х</a:t>
            </a:r>
            <a:r>
              <a:rPr lang="uk-UA" dirty="0"/>
              <a:t> роках </a:t>
            </a:r>
            <a:r>
              <a:rPr lang="uk-UA" b="1" dirty="0"/>
              <a:t>(третій етап) </a:t>
            </a:r>
            <a:r>
              <a:rPr lang="uk-UA" dirty="0"/>
              <a:t>зумовили відмову багатьох компаній від традиційних підходів до стратегічного управління. Рушійними силами розвитку бізнесу в цей період стали, в основному, впровадження нових технологій та розробка інноваційних продуктів. Водночас, у міру розвитку техніки та технологій, скоротилась тривалість виробничих процесів і життєвих циклів товарів (послуг); ринки стали надмірно насиченими, що зумовило загострення конкуренції. Це призвело до ініціювання процесів злиття та поглинання компаній, появи нових правових форм і видів партнерських </a:t>
            </a:r>
            <a:r>
              <a:rPr lang="uk-UA" dirty="0" err="1"/>
              <a:t>зв’язків</a:t>
            </a:r>
            <a:r>
              <a:rPr lang="uk-UA" dirty="0"/>
              <a:t> </a:t>
            </a:r>
            <a:r>
              <a:rPr lang="uk-UA" b="1" dirty="0"/>
              <a:t>(стратегічні альянси, мережеві компанії, інтернет-комерція</a:t>
            </a:r>
            <a:r>
              <a:rPr lang="uk-UA" dirty="0"/>
              <a:t>).</a:t>
            </a:r>
            <a:endParaRPr lang="ru-UA" dirty="0"/>
          </a:p>
          <a:p>
            <a:pPr algn="just"/>
            <a:r>
              <a:rPr lang="uk-UA" dirty="0"/>
              <a:t>Прискорення процесів глобалізації обумовили необхідність пошуку сучасними компаніями нових джерел формування та забезпечення конкурентних переваг. У цей час сучасні, агресивні, з точки зору конкурентної боротьби, підприємства забезпечували зростання прибутків та надходження капіталу від інвесторів завдяки ефективним діловим (бізнес) моделям і розумінню пріоритетів споживачів. </a:t>
            </a:r>
          </a:p>
          <a:p>
            <a:pPr algn="just"/>
            <a:r>
              <a:rPr lang="uk-UA" dirty="0"/>
              <a:t>Так сформувалася сучасна </a:t>
            </a:r>
            <a:r>
              <a:rPr lang="uk-UA" i="1" dirty="0"/>
              <a:t>концепція управління на основі розробки та реалізації успішної бізнес-моделі компанії</a:t>
            </a:r>
            <a:r>
              <a:rPr lang="uk-UA" dirty="0"/>
              <a:t>.</a:t>
            </a:r>
          </a:p>
          <a:p>
            <a:pPr algn="just"/>
            <a:r>
              <a:rPr lang="uk-UA" dirty="0"/>
              <a:t> </a:t>
            </a:r>
            <a:r>
              <a:rPr lang="uk-UA" i="1" dirty="0"/>
              <a:t>Компанія може виробляти продукти та застосовувати новітні технології, але для досягнення успіху вона повинна створити ефективну бізнес-модель, яку неможливо або складно у короткостроковий період скопіювати (відтворити) конкурентам.</a:t>
            </a:r>
            <a:endParaRPr lang="ru-UA" dirty="0"/>
          </a:p>
        </p:txBody>
      </p:sp>
    </p:spTree>
    <p:extLst>
      <p:ext uri="{BB962C8B-B14F-4D97-AF65-F5344CB8AC3E}">
        <p14:creationId xmlns:p14="http://schemas.microsoft.com/office/powerpoint/2010/main" val="1948082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0A21322-7023-044C-9E70-3B9190D57B0D}"/>
              </a:ext>
            </a:extLst>
          </p:cNvPr>
          <p:cNvSpPr>
            <a:spLocks noGrp="1"/>
          </p:cNvSpPr>
          <p:nvPr>
            <p:ph idx="1"/>
          </p:nvPr>
        </p:nvSpPr>
        <p:spPr>
          <a:xfrm>
            <a:off x="379141" y="356839"/>
            <a:ext cx="10448693" cy="5999356"/>
          </a:xfrm>
        </p:spPr>
        <p:txBody>
          <a:bodyPr/>
          <a:lstStyle/>
          <a:p>
            <a:pPr algn="just"/>
            <a:r>
              <a:rPr lang="uk-UA" dirty="0"/>
              <a:t>Стратегії формування сучасних бізнес-моделей компаній.</a:t>
            </a:r>
            <a:endParaRPr lang="ru-UA" dirty="0"/>
          </a:p>
          <a:p>
            <a:pPr algn="just"/>
            <a:r>
              <a:rPr lang="uk-UA" b="1" dirty="0"/>
              <a:t>“Стратегія блакитного океану” </a:t>
            </a:r>
            <a:r>
              <a:rPr lang="uk-UA" dirty="0"/>
              <a:t>- це забезпечення компаніями інтелектуального лідерства на основі пошуку чи створення нового ринкового простору як основи стратегічного розвитку в сучасному світі. Основою створення “блакитного океану” є </a:t>
            </a:r>
            <a:r>
              <a:rPr lang="uk-UA" i="1" dirty="0"/>
              <a:t>інновація цінності</a:t>
            </a:r>
            <a:r>
              <a:rPr lang="uk-UA" dirty="0"/>
              <a:t>, яка передбачає поєднання диференціації із низькими витратами.</a:t>
            </a:r>
          </a:p>
          <a:p>
            <a:pPr algn="just"/>
            <a:r>
              <a:rPr lang="uk-UA" dirty="0"/>
              <a:t> </a:t>
            </a:r>
            <a:r>
              <a:rPr lang="ru-RU" dirty="0" err="1"/>
              <a:t>Блакитнии</a:t>
            </a:r>
            <a:r>
              <a:rPr lang="ru-RU" dirty="0"/>
              <a:t>̆ океан — </a:t>
            </a:r>
            <a:r>
              <a:rPr lang="ru-RU" dirty="0" err="1"/>
              <a:t>це</a:t>
            </a:r>
            <a:r>
              <a:rPr lang="ru-RU" dirty="0"/>
              <a:t> </a:t>
            </a:r>
            <a:r>
              <a:rPr lang="ru-RU" dirty="0" err="1"/>
              <a:t>невідомии</a:t>
            </a:r>
            <a:r>
              <a:rPr lang="ru-RU" dirty="0"/>
              <a:t>̆ </a:t>
            </a:r>
            <a:r>
              <a:rPr lang="ru-RU" dirty="0" err="1"/>
              <a:t>ринковии</a:t>
            </a:r>
            <a:r>
              <a:rPr lang="ru-RU" dirty="0"/>
              <a:t>̆ </a:t>
            </a:r>
            <a:r>
              <a:rPr lang="ru-RU" dirty="0" err="1"/>
              <a:t>простір</a:t>
            </a:r>
            <a:r>
              <a:rPr lang="ru-RU" dirty="0"/>
              <a:t>, у </a:t>
            </a:r>
            <a:r>
              <a:rPr lang="ru-RU" dirty="0" err="1"/>
              <a:t>якому</a:t>
            </a:r>
            <a:r>
              <a:rPr lang="ru-RU" dirty="0"/>
              <a:t> </a:t>
            </a:r>
            <a:r>
              <a:rPr lang="ru-RU" dirty="0" err="1"/>
              <a:t>немає</a:t>
            </a:r>
            <a:r>
              <a:rPr lang="ru-RU" dirty="0"/>
              <a:t> </a:t>
            </a:r>
            <a:r>
              <a:rPr lang="ru-RU" dirty="0" err="1"/>
              <a:t>конкуренціі</a:t>
            </a:r>
            <a:r>
              <a:rPr lang="ru-RU" dirty="0"/>
              <a:t>̈. </a:t>
            </a:r>
            <a:r>
              <a:rPr lang="ru-RU" dirty="0" err="1"/>
              <a:t>Є</a:t>
            </a:r>
            <a:r>
              <a:rPr lang="ru-RU" dirty="0"/>
              <a:t> два </a:t>
            </a:r>
            <a:r>
              <a:rPr lang="ru-RU" dirty="0" err="1"/>
              <a:t>способи</a:t>
            </a:r>
            <a:r>
              <a:rPr lang="ru-RU" dirty="0"/>
              <a:t> </a:t>
            </a:r>
            <a:r>
              <a:rPr lang="ru-RU" dirty="0" err="1"/>
              <a:t>створення</a:t>
            </a:r>
            <a:r>
              <a:rPr lang="ru-RU" dirty="0"/>
              <a:t> нового простору: </a:t>
            </a:r>
            <a:r>
              <a:rPr lang="ru-RU" dirty="0" err="1"/>
              <a:t>створення</a:t>
            </a:r>
            <a:r>
              <a:rPr lang="ru-RU" dirty="0"/>
              <a:t> абсолютно </a:t>
            </a:r>
            <a:r>
              <a:rPr lang="ru-RU" dirty="0" err="1"/>
              <a:t>новоі</a:t>
            </a:r>
            <a:r>
              <a:rPr lang="ru-RU" dirty="0"/>
              <a:t>̈ </a:t>
            </a:r>
            <a:r>
              <a:rPr lang="ru-RU" dirty="0" err="1"/>
              <a:t>індустріі</a:t>
            </a:r>
            <a:r>
              <a:rPr lang="ru-RU" dirty="0"/>
              <a:t>̈ (</a:t>
            </a:r>
            <a:r>
              <a:rPr lang="ru-RU" dirty="0" err="1"/>
              <a:t>технічна</a:t>
            </a:r>
            <a:r>
              <a:rPr lang="ru-RU" dirty="0"/>
              <a:t> </a:t>
            </a:r>
            <a:r>
              <a:rPr lang="ru-RU" dirty="0" err="1"/>
              <a:t>чи</a:t>
            </a:r>
            <a:r>
              <a:rPr lang="ru-RU" dirty="0"/>
              <a:t> </a:t>
            </a:r>
            <a:r>
              <a:rPr lang="ru-RU" dirty="0" err="1"/>
              <a:t>технологічна</a:t>
            </a:r>
            <a:r>
              <a:rPr lang="ru-RU" dirty="0"/>
              <a:t> </a:t>
            </a:r>
            <a:r>
              <a:rPr lang="ru-RU" dirty="0" err="1"/>
              <a:t>інновація</a:t>
            </a:r>
            <a:r>
              <a:rPr lang="ru-RU" dirty="0"/>
              <a:t>); </a:t>
            </a:r>
            <a:r>
              <a:rPr lang="ru-RU" dirty="0" err="1"/>
              <a:t>створення</a:t>
            </a:r>
            <a:r>
              <a:rPr lang="ru-RU" dirty="0"/>
              <a:t> </a:t>
            </a:r>
            <a:r>
              <a:rPr lang="ru-RU" dirty="0" err="1"/>
              <a:t>новоі</a:t>
            </a:r>
            <a:r>
              <a:rPr lang="ru-RU" dirty="0"/>
              <a:t>̈ </a:t>
            </a:r>
            <a:r>
              <a:rPr lang="ru-RU" dirty="0" err="1"/>
              <a:t>ринковоі</a:t>
            </a:r>
            <a:r>
              <a:rPr lang="ru-RU" dirty="0"/>
              <a:t>̈ </a:t>
            </a:r>
            <a:r>
              <a:rPr lang="ru-RU" dirty="0" err="1"/>
              <a:t>ніші</a:t>
            </a:r>
            <a:r>
              <a:rPr lang="ru-RU" dirty="0"/>
              <a:t> (</a:t>
            </a:r>
            <a:r>
              <a:rPr lang="ru-RU" dirty="0" err="1"/>
              <a:t>інновація</a:t>
            </a:r>
            <a:r>
              <a:rPr lang="ru-RU" dirty="0"/>
              <a:t> </a:t>
            </a:r>
            <a:r>
              <a:rPr lang="ru-RU" dirty="0" err="1"/>
              <a:t>цінності</a:t>
            </a:r>
            <a:r>
              <a:rPr lang="ru-RU" dirty="0"/>
              <a:t>). </a:t>
            </a:r>
          </a:p>
          <a:p>
            <a:pPr marL="0" indent="0" algn="just">
              <a:buNone/>
            </a:pPr>
            <a:endParaRPr lang="ru-UA" dirty="0"/>
          </a:p>
          <a:p>
            <a:pPr algn="just"/>
            <a:r>
              <a:rPr lang="uk-UA" b="1" dirty="0"/>
              <a:t>“Стратегія багряного океану”</a:t>
            </a:r>
            <a:r>
              <a:rPr lang="uk-UA" dirty="0"/>
              <a:t> – передбачає конкуренцію в усіх існуючих (традиційних) галузях. Це – ринковий простір із визначеними межами та встановленими правилами, де щодня посилюється жорстка глобальна конкуренція, що призводить до швидкого копіювання товарів і послуг конкурентами та постійних цінових війн між ними. Проблема загострюється тим, що у більшості галузей пропозиція перевищує попит, а у більшості розвинених країн відбувається скорочення чисельності населення.</a:t>
            </a:r>
            <a:endParaRPr lang="ru-UA" dirty="0"/>
          </a:p>
          <a:p>
            <a:endParaRPr lang="ru-UA" dirty="0"/>
          </a:p>
        </p:txBody>
      </p:sp>
    </p:spTree>
    <p:extLst>
      <p:ext uri="{BB962C8B-B14F-4D97-AF65-F5344CB8AC3E}">
        <p14:creationId xmlns:p14="http://schemas.microsoft.com/office/powerpoint/2010/main" val="1511003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AA25615-14BE-D742-9FD9-9C98A57006E3}"/>
              </a:ext>
            </a:extLst>
          </p:cNvPr>
          <p:cNvSpPr>
            <a:spLocks noGrp="1"/>
          </p:cNvSpPr>
          <p:nvPr>
            <p:ph idx="1"/>
          </p:nvPr>
        </p:nvSpPr>
        <p:spPr>
          <a:xfrm>
            <a:off x="446049" y="323385"/>
            <a:ext cx="10359483" cy="6110869"/>
          </a:xfrm>
        </p:spPr>
        <p:txBody>
          <a:bodyPr>
            <a:normAutofit fontScale="92500" lnSpcReduction="20000"/>
          </a:bodyPr>
          <a:lstStyle/>
          <a:p>
            <a:r>
              <a:rPr lang="uk-UA" b="1" i="1" dirty="0"/>
              <a:t>1.2. Визначення та функції бізнес-моделі підприємства</a:t>
            </a:r>
            <a:endParaRPr lang="ru-UA" dirty="0"/>
          </a:p>
          <a:p>
            <a:pPr algn="just"/>
            <a:r>
              <a:rPr lang="uk-UA" dirty="0"/>
              <a:t>В літературі немає єдиного підходу до визначення поняття бізнес-модель підприємства.</a:t>
            </a:r>
            <a:endParaRPr lang="ru-UA" dirty="0"/>
          </a:p>
          <a:p>
            <a:pPr algn="just"/>
            <a:r>
              <a:rPr lang="uk-UA" dirty="0"/>
              <a:t>Походження поняття «бізнес-модель»:</a:t>
            </a:r>
            <a:endParaRPr lang="ru-UA" dirty="0"/>
          </a:p>
          <a:p>
            <a:pPr algn="just"/>
            <a:r>
              <a:rPr lang="uk-UA" dirty="0"/>
              <a:t>- бізнес – самостійна, здійснювана на свій ризик діяльність, спрямована на систематичне одержання прибутку від користування майном, продажу продуктів (послуг), виконання робіт або надання послуг особами, зареєстрованими в цій якості у встановленому законом порядку. Ефективність підприємницької діяльності може оцінюватися не тільки розмірами отриманого прибутку, але й зміною вартості бізнесу (ринкової вартості підприємства);</a:t>
            </a:r>
            <a:endParaRPr lang="ru-UA" dirty="0"/>
          </a:p>
          <a:p>
            <a:pPr algn="just"/>
            <a:r>
              <a:rPr lang="uk-UA" dirty="0"/>
              <a:t>- модель – образ, аналог (уявний або умовний: зображення, опис, схема, креслення, графік, план, карта й </a:t>
            </a:r>
            <a:r>
              <a:rPr lang="uk-UA" dirty="0" err="1"/>
              <a:t>т.п</a:t>
            </a:r>
            <a:r>
              <a:rPr lang="uk-UA" dirty="0"/>
              <a:t>) якого-небудь об’єкта, процесу або явища («оригіналу» даної моделі), який є спрощеним відображенням реальності.</a:t>
            </a:r>
            <a:endParaRPr lang="ru-UA" dirty="0"/>
          </a:p>
          <a:p>
            <a:pPr algn="just"/>
            <a:r>
              <a:rPr lang="uk-UA" dirty="0"/>
              <a:t>Бізнес-модель – це схема функціонування бізнесу певної компанії, що дає відповідь на питання:</a:t>
            </a:r>
            <a:endParaRPr lang="ru-UA" dirty="0"/>
          </a:p>
          <a:p>
            <a:pPr algn="just"/>
            <a:r>
              <a:rPr lang="uk-UA" dirty="0"/>
              <a:t>1) як компанія здійснює бізнес? Це трактується як взаємодія різних суб’єктів (споживачі, постачальники, посередники, інвестори) та об’єктів (продукти, послуги, роботи, процеси) бізнес-моделі;</a:t>
            </a:r>
            <a:endParaRPr lang="ru-UA" dirty="0"/>
          </a:p>
          <a:p>
            <a:pPr algn="just"/>
            <a:r>
              <a:rPr lang="uk-UA" dirty="0"/>
              <a:t>2) що компанія використовує для здійснення бізнесу? Під цим розуміється наявність у компанії специфічних “входів” – ресурсів, здібностей, компетенцій;</a:t>
            </a:r>
            <a:endParaRPr lang="ru-UA" dirty="0"/>
          </a:p>
          <a:p>
            <a:pPr algn="just"/>
            <a:r>
              <a:rPr lang="uk-UA" dirty="0"/>
              <a:t>3) яку цінність забезпечує компанія споживачам? Орієнтація на створення високої доданої вартості (цінності) для споживачів є однією із найважливіших характеристик бізнес-моделі.</a:t>
            </a:r>
            <a:endParaRPr lang="ru-UA" dirty="0"/>
          </a:p>
          <a:p>
            <a:pPr algn="just"/>
            <a:r>
              <a:rPr lang="uk-UA" dirty="0"/>
              <a:t>4) яким є механізм отримання прибутку компанією? Ця фінансова характеристика бізнес-моделі забезпечує завершеність її економічного змісту.</a:t>
            </a:r>
            <a:endParaRPr lang="ru-UA" dirty="0"/>
          </a:p>
          <a:p>
            <a:endParaRPr lang="ru-UA" dirty="0"/>
          </a:p>
        </p:txBody>
      </p:sp>
    </p:spTree>
    <p:extLst>
      <p:ext uri="{BB962C8B-B14F-4D97-AF65-F5344CB8AC3E}">
        <p14:creationId xmlns:p14="http://schemas.microsoft.com/office/powerpoint/2010/main" val="2771095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86023D3-F6E5-6840-8D42-3702F2D85EBB}"/>
              </a:ext>
            </a:extLst>
          </p:cNvPr>
          <p:cNvSpPr>
            <a:spLocks noGrp="1"/>
          </p:cNvSpPr>
          <p:nvPr>
            <p:ph idx="1"/>
          </p:nvPr>
        </p:nvSpPr>
        <p:spPr>
          <a:xfrm>
            <a:off x="501805" y="401445"/>
            <a:ext cx="10649415" cy="6077414"/>
          </a:xfrm>
        </p:spPr>
        <p:txBody>
          <a:bodyPr>
            <a:normAutofit fontScale="85000" lnSpcReduction="10000"/>
          </a:bodyPr>
          <a:lstStyle/>
          <a:p>
            <a:pPr algn="just"/>
            <a:r>
              <a:rPr lang="uk-UA" b="1" dirty="0"/>
              <a:t>Таким чином, </a:t>
            </a:r>
            <a:r>
              <a:rPr lang="uk-UA" b="1" i="1" dirty="0"/>
              <a:t>бізнес-модель компанії – це сукупність елементів, що характеризують принципову логіку її функціонування на основі ефективного використання у бізнес-процесах компетенцій і стратегічних ресурсів із метою створення продукту (послуги) з високою цінністю, що відповідає пріоритетам споживачів і забезпечує зростання прибутку. </a:t>
            </a:r>
            <a:endParaRPr lang="ru-UA" dirty="0"/>
          </a:p>
          <a:p>
            <a:pPr algn="just"/>
            <a:r>
              <a:rPr lang="uk-UA" b="1" dirty="0"/>
              <a:t>Основне завдання бізнес-моделі компанії – перетворити внутрішні “входи” бізнесу (ресурси, технології, здібності, компетенції) у зовнішні “виходи” (економічну цінність для покупців і фінансовий результат для компанії).</a:t>
            </a:r>
            <a:endParaRPr lang="ru-UA" dirty="0"/>
          </a:p>
          <a:p>
            <a:r>
              <a:rPr lang="uk-UA" dirty="0"/>
              <a:t>Функції бізнес-моделі:</a:t>
            </a:r>
            <a:endParaRPr lang="ru-UA" dirty="0"/>
          </a:p>
          <a:p>
            <a:r>
              <a:rPr lang="uk-UA" dirty="0"/>
              <a:t>1) стратегічні функції:</a:t>
            </a:r>
            <a:endParaRPr lang="ru-UA" dirty="0"/>
          </a:p>
          <a:p>
            <a:r>
              <a:rPr lang="uk-UA" dirty="0"/>
              <a:t>- визначення місії, стратегічного бачення та можливостей розвитку компанії на існуючому і перспективних ринках;</a:t>
            </a:r>
            <a:endParaRPr lang="ru-UA" dirty="0"/>
          </a:p>
          <a:p>
            <a:r>
              <a:rPr lang="uk-UA" dirty="0"/>
              <a:t>- забезпечення реалізації стратегії компанії;</a:t>
            </a:r>
            <a:endParaRPr lang="ru-UA" dirty="0"/>
          </a:p>
          <a:p>
            <a:r>
              <a:rPr lang="uk-UA" dirty="0"/>
              <a:t>- вивчення майбутніх пріоритетів споживачів;</a:t>
            </a:r>
            <a:endParaRPr lang="ru-UA" dirty="0"/>
          </a:p>
          <a:p>
            <a:r>
              <a:rPr lang="uk-UA" dirty="0"/>
              <a:t>- підвищення конкурентоспроможності та забезпечення унікальності компанії на ринку.</a:t>
            </a:r>
            <a:endParaRPr lang="ru-UA" dirty="0"/>
          </a:p>
          <a:p>
            <a:r>
              <a:rPr lang="uk-UA" dirty="0"/>
              <a:t>2) операційні функції:</a:t>
            </a:r>
            <a:endParaRPr lang="ru-UA" dirty="0"/>
          </a:p>
          <a:p>
            <a:r>
              <a:rPr lang="uk-UA" dirty="0"/>
              <a:t>- забезпечення оптимального розподілу існуючих та орієнтація на мобілізацію нових (потенційних) ресурсів;</a:t>
            </a:r>
            <a:endParaRPr lang="ru-UA" dirty="0"/>
          </a:p>
          <a:p>
            <a:r>
              <a:rPr lang="uk-UA" dirty="0"/>
              <a:t>- організація ефективної системи бізнес-процесів компанії;</a:t>
            </a:r>
            <a:endParaRPr lang="ru-UA" dirty="0"/>
          </a:p>
          <a:p>
            <a:r>
              <a:rPr lang="uk-UA" dirty="0"/>
              <a:t>- формування, використання та розвиток інтелектуального капіталу;</a:t>
            </a:r>
            <a:endParaRPr lang="ru-UA" dirty="0"/>
          </a:p>
          <a:p>
            <a:r>
              <a:rPr lang="uk-UA" dirty="0"/>
              <a:t>- ідентифікація та реалізація компетенцій компанії;</a:t>
            </a:r>
            <a:endParaRPr lang="ru-UA" dirty="0"/>
          </a:p>
          <a:p>
            <a:r>
              <a:rPr lang="uk-UA" dirty="0"/>
              <a:t>- перетворення інновацій у додану вартість (цінність), що відповідає пріоритетам споживачів.</a:t>
            </a:r>
            <a:endParaRPr lang="ru-UA" dirty="0"/>
          </a:p>
        </p:txBody>
      </p:sp>
    </p:spTree>
    <p:extLst>
      <p:ext uri="{BB962C8B-B14F-4D97-AF65-F5344CB8AC3E}">
        <p14:creationId xmlns:p14="http://schemas.microsoft.com/office/powerpoint/2010/main" val="2347098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D85EF0F-473A-694E-B81A-2C741F40357A}"/>
              </a:ext>
            </a:extLst>
          </p:cNvPr>
          <p:cNvSpPr>
            <a:spLocks noGrp="1"/>
          </p:cNvSpPr>
          <p:nvPr>
            <p:ph idx="1"/>
          </p:nvPr>
        </p:nvSpPr>
        <p:spPr>
          <a:xfrm>
            <a:off x="412595" y="334537"/>
            <a:ext cx="10359483" cy="5706825"/>
          </a:xfrm>
        </p:spPr>
        <p:txBody>
          <a:bodyPr>
            <a:normAutofit/>
          </a:bodyPr>
          <a:lstStyle/>
          <a:p>
            <a:r>
              <a:rPr lang="uk-UA" dirty="0"/>
              <a:t>3) фінансові функції:</a:t>
            </a:r>
            <a:endParaRPr lang="ru-UA" dirty="0"/>
          </a:p>
          <a:p>
            <a:r>
              <a:rPr lang="uk-UA" dirty="0"/>
              <a:t>- генерування доходів і прибутку;</a:t>
            </a:r>
            <a:endParaRPr lang="ru-UA" dirty="0"/>
          </a:p>
          <a:p>
            <a:r>
              <a:rPr lang="uk-UA" dirty="0"/>
              <a:t>- залучення капіталу інвесторів;</a:t>
            </a:r>
            <a:endParaRPr lang="ru-UA" dirty="0"/>
          </a:p>
          <a:p>
            <a:r>
              <a:rPr lang="uk-UA" dirty="0"/>
              <a:t>- збільшення ринкової вартості та прибутковості компанії.</a:t>
            </a:r>
            <a:endParaRPr lang="ru-UA" dirty="0"/>
          </a:p>
          <a:p>
            <a:pPr algn="just"/>
            <a:r>
              <a:rPr lang="uk-UA" dirty="0"/>
              <a:t>Узагальнюючи підходи до визначення бізнес-моделей підприємств, слід зазначити, що найбільші відмінності в трактуванні </a:t>
            </a:r>
            <a:r>
              <a:rPr lang="uk-UA" dirty="0" err="1"/>
              <a:t>терміна</a:t>
            </a:r>
            <a:r>
              <a:rPr lang="uk-UA" dirty="0"/>
              <a:t> «бізнес-модель» виникають у людей, орієнтованих на технологію, і у людей, орієнтованих на бізнес. Це, очевидно, пов'язано з відмінностями у фокусі уваги при визначенні бізнес-моделі у технологічно-орієнтованих і у бізнес-орієнтованих людей. Перші розглядають діяльність будь-якої компанії з точки зору процесів і технологій - фокус їхньої уваги спрямований усередину компанії. Другі, навпаки, орієнтовані на цінність, яку компанія створює для зовнішніх клієнтів, і на результати бізнесу.</a:t>
            </a:r>
            <a:endParaRPr lang="ru-UA" dirty="0"/>
          </a:p>
          <a:p>
            <a:r>
              <a:rPr lang="uk-UA" dirty="0"/>
              <a:t>Більшість визначень терміну «бізнес-модель», які дають фахівці, можуть бути розділені на дві категорії:</a:t>
            </a:r>
            <a:endParaRPr lang="ru-UA" dirty="0"/>
          </a:p>
          <a:p>
            <a:r>
              <a:rPr lang="uk-UA" dirty="0"/>
              <a:t>1) орієнтовані на цінність / клієнта (підхід, спрямований на зовнішнє оточення організації);</a:t>
            </a:r>
            <a:endParaRPr lang="ru-UA" dirty="0"/>
          </a:p>
          <a:p>
            <a:r>
              <a:rPr lang="uk-UA" dirty="0"/>
              <a:t>2) орієнтовані на процеси / ролі (підхід, спрямований всередину організації).</a:t>
            </a:r>
            <a:endParaRPr lang="ru-UA" dirty="0"/>
          </a:p>
          <a:p>
            <a:endParaRPr lang="ru-UA" dirty="0"/>
          </a:p>
          <a:p>
            <a:endParaRPr lang="ru-UA" dirty="0"/>
          </a:p>
        </p:txBody>
      </p:sp>
    </p:spTree>
    <p:extLst>
      <p:ext uri="{BB962C8B-B14F-4D97-AF65-F5344CB8AC3E}">
        <p14:creationId xmlns:p14="http://schemas.microsoft.com/office/powerpoint/2010/main" val="2910517837"/>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Аспект</Template>
  <TotalTime>125</TotalTime>
  <Words>3431</Words>
  <Application>Microsoft Macintosh PowerPoint</Application>
  <PresentationFormat>Широкоэкранный</PresentationFormat>
  <Paragraphs>140</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Times New Roman</vt:lpstr>
      <vt:lpstr>Trebuchet MS</vt:lpstr>
      <vt:lpstr>Wingdings 3</vt:lpstr>
      <vt:lpstr>Аспект</vt:lpstr>
      <vt:lpstr>ТЕМА 1. СУТНІСНА ХАРАКТЕРИСТИКА, ФУНКЦІЇ ТА МЕХАНІЗМ РОЗРОБКИ БІЗНЕС-МОДЕЛІ ПІДПРИЄМСТВА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СУТНІСНА ХАРАКТЕРИСТИКА, ФУНКЦІЇ ТА МЕХАНІЗМ РОЗРОБКИ БІЗНЕС-МОДЕЛІ ПІДПРИЄМСТВА </dc:title>
  <dc:creator>Александр Ткачук</dc:creator>
  <cp:lastModifiedBy>Александр Ткачук</cp:lastModifiedBy>
  <cp:revision>11</cp:revision>
  <dcterms:created xsi:type="dcterms:W3CDTF">2022-02-08T11:47:59Z</dcterms:created>
  <dcterms:modified xsi:type="dcterms:W3CDTF">2022-02-08T13:53:44Z</dcterms:modified>
</cp:coreProperties>
</file>