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62" r:id="rId13"/>
    <p:sldId id="260" r:id="rId14"/>
    <p:sldId id="261" r:id="rId15"/>
    <p:sldId id="26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5" autoAdjust="0"/>
    <p:restoredTop sz="94660"/>
  </p:normalViewPr>
  <p:slideViewPr>
    <p:cSldViewPr snapToGrid="0">
      <p:cViewPr varScale="1">
        <p:scale>
          <a:sx n="84" d="100"/>
          <a:sy n="84" d="100"/>
        </p:scale>
        <p:origin x="35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4413" y="342900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ТЕМА 5. АНАЛІЗ РЕНТАБЕЛЬНОСТІ ПІДПРИЄМСТВА</a:t>
            </a:r>
            <a:endParaRPr lang="uk-UA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85709" y="2752345"/>
            <a:ext cx="8915399" cy="2779462"/>
          </a:xfrm>
        </p:spPr>
        <p:txBody>
          <a:bodyPr>
            <a:normAutofit/>
          </a:bodyPr>
          <a:lstStyle/>
          <a:p>
            <a:pPr marL="685800">
              <a:tabLst>
                <a:tab pos="685800" algn="l"/>
              </a:tabLs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Поняття рентабельності підприємства</a:t>
            </a:r>
          </a:p>
          <a:p>
            <a:pPr marL="685800">
              <a:tabLst>
                <a:tab pos="685800" algn="l"/>
              </a:tabLst>
            </a:pP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показників рентабельності 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 </a:t>
            </a:r>
          </a:p>
          <a:p>
            <a:pPr marL="685800">
              <a:tabLst>
                <a:tab pos="685800" algn="l"/>
              </a:tabLst>
            </a:pP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uk-UA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Факторний аналіз рентабельності діяльності підприємства</a:t>
            </a:r>
            <a:endParaRPr lang="uk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52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28700" y="1298575"/>
          <a:ext cx="53975" cy="1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Уравнение" r:id="rId3" imgW="1193282" imgH="406224" progId="Equation.3">
                  <p:embed/>
                </p:oleObj>
              </mc:Choice>
              <mc:Fallback>
                <p:oleObj name="Уравнение" r:id="rId3" imgW="1193282" imgH="406224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298575"/>
                        <a:ext cx="53975" cy="17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5"/>
          <p:cNvSpPr>
            <a:spLocks noChangeArrowheads="1"/>
          </p:cNvSpPr>
          <p:nvPr/>
        </p:nvSpPr>
        <p:spPr bwMode="auto">
          <a:xfrm flipV="1">
            <a:off x="884419" y="3110457"/>
            <a:ext cx="866431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6594454"/>
              </p:ext>
            </p:extLst>
          </p:nvPr>
        </p:nvGraphicFramePr>
        <p:xfrm>
          <a:off x="1256473" y="3969296"/>
          <a:ext cx="45719" cy="45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Уравнение" r:id="rId5" imgW="1193282" imgH="406224" progId="Equation.3">
                  <p:embed/>
                </p:oleObj>
              </mc:Choice>
              <mc:Fallback>
                <p:oleObj name="Уравнение" r:id="rId5" imgW="1193282" imgH="406224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473" y="3969296"/>
                        <a:ext cx="45719" cy="457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439054" y="1316038"/>
            <a:ext cx="9998441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>
              <a:lnSpc>
                <a:spcPct val="150000"/>
              </a:lnSpc>
            </a:pP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Рентабельність поточних активів </a:t>
            </a:r>
            <a:r>
              <a:rPr lang="uk-UA" altLang="uk-UA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uk-UA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RCA</a:t>
            </a:r>
            <a:r>
              <a:rPr lang="uk-UA" altLang="uk-UA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on current assets</a:t>
            </a:r>
            <a:r>
              <a:rPr lang="uk-UA" alt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являє собою від­ношення чистого прибутку підприємства (ЧП) до середньої вели­чини поточних активів (оборотних коштів) підприємства (ПА):</a:t>
            </a:r>
            <a:endParaRPr kumimoji="0" lang="en-US" alt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lnSpc>
                <a:spcPct val="150000"/>
              </a:lnSpc>
            </a:pPr>
            <a:endParaRPr kumimoji="0" lang="uk-UA" alt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РПА =</a:t>
            </a:r>
            <a:r>
              <a:rPr kumimoji="0" lang="uk-UA" altLang="uk-UA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ЧП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*100% </a:t>
            </a:r>
          </a:p>
          <a:p>
            <a:pPr marL="0" marR="0" lvl="0" indent="45720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</a:t>
            </a:r>
            <a:endParaRPr kumimoji="0" lang="uk-UA" alt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 показник характеризує величину прибутку, отриману з кожної гривні, що вкладена у поточні активи.</a:t>
            </a:r>
            <a:endParaRPr kumimoji="0" lang="uk-UA" alt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09657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4066" y="569626"/>
            <a:ext cx="1016333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Рентабельність власного (акціонерного) капіталу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RОЕ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on equity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визначається як відношення чистого прибутку (ЧП) до середньої величини власного капіталу підприємства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(ВК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endParaRPr lang="uk-UA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RОЕ =</a:t>
            </a:r>
            <a:r>
              <a:rPr lang="uk-UA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ЧП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*100% </a:t>
            </a:r>
            <a:endParaRPr lang="en-US" sz="2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>
              <a:spcAft>
                <a:spcPts val="0"/>
              </a:spcAft>
            </a:pP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</a:t>
            </a:r>
            <a:endParaRPr lang="uk-UA" sz="20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 показник займає особливе місце серед показників рен­табельності і характеризує ефективність використання власних коштів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акціонерів або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величину прибутку, отриману на кожну грив­ню вкладень акціонерів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 діяльність підприємства.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 цього показни­ка відображає ступінь привабливості суб'єкта господарювання для вкладення коштів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акціонерами. </a:t>
            </a: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Чим вищим є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 показник, тим більше прибутку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припадає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одну акцію, тим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більшими є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потенційні дивіденди.</a:t>
            </a:r>
            <a:endParaRPr lang="uk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821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8643" y="547374"/>
            <a:ext cx="8889167" cy="4037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algn="ctr">
              <a:tabLst>
                <a:tab pos="685800" algn="l"/>
              </a:tabLs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Факторний аналіз рентабельності діяльності підприємства</a:t>
            </a:r>
          </a:p>
          <a:p>
            <a:pPr marL="685800" lvl="0" algn="ctr">
              <a:spcBef>
                <a:spcPts val="1000"/>
              </a:spcBef>
              <a:buClr>
                <a:srgbClr val="A53010"/>
              </a:buClr>
              <a:tabLst>
                <a:tab pos="685800" algn="l"/>
              </a:tabLst>
            </a:pP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Різноманіття показників рентабельності визначає альтернативність пошуку шляхів її підвищення.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більш повної оцінки рентабельності діяльності підприємства слід використовувати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 розширення або подовження факторної моделі. </a:t>
            </a:r>
            <a:endParaRPr lang="uk-UA" sz="2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Кожний </a:t>
            </a:r>
            <a:r>
              <a:rPr lang="uk-UA" sz="20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початкових показників розкладається у факторну систему з різ­ним ступенем деталізації, що задає межі виявлення і оцінки внут­рішньогосподарських резервів. </a:t>
            </a:r>
          </a:p>
        </p:txBody>
      </p:sp>
    </p:spTree>
    <p:extLst>
      <p:ext uri="{BB962C8B-B14F-4D97-AF65-F5344CB8AC3E}">
        <p14:creationId xmlns:p14="http://schemas.microsoft.com/office/powerpoint/2010/main" val="1468966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43987" y="479685"/>
            <a:ext cx="9623685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175" indent="457200" algn="just">
              <a:lnSpc>
                <a:spcPct val="150000"/>
              </a:lnSpc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Розглянемо деякі варіанти подовження часткових моделей рентабельності:</a:t>
            </a:r>
            <a:endParaRPr lang="uk-UA" sz="1600" dirty="0">
              <a:latin typeface="Arial Unicode MS"/>
              <a:ea typeface="Arial Unicode MS"/>
              <a:cs typeface="Arial Unicode MS"/>
            </a:endParaRPr>
          </a:p>
          <a:p>
            <a:pPr lvl="0" indent="457200" algn="just">
              <a:lnSpc>
                <a:spcPct val="150000"/>
              </a:lnSpc>
              <a:tabLst>
                <a:tab pos="502920" algn="l"/>
              </a:tabLst>
            </a:pPr>
            <a:r>
              <a:rPr lang="uk-UA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1. Рентабельність 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активів підприємства (</a:t>
            </a: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ROА</a:t>
            </a:r>
            <a:r>
              <a:rPr lang="uk-UA" b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)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знаходиться в пря­мій залежності від рентабельності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продажу (</a:t>
            </a:r>
            <a:r>
              <a:rPr lang="uk-UA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ROS)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і оборотності активів </a:t>
            </a:r>
            <a:r>
              <a:rPr lang="uk-UA" b="1" i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(</a:t>
            </a:r>
            <a:r>
              <a:rPr lang="uk-UA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Об</a:t>
            </a:r>
            <a:r>
              <a:rPr lang="uk-UA" b="1" i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А</a:t>
            </a:r>
            <a:r>
              <a:rPr lang="uk-UA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)</a:t>
            </a:r>
            <a:r>
              <a:rPr lang="uk-UA" sz="1600" b="1" dirty="0" smtClean="0">
                <a:latin typeface="Times New Roman" panose="02020603050405020304" pitchFamily="18" charset="0"/>
                <a:ea typeface="Arial Unicode MS"/>
                <a:cs typeface="Arial Unicode MS"/>
              </a:rPr>
              <a:t>:</a:t>
            </a:r>
          </a:p>
          <a:p>
            <a:pPr lvl="0" algn="just">
              <a:lnSpc>
                <a:spcPct val="150000"/>
              </a:lnSpc>
              <a:tabLst>
                <a:tab pos="502920" algn="l"/>
              </a:tabLst>
            </a:pPr>
            <a:endParaRPr lang="uk-UA" sz="1600" dirty="0" smtClean="0">
              <a:latin typeface="Times New Roman" panose="02020603050405020304" pitchFamily="18" charset="0"/>
              <a:ea typeface="Arial Unicode MS"/>
              <a:cs typeface="Arial Unicode MS"/>
            </a:endParaRPr>
          </a:p>
          <a:p>
            <a:pPr indent="457200" algn="ctr"/>
            <a:r>
              <a:rPr lang="uk-UA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ROА  =  </a:t>
            </a:r>
            <a:r>
              <a:rPr lang="uk-UA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ЧП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ЧП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∙</a:t>
            </a:r>
            <a:r>
              <a:rPr lang="uk-UA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uk-UA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ЧП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∙ </a:t>
            </a:r>
            <a:r>
              <a:rPr lang="uk-UA" sz="16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16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ROS ∙ </a:t>
            </a:r>
            <a:r>
              <a:rPr lang="uk-UA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uk-UA" sz="1600" b="1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600" b="1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i="1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uk-UA" sz="14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</a:t>
            </a:r>
            <a:r>
              <a:rPr lang="uk-UA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uk-UA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      </a:t>
            </a:r>
            <a:r>
              <a:rPr lang="uk-UA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ДР      </a:t>
            </a:r>
            <a:r>
              <a:rPr lang="uk-UA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uk-UA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А</a:t>
            </a:r>
            <a:endParaRPr lang="uk-UA" sz="1600" b="1" dirty="0">
              <a:latin typeface="Arial Unicode MS"/>
              <a:ea typeface="Arial Unicode MS"/>
              <a:cs typeface="Arial Unicode MS"/>
            </a:endParaRPr>
          </a:p>
          <a:p>
            <a:pPr>
              <a:lnSpc>
                <a:spcPct val="150000"/>
              </a:lnSpc>
            </a:pPr>
            <a:endParaRPr lang="uk-UA" b="1" i="1" dirty="0" smtClean="0"/>
          </a:p>
          <a:p>
            <a:pPr>
              <a:lnSpc>
                <a:spcPct val="150000"/>
              </a:lnSpc>
            </a:pP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де </a:t>
            </a:r>
            <a:r>
              <a:rPr lang="uk-UA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ЧП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– чистий прибуток;</a:t>
            </a: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ДР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- дохід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від реалізації без податків, які включаються в ціну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продукції;</a:t>
            </a: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А </a:t>
            </a: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– середня величина активі.</a:t>
            </a:r>
            <a:endParaRPr lang="uk-UA" dirty="0">
              <a:solidFill>
                <a:srgbClr val="000000"/>
              </a:solid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Економічний </a:t>
            </a: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зв'язок полягає в тому, що факторна модель прямо указує шляхи підвищення рентабельності: при низькому рівні рентабельності продажу необхідно прагнути до прискорен­ня обороту активів.</a:t>
            </a:r>
          </a:p>
        </p:txBody>
      </p:sp>
    </p:spTree>
    <p:extLst>
      <p:ext uri="{BB962C8B-B14F-4D97-AF65-F5344CB8AC3E}">
        <p14:creationId xmlns:p14="http://schemas.microsoft.com/office/powerpoint/2010/main" val="1260771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29193" y="778321"/>
            <a:ext cx="1031323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719138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AutoNum type="arabicPeriod" startAt="2"/>
              <a:tabLst>
                <a:tab pos="502920" algn="l"/>
              </a:tabLst>
            </a:pP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Рентабельність основних засобів (ROS)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у частковій моделі без­посередньо залежить від середньої вартості основних засобів та чистого прибутку. Подовження моделі дає змогу визначити зале­жність показника рентабельності основних засобів від двох фак­торів: рентабельності продажу 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(ROS)</a:t>
            </a:r>
            <a:r>
              <a:rPr lang="uk-UA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та фондовіддачі 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(ФВ</a:t>
            </a:r>
            <a:r>
              <a:rPr lang="uk-UA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):</a:t>
            </a:r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ctr">
              <a:spcAft>
                <a:spcPts val="0"/>
              </a:spcAft>
            </a:pPr>
            <a:endParaRPr lang="uk-UA" sz="20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ctr">
              <a:spcAft>
                <a:spcPts val="0"/>
              </a:spcAft>
            </a:pPr>
            <a:r>
              <a:rPr lang="uk-UA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ROS</a:t>
            </a:r>
            <a:r>
              <a:rPr lang="uk-UA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uk-UA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ЧП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ЧП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∙</a:t>
            </a:r>
            <a:r>
              <a:rPr lang="uk-UA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= </a:t>
            </a:r>
            <a:r>
              <a:rPr lang="uk-UA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ЧП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∙ </a:t>
            </a:r>
            <a:r>
              <a:rPr lang="uk-UA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20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ROS ∙ </a:t>
            </a:r>
            <a:r>
              <a:rPr lang="uk-UA" sz="2000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ФВ</a:t>
            </a:r>
            <a:endParaRPr lang="uk-UA" sz="20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</a:t>
            </a:r>
            <a:r>
              <a:rPr lang="uk-UA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ОЗ     </a:t>
            </a:r>
            <a:r>
              <a:rPr lang="uk-UA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    </a:t>
            </a:r>
            <a:r>
              <a:rPr lang="uk-UA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</a:t>
            </a:r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uk-UA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</a:t>
            </a:r>
          </a:p>
          <a:p>
            <a:pPr indent="449263">
              <a:spcAft>
                <a:spcPts val="0"/>
              </a:spcAft>
            </a:pP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lang="uk-UA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ОЗ – </a:t>
            </a: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середньорічна вартість основних засобів.</a:t>
            </a:r>
            <a:endParaRPr lang="uk-UA" sz="20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Останній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фактор, по аналогії з показником фондоозброєно­сті, характеризує ступень забезпеченості персоналу торговельною площею, яка виступає в якості одного з елементів об'єктів основ­них засобів. Цей показник має особливе значення для підпри­ємств роздрібної торгівлі де наявність, достатність та ефектив­ність використання торговельної площі є одними з ключових показників оцінки основних засобів.</a:t>
            </a:r>
            <a:endPara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656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6135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32597" y="438611"/>
            <a:ext cx="957018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4525" algn="ctr">
              <a:spcAft>
                <a:spcPts val="0"/>
              </a:spcAft>
              <a:tabLst>
                <a:tab pos="645160" algn="l"/>
              </a:tabLs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1.Поняття рентабельності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</a:p>
          <a:p>
            <a:pPr marL="644525" algn="ctr">
              <a:spcAft>
                <a:spcPts val="0"/>
              </a:spcAft>
              <a:tabLst>
                <a:tab pos="645160" algn="l"/>
              </a:tabLst>
            </a:pPr>
            <a:endParaRPr lang="uk-UA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tabLst>
                <a:tab pos="645160" algn="l"/>
              </a:tabLst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Рентабельність пов'язана з отриманням прибутку.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tabLst>
                <a:tab pos="645160" algn="l"/>
              </a:tabLst>
            </a:pP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Рентабельність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це відносний показник, що вимірюється у коефіцієнтах або відсотках.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 рентабельності характеризують фінансові результати та ефективність діяльності підприємства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порівнянні з абсолютними показниками прибутку, показники рентабельності мають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 переваги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більш широкі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для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порівняння: співставлення абсолютних показників прибутку підприємств з різними обсягами діяльності, кількістю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персоналу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тощо;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менше піддаються впливу ін­фляційних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процесів.</a:t>
            </a:r>
          </a:p>
          <a:p>
            <a:pPr algn="just">
              <a:lnSpc>
                <a:spcPct val="150000"/>
              </a:lnSpc>
              <a:tabLst>
                <a:tab pos="645160" algn="l"/>
              </a:tabLst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4525" algn="just">
              <a:spcAft>
                <a:spcPts val="0"/>
              </a:spcAft>
              <a:tabLst>
                <a:tab pos="645160" algn="l"/>
              </a:tabLst>
            </a:pPr>
            <a:endParaRPr lang="uk-UA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06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9859" y="928042"/>
            <a:ext cx="9202941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 аналізу показників рентабельності є:  </a:t>
            </a:r>
          </a:p>
          <a:p>
            <a:pPr>
              <a:lnSpc>
                <a:spcPct val="150000"/>
              </a:lnSpc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виконання визначених параметрів рентабельності підприємства (плану, прогнозу);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динаміки показників рентабельності;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 і кількісний вимір впливу факторів на показни­ки рентабельності підприємства;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 резервів зростання рентабельності роботи підпри­ємства;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 та розробка заходів щодо використання ви­явлених резервів.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7823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8683" y="704538"/>
            <a:ext cx="906904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 інформації щодо оцінки рентабельності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підприємства є форми 1 та 2 його фінансової звітності.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 2 «Звіт про фінансові результати»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міститься інформація щодо чистого прибутку підприємства та витрат (за видами діяльності та елементами), які були здійсненні для отримання доходу та відповідного прибутку.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uk-UA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«Баланс»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дані щодо ресурсів підприємства, які використовуються для отримання доходу та прибутку. 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 з витратами та ресурсами характеризує ефективність їх використання. </a:t>
            </a:r>
          </a:p>
        </p:txBody>
      </p:sp>
    </p:spTree>
    <p:extLst>
      <p:ext uri="{BB962C8B-B14F-4D97-AF65-F5344CB8AC3E}">
        <p14:creationId xmlns:p14="http://schemas.microsoft.com/office/powerpoint/2010/main" val="90046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8707" y="572497"/>
            <a:ext cx="82695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показників рентабельності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uk-UA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9062" y="1403494"/>
            <a:ext cx="93488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розрахунку рентабельності можуть використовуватися різні види прибутку підприємства: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валовий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прибуток;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прибуток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 реалізації продукції (робіт, послуг), тобто від операційної діяльності;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прибуток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 інших видів діяльності (фінансової, інвестиційної);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чистий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прибуток. </a:t>
            </a:r>
            <a:endParaRPr lang="uk-UA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цьому прибуток зіставляється з авансованою вартістю, яку можна брати в різних варіантах (весь капітал підприємства, власний капітал, позиковий капітал, основний капітал, оборотний капіталі).</a:t>
            </a:r>
            <a:endParaRPr lang="uk-UA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372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63711" y="1229192"/>
            <a:ext cx="911401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Показники рентабельності мо­жна поєднати у декілька груп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0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5715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базуються на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витратному підході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(рентабельність продук­ції, рентабельність діяльності);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571500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характеризують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прибутковість продажу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(рентабельність продажу);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571500" algn="l"/>
              </a:tabLst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базуються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ресурсному підході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рентабельність сукупних активів, рентабельність </a:t>
            </a: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власного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капіталу, рентабельність оборотного капіталу).</a:t>
            </a:r>
          </a:p>
        </p:txBody>
      </p:sp>
    </p:spTree>
    <p:extLst>
      <p:ext uri="{BB962C8B-B14F-4D97-AF65-F5344CB8AC3E}">
        <p14:creationId xmlns:p14="http://schemas.microsoft.com/office/powerpoint/2010/main" val="3621876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3908" y="1573967"/>
            <a:ext cx="954873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lnSpc>
                <a:spcPct val="150000"/>
              </a:lnSpc>
              <a:spcAft>
                <a:spcPts val="0"/>
              </a:spcAft>
            </a:pPr>
            <a:r>
              <a:rPr lang="uk-UA" sz="20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 основних показників рентабельності відносяться</a:t>
            </a:r>
            <a:r>
              <a:rPr lang="uk-UA" sz="20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0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рентабельність продажу;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рентабельність активів;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рентабельність поточних активів;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uk-UA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рентабельність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власного капіталу.</a:t>
            </a:r>
          </a:p>
        </p:txBody>
      </p:sp>
    </p:spTree>
    <p:extLst>
      <p:ext uri="{BB962C8B-B14F-4D97-AF65-F5344CB8AC3E}">
        <p14:creationId xmlns:p14="http://schemas.microsoft.com/office/powerpoint/2010/main" val="4282294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4242" y="1169232"/>
            <a:ext cx="10268262" cy="3388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Рентабельність продажу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ROS -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 on </a:t>
            </a:r>
            <a:r>
              <a:rPr lang="en-US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sales</a:t>
            </a:r>
            <a:r>
              <a:rPr lang="uk-UA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визначається як відношен­ня чистого прибутку (ЧП) до доходу від реалізації без податків, які включаються в ціну продукції (ДР):  </a:t>
            </a:r>
            <a:endParaRPr lang="uk-UA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ctr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ROS = </a:t>
            </a:r>
            <a:r>
              <a:rPr lang="uk-UA" sz="20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ЧП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∙100%</a:t>
            </a:r>
            <a:endParaRPr lang="uk-UA" sz="20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97480">
              <a:spcAft>
                <a:spcPts val="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uk-UA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ДР</a:t>
            </a:r>
          </a:p>
          <a:p>
            <a:pPr marL="2697480">
              <a:spcAft>
                <a:spcPts val="0"/>
              </a:spcAft>
            </a:pPr>
            <a:endParaRPr lang="uk-UA" sz="2000" b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3175" indent="176530" algn="just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</a:pP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	</a:t>
            </a:r>
            <a:r>
              <a:rPr lang="uk-UA" sz="2000" dirty="0">
                <a:latin typeface="Times New Roman" panose="02020603050405020304" pitchFamily="18" charset="0"/>
                <a:ea typeface="Arial Unicode MS"/>
                <a:cs typeface="Arial Unicode MS"/>
              </a:rPr>
              <a:t>Рентабельність продажу характеризує доходність операцій­ної діяльності підприємства.</a:t>
            </a:r>
            <a:endParaRPr lang="uk-UA" sz="2000" dirty="0">
              <a:effectLst/>
              <a:latin typeface="Arial Unicode MS"/>
              <a:ea typeface="Arial Unicode MS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135200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74755" y="1918741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676342"/>
              </p:ext>
            </p:extLst>
          </p:nvPr>
        </p:nvGraphicFramePr>
        <p:xfrm>
          <a:off x="2089255" y="3114129"/>
          <a:ext cx="55563" cy="1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Уравнение" r:id="rId3" imgW="1193282" imgH="406224" progId="Equation.3">
                  <p:embed/>
                </p:oleObj>
              </mc:Choice>
              <mc:Fallback>
                <p:oleObj name="Уравнение" r:id="rId3" imgW="1193282" imgH="40622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255" y="3114129"/>
                        <a:ext cx="55563" cy="19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828799" y="813118"/>
            <a:ext cx="8934138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>
              <a:lnSpc>
                <a:spcPct val="150000"/>
              </a:lnSpc>
            </a:pP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Рентабельність активів </a:t>
            </a:r>
            <a:r>
              <a:rPr kumimoji="0" lang="uk-UA" altLang="uk-UA" sz="20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(RОА </a:t>
            </a:r>
            <a:r>
              <a:rPr lang="uk-UA" alt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on assets</a:t>
            </a:r>
            <a:r>
              <a:rPr kumimoji="0" lang="uk-UA" altLang="uk-UA" sz="20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визначається як відношення чистого прибутку (ЧП) до середньої величини активів (А) за період отримання відповідного чистого прибутку:</a:t>
            </a:r>
            <a:endParaRPr kumimoji="0" lang="en-US" alt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lnSpc>
                <a:spcPct val="150000"/>
              </a:lnSpc>
            </a:pPr>
            <a:endParaRPr kumimoji="0" lang="uk-UA" alt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ROS = </a:t>
            </a:r>
            <a:r>
              <a:rPr kumimoji="0" lang="uk-UA" altLang="uk-UA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ЧП</a:t>
            </a: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∙100%</a:t>
            </a:r>
          </a:p>
          <a:p>
            <a:pPr marL="0" marR="0" lvl="0" indent="45720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А</a:t>
            </a:r>
            <a:endParaRPr kumimoji="0" lang="uk-UA" alt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Цей показник служить для визначення ефективності викори­стання капіталу, оскільки дає загальну оцінку доходності вкладе­ного в операційну діяльність капіталу, як власного так і позико­вого.</a:t>
            </a:r>
            <a:endParaRPr kumimoji="0" lang="uk-UA" alt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952382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391</TotalTime>
  <Words>916</Words>
  <Application>Microsoft Office PowerPoint</Application>
  <PresentationFormat>Широкоэкранный</PresentationFormat>
  <Paragraphs>84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Arial Unicode MS</vt:lpstr>
      <vt:lpstr>Century Gothic</vt:lpstr>
      <vt:lpstr>Times New Roman</vt:lpstr>
      <vt:lpstr>Wingdings</vt:lpstr>
      <vt:lpstr>Wingdings 3</vt:lpstr>
      <vt:lpstr>Легкий дым</vt:lpstr>
      <vt:lpstr>Microsoft Equation 3.0</vt:lpstr>
      <vt:lpstr>ТЕМА 5. АНАЛІЗ РЕНТАБЕЛЬНОСТІ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5. АНАЛІЗ РЕНТАБЕЛЬНОСТІ ПІДПРИЄМСТВА</dc:title>
  <dc:creator>Admin</dc:creator>
  <cp:lastModifiedBy>Admin</cp:lastModifiedBy>
  <cp:revision>18</cp:revision>
  <dcterms:created xsi:type="dcterms:W3CDTF">2022-09-14T11:23:16Z</dcterms:created>
  <dcterms:modified xsi:type="dcterms:W3CDTF">2023-09-19T13:31:18Z</dcterms:modified>
</cp:coreProperties>
</file>