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3" r:id="rId3"/>
    <p:sldId id="259" r:id="rId4"/>
    <p:sldId id="262" r:id="rId5"/>
    <p:sldId id="266" r:id="rId6"/>
    <p:sldId id="265" r:id="rId7"/>
    <p:sldId id="264" r:id="rId8"/>
    <p:sldId id="261" r:id="rId9"/>
    <p:sldId id="260" r:id="rId10"/>
    <p:sldId id="267" r:id="rId11"/>
    <p:sldId id="268" r:id="rId12"/>
    <p:sldId id="269" r:id="rId13"/>
    <p:sldId id="270" r:id="rId14"/>
    <p:sldId id="271" r:id="rId15"/>
    <p:sldId id="277" r:id="rId16"/>
    <p:sldId id="276" r:id="rId17"/>
    <p:sldId id="275" r:id="rId18"/>
    <p:sldId id="274" r:id="rId19"/>
    <p:sldId id="273" r:id="rId20"/>
    <p:sldId id="293" r:id="rId21"/>
    <p:sldId id="286" r:id="rId22"/>
    <p:sldId id="285" r:id="rId23"/>
    <p:sldId id="287" r:id="rId24"/>
    <p:sldId id="294" r:id="rId25"/>
    <p:sldId id="284" r:id="rId26"/>
    <p:sldId id="283" r:id="rId27"/>
    <p:sldId id="282" r:id="rId28"/>
    <p:sldId id="281" r:id="rId29"/>
    <p:sldId id="280" r:id="rId30"/>
    <p:sldId id="279" r:id="rId31"/>
    <p:sldId id="278" r:id="rId32"/>
    <p:sldId id="272" r:id="rId33"/>
    <p:sldId id="288" r:id="rId34"/>
    <p:sldId id="289" r:id="rId35"/>
    <p:sldId id="290" r:id="rId36"/>
    <p:sldId id="292" r:id="rId3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837" autoAdjust="0"/>
    <p:restoredTop sz="94660"/>
  </p:normalViewPr>
  <p:slideViewPr>
    <p:cSldViewPr snapToGrid="0">
      <p:cViewPr varScale="1">
        <p:scale>
          <a:sx n="63" d="100"/>
          <a:sy n="63" d="100"/>
        </p:scale>
        <p:origin x="96" y="9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ru-RU" smtClean="0"/>
              <a:t>Образец заголовка</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7" name="Date Placeholder 6"/>
          <p:cNvSpPr>
            <a:spLocks noGrp="1"/>
          </p:cNvSpPr>
          <p:nvPr>
            <p:ph type="dt" sz="half" idx="10"/>
          </p:nvPr>
        </p:nvSpPr>
        <p:spPr/>
        <p:txBody>
          <a:bodyPr/>
          <a:lstStyle/>
          <a:p>
            <a:fld id="{44D370DA-F0EA-474A-B243-6F889A0B15F5}" type="datetimeFigureOut">
              <a:rPr lang="ru-RU" smtClean="0"/>
              <a:t>05.02.2020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5C66C4D-B92B-4F0A-B8D2-A63658870939}" type="slidenum">
              <a:rPr lang="ru-RU" smtClean="0"/>
              <a:t>‹#›</a:t>
            </a:fld>
            <a:endParaRPr lang="ru-RU"/>
          </a:p>
        </p:txBody>
      </p:sp>
    </p:spTree>
    <p:extLst>
      <p:ext uri="{BB962C8B-B14F-4D97-AF65-F5344CB8AC3E}">
        <p14:creationId xmlns:p14="http://schemas.microsoft.com/office/powerpoint/2010/main" val="2492175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4D370DA-F0EA-474A-B243-6F889A0B15F5}" type="datetimeFigureOut">
              <a:rPr lang="ru-RU" smtClean="0"/>
              <a:t>05.02.2020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5C66C4D-B92B-4F0A-B8D2-A63658870939}" type="slidenum">
              <a:rPr lang="ru-RU" smtClean="0"/>
              <a:t>‹#›</a:t>
            </a:fld>
            <a:endParaRPr lang="ru-RU"/>
          </a:p>
        </p:txBody>
      </p:sp>
    </p:spTree>
    <p:extLst>
      <p:ext uri="{BB962C8B-B14F-4D97-AF65-F5344CB8AC3E}">
        <p14:creationId xmlns:p14="http://schemas.microsoft.com/office/powerpoint/2010/main" val="1714703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4D370DA-F0EA-474A-B243-6F889A0B15F5}" type="datetimeFigureOut">
              <a:rPr lang="ru-RU" smtClean="0"/>
              <a:t>05.02.2020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5C66C4D-B92B-4F0A-B8D2-A63658870939}" type="slidenum">
              <a:rPr lang="ru-RU" smtClean="0"/>
              <a:t>‹#›</a:t>
            </a:fld>
            <a:endParaRPr lang="ru-RU"/>
          </a:p>
        </p:txBody>
      </p:sp>
    </p:spTree>
    <p:extLst>
      <p:ext uri="{BB962C8B-B14F-4D97-AF65-F5344CB8AC3E}">
        <p14:creationId xmlns:p14="http://schemas.microsoft.com/office/powerpoint/2010/main" val="12577068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4D370DA-F0EA-474A-B243-6F889A0B15F5}" type="datetimeFigureOut">
              <a:rPr lang="ru-RU" smtClean="0"/>
              <a:t>05.02.2020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5C66C4D-B92B-4F0A-B8D2-A63658870939}" type="slidenum">
              <a:rPr lang="ru-RU" smtClean="0"/>
              <a:t>‹#›</a:t>
            </a:fld>
            <a:endParaRPr lang="ru-RU"/>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7260619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ru-RU" smtClean="0"/>
              <a:t>Образец заголовка</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4D370DA-F0EA-474A-B243-6F889A0B15F5}" type="datetimeFigureOut">
              <a:rPr lang="ru-RU" smtClean="0"/>
              <a:t>05.02.2020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5C66C4D-B92B-4F0A-B8D2-A63658870939}" type="slidenum">
              <a:rPr lang="ru-RU" smtClean="0"/>
              <a:t>‹#›</a:t>
            </a:fld>
            <a:endParaRPr lang="ru-RU"/>
          </a:p>
        </p:txBody>
      </p:sp>
    </p:spTree>
    <p:extLst>
      <p:ext uri="{BB962C8B-B14F-4D97-AF65-F5344CB8AC3E}">
        <p14:creationId xmlns:p14="http://schemas.microsoft.com/office/powerpoint/2010/main" val="30557036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ru-RU" smtClean="0"/>
              <a:t>Образец текста</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ru-RU" smtClean="0"/>
              <a:t>Образец текста</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44D370DA-F0EA-474A-B243-6F889A0B15F5}" type="datetimeFigureOut">
              <a:rPr lang="ru-RU" smtClean="0"/>
              <a:t>05.02.2020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5C66C4D-B92B-4F0A-B8D2-A63658870939}" type="slidenum">
              <a:rPr lang="ru-RU" smtClean="0"/>
              <a:t>‹#›</a:t>
            </a:fld>
            <a:endParaRPr lang="ru-RU"/>
          </a:p>
        </p:txBody>
      </p:sp>
    </p:spTree>
    <p:extLst>
      <p:ext uri="{BB962C8B-B14F-4D97-AF65-F5344CB8AC3E}">
        <p14:creationId xmlns:p14="http://schemas.microsoft.com/office/powerpoint/2010/main" val="5300804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44D370DA-F0EA-474A-B243-6F889A0B15F5}" type="datetimeFigureOut">
              <a:rPr lang="ru-RU" smtClean="0"/>
              <a:t>05.02.2020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5C66C4D-B92B-4F0A-B8D2-A63658870939}" type="slidenum">
              <a:rPr lang="ru-RU" smtClean="0"/>
              <a:t>‹#›</a:t>
            </a:fld>
            <a:endParaRPr lang="ru-RU"/>
          </a:p>
        </p:txBody>
      </p:sp>
    </p:spTree>
    <p:extLst>
      <p:ext uri="{BB962C8B-B14F-4D97-AF65-F5344CB8AC3E}">
        <p14:creationId xmlns:p14="http://schemas.microsoft.com/office/powerpoint/2010/main" val="19234270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4D370DA-F0EA-474A-B243-6F889A0B15F5}"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5C66C4D-B92B-4F0A-B8D2-A63658870939}" type="slidenum">
              <a:rPr lang="ru-RU" smtClean="0"/>
              <a:t>‹#›</a:t>
            </a:fld>
            <a:endParaRPr lang="ru-RU"/>
          </a:p>
        </p:txBody>
      </p:sp>
    </p:spTree>
    <p:extLst>
      <p:ext uri="{BB962C8B-B14F-4D97-AF65-F5344CB8AC3E}">
        <p14:creationId xmlns:p14="http://schemas.microsoft.com/office/powerpoint/2010/main" val="5447132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4D370DA-F0EA-474A-B243-6F889A0B15F5}"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5C66C4D-B92B-4F0A-B8D2-A63658870939}" type="slidenum">
              <a:rPr lang="ru-RU" smtClean="0"/>
              <a:t>‹#›</a:t>
            </a:fld>
            <a:endParaRPr lang="ru-RU"/>
          </a:p>
        </p:txBody>
      </p:sp>
    </p:spTree>
    <p:extLst>
      <p:ext uri="{BB962C8B-B14F-4D97-AF65-F5344CB8AC3E}">
        <p14:creationId xmlns:p14="http://schemas.microsoft.com/office/powerpoint/2010/main" val="3872060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4D370DA-F0EA-474A-B243-6F889A0B15F5}"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5C66C4D-B92B-4F0A-B8D2-A63658870939}" type="slidenum">
              <a:rPr lang="ru-RU" smtClean="0"/>
              <a:t>‹#›</a:t>
            </a:fld>
            <a:endParaRPr lang="ru-RU"/>
          </a:p>
        </p:txBody>
      </p:sp>
    </p:spTree>
    <p:extLst>
      <p:ext uri="{BB962C8B-B14F-4D97-AF65-F5344CB8AC3E}">
        <p14:creationId xmlns:p14="http://schemas.microsoft.com/office/powerpoint/2010/main" val="1168249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ru-RU" smtClean="0"/>
              <a:t>Образец заголовка</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4D370DA-F0EA-474A-B243-6F889A0B15F5}"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5C66C4D-B92B-4F0A-B8D2-A63658870939}" type="slidenum">
              <a:rPr lang="ru-RU" smtClean="0"/>
              <a:t>‹#›</a:t>
            </a:fld>
            <a:endParaRPr lang="ru-RU"/>
          </a:p>
        </p:txBody>
      </p:sp>
    </p:spTree>
    <p:extLst>
      <p:ext uri="{BB962C8B-B14F-4D97-AF65-F5344CB8AC3E}">
        <p14:creationId xmlns:p14="http://schemas.microsoft.com/office/powerpoint/2010/main" val="651301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4D370DA-F0EA-474A-B243-6F889A0B15F5}" type="datetimeFigureOut">
              <a:rPr lang="ru-RU" smtClean="0"/>
              <a:t>05.02.2020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5C66C4D-B92B-4F0A-B8D2-A63658870939}" type="slidenum">
              <a:rPr lang="ru-RU" smtClean="0"/>
              <a:t>‹#›</a:t>
            </a:fld>
            <a:endParaRPr lang="ru-RU"/>
          </a:p>
        </p:txBody>
      </p:sp>
    </p:spTree>
    <p:extLst>
      <p:ext uri="{BB962C8B-B14F-4D97-AF65-F5344CB8AC3E}">
        <p14:creationId xmlns:p14="http://schemas.microsoft.com/office/powerpoint/2010/main" val="3663717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20000" y="2505075"/>
            <a:ext cx="5025216"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ru-RU" smtClean="0"/>
              <a:t>Образец текста</a:t>
            </a:r>
          </a:p>
        </p:txBody>
      </p:sp>
      <p:sp>
        <p:nvSpPr>
          <p:cNvPr id="6" name="Content Placeholder 5"/>
          <p:cNvSpPr>
            <a:spLocks noGrp="1"/>
          </p:cNvSpPr>
          <p:nvPr>
            <p:ph sz="quarter" idx="4"/>
          </p:nvPr>
        </p:nvSpPr>
        <p:spPr>
          <a:xfrm>
            <a:off x="6319840" y="2505075"/>
            <a:ext cx="503554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4D370DA-F0EA-474A-B243-6F889A0B15F5}" type="datetimeFigureOut">
              <a:rPr lang="ru-RU" smtClean="0"/>
              <a:t>05.02.2020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5C66C4D-B92B-4F0A-B8D2-A63658870939}" type="slidenum">
              <a:rPr lang="ru-RU" smtClean="0"/>
              <a:t>‹#›</a:t>
            </a:fld>
            <a:endParaRPr lang="ru-RU"/>
          </a:p>
        </p:txBody>
      </p:sp>
    </p:spTree>
    <p:extLst>
      <p:ext uri="{BB962C8B-B14F-4D97-AF65-F5344CB8AC3E}">
        <p14:creationId xmlns:p14="http://schemas.microsoft.com/office/powerpoint/2010/main" val="4286541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4D370DA-F0EA-474A-B243-6F889A0B15F5}" type="datetimeFigureOut">
              <a:rPr lang="ru-RU" smtClean="0"/>
              <a:t>05.02.2020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5C66C4D-B92B-4F0A-B8D2-A63658870939}" type="slidenum">
              <a:rPr lang="ru-RU" smtClean="0"/>
              <a:t>‹#›</a:t>
            </a:fld>
            <a:endParaRPr lang="ru-RU"/>
          </a:p>
        </p:txBody>
      </p:sp>
    </p:spTree>
    <p:extLst>
      <p:ext uri="{BB962C8B-B14F-4D97-AF65-F5344CB8AC3E}">
        <p14:creationId xmlns:p14="http://schemas.microsoft.com/office/powerpoint/2010/main" val="3146120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D370DA-F0EA-474A-B243-6F889A0B15F5}" type="datetimeFigureOut">
              <a:rPr lang="ru-RU" smtClean="0"/>
              <a:t>05.02.2020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5C66C4D-B92B-4F0A-B8D2-A63658870939}" type="slidenum">
              <a:rPr lang="ru-RU" smtClean="0"/>
              <a:t>‹#›</a:t>
            </a:fld>
            <a:endParaRPr lang="ru-RU"/>
          </a:p>
        </p:txBody>
      </p:sp>
    </p:spTree>
    <p:extLst>
      <p:ext uri="{BB962C8B-B14F-4D97-AF65-F5344CB8AC3E}">
        <p14:creationId xmlns:p14="http://schemas.microsoft.com/office/powerpoint/2010/main" val="527698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4D370DA-F0EA-474A-B243-6F889A0B15F5}" type="datetimeFigureOut">
              <a:rPr lang="ru-RU" smtClean="0"/>
              <a:t>05.02.2020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5C66C4D-B92B-4F0A-B8D2-A63658870939}" type="slidenum">
              <a:rPr lang="ru-RU" smtClean="0"/>
              <a:t>‹#›</a:t>
            </a:fld>
            <a:endParaRPr lang="ru-RU"/>
          </a:p>
        </p:txBody>
      </p:sp>
    </p:spTree>
    <p:extLst>
      <p:ext uri="{BB962C8B-B14F-4D97-AF65-F5344CB8AC3E}">
        <p14:creationId xmlns:p14="http://schemas.microsoft.com/office/powerpoint/2010/main" val="1407536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4D370DA-F0EA-474A-B243-6F889A0B15F5}" type="datetimeFigureOut">
              <a:rPr lang="ru-RU" smtClean="0"/>
              <a:t>05.02.2020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5C66C4D-B92B-4F0A-B8D2-A63658870939}" type="slidenum">
              <a:rPr lang="ru-RU" smtClean="0"/>
              <a:t>‹#›</a:t>
            </a:fld>
            <a:endParaRPr lang="ru-RU"/>
          </a:p>
        </p:txBody>
      </p:sp>
    </p:spTree>
    <p:extLst>
      <p:ext uri="{BB962C8B-B14F-4D97-AF65-F5344CB8AC3E}">
        <p14:creationId xmlns:p14="http://schemas.microsoft.com/office/powerpoint/2010/main" val="1448411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44D370DA-F0EA-474A-B243-6F889A0B15F5}" type="datetimeFigureOut">
              <a:rPr lang="ru-RU" smtClean="0"/>
              <a:t>05.02.2020</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ru-R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05C66C4D-B92B-4F0A-B8D2-A63658870939}" type="slidenum">
              <a:rPr lang="ru-RU" smtClean="0"/>
              <a:t>‹#›</a:t>
            </a:fld>
            <a:endParaRPr lang="ru-RU"/>
          </a:p>
        </p:txBody>
      </p:sp>
    </p:spTree>
    <p:extLst>
      <p:ext uri="{BB962C8B-B14F-4D97-AF65-F5344CB8AC3E}">
        <p14:creationId xmlns:p14="http://schemas.microsoft.com/office/powerpoint/2010/main" val="294769138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720" y="228600"/>
            <a:ext cx="11186160" cy="5913120"/>
          </a:xfrm>
        </p:spPr>
        <p:txBody>
          <a:bodyPr>
            <a:normAutofit fontScale="90000"/>
          </a:bodyPr>
          <a:lstStyle/>
          <a:p>
            <a:pPr algn="ctr"/>
            <a:r>
              <a:rPr lang="uk-UA" dirty="0" smtClean="0">
                <a:latin typeface="Arial" panose="020B0604020202020204" pitchFamily="34" charset="0"/>
                <a:cs typeface="Arial" panose="020B0604020202020204" pitchFamily="34" charset="0"/>
              </a:rPr>
              <a:t>Лекція </a:t>
            </a:r>
            <a:r>
              <a:rPr lang="uk-UA" dirty="0" smtClean="0">
                <a:latin typeface="Arial" panose="020B0604020202020204" pitchFamily="34" charset="0"/>
                <a:cs typeface="Arial" panose="020B0604020202020204" pitchFamily="34" charset="0"/>
              </a:rPr>
              <a:t>1</a:t>
            </a:r>
            <a:br>
              <a:rPr lang="uk-UA" dirty="0" smtClean="0">
                <a:latin typeface="Arial" panose="020B0604020202020204" pitchFamily="34" charset="0"/>
                <a:cs typeface="Arial" panose="020B0604020202020204" pitchFamily="34" charset="0"/>
              </a:rPr>
            </a:br>
            <a:r>
              <a:rPr lang="uk-UA" dirty="0">
                <a:latin typeface="Arial" panose="020B0604020202020204" pitchFamily="34" charset="0"/>
                <a:cs typeface="Arial" panose="020B0604020202020204" pitchFamily="34" charset="0"/>
              </a:rPr>
              <a:t/>
            </a:r>
            <a:br>
              <a:rPr lang="uk-UA" dirty="0">
                <a:latin typeface="Arial" panose="020B0604020202020204" pitchFamily="34" charset="0"/>
                <a:cs typeface="Arial" panose="020B0604020202020204" pitchFamily="34" charset="0"/>
              </a:rPr>
            </a:br>
            <a:r>
              <a:rPr lang="uk-UA" dirty="0" smtClean="0">
                <a:latin typeface="Arial" panose="020B0604020202020204" pitchFamily="34" charset="0"/>
                <a:cs typeface="Arial" panose="020B0604020202020204" pitchFamily="34" charset="0"/>
              </a:rPr>
              <a:t>Етапи проектування електронних пристроїв.</a:t>
            </a:r>
            <a:br>
              <a:rPr lang="uk-UA" dirty="0" smtClean="0">
                <a:latin typeface="Arial" panose="020B0604020202020204" pitchFamily="34" charset="0"/>
                <a:cs typeface="Arial" panose="020B0604020202020204" pitchFamily="34" charset="0"/>
              </a:rPr>
            </a:br>
            <a:r>
              <a:rPr lang="uk-UA" dirty="0" smtClean="0">
                <a:latin typeface="Arial" panose="020B0604020202020204" pitchFamily="34" charset="0"/>
                <a:cs typeface="Arial" panose="020B0604020202020204" pitchFamily="34" charset="0"/>
              </a:rPr>
              <a:t/>
            </a:r>
            <a:br>
              <a:rPr lang="uk-UA" dirty="0" smtClean="0">
                <a:latin typeface="Arial" panose="020B0604020202020204" pitchFamily="34" charset="0"/>
                <a:cs typeface="Arial" panose="020B0604020202020204" pitchFamily="34" charset="0"/>
              </a:rPr>
            </a:br>
            <a:r>
              <a:rPr lang="uk-UA" dirty="0" smtClean="0">
                <a:latin typeface="Arial" panose="020B0604020202020204" pitchFamily="34" charset="0"/>
                <a:cs typeface="Arial" panose="020B0604020202020204" pitchFamily="34" charset="0"/>
              </a:rPr>
              <a:t>Поняття, види і класифікація САПР </a:t>
            </a:r>
            <a:r>
              <a:rPr lang="uk-UA" dirty="0" smtClean="0">
                <a:latin typeface="Arial" panose="020B0604020202020204" pitchFamily="34" charset="0"/>
                <a:cs typeface="Arial" panose="020B0604020202020204" pitchFamily="34" charset="0"/>
              </a:rPr>
              <a:t/>
            </a:r>
            <a:br>
              <a:rPr lang="uk-UA" dirty="0" smtClean="0">
                <a:latin typeface="Arial" panose="020B0604020202020204" pitchFamily="34" charset="0"/>
                <a:cs typeface="Arial" panose="020B0604020202020204" pitchFamily="34" charset="0"/>
              </a:rPr>
            </a:b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278861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73626" y="226142"/>
            <a:ext cx="10980174" cy="5950821"/>
          </a:xfrm>
        </p:spPr>
        <p:txBody>
          <a:bodyPr/>
          <a:lstStyle/>
          <a:p>
            <a:pPr marL="0" indent="0">
              <a:buNone/>
            </a:pPr>
            <a:r>
              <a:rPr lang="uk-UA" sz="3600" b="1" dirty="0" smtClean="0"/>
              <a:t>Технічна пропозиція</a:t>
            </a:r>
          </a:p>
          <a:p>
            <a:pPr marL="0" indent="0">
              <a:buNone/>
            </a:pPr>
            <a:r>
              <a:rPr lang="uk-UA" dirty="0"/>
              <a:t/>
            </a:r>
            <a:br>
              <a:rPr lang="uk-UA" dirty="0"/>
            </a:br>
            <a:r>
              <a:rPr lang="uk-UA" dirty="0"/>
              <a:t>ТП є підставою для коригування ТЗ і виконання ескізного проекту</a:t>
            </a:r>
            <a:r>
              <a:rPr lang="uk-UA" dirty="0" smtClean="0"/>
              <a:t>.</a:t>
            </a:r>
          </a:p>
          <a:p>
            <a:pPr marL="0" indent="0">
              <a:buNone/>
            </a:pPr>
            <a:r>
              <a:rPr lang="uk-UA" dirty="0"/>
              <a:t/>
            </a:r>
            <a:br>
              <a:rPr lang="uk-UA" dirty="0"/>
            </a:br>
            <a:r>
              <a:rPr lang="uk-UA" dirty="0"/>
              <a:t>В ході розробки ТП здійснюється виявлення додаткових або уточнених вимог до виробу, його технічними характеристиками і показниками якості, які не можуть бути вказані в ТЗ</a:t>
            </a:r>
            <a:r>
              <a:rPr lang="uk-UA" dirty="0" smtClean="0"/>
              <a:t>:</a:t>
            </a:r>
          </a:p>
          <a:p>
            <a:pPr marL="0" indent="0">
              <a:buNone/>
            </a:pPr>
            <a:r>
              <a:rPr lang="uk-UA" dirty="0"/>
              <a:t/>
            </a:r>
            <a:br>
              <a:rPr lang="uk-UA" dirty="0"/>
            </a:br>
            <a:r>
              <a:rPr lang="uk-UA" dirty="0"/>
              <a:t>• опрацювання результатів НДР;</a:t>
            </a:r>
            <a:br>
              <a:rPr lang="uk-UA" dirty="0"/>
            </a:br>
            <a:r>
              <a:rPr lang="uk-UA" dirty="0"/>
              <a:t>• опрацювання результатів прогнозування;</a:t>
            </a:r>
            <a:br>
              <a:rPr lang="uk-UA" dirty="0"/>
            </a:br>
            <a:r>
              <a:rPr lang="uk-UA" dirty="0"/>
              <a:t>• вивчення науково-технічної інформації;</a:t>
            </a:r>
            <a:br>
              <a:rPr lang="uk-UA" dirty="0"/>
            </a:br>
            <a:r>
              <a:rPr lang="uk-UA" dirty="0"/>
              <a:t>• попередні розрахунки і уточнення вимог ТЗ.</a:t>
            </a:r>
            <a:endParaRPr lang="ru-RU" dirty="0"/>
          </a:p>
        </p:txBody>
      </p:sp>
    </p:spTree>
    <p:extLst>
      <p:ext uri="{BB962C8B-B14F-4D97-AF65-F5344CB8AC3E}">
        <p14:creationId xmlns:p14="http://schemas.microsoft.com/office/powerpoint/2010/main" val="26291357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6981" y="147484"/>
            <a:ext cx="11176819" cy="6029479"/>
          </a:xfrm>
        </p:spPr>
        <p:txBody>
          <a:bodyPr/>
          <a:lstStyle/>
          <a:p>
            <a:pPr marL="0" indent="0">
              <a:buNone/>
            </a:pPr>
            <a:r>
              <a:rPr lang="uk-UA" sz="3600" b="1" dirty="0" smtClean="0"/>
              <a:t>Ескізне проектування</a:t>
            </a:r>
          </a:p>
          <a:p>
            <a:pPr marL="0" indent="0">
              <a:buNone/>
            </a:pPr>
            <a:r>
              <a:rPr lang="uk-UA" dirty="0"/>
              <a:t/>
            </a:r>
            <a:br>
              <a:rPr lang="uk-UA" dirty="0"/>
            </a:br>
            <a:r>
              <a:rPr lang="uk-UA" dirty="0"/>
              <a:t>ЕП служить підставою для технічного проектування, і в його ході виробляються визначення та розробка принципових технічних рішень</a:t>
            </a:r>
            <a:r>
              <a:rPr lang="uk-UA" dirty="0" smtClean="0"/>
              <a:t>:</a:t>
            </a:r>
          </a:p>
          <a:p>
            <a:pPr marL="0" indent="0">
              <a:buNone/>
            </a:pPr>
            <a:r>
              <a:rPr lang="uk-UA" dirty="0"/>
              <a:t/>
            </a:r>
            <a:br>
              <a:rPr lang="uk-UA" dirty="0"/>
            </a:br>
            <a:r>
              <a:rPr lang="uk-UA" dirty="0"/>
              <a:t>• виконання робіт по етапу технічної пропозиції, якщо цей етап не проводиться;</a:t>
            </a:r>
            <a:br>
              <a:rPr lang="uk-UA" dirty="0"/>
            </a:br>
            <a:r>
              <a:rPr lang="uk-UA" dirty="0"/>
              <a:t>• вибір елементної бази розробки;</a:t>
            </a:r>
            <a:br>
              <a:rPr lang="uk-UA" dirty="0"/>
            </a:br>
            <a:r>
              <a:rPr lang="uk-UA" dirty="0"/>
              <a:t>• вибір основних технічних рішень;</a:t>
            </a:r>
            <a:br>
              <a:rPr lang="uk-UA" dirty="0"/>
            </a:br>
            <a:r>
              <a:rPr lang="uk-UA" dirty="0"/>
              <a:t>• розробка структурних і функціональних схем </a:t>
            </a:r>
            <a:r>
              <a:rPr lang="uk-UA" dirty="0" smtClean="0"/>
              <a:t>виробу;</a:t>
            </a:r>
            <a:r>
              <a:rPr lang="uk-UA" dirty="0"/>
              <a:t/>
            </a:r>
            <a:br>
              <a:rPr lang="uk-UA" dirty="0"/>
            </a:br>
            <a:r>
              <a:rPr lang="uk-UA" dirty="0"/>
              <a:t>• вибір основних конструктивних елементів;</a:t>
            </a:r>
            <a:br>
              <a:rPr lang="uk-UA" dirty="0"/>
            </a:br>
            <a:r>
              <a:rPr lang="uk-UA" dirty="0"/>
              <a:t>• метрологічна експертиза проекту;</a:t>
            </a:r>
            <a:br>
              <a:rPr lang="uk-UA" dirty="0"/>
            </a:br>
            <a:r>
              <a:rPr lang="uk-UA" dirty="0"/>
              <a:t>• </a:t>
            </a:r>
            <a:r>
              <a:rPr lang="uk-UA" dirty="0" smtClean="0"/>
              <a:t>розробка </a:t>
            </a:r>
            <a:r>
              <a:rPr lang="uk-UA" dirty="0"/>
              <a:t>та випробування макетів.</a:t>
            </a:r>
            <a:endParaRPr lang="ru-RU" dirty="0"/>
          </a:p>
        </p:txBody>
      </p:sp>
    </p:spTree>
    <p:extLst>
      <p:ext uri="{BB962C8B-B14F-4D97-AF65-F5344CB8AC3E}">
        <p14:creationId xmlns:p14="http://schemas.microsoft.com/office/powerpoint/2010/main" val="25658962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4464" y="235974"/>
            <a:ext cx="11405419" cy="6322142"/>
          </a:xfrm>
        </p:spPr>
        <p:txBody>
          <a:bodyPr>
            <a:normAutofit/>
          </a:bodyPr>
          <a:lstStyle/>
          <a:p>
            <a:pPr marL="0" indent="0">
              <a:buNone/>
            </a:pPr>
            <a:r>
              <a:rPr lang="uk-UA" sz="3200" u="sng" dirty="0"/>
              <a:t>Етап ЕП і є власне проектуванням</a:t>
            </a:r>
            <a:r>
              <a:rPr lang="uk-UA" sz="3200" dirty="0"/>
              <a:t>, на відміну від наступного за ним етапу технічного проектування, який часто називають </a:t>
            </a:r>
            <a:r>
              <a:rPr lang="uk-UA" sz="3200" u="sng" dirty="0"/>
              <a:t>конструюванням</a:t>
            </a:r>
            <a:r>
              <a:rPr lang="uk-UA" sz="3200" dirty="0"/>
              <a:t>.</a:t>
            </a:r>
            <a:br>
              <a:rPr lang="uk-UA" sz="3200" dirty="0"/>
            </a:br>
            <a:r>
              <a:rPr lang="uk-UA" sz="3200" dirty="0"/>
              <a:t>Результатом етапу є ескізний проект, який розробляють з метою встановлення принципових (конструктивних, схемних і ін.) </a:t>
            </a:r>
            <a:r>
              <a:rPr lang="uk-UA" sz="3200" dirty="0" smtClean="0"/>
              <a:t>рішень виробу, </a:t>
            </a:r>
            <a:r>
              <a:rPr lang="uk-UA" sz="3200" dirty="0"/>
              <a:t>що дають загальне уявлення про принцип роботи і </a:t>
            </a:r>
            <a:r>
              <a:rPr lang="uk-UA" sz="3200" dirty="0" smtClean="0"/>
              <a:t>будова виробу, </a:t>
            </a:r>
            <a:r>
              <a:rPr lang="uk-UA" sz="3200" dirty="0"/>
              <a:t>коли це доцільно зробити до розробки технічного проекту або робочої документації.</a:t>
            </a:r>
            <a:br>
              <a:rPr lang="uk-UA" sz="3200" dirty="0"/>
            </a:br>
            <a:r>
              <a:rPr lang="uk-UA" sz="3200" dirty="0"/>
              <a:t>На стадії розробки ескізного проекту розглядають варіанти </a:t>
            </a:r>
            <a:r>
              <a:rPr lang="uk-UA" sz="3200" dirty="0" smtClean="0"/>
              <a:t>виробу </a:t>
            </a:r>
            <a:r>
              <a:rPr lang="uk-UA" sz="3200" dirty="0"/>
              <a:t>та </a:t>
            </a:r>
            <a:r>
              <a:rPr lang="uk-UA" sz="3200" dirty="0" smtClean="0"/>
              <a:t>його </a:t>
            </a:r>
            <a:r>
              <a:rPr lang="uk-UA" sz="3200" dirty="0"/>
              <a:t>складових частин. При розробці ескізного проекту виконують роботи, необхідні для забезпечення пропонованих до виробу вимог і дозволяють встановити принципові рішення.</a:t>
            </a:r>
            <a:endParaRPr lang="ru-RU" sz="3200" dirty="0"/>
          </a:p>
        </p:txBody>
      </p:sp>
    </p:spTree>
    <p:extLst>
      <p:ext uri="{BB962C8B-B14F-4D97-AF65-F5344CB8AC3E}">
        <p14:creationId xmlns:p14="http://schemas.microsoft.com/office/powerpoint/2010/main" val="1018983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6981" y="167148"/>
            <a:ext cx="11798709" cy="6508955"/>
          </a:xfrm>
        </p:spPr>
        <p:txBody>
          <a:bodyPr>
            <a:normAutofit lnSpcReduction="10000"/>
          </a:bodyPr>
          <a:lstStyle/>
          <a:p>
            <a:pPr marL="0" indent="0">
              <a:buNone/>
            </a:pPr>
            <a:r>
              <a:rPr lang="uk-UA" sz="3600" b="1" dirty="0" smtClean="0"/>
              <a:t>Технічне проектування</a:t>
            </a:r>
          </a:p>
          <a:p>
            <a:pPr marL="0" indent="0">
              <a:buNone/>
            </a:pPr>
            <a:r>
              <a:rPr lang="uk-UA" dirty="0"/>
              <a:t/>
            </a:r>
            <a:br>
              <a:rPr lang="uk-UA" dirty="0"/>
            </a:br>
            <a:r>
              <a:rPr lang="uk-UA" dirty="0"/>
              <a:t>Технічний проект розробляють з метою виявлення остаточних технічних рішень, що дають повне уявлення про конструкцію виробу, коли це доцільно зробити до розробки робочої документації. </a:t>
            </a:r>
            <a:endParaRPr lang="uk-UA" dirty="0" smtClean="0"/>
          </a:p>
          <a:p>
            <a:pPr marL="0" indent="0">
              <a:buNone/>
            </a:pPr>
            <a:r>
              <a:rPr lang="uk-UA" dirty="0" smtClean="0"/>
              <a:t>Завданням </a:t>
            </a:r>
            <a:r>
              <a:rPr lang="uk-UA" dirty="0"/>
              <a:t>ТП є остаточний вибір технічних рішень по виробу в цілому і його складових частин</a:t>
            </a:r>
            <a:r>
              <a:rPr lang="uk-UA" dirty="0" smtClean="0"/>
              <a:t>:</a:t>
            </a:r>
          </a:p>
          <a:p>
            <a:pPr marL="0" indent="0">
              <a:buNone/>
            </a:pPr>
            <a:r>
              <a:rPr lang="uk-UA" dirty="0"/>
              <a:t/>
            </a:r>
            <a:br>
              <a:rPr lang="uk-UA" dirty="0"/>
            </a:br>
            <a:r>
              <a:rPr lang="uk-UA" dirty="0"/>
              <a:t>• розробка принципових електричних, кінематичних, гідравлічних та інших схем;</a:t>
            </a:r>
            <a:br>
              <a:rPr lang="uk-UA" dirty="0"/>
            </a:br>
            <a:r>
              <a:rPr lang="uk-UA" dirty="0"/>
              <a:t>• уточнення основних параметрів вироби;</a:t>
            </a:r>
            <a:br>
              <a:rPr lang="uk-UA" dirty="0"/>
            </a:br>
            <a:r>
              <a:rPr lang="uk-UA" dirty="0"/>
              <a:t>• проведення конструктивної компонування вироби та видача даних для його розміщення на об'єкті;</a:t>
            </a:r>
            <a:br>
              <a:rPr lang="uk-UA" dirty="0"/>
            </a:br>
            <a:r>
              <a:rPr lang="uk-UA" dirty="0"/>
              <a:t>• розробка проектів технічних умов (ТУ) на поставку і виготовлення виробу;</a:t>
            </a:r>
            <a:br>
              <a:rPr lang="uk-UA" dirty="0"/>
            </a:br>
            <a:r>
              <a:rPr lang="uk-UA" dirty="0"/>
              <a:t>• випробування макетів основних приладів вироби в натурних умовах.</a:t>
            </a:r>
            <a:endParaRPr lang="ru-RU" dirty="0"/>
          </a:p>
        </p:txBody>
      </p:sp>
    </p:spTree>
    <p:extLst>
      <p:ext uri="{BB962C8B-B14F-4D97-AF65-F5344CB8AC3E}">
        <p14:creationId xmlns:p14="http://schemas.microsoft.com/office/powerpoint/2010/main" val="29837234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06477" y="226142"/>
            <a:ext cx="11474246" cy="6233652"/>
          </a:xfrm>
        </p:spPr>
        <p:txBody>
          <a:bodyPr>
            <a:normAutofit/>
          </a:bodyPr>
          <a:lstStyle/>
          <a:p>
            <a:pPr marL="0" indent="0">
              <a:buNone/>
            </a:pPr>
            <a:r>
              <a:rPr lang="uk-UA" sz="3200" dirty="0"/>
              <a:t>Існують </a:t>
            </a:r>
            <a:r>
              <a:rPr lang="uk-UA" sz="3200" dirty="0" smtClean="0"/>
              <a:t>дві </a:t>
            </a:r>
            <a:r>
              <a:rPr lang="uk-UA" sz="3200" dirty="0"/>
              <a:t>принципово </a:t>
            </a:r>
            <a:r>
              <a:rPr lang="uk-UA" sz="3200" dirty="0" smtClean="0"/>
              <a:t>різних методики </a:t>
            </a:r>
            <a:r>
              <a:rPr lang="uk-UA" sz="3200" dirty="0"/>
              <a:t>проектування - </a:t>
            </a:r>
            <a:r>
              <a:rPr lang="uk-UA" sz="3200" dirty="0" smtClean="0"/>
              <a:t>«знизу вверх» </a:t>
            </a:r>
            <a:r>
              <a:rPr lang="uk-UA" sz="3200" dirty="0"/>
              <a:t>і «зверху вниз». </a:t>
            </a:r>
            <a:endParaRPr lang="uk-UA" sz="3200" dirty="0" smtClean="0"/>
          </a:p>
          <a:p>
            <a:pPr marL="0" indent="0">
              <a:buNone/>
            </a:pPr>
            <a:endParaRPr lang="uk-UA" sz="3200" dirty="0" smtClean="0"/>
          </a:p>
          <a:p>
            <a:pPr marL="0" indent="0">
              <a:buNone/>
            </a:pPr>
            <a:r>
              <a:rPr lang="uk-UA" sz="3200" dirty="0" smtClean="0"/>
              <a:t>При </a:t>
            </a:r>
            <a:r>
              <a:rPr lang="uk-UA" sz="3200" dirty="0"/>
              <a:t>проектуванні </a:t>
            </a:r>
            <a:r>
              <a:rPr lang="uk-UA" sz="3200" b="1" dirty="0"/>
              <a:t>«знизу </a:t>
            </a:r>
            <a:r>
              <a:rPr lang="uk-UA" sz="3200" b="1" dirty="0" smtClean="0"/>
              <a:t>вверх»</a:t>
            </a:r>
            <a:r>
              <a:rPr lang="uk-UA" sz="3200" dirty="0" smtClean="0"/>
              <a:t> </a:t>
            </a:r>
            <a:r>
              <a:rPr lang="uk-UA" sz="3200" dirty="0"/>
              <a:t>конструкція створюється аналогічно процесу складання з окремих деталей і комплектуючих, тобто попередньо створені проекти деталей об'єднуються в єдину конструкцію</a:t>
            </a:r>
            <a:r>
              <a:rPr lang="uk-UA" sz="3200" dirty="0" smtClean="0"/>
              <a:t>.</a:t>
            </a:r>
          </a:p>
          <a:p>
            <a:pPr marL="0" indent="0">
              <a:buNone/>
            </a:pPr>
            <a:endParaRPr lang="uk-UA" sz="3200" dirty="0" smtClean="0"/>
          </a:p>
          <a:p>
            <a:pPr marL="0" indent="0">
              <a:buNone/>
            </a:pPr>
            <a:r>
              <a:rPr lang="uk-UA" sz="3200" dirty="0" smtClean="0"/>
              <a:t>При проектуванні </a:t>
            </a:r>
            <a:r>
              <a:rPr lang="uk-UA" sz="3200" dirty="0"/>
              <a:t>в стилі </a:t>
            </a:r>
            <a:r>
              <a:rPr lang="uk-UA" sz="3200" b="1" dirty="0"/>
              <a:t>«зверху вниз» </a:t>
            </a:r>
            <a:r>
              <a:rPr lang="uk-UA" sz="3200" dirty="0"/>
              <a:t>спочатку створюється проект </a:t>
            </a:r>
            <a:r>
              <a:rPr lang="uk-UA" sz="3200" dirty="0" smtClean="0"/>
              <a:t>загального вигляду </a:t>
            </a:r>
            <a:r>
              <a:rPr lang="uk-UA" sz="3200" dirty="0"/>
              <a:t>виробу, потім він послідовно наповнюється деталізованими проектами його елементів.</a:t>
            </a:r>
            <a:endParaRPr lang="ru-RU" sz="3200" dirty="0"/>
          </a:p>
        </p:txBody>
      </p:sp>
    </p:spTree>
    <p:extLst>
      <p:ext uri="{BB962C8B-B14F-4D97-AF65-F5344CB8AC3E}">
        <p14:creationId xmlns:p14="http://schemas.microsoft.com/office/powerpoint/2010/main" val="375745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3961" y="304800"/>
            <a:ext cx="10999839" cy="5872163"/>
          </a:xfrm>
        </p:spPr>
        <p:txBody>
          <a:bodyPr/>
          <a:lstStyle/>
          <a:p>
            <a:pPr marL="0" indent="0">
              <a:buNone/>
            </a:pPr>
            <a:r>
              <a:rPr lang="uk-UA" sz="3200" b="1" dirty="0"/>
              <a:t>Робоча </a:t>
            </a:r>
            <a:r>
              <a:rPr lang="uk-UA" sz="3200" b="1" dirty="0" smtClean="0"/>
              <a:t>документація</a:t>
            </a:r>
          </a:p>
          <a:p>
            <a:pPr marL="0" indent="0">
              <a:buNone/>
            </a:pPr>
            <a:r>
              <a:rPr lang="uk-UA" dirty="0"/>
              <a:t/>
            </a:r>
            <a:br>
              <a:rPr lang="uk-UA" dirty="0"/>
            </a:br>
            <a:r>
              <a:rPr lang="uk-UA" dirty="0"/>
              <a:t>Спочатку проводяться розробка робочої документації для виготовлення і випробування дослідного зразка, формування комплекту конструкторських документів в наступній послідовності</a:t>
            </a:r>
            <a:r>
              <a:rPr lang="uk-UA" dirty="0" smtClean="0"/>
              <a:t>:</a:t>
            </a:r>
          </a:p>
          <a:p>
            <a:pPr marL="0" indent="0">
              <a:buNone/>
            </a:pPr>
            <a:r>
              <a:rPr lang="uk-UA" dirty="0"/>
              <a:t/>
            </a:r>
            <a:br>
              <a:rPr lang="uk-UA" dirty="0"/>
            </a:br>
            <a:r>
              <a:rPr lang="uk-UA" dirty="0"/>
              <a:t>• розробка повного комплекту робочої документації;</a:t>
            </a:r>
            <a:br>
              <a:rPr lang="uk-UA" dirty="0"/>
            </a:br>
            <a:r>
              <a:rPr lang="uk-UA" dirty="0"/>
              <a:t>• узгодження її з замовником і заводом - виробником серійної продукції;</a:t>
            </a:r>
            <a:br>
              <a:rPr lang="uk-UA" dirty="0"/>
            </a:br>
            <a:r>
              <a:rPr lang="uk-UA" dirty="0"/>
              <a:t>• перевірка конструкторської документації на уніфікацію і стандартизацію;</a:t>
            </a:r>
            <a:br>
              <a:rPr lang="uk-UA" dirty="0"/>
            </a:br>
            <a:r>
              <a:rPr lang="uk-UA" dirty="0"/>
              <a:t>• виготовлення в дослідному виробництві дослідного зразка;</a:t>
            </a:r>
            <a:br>
              <a:rPr lang="uk-UA" dirty="0"/>
            </a:br>
            <a:r>
              <a:rPr lang="uk-UA" dirty="0"/>
              <a:t>• настройка і </a:t>
            </a:r>
            <a:r>
              <a:rPr lang="uk-UA" dirty="0" smtClean="0"/>
              <a:t>комплексне налаштування </a:t>
            </a:r>
            <a:r>
              <a:rPr lang="uk-UA" dirty="0"/>
              <a:t>дослідного зразка.</a:t>
            </a:r>
            <a:endParaRPr lang="ru-RU" dirty="0"/>
          </a:p>
        </p:txBody>
      </p:sp>
    </p:spTree>
    <p:extLst>
      <p:ext uri="{BB962C8B-B14F-4D97-AF65-F5344CB8AC3E}">
        <p14:creationId xmlns:p14="http://schemas.microsoft.com/office/powerpoint/2010/main" val="28098783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3961" y="275302"/>
            <a:ext cx="11474245" cy="6341807"/>
          </a:xfrm>
        </p:spPr>
        <p:txBody>
          <a:bodyPr>
            <a:normAutofit fontScale="92500" lnSpcReduction="10000"/>
          </a:bodyPr>
          <a:lstStyle/>
          <a:p>
            <a:pPr marL="0" indent="0">
              <a:buNone/>
            </a:pPr>
            <a:r>
              <a:rPr lang="uk-UA" b="1" dirty="0"/>
              <a:t>Випробування і </a:t>
            </a:r>
            <a:r>
              <a:rPr lang="uk-UA" b="1" dirty="0" smtClean="0"/>
              <a:t>доопрацювання</a:t>
            </a:r>
          </a:p>
          <a:p>
            <a:pPr marL="0" indent="0">
              <a:buNone/>
            </a:pPr>
            <a:r>
              <a:rPr lang="uk-UA" dirty="0"/>
              <a:t/>
            </a:r>
            <a:br>
              <a:rPr lang="uk-UA" dirty="0"/>
            </a:br>
            <a:r>
              <a:rPr lang="uk-UA" dirty="0"/>
              <a:t>Попередні випробування проводяться з метою перевірки відповідності дослідного зразка вимогам ТЗ і визначення можливості його пред'явлення на остаточні (державні, відомчі або </a:t>
            </a:r>
            <a:r>
              <a:rPr lang="uk-UA" dirty="0" err="1"/>
              <a:t>внутрішньокорпоративні</a:t>
            </a:r>
            <a:r>
              <a:rPr lang="uk-UA" dirty="0"/>
              <a:t>)</a:t>
            </a:r>
            <a:br>
              <a:rPr lang="uk-UA" dirty="0"/>
            </a:br>
            <a:r>
              <a:rPr lang="uk-UA" dirty="0"/>
              <a:t>випробування. </a:t>
            </a:r>
            <a:endParaRPr lang="uk-UA" dirty="0" smtClean="0"/>
          </a:p>
          <a:p>
            <a:pPr marL="0" indent="0">
              <a:buNone/>
            </a:pPr>
            <a:r>
              <a:rPr lang="uk-UA" dirty="0" smtClean="0"/>
              <a:t>Попередні </a:t>
            </a:r>
            <a:r>
              <a:rPr lang="uk-UA" dirty="0"/>
              <a:t>випробування включають в себе:</a:t>
            </a:r>
            <a:br>
              <a:rPr lang="uk-UA" dirty="0"/>
            </a:br>
            <a:r>
              <a:rPr lang="uk-UA" dirty="0"/>
              <a:t>• стендові випробування;</a:t>
            </a:r>
            <a:br>
              <a:rPr lang="uk-UA" dirty="0"/>
            </a:br>
            <a:r>
              <a:rPr lang="uk-UA" dirty="0"/>
              <a:t>• попередні випробування на об'єкт;</a:t>
            </a:r>
            <a:br>
              <a:rPr lang="uk-UA" dirty="0"/>
            </a:br>
            <a:r>
              <a:rPr lang="uk-UA" dirty="0"/>
              <a:t>• випробування на надійність</a:t>
            </a:r>
            <a:r>
              <a:rPr lang="uk-UA" dirty="0" smtClean="0"/>
              <a:t>.</a:t>
            </a:r>
          </a:p>
          <a:p>
            <a:pPr marL="0" indent="0">
              <a:buNone/>
            </a:pPr>
            <a:r>
              <a:rPr lang="uk-UA" dirty="0"/>
              <a:t/>
            </a:r>
            <a:br>
              <a:rPr lang="uk-UA" dirty="0"/>
            </a:br>
            <a:r>
              <a:rPr lang="uk-UA" dirty="0"/>
              <a:t>Остаточні випробування проводять з метою оцінки відповідності вимогам ТЗ і можливості організації серійного виробництва. Після відпрацювання документації за результатами серійних випробувань та внесення необхідних </a:t>
            </a:r>
            <a:r>
              <a:rPr lang="uk-UA" dirty="0" err="1" smtClean="0"/>
              <a:t>уточненнь</a:t>
            </a:r>
            <a:r>
              <a:rPr lang="uk-UA" dirty="0" smtClean="0"/>
              <a:t> </a:t>
            </a:r>
            <a:r>
              <a:rPr lang="uk-UA" dirty="0"/>
              <a:t>і змін в робочу документацію вона передається на виробництво заводу-виробнику. На цьому проектний цикл завершується, і починається виробничий.</a:t>
            </a:r>
            <a:endParaRPr lang="ru-RU" dirty="0"/>
          </a:p>
        </p:txBody>
      </p:sp>
    </p:spTree>
    <p:extLst>
      <p:ext uri="{BB962C8B-B14F-4D97-AF65-F5344CB8AC3E}">
        <p14:creationId xmlns:p14="http://schemas.microsoft.com/office/powerpoint/2010/main" val="20049172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40892" y="3236866"/>
            <a:ext cx="1017348" cy="821094"/>
          </a:xfrm>
          <a:prstGeom prst="roundRect">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Основні цілі</a:t>
            </a:r>
            <a:endParaRPr lang="ru-RU" dirty="0"/>
          </a:p>
        </p:txBody>
      </p:sp>
      <p:sp>
        <p:nvSpPr>
          <p:cNvPr id="7" name="Скругленный прямоугольник 6"/>
          <p:cNvSpPr/>
          <p:nvPr/>
        </p:nvSpPr>
        <p:spPr>
          <a:xfrm>
            <a:off x="1706877" y="1114757"/>
            <a:ext cx="2118671" cy="838432"/>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Скорочення трудомісткості проектування</a:t>
            </a:r>
            <a:endParaRPr lang="ru-RU" dirty="0"/>
          </a:p>
        </p:txBody>
      </p:sp>
      <p:sp>
        <p:nvSpPr>
          <p:cNvPr id="8" name="Скругленный прямоугольник 7"/>
          <p:cNvSpPr/>
          <p:nvPr/>
        </p:nvSpPr>
        <p:spPr>
          <a:xfrm>
            <a:off x="4618653" y="242596"/>
            <a:ext cx="6988629" cy="485192"/>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Автоматизація оформлення документації</a:t>
            </a:r>
            <a:endParaRPr lang="ru-RU" dirty="0"/>
          </a:p>
        </p:txBody>
      </p:sp>
      <p:sp>
        <p:nvSpPr>
          <p:cNvPr id="9" name="Скругленный прямоугольник 8"/>
          <p:cNvSpPr/>
          <p:nvPr/>
        </p:nvSpPr>
        <p:spPr>
          <a:xfrm>
            <a:off x="1706878" y="2441510"/>
            <a:ext cx="2118671" cy="795356"/>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Скорочення циклу проектування-виготовлення</a:t>
            </a:r>
            <a:endParaRPr lang="ru-RU" dirty="0"/>
          </a:p>
        </p:txBody>
      </p:sp>
      <p:sp>
        <p:nvSpPr>
          <p:cNvPr id="10" name="Скругленный прямоугольник 9"/>
          <p:cNvSpPr/>
          <p:nvPr/>
        </p:nvSpPr>
        <p:spPr>
          <a:xfrm>
            <a:off x="1706879" y="3716966"/>
            <a:ext cx="2118671" cy="758345"/>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Скорочення собівартості проектування</a:t>
            </a:r>
            <a:endParaRPr lang="ru-RU" dirty="0"/>
          </a:p>
        </p:txBody>
      </p:sp>
      <p:sp>
        <p:nvSpPr>
          <p:cNvPr id="11" name="Скругленный прямоугольник 10"/>
          <p:cNvSpPr/>
          <p:nvPr/>
        </p:nvSpPr>
        <p:spPr>
          <a:xfrm>
            <a:off x="1706880" y="4702161"/>
            <a:ext cx="2118671" cy="892162"/>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Підвищення якості проектування</a:t>
            </a:r>
            <a:endParaRPr lang="ru-RU" dirty="0"/>
          </a:p>
        </p:txBody>
      </p:sp>
      <p:sp>
        <p:nvSpPr>
          <p:cNvPr id="12" name="Скругленный прямоугольник 11"/>
          <p:cNvSpPr/>
          <p:nvPr/>
        </p:nvSpPr>
        <p:spPr>
          <a:xfrm>
            <a:off x="1706880" y="5666480"/>
            <a:ext cx="2118671" cy="1134913"/>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Скорочення витрат на натурне моделювання і випробування</a:t>
            </a:r>
            <a:endParaRPr lang="ru-RU" dirty="0"/>
          </a:p>
        </p:txBody>
      </p:sp>
      <p:sp>
        <p:nvSpPr>
          <p:cNvPr id="13" name="Скругленный прямоугольник 12"/>
          <p:cNvSpPr/>
          <p:nvPr/>
        </p:nvSpPr>
        <p:spPr>
          <a:xfrm>
            <a:off x="4618648" y="915488"/>
            <a:ext cx="6988629" cy="485192"/>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Інформаційна підтримка прийняття рішень</a:t>
            </a:r>
            <a:endParaRPr lang="ru-RU" dirty="0"/>
          </a:p>
        </p:txBody>
      </p:sp>
      <p:sp>
        <p:nvSpPr>
          <p:cNvPr id="16" name="Скругленный прямоугольник 15"/>
          <p:cNvSpPr/>
          <p:nvPr/>
        </p:nvSpPr>
        <p:spPr>
          <a:xfrm>
            <a:off x="4618648" y="1629280"/>
            <a:ext cx="6988629" cy="485192"/>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Автоматизація прийняття рішень</a:t>
            </a:r>
            <a:endParaRPr lang="ru-RU" dirty="0"/>
          </a:p>
        </p:txBody>
      </p:sp>
      <p:sp>
        <p:nvSpPr>
          <p:cNvPr id="17" name="Скругленный прямоугольник 16"/>
          <p:cNvSpPr/>
          <p:nvPr/>
        </p:nvSpPr>
        <p:spPr>
          <a:xfrm>
            <a:off x="4618648" y="2268583"/>
            <a:ext cx="6988629" cy="485192"/>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Спільне (паралельне) проектування</a:t>
            </a:r>
            <a:endParaRPr lang="ru-RU" dirty="0"/>
          </a:p>
        </p:txBody>
      </p:sp>
      <p:sp>
        <p:nvSpPr>
          <p:cNvPr id="18" name="Скругленный прямоугольник 17"/>
          <p:cNvSpPr/>
          <p:nvPr/>
        </p:nvSpPr>
        <p:spPr>
          <a:xfrm>
            <a:off x="4618648" y="2968379"/>
            <a:ext cx="6988629" cy="485192"/>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Віртуальне проектне бюро</a:t>
            </a:r>
            <a:endParaRPr lang="ru-RU" dirty="0"/>
          </a:p>
        </p:txBody>
      </p:sp>
      <p:sp>
        <p:nvSpPr>
          <p:cNvPr id="19" name="Скругленный прямоугольник 18"/>
          <p:cNvSpPr/>
          <p:nvPr/>
        </p:nvSpPr>
        <p:spPr>
          <a:xfrm>
            <a:off x="4618649" y="3610947"/>
            <a:ext cx="6988629" cy="485192"/>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Повторне використання рішень, даних і напрацювань</a:t>
            </a:r>
            <a:endParaRPr lang="ru-RU" dirty="0"/>
          </a:p>
        </p:txBody>
      </p:sp>
      <p:sp>
        <p:nvSpPr>
          <p:cNvPr id="20" name="Скругленный прямоугольник 19"/>
          <p:cNvSpPr/>
          <p:nvPr/>
        </p:nvSpPr>
        <p:spPr>
          <a:xfrm>
            <a:off x="4618650" y="4319139"/>
            <a:ext cx="6988629" cy="485192"/>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Уніфікація проектних рішень</a:t>
            </a:r>
            <a:endParaRPr lang="ru-RU" dirty="0"/>
          </a:p>
        </p:txBody>
      </p:sp>
      <p:sp>
        <p:nvSpPr>
          <p:cNvPr id="21" name="Скругленный прямоугольник 20"/>
          <p:cNvSpPr/>
          <p:nvPr/>
        </p:nvSpPr>
        <p:spPr>
          <a:xfrm>
            <a:off x="4618647" y="4975080"/>
            <a:ext cx="6988629" cy="485192"/>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Стратегічне проектування</a:t>
            </a:r>
            <a:endParaRPr lang="ru-RU" dirty="0"/>
          </a:p>
        </p:txBody>
      </p:sp>
      <p:sp>
        <p:nvSpPr>
          <p:cNvPr id="22" name="Скругленный прямоугольник 21"/>
          <p:cNvSpPr/>
          <p:nvPr/>
        </p:nvSpPr>
        <p:spPr>
          <a:xfrm>
            <a:off x="4618651" y="5594323"/>
            <a:ext cx="6988629" cy="485192"/>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Варіативне проектування і оптимізація</a:t>
            </a:r>
            <a:endParaRPr lang="ru-RU" dirty="0"/>
          </a:p>
        </p:txBody>
      </p:sp>
      <p:sp>
        <p:nvSpPr>
          <p:cNvPr id="23" name="Скругленный прямоугольник 22"/>
          <p:cNvSpPr/>
          <p:nvPr/>
        </p:nvSpPr>
        <p:spPr>
          <a:xfrm>
            <a:off x="4618652" y="6231915"/>
            <a:ext cx="6988629" cy="485192"/>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Математичне моделювання</a:t>
            </a:r>
            <a:endParaRPr lang="ru-RU" dirty="0"/>
          </a:p>
        </p:txBody>
      </p:sp>
      <p:cxnSp>
        <p:nvCxnSpPr>
          <p:cNvPr id="25" name="Прямая со стрелкой 24"/>
          <p:cNvCxnSpPr>
            <a:stCxn id="5" idx="3"/>
            <a:endCxn id="7" idx="1"/>
          </p:cNvCxnSpPr>
          <p:nvPr/>
        </p:nvCxnSpPr>
        <p:spPr>
          <a:xfrm flipV="1">
            <a:off x="1158240" y="1533973"/>
            <a:ext cx="548637" cy="211344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a:stCxn id="5" idx="3"/>
            <a:endCxn id="9" idx="1"/>
          </p:cNvCxnSpPr>
          <p:nvPr/>
        </p:nvCxnSpPr>
        <p:spPr>
          <a:xfrm flipV="1">
            <a:off x="1158240" y="2839188"/>
            <a:ext cx="548638" cy="808225"/>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a:stCxn id="5" idx="3"/>
            <a:endCxn id="10" idx="1"/>
          </p:cNvCxnSpPr>
          <p:nvPr/>
        </p:nvCxnSpPr>
        <p:spPr>
          <a:xfrm>
            <a:off x="1158240" y="3647413"/>
            <a:ext cx="548639" cy="448726"/>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2" name="Прямая со стрелкой 31"/>
          <p:cNvCxnSpPr/>
          <p:nvPr/>
        </p:nvCxnSpPr>
        <p:spPr>
          <a:xfrm>
            <a:off x="1158239" y="3613240"/>
            <a:ext cx="548641" cy="1504911"/>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5" name="Прямая со стрелкой 34"/>
          <p:cNvCxnSpPr>
            <a:endCxn id="12" idx="1"/>
          </p:cNvCxnSpPr>
          <p:nvPr/>
        </p:nvCxnSpPr>
        <p:spPr>
          <a:xfrm>
            <a:off x="1150580" y="3674269"/>
            <a:ext cx="556300" cy="2559668"/>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8" name="Прямая со стрелкой 37"/>
          <p:cNvCxnSpPr>
            <a:stCxn id="7" idx="3"/>
          </p:cNvCxnSpPr>
          <p:nvPr/>
        </p:nvCxnSpPr>
        <p:spPr>
          <a:xfrm flipV="1">
            <a:off x="3825548" y="510356"/>
            <a:ext cx="793099" cy="1023617"/>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0" name="Прямая со стрелкой 39"/>
          <p:cNvCxnSpPr>
            <a:stCxn id="7" idx="3"/>
            <a:endCxn id="13" idx="1"/>
          </p:cNvCxnSpPr>
          <p:nvPr/>
        </p:nvCxnSpPr>
        <p:spPr>
          <a:xfrm flipV="1">
            <a:off x="3825548" y="1158084"/>
            <a:ext cx="793100" cy="375889"/>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3" name="Прямая со стрелкой 42"/>
          <p:cNvCxnSpPr>
            <a:stCxn id="7" idx="3"/>
            <a:endCxn id="16" idx="1"/>
          </p:cNvCxnSpPr>
          <p:nvPr/>
        </p:nvCxnSpPr>
        <p:spPr>
          <a:xfrm>
            <a:off x="3825548" y="1533973"/>
            <a:ext cx="793100" cy="337903"/>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6" name="Прямая со стрелкой 45"/>
          <p:cNvCxnSpPr>
            <a:stCxn id="7" idx="3"/>
            <a:endCxn id="17" idx="1"/>
          </p:cNvCxnSpPr>
          <p:nvPr/>
        </p:nvCxnSpPr>
        <p:spPr>
          <a:xfrm>
            <a:off x="3825548" y="1533973"/>
            <a:ext cx="793100" cy="977206"/>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9" name="Прямая со стрелкой 48"/>
          <p:cNvCxnSpPr>
            <a:stCxn id="9" idx="3"/>
            <a:endCxn id="17" idx="1"/>
          </p:cNvCxnSpPr>
          <p:nvPr/>
        </p:nvCxnSpPr>
        <p:spPr>
          <a:xfrm flipV="1">
            <a:off x="3825549" y="2511179"/>
            <a:ext cx="793099" cy="328009"/>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a:stCxn id="9" idx="3"/>
            <a:endCxn id="18" idx="1"/>
          </p:cNvCxnSpPr>
          <p:nvPr/>
        </p:nvCxnSpPr>
        <p:spPr>
          <a:xfrm>
            <a:off x="3825549" y="2839188"/>
            <a:ext cx="793099" cy="371787"/>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5" name="Прямая со стрелкой 54"/>
          <p:cNvCxnSpPr>
            <a:stCxn id="10" idx="3"/>
            <a:endCxn id="19" idx="1"/>
          </p:cNvCxnSpPr>
          <p:nvPr/>
        </p:nvCxnSpPr>
        <p:spPr>
          <a:xfrm flipV="1">
            <a:off x="3825550" y="3853543"/>
            <a:ext cx="793099" cy="242596"/>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8" name="Прямая со стрелкой 57"/>
          <p:cNvCxnSpPr>
            <a:stCxn id="10" idx="3"/>
            <a:endCxn id="20" idx="1"/>
          </p:cNvCxnSpPr>
          <p:nvPr/>
        </p:nvCxnSpPr>
        <p:spPr>
          <a:xfrm>
            <a:off x="3825550" y="4096139"/>
            <a:ext cx="793100" cy="465596"/>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1" name="Прямая со стрелкой 60"/>
          <p:cNvCxnSpPr>
            <a:stCxn id="11" idx="3"/>
            <a:endCxn id="20" idx="1"/>
          </p:cNvCxnSpPr>
          <p:nvPr/>
        </p:nvCxnSpPr>
        <p:spPr>
          <a:xfrm flipV="1">
            <a:off x="3825551" y="4561735"/>
            <a:ext cx="793099" cy="586507"/>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5" name="Прямая со стрелкой 64"/>
          <p:cNvCxnSpPr>
            <a:stCxn id="11" idx="3"/>
            <a:endCxn id="21" idx="1"/>
          </p:cNvCxnSpPr>
          <p:nvPr/>
        </p:nvCxnSpPr>
        <p:spPr>
          <a:xfrm>
            <a:off x="3825551" y="5148242"/>
            <a:ext cx="793096" cy="69434"/>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0" name="Прямая со стрелкой 69"/>
          <p:cNvCxnSpPr>
            <a:stCxn id="11" idx="3"/>
            <a:endCxn id="22" idx="1"/>
          </p:cNvCxnSpPr>
          <p:nvPr/>
        </p:nvCxnSpPr>
        <p:spPr>
          <a:xfrm>
            <a:off x="3825551" y="5148242"/>
            <a:ext cx="793100" cy="688677"/>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3" name="Прямая со стрелкой 72"/>
          <p:cNvCxnSpPr>
            <a:stCxn id="12" idx="3"/>
            <a:endCxn id="22" idx="1"/>
          </p:cNvCxnSpPr>
          <p:nvPr/>
        </p:nvCxnSpPr>
        <p:spPr>
          <a:xfrm flipV="1">
            <a:off x="3825551" y="5836919"/>
            <a:ext cx="793100" cy="397018"/>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6" name="Прямая со стрелкой 75"/>
          <p:cNvCxnSpPr>
            <a:stCxn id="12" idx="3"/>
            <a:endCxn id="23" idx="1"/>
          </p:cNvCxnSpPr>
          <p:nvPr/>
        </p:nvCxnSpPr>
        <p:spPr>
          <a:xfrm>
            <a:off x="3825551" y="6233937"/>
            <a:ext cx="793101" cy="240574"/>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214604" y="72953"/>
            <a:ext cx="3685592" cy="646331"/>
          </a:xfrm>
          <a:prstGeom prst="rect">
            <a:avLst/>
          </a:prstGeom>
          <a:noFill/>
        </p:spPr>
        <p:txBody>
          <a:bodyPr wrap="square" rtlCol="0">
            <a:spAutoFit/>
          </a:bodyPr>
          <a:lstStyle/>
          <a:p>
            <a:r>
              <a:rPr lang="uk-UA" b="1" dirty="0" smtClean="0"/>
              <a:t>Основні цілі автоматизації </a:t>
            </a:r>
          </a:p>
          <a:p>
            <a:r>
              <a:rPr lang="uk-UA" b="1" dirty="0" smtClean="0"/>
              <a:t>проектування</a:t>
            </a:r>
            <a:endParaRPr lang="ru-RU" b="1" dirty="0"/>
          </a:p>
        </p:txBody>
      </p:sp>
    </p:spTree>
    <p:extLst>
      <p:ext uri="{BB962C8B-B14F-4D97-AF65-F5344CB8AC3E}">
        <p14:creationId xmlns:p14="http://schemas.microsoft.com/office/powerpoint/2010/main" val="8108312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9080" y="167640"/>
            <a:ext cx="11567160" cy="6431280"/>
          </a:xfrm>
        </p:spPr>
        <p:txBody>
          <a:bodyPr>
            <a:normAutofit/>
          </a:bodyPr>
          <a:lstStyle/>
          <a:p>
            <a:pPr marL="0" indent="0">
              <a:buNone/>
            </a:pPr>
            <a:r>
              <a:rPr lang="uk-UA" sz="3200" b="1" dirty="0"/>
              <a:t>Трудомісткість</a:t>
            </a:r>
            <a:r>
              <a:rPr lang="uk-UA" sz="3200" dirty="0"/>
              <a:t> вимірюється чистим часом, традиційно в людино-годинах, що витрачається на розробку і коригування технічної документації, без урахування очікувань по організаційно-технічних причин. </a:t>
            </a:r>
            <a:r>
              <a:rPr lang="uk-UA" sz="3200" dirty="0" smtClean="0"/>
              <a:t>Для </a:t>
            </a:r>
            <a:r>
              <a:rPr lang="uk-UA" sz="3200" dirty="0"/>
              <a:t>скорочення трудомісткості необхідно </a:t>
            </a:r>
            <a:r>
              <a:rPr lang="uk-UA" sz="3200" dirty="0" smtClean="0"/>
              <a:t>мати в наявності засоби </a:t>
            </a:r>
            <a:r>
              <a:rPr lang="uk-UA" sz="3200" dirty="0"/>
              <a:t>автоматизації оформлення графічної і текстової документації, </a:t>
            </a:r>
            <a:r>
              <a:rPr lang="uk-UA" sz="3200" dirty="0" smtClean="0"/>
              <a:t>засоби </a:t>
            </a:r>
            <a:r>
              <a:rPr lang="uk-UA" sz="3200" dirty="0"/>
              <a:t>інформаційної підтримки та автоматизації прийняття рішень.</a:t>
            </a:r>
            <a:br>
              <a:rPr lang="uk-UA" sz="3200" dirty="0"/>
            </a:br>
            <a:endParaRPr lang="uk-UA" sz="3200" dirty="0" smtClean="0"/>
          </a:p>
          <a:p>
            <a:pPr marL="0" indent="0">
              <a:buNone/>
            </a:pPr>
            <a:r>
              <a:rPr lang="uk-UA" sz="3200" dirty="0" smtClean="0"/>
              <a:t>Загальна </a:t>
            </a:r>
            <a:r>
              <a:rPr lang="uk-UA" sz="3200" b="1" dirty="0"/>
              <a:t>тривалість циклу </a:t>
            </a:r>
            <a:r>
              <a:rPr lang="uk-UA" sz="3200" dirty="0"/>
              <a:t>вимірюється календарним часом від отримання завдання до його завершення з урахуванням всіх очікувань по </a:t>
            </a:r>
            <a:r>
              <a:rPr lang="uk-UA" sz="3200" dirty="0" smtClean="0"/>
              <a:t>організаційно-технічним причинам. </a:t>
            </a:r>
            <a:r>
              <a:rPr lang="uk-UA" sz="3200" dirty="0"/>
              <a:t>Скорочення тривалості циклу «проектування - виготовлення» </a:t>
            </a:r>
            <a:r>
              <a:rPr lang="uk-UA" sz="3200" dirty="0" smtClean="0"/>
              <a:t>забезпечується </a:t>
            </a:r>
            <a:r>
              <a:rPr lang="uk-UA" sz="3200" dirty="0"/>
              <a:t>за допомогою засобів </a:t>
            </a:r>
            <a:r>
              <a:rPr lang="uk-UA" sz="3200" dirty="0" smtClean="0"/>
              <a:t>спільного </a:t>
            </a:r>
            <a:r>
              <a:rPr lang="uk-UA" sz="3200" dirty="0"/>
              <a:t>проектування і віртуальних бюро.</a:t>
            </a:r>
            <a:endParaRPr lang="ru-RU" sz="3200" dirty="0"/>
          </a:p>
        </p:txBody>
      </p:sp>
    </p:spTree>
    <p:extLst>
      <p:ext uri="{BB962C8B-B14F-4D97-AF65-F5344CB8AC3E}">
        <p14:creationId xmlns:p14="http://schemas.microsoft.com/office/powerpoint/2010/main" val="4256598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1920" y="137160"/>
            <a:ext cx="12070080" cy="6720840"/>
          </a:xfrm>
        </p:spPr>
        <p:txBody>
          <a:bodyPr>
            <a:normAutofit/>
          </a:bodyPr>
          <a:lstStyle/>
          <a:p>
            <a:pPr marL="0" indent="0">
              <a:buNone/>
            </a:pPr>
            <a:r>
              <a:rPr lang="uk-UA" sz="3200" b="1" dirty="0" smtClean="0"/>
              <a:t>Віртуальне </a:t>
            </a:r>
            <a:r>
              <a:rPr lang="uk-UA" sz="3200" b="1" dirty="0"/>
              <a:t>бюро </a:t>
            </a:r>
            <a:r>
              <a:rPr lang="uk-UA" dirty="0"/>
              <a:t>являє собою організаційно-технічну структуру, </a:t>
            </a:r>
            <a:r>
              <a:rPr lang="uk-UA" dirty="0" smtClean="0"/>
              <a:t>здатну забезпечувати </a:t>
            </a:r>
            <a:r>
              <a:rPr lang="uk-UA" dirty="0"/>
              <a:t>спільну роботу бригади фахівців, рознесених географічно і в часі, чиє об'єднання може носити тимчасовий характер. Віртуальне бюро може бути </a:t>
            </a:r>
            <a:r>
              <a:rPr lang="uk-UA" dirty="0" err="1"/>
              <a:t>розподілено</a:t>
            </a:r>
            <a:r>
              <a:rPr lang="uk-UA" dirty="0"/>
              <a:t> в декількох місцях, які </a:t>
            </a:r>
            <a:r>
              <a:rPr lang="uk-UA" dirty="0" smtClean="0"/>
              <a:t>можуть перебувати </a:t>
            </a:r>
            <a:r>
              <a:rPr lang="uk-UA" dirty="0"/>
              <a:t>в різних країнах і навіть континентах і включати учасників з різних часових поясів. </a:t>
            </a:r>
            <a:endParaRPr lang="uk-UA" dirty="0" smtClean="0"/>
          </a:p>
          <a:p>
            <a:pPr marL="0" indent="0">
              <a:buNone/>
            </a:pPr>
            <a:r>
              <a:rPr lang="uk-UA" dirty="0" smtClean="0"/>
              <a:t>Бригади </a:t>
            </a:r>
            <a:r>
              <a:rPr lang="uk-UA" dirty="0"/>
              <a:t>фахівців об'єднуються в віртуальне бюро з метою створення нових виробів. Концепція віртуального бюро </a:t>
            </a:r>
            <a:r>
              <a:rPr lang="uk-UA" dirty="0" smtClean="0"/>
              <a:t>виникла у </a:t>
            </a:r>
            <a:r>
              <a:rPr lang="uk-UA" dirty="0"/>
              <a:t>відповідь на потреби розвитку сучасної глобальної ринкової економіки і нових можливостей високоефективних інформаційних технологій. </a:t>
            </a:r>
            <a:r>
              <a:rPr lang="uk-UA" dirty="0" smtClean="0"/>
              <a:t> </a:t>
            </a:r>
          </a:p>
          <a:p>
            <a:pPr marL="0" indent="0">
              <a:buNone/>
            </a:pPr>
            <a:r>
              <a:rPr lang="uk-UA" dirty="0" smtClean="0"/>
              <a:t>Тут можна </a:t>
            </a:r>
            <a:r>
              <a:rPr lang="uk-UA" dirty="0"/>
              <a:t>виділити кілька ключових </a:t>
            </a:r>
            <a:r>
              <a:rPr lang="uk-UA" u="sng" dirty="0"/>
              <a:t>факторів</a:t>
            </a:r>
            <a:r>
              <a:rPr lang="uk-UA" dirty="0"/>
              <a:t>.</a:t>
            </a:r>
            <a:br>
              <a:rPr lang="uk-UA" dirty="0"/>
            </a:br>
            <a:r>
              <a:rPr lang="uk-UA" dirty="0"/>
              <a:t>• Необхідність різкого скорочення тривалості циклу від задуму виробу до випуску його на ринок призводить до створення бригад інженерів, які забезпечують реалізацію всіх етапів життєвого циклу вироби спільно. Підтримка роботи таких міждисциплінарних бригад вимагає </a:t>
            </a:r>
            <a:r>
              <a:rPr lang="uk-UA" dirty="0" smtClean="0"/>
              <a:t>нової інформаційної </a:t>
            </a:r>
            <a:r>
              <a:rPr lang="uk-UA" dirty="0"/>
              <a:t>технології.</a:t>
            </a:r>
            <a:br>
              <a:rPr lang="uk-UA" dirty="0"/>
            </a:br>
            <a:endParaRPr lang="ru-RU" dirty="0"/>
          </a:p>
        </p:txBody>
      </p:sp>
    </p:spTree>
    <p:extLst>
      <p:ext uri="{BB962C8B-B14F-4D97-AF65-F5344CB8AC3E}">
        <p14:creationId xmlns:p14="http://schemas.microsoft.com/office/powerpoint/2010/main" val="42466771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Проектування електронних приладів</a:t>
            </a:r>
            <a:endParaRPr lang="ru-RU" dirty="0"/>
          </a:p>
        </p:txBody>
      </p:sp>
      <p:sp>
        <p:nvSpPr>
          <p:cNvPr id="3" name="Объект 2"/>
          <p:cNvSpPr>
            <a:spLocks noGrp="1"/>
          </p:cNvSpPr>
          <p:nvPr>
            <p:ph idx="1"/>
          </p:nvPr>
        </p:nvSpPr>
        <p:spPr>
          <a:xfrm>
            <a:off x="167640" y="1825624"/>
            <a:ext cx="11750040" cy="4666615"/>
          </a:xfrm>
        </p:spPr>
        <p:txBody>
          <a:bodyPr>
            <a:normAutofit/>
          </a:bodyPr>
          <a:lstStyle/>
          <a:p>
            <a:pPr marL="0" indent="0">
              <a:buNone/>
            </a:pPr>
            <a:r>
              <a:rPr lang="uk-UA" sz="3600" dirty="0"/>
              <a:t>Проектування в техніці - комплекс заходів, що забезпечують пошук технічних рішень, які відповідають заданим вимогам, їх оптимізацію і реалізацію у вигляді комплекту конструкторських документів і </a:t>
            </a:r>
            <a:r>
              <a:rPr lang="uk-UA" sz="3600" dirty="0" smtClean="0"/>
              <a:t>дослідного </a:t>
            </a:r>
            <a:r>
              <a:rPr lang="uk-UA" sz="3600" dirty="0"/>
              <a:t>зразка (зразків), що піддається циклу випробувань на відповідність вимогам технічного завдання.</a:t>
            </a:r>
            <a:endParaRPr lang="ru-RU" sz="3600" dirty="0"/>
          </a:p>
        </p:txBody>
      </p:sp>
    </p:spTree>
    <p:extLst>
      <p:ext uri="{BB962C8B-B14F-4D97-AF65-F5344CB8AC3E}">
        <p14:creationId xmlns:p14="http://schemas.microsoft.com/office/powerpoint/2010/main" val="35424354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2880" y="198120"/>
            <a:ext cx="11658600" cy="6385560"/>
          </a:xfrm>
        </p:spPr>
        <p:txBody>
          <a:bodyPr>
            <a:normAutofit lnSpcReduction="10000"/>
          </a:bodyPr>
          <a:lstStyle/>
          <a:p>
            <a:pPr marL="0" indent="0">
              <a:buNone/>
            </a:pPr>
            <a:r>
              <a:rPr lang="uk-UA" sz="3200" dirty="0"/>
              <a:t>• Забезпечення відповідності вироби всім вимогам потенційних споживачів і скорочення до мінімуму часу підготовки виробництва вимагає підключення до процесу проектування як споживачів, так і</a:t>
            </a:r>
            <a:br>
              <a:rPr lang="uk-UA" sz="3200" dirty="0"/>
            </a:br>
            <a:r>
              <a:rPr lang="uk-UA" sz="3200" dirty="0"/>
              <a:t>постачальників комплектуючих. При цьому недоцільно збирати в одному місці конструкторів комплектуючих виробів, системних інтеграторів і споживачів</a:t>
            </a:r>
            <a:r>
              <a:rPr lang="uk-UA" sz="3200" dirty="0" smtClean="0"/>
              <a:t>.</a:t>
            </a:r>
          </a:p>
          <a:p>
            <a:pPr marL="0" indent="0">
              <a:buNone/>
            </a:pPr>
            <a:r>
              <a:rPr lang="uk-UA" sz="3200" dirty="0"/>
              <a:t/>
            </a:r>
            <a:br>
              <a:rPr lang="uk-UA" sz="3200" dirty="0"/>
            </a:br>
            <a:r>
              <a:rPr lang="uk-UA" sz="3200" dirty="0"/>
              <a:t>• Необхідність обліку місцевих умов призводить до доцільності залучення проектувальників, які працюють в умовах ринку, для якого призначається виріб. При цьому недоцільно їх переміщати для роботи над проектом в інше місце</a:t>
            </a:r>
            <a:r>
              <a:rPr lang="uk-UA" sz="3200" dirty="0" smtClean="0"/>
              <a:t>.</a:t>
            </a:r>
          </a:p>
          <a:p>
            <a:pPr marL="0" indent="0">
              <a:buNone/>
            </a:pPr>
            <a:r>
              <a:rPr lang="uk-UA" sz="3200" dirty="0"/>
              <a:t/>
            </a:r>
            <a:br>
              <a:rPr lang="uk-UA" sz="3200" dirty="0"/>
            </a:br>
            <a:r>
              <a:rPr lang="uk-UA" sz="3200" dirty="0"/>
              <a:t>• Не завжди можливо знайти висококваліфікованих фахівців різного профілю в одному місці.</a:t>
            </a:r>
            <a:endParaRPr lang="ru-RU" sz="3200" dirty="0"/>
          </a:p>
          <a:p>
            <a:pPr marL="0" indent="0">
              <a:buNone/>
            </a:pPr>
            <a:endParaRPr lang="ru-RU" dirty="0"/>
          </a:p>
        </p:txBody>
      </p:sp>
    </p:spTree>
    <p:extLst>
      <p:ext uri="{BB962C8B-B14F-4D97-AF65-F5344CB8AC3E}">
        <p14:creationId xmlns:p14="http://schemas.microsoft.com/office/powerpoint/2010/main" val="32512614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1920" y="137160"/>
            <a:ext cx="11917680" cy="6598920"/>
          </a:xfrm>
        </p:spPr>
        <p:txBody>
          <a:bodyPr/>
          <a:lstStyle/>
          <a:p>
            <a:pPr marL="0" indent="0">
              <a:buNone/>
            </a:pPr>
            <a:r>
              <a:rPr lang="uk-UA" b="1" dirty="0"/>
              <a:t>Скорочення собівартості проектування </a:t>
            </a:r>
            <a:r>
              <a:rPr lang="uk-UA" dirty="0"/>
              <a:t>досягається за рахунок використання раніше створених і уніфікованих проектних і конструкторських рішень, які можуть бути зібрані в бібліотеки і бази знань. Таким же </a:t>
            </a:r>
            <a:r>
              <a:rPr lang="uk-UA" dirty="0" smtClean="0"/>
              <a:t>чином забезпечується </a:t>
            </a:r>
            <a:r>
              <a:rPr lang="uk-UA" dirty="0"/>
              <a:t>створення варіантів і модифікацій виробів.</a:t>
            </a:r>
            <a:br>
              <a:rPr lang="uk-UA" dirty="0"/>
            </a:br>
            <a:endParaRPr lang="uk-UA" dirty="0" smtClean="0"/>
          </a:p>
          <a:p>
            <a:pPr marL="0" indent="0">
              <a:buNone/>
            </a:pPr>
            <a:r>
              <a:rPr lang="uk-UA" b="1" dirty="0" smtClean="0"/>
              <a:t>Поліпшення якості результатів проектування </a:t>
            </a:r>
            <a:r>
              <a:rPr lang="uk-UA" dirty="0" smtClean="0"/>
              <a:t>досягається </a:t>
            </a:r>
            <a:r>
              <a:rPr lang="uk-UA" dirty="0"/>
              <a:t>використанням автоматизованого пошукового і багатоваріантного проектування, застосуванням математичних методів оптимізації параметрів і структури об'єктів і процесів.</a:t>
            </a:r>
            <a:br>
              <a:rPr lang="uk-UA" dirty="0"/>
            </a:br>
            <a:r>
              <a:rPr lang="uk-UA" dirty="0"/>
              <a:t>Рівень виробів визначається суттєвими ознаками, властивостями, структурами або функціями їх як технічних систем. Найбільш сучасним методом оптимізації є застосування генетичних алгоритмів, що дозволяють проводити як структурну, так і параметричну оптимізацію виробів при довільному вигляді </a:t>
            </a:r>
            <a:r>
              <a:rPr lang="uk-UA" dirty="0" err="1" smtClean="0"/>
              <a:t>критеріальної</a:t>
            </a:r>
            <a:r>
              <a:rPr lang="uk-UA" dirty="0" smtClean="0"/>
              <a:t> </a:t>
            </a:r>
            <a:r>
              <a:rPr lang="uk-UA" dirty="0"/>
              <a:t>функції.</a:t>
            </a:r>
            <a:endParaRPr lang="ru-RU" dirty="0"/>
          </a:p>
        </p:txBody>
      </p:sp>
    </p:spTree>
    <p:extLst>
      <p:ext uri="{BB962C8B-B14F-4D97-AF65-F5344CB8AC3E}">
        <p14:creationId xmlns:p14="http://schemas.microsoft.com/office/powerpoint/2010/main" val="10041455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6680" y="137160"/>
            <a:ext cx="11978640" cy="6537960"/>
          </a:xfrm>
        </p:spPr>
        <p:txBody>
          <a:bodyPr>
            <a:normAutofit lnSpcReduction="10000"/>
          </a:bodyPr>
          <a:lstStyle/>
          <a:p>
            <a:pPr marL="0" indent="0">
              <a:buNone/>
            </a:pPr>
            <a:r>
              <a:rPr lang="uk-UA" b="1" dirty="0"/>
              <a:t>Уніфікація проектних рішень </a:t>
            </a:r>
            <a:r>
              <a:rPr lang="uk-UA" dirty="0"/>
              <a:t>виконується за рахунок адаптовані до умов кожного підприємства баз даних і знань</a:t>
            </a:r>
            <a:r>
              <a:rPr lang="uk-UA" dirty="0" smtClean="0"/>
              <a:t>.</a:t>
            </a:r>
          </a:p>
          <a:p>
            <a:pPr marL="0" indent="0">
              <a:buNone/>
            </a:pPr>
            <a:r>
              <a:rPr lang="uk-UA" dirty="0"/>
              <a:t/>
            </a:r>
            <a:br>
              <a:rPr lang="uk-UA" dirty="0"/>
            </a:br>
            <a:r>
              <a:rPr lang="uk-UA" b="1" dirty="0"/>
              <a:t>Стратегічне проектування </a:t>
            </a:r>
            <a:r>
              <a:rPr lang="uk-UA" dirty="0"/>
              <a:t>- це метод створення і ведення довгострокових проектних програм, що починаються з розробки базового </a:t>
            </a:r>
            <a:r>
              <a:rPr lang="uk-UA" dirty="0" smtClean="0"/>
              <a:t>виробу, який </a:t>
            </a:r>
            <a:r>
              <a:rPr lang="uk-UA" dirty="0"/>
              <a:t>потім піддається поступовим модифікаціям і удосконаленням з метою</a:t>
            </a:r>
            <a:br>
              <a:rPr lang="uk-UA" dirty="0"/>
            </a:br>
            <a:r>
              <a:rPr lang="uk-UA" dirty="0"/>
              <a:t>задоволення поточних і </a:t>
            </a:r>
            <a:r>
              <a:rPr lang="uk-UA" dirty="0" smtClean="0"/>
              <a:t>врахування </a:t>
            </a:r>
            <a:r>
              <a:rPr lang="uk-UA" dirty="0"/>
              <a:t>майбутніх вимог користувачів протягом тривалого періоду часу. Сутність стратегічного проектування полягає в постійному відборі і оцінці концепцій (насамперед визначають архітектуру і технології виготовлення) з метою пошуку рішень, що забезпечують найкраще задоволення короткострокових і довгострокових вимог споживачів. Основна мета - обійти комерційні та </a:t>
            </a:r>
            <a:r>
              <a:rPr lang="uk-UA" dirty="0" smtClean="0"/>
              <a:t>технологічні </a:t>
            </a:r>
            <a:r>
              <a:rPr lang="uk-UA" dirty="0"/>
              <a:t>тупики в процесі швидких змін умов і технологій на ринку.</a:t>
            </a:r>
            <a:br>
              <a:rPr lang="uk-UA" dirty="0"/>
            </a:br>
            <a:endParaRPr lang="uk-UA" dirty="0" smtClean="0"/>
          </a:p>
          <a:p>
            <a:pPr marL="0" indent="0">
              <a:buNone/>
            </a:pPr>
            <a:r>
              <a:rPr lang="uk-UA" dirty="0" smtClean="0"/>
              <a:t>До </a:t>
            </a:r>
            <a:r>
              <a:rPr lang="uk-UA" b="1" dirty="0"/>
              <a:t>витрат на натурне моделювання </a:t>
            </a:r>
            <a:r>
              <a:rPr lang="uk-UA" dirty="0"/>
              <a:t>відносять витрати на проектування і виготовлення макетних зразків виробів і їх вузлів, їх випробування на </a:t>
            </a:r>
            <a:r>
              <a:rPr lang="uk-UA" dirty="0" smtClean="0"/>
              <a:t>стендах і </a:t>
            </a:r>
            <a:r>
              <a:rPr lang="uk-UA" dirty="0"/>
              <a:t>т. </a:t>
            </a:r>
            <a:r>
              <a:rPr lang="uk-UA" dirty="0" smtClean="0"/>
              <a:t>д. Скорочення </a:t>
            </a:r>
            <a:r>
              <a:rPr lang="uk-UA" dirty="0"/>
              <a:t>цих витрат може бути досягнуто за рахунок його повної або часткової заміни математичним моделюванням.</a:t>
            </a:r>
            <a:endParaRPr lang="ru-RU" dirty="0"/>
          </a:p>
        </p:txBody>
      </p:sp>
    </p:spTree>
    <p:extLst>
      <p:ext uri="{BB962C8B-B14F-4D97-AF65-F5344CB8AC3E}">
        <p14:creationId xmlns:p14="http://schemas.microsoft.com/office/powerpoint/2010/main" val="12844344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0" y="3259936"/>
            <a:ext cx="1383108" cy="821094"/>
          </a:xfrm>
          <a:prstGeom prst="roundRect">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Додаткові цілі</a:t>
            </a:r>
            <a:endParaRPr lang="ru-RU" dirty="0"/>
          </a:p>
        </p:txBody>
      </p:sp>
      <p:sp>
        <p:nvSpPr>
          <p:cNvPr id="7" name="Скругленный прямоугольник 6"/>
          <p:cNvSpPr/>
          <p:nvPr/>
        </p:nvSpPr>
        <p:spPr>
          <a:xfrm>
            <a:off x="2056156" y="1467846"/>
            <a:ext cx="2118671" cy="838432"/>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Скорочення трудомісткості розробки</a:t>
            </a:r>
            <a:endParaRPr lang="ru-RU" dirty="0"/>
          </a:p>
        </p:txBody>
      </p:sp>
      <p:sp>
        <p:nvSpPr>
          <p:cNvPr id="8" name="Скругленный прямоугольник 7"/>
          <p:cNvSpPr/>
          <p:nvPr/>
        </p:nvSpPr>
        <p:spPr>
          <a:xfrm>
            <a:off x="5042262" y="1131128"/>
            <a:ext cx="6988629" cy="485192"/>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Використання інструментального середовища</a:t>
            </a:r>
            <a:endParaRPr lang="ru-RU" dirty="0"/>
          </a:p>
        </p:txBody>
      </p:sp>
      <p:sp>
        <p:nvSpPr>
          <p:cNvPr id="9" name="Скругленный прямоугольник 8"/>
          <p:cNvSpPr/>
          <p:nvPr/>
        </p:nvSpPr>
        <p:spPr>
          <a:xfrm>
            <a:off x="2056156" y="2954286"/>
            <a:ext cx="2118671" cy="1432395"/>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Скорочення трудомісткості адаптації до умов експлуатації</a:t>
            </a:r>
            <a:endParaRPr lang="ru-RU" dirty="0"/>
          </a:p>
        </p:txBody>
      </p:sp>
      <p:sp>
        <p:nvSpPr>
          <p:cNvPr id="10" name="Скругленный прямоугольник 9"/>
          <p:cNvSpPr/>
          <p:nvPr/>
        </p:nvSpPr>
        <p:spPr>
          <a:xfrm>
            <a:off x="2056156" y="4829921"/>
            <a:ext cx="2118671" cy="758345"/>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Скорочення трудомісткості супроводу</a:t>
            </a:r>
            <a:endParaRPr lang="ru-RU" dirty="0"/>
          </a:p>
        </p:txBody>
      </p:sp>
      <p:sp>
        <p:nvSpPr>
          <p:cNvPr id="13" name="Скругленный прямоугольник 12"/>
          <p:cNvSpPr/>
          <p:nvPr/>
        </p:nvSpPr>
        <p:spPr>
          <a:xfrm>
            <a:off x="5042262" y="2106645"/>
            <a:ext cx="6988629" cy="485192"/>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Мобільність інструментального середовища</a:t>
            </a:r>
            <a:endParaRPr lang="ru-RU" dirty="0"/>
          </a:p>
        </p:txBody>
      </p:sp>
      <p:sp>
        <p:nvSpPr>
          <p:cNvPr id="18" name="Скругленный прямоугольник 17"/>
          <p:cNvSpPr/>
          <p:nvPr/>
        </p:nvSpPr>
        <p:spPr>
          <a:xfrm>
            <a:off x="5042263" y="3422898"/>
            <a:ext cx="6988629" cy="485192"/>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Використання баз даних і знань, орієнтованих на користувача</a:t>
            </a:r>
            <a:endParaRPr lang="ru-RU" dirty="0"/>
          </a:p>
        </p:txBody>
      </p:sp>
      <p:sp>
        <p:nvSpPr>
          <p:cNvPr id="19" name="Скругленный прямоугольник 18"/>
          <p:cNvSpPr/>
          <p:nvPr/>
        </p:nvSpPr>
        <p:spPr>
          <a:xfrm>
            <a:off x="5042262" y="4558513"/>
            <a:ext cx="6988629" cy="485192"/>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Модульність баз даних і знань</a:t>
            </a:r>
            <a:endParaRPr lang="ru-RU" dirty="0"/>
          </a:p>
        </p:txBody>
      </p:sp>
      <p:sp>
        <p:nvSpPr>
          <p:cNvPr id="20" name="Скругленный прямоугольник 19"/>
          <p:cNvSpPr/>
          <p:nvPr/>
        </p:nvSpPr>
        <p:spPr>
          <a:xfrm>
            <a:off x="5042262" y="5458133"/>
            <a:ext cx="6988629" cy="485192"/>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Відкритість і </a:t>
            </a:r>
            <a:r>
              <a:rPr lang="uk-UA" dirty="0" err="1" smtClean="0"/>
              <a:t>модернізовуваність</a:t>
            </a:r>
            <a:r>
              <a:rPr lang="uk-UA" dirty="0" smtClean="0"/>
              <a:t> баз даних і знань</a:t>
            </a:r>
            <a:endParaRPr lang="ru-RU" dirty="0"/>
          </a:p>
        </p:txBody>
      </p:sp>
      <p:cxnSp>
        <p:nvCxnSpPr>
          <p:cNvPr id="25" name="Прямая со стрелкой 24"/>
          <p:cNvCxnSpPr>
            <a:stCxn id="5" idx="3"/>
            <a:endCxn id="7" idx="1"/>
          </p:cNvCxnSpPr>
          <p:nvPr/>
        </p:nvCxnSpPr>
        <p:spPr>
          <a:xfrm flipV="1">
            <a:off x="1383108" y="1887062"/>
            <a:ext cx="673048" cy="1783421"/>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a:stCxn id="5" idx="3"/>
            <a:endCxn id="9" idx="1"/>
          </p:cNvCxnSpPr>
          <p:nvPr/>
        </p:nvCxnSpPr>
        <p:spPr>
          <a:xfrm>
            <a:off x="1383108" y="3670483"/>
            <a:ext cx="673048" cy="1"/>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a:stCxn id="5" idx="3"/>
            <a:endCxn id="10" idx="1"/>
          </p:cNvCxnSpPr>
          <p:nvPr/>
        </p:nvCxnSpPr>
        <p:spPr>
          <a:xfrm>
            <a:off x="1383108" y="3670483"/>
            <a:ext cx="673048" cy="1538611"/>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8" name="Прямая со стрелкой 37"/>
          <p:cNvCxnSpPr>
            <a:stCxn id="7" idx="3"/>
            <a:endCxn id="8" idx="1"/>
          </p:cNvCxnSpPr>
          <p:nvPr/>
        </p:nvCxnSpPr>
        <p:spPr>
          <a:xfrm flipV="1">
            <a:off x="4174827" y="1373724"/>
            <a:ext cx="867435" cy="513338"/>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0" name="Прямая со стрелкой 39"/>
          <p:cNvCxnSpPr>
            <a:stCxn id="7" idx="3"/>
            <a:endCxn id="13" idx="1"/>
          </p:cNvCxnSpPr>
          <p:nvPr/>
        </p:nvCxnSpPr>
        <p:spPr>
          <a:xfrm>
            <a:off x="4174827" y="1887062"/>
            <a:ext cx="867435" cy="462179"/>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a:stCxn id="9" idx="3"/>
            <a:endCxn id="18" idx="1"/>
          </p:cNvCxnSpPr>
          <p:nvPr/>
        </p:nvCxnSpPr>
        <p:spPr>
          <a:xfrm flipV="1">
            <a:off x="4174827" y="3665494"/>
            <a:ext cx="867436" cy="499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5" name="Прямая со стрелкой 54"/>
          <p:cNvCxnSpPr>
            <a:stCxn id="10" idx="3"/>
            <a:endCxn id="19" idx="1"/>
          </p:cNvCxnSpPr>
          <p:nvPr/>
        </p:nvCxnSpPr>
        <p:spPr>
          <a:xfrm flipV="1">
            <a:off x="4174827" y="4801109"/>
            <a:ext cx="867435" cy="407985"/>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8" name="Прямая со стрелкой 57"/>
          <p:cNvCxnSpPr>
            <a:stCxn id="10" idx="3"/>
            <a:endCxn id="20" idx="1"/>
          </p:cNvCxnSpPr>
          <p:nvPr/>
        </p:nvCxnSpPr>
        <p:spPr>
          <a:xfrm>
            <a:off x="4174827" y="5209094"/>
            <a:ext cx="867435" cy="491635"/>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214604" y="72953"/>
            <a:ext cx="4827658" cy="830997"/>
          </a:xfrm>
          <a:prstGeom prst="rect">
            <a:avLst/>
          </a:prstGeom>
          <a:noFill/>
        </p:spPr>
        <p:txBody>
          <a:bodyPr wrap="square" rtlCol="0">
            <a:spAutoFit/>
          </a:bodyPr>
          <a:lstStyle/>
          <a:p>
            <a:r>
              <a:rPr lang="uk-UA" sz="2400" b="1" dirty="0" smtClean="0"/>
              <a:t>Додаткові цілі автоматизації </a:t>
            </a:r>
          </a:p>
          <a:p>
            <a:r>
              <a:rPr lang="uk-UA" sz="2400" b="1" dirty="0" smtClean="0"/>
              <a:t>проектування</a:t>
            </a:r>
            <a:endParaRPr lang="ru-RU" sz="2400" b="1" dirty="0"/>
          </a:p>
        </p:txBody>
      </p:sp>
    </p:spTree>
    <p:extLst>
      <p:ext uri="{BB962C8B-B14F-4D97-AF65-F5344CB8AC3E}">
        <p14:creationId xmlns:p14="http://schemas.microsoft.com/office/powerpoint/2010/main" val="11020409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28600" y="1310640"/>
            <a:ext cx="11643360" cy="4084320"/>
          </a:xfrm>
        </p:spPr>
        <p:txBody>
          <a:bodyPr>
            <a:normAutofit/>
          </a:bodyPr>
          <a:lstStyle/>
          <a:p>
            <a:pPr marL="0" indent="0">
              <a:buNone/>
            </a:pPr>
            <a:r>
              <a:rPr lang="uk-UA" sz="3600" b="1" dirty="0"/>
              <a:t>Система автоматизованого проектування (САПР) </a:t>
            </a:r>
            <a:r>
              <a:rPr lang="uk-UA" sz="3600" dirty="0"/>
              <a:t>- автоматизована система, </a:t>
            </a:r>
            <a:r>
              <a:rPr lang="uk-UA" sz="3600" dirty="0" smtClean="0"/>
              <a:t>призначена </a:t>
            </a:r>
            <a:r>
              <a:rPr lang="uk-UA" sz="3600" dirty="0"/>
              <a:t>для автоматизації технологічного </a:t>
            </a:r>
            <a:r>
              <a:rPr lang="uk-UA" sz="3600" dirty="0" smtClean="0"/>
              <a:t>процесу </a:t>
            </a:r>
            <a:r>
              <a:rPr lang="uk-UA" sz="3600" dirty="0"/>
              <a:t>проектування </a:t>
            </a:r>
            <a:r>
              <a:rPr lang="uk-UA" sz="3600" dirty="0" smtClean="0"/>
              <a:t>виробів, </a:t>
            </a:r>
            <a:r>
              <a:rPr lang="uk-UA" sz="3600" dirty="0"/>
              <a:t>результатом </a:t>
            </a:r>
            <a:r>
              <a:rPr lang="uk-UA" sz="3600" dirty="0" smtClean="0"/>
              <a:t>якого </a:t>
            </a:r>
            <a:r>
              <a:rPr lang="uk-UA" sz="3600" dirty="0"/>
              <a:t>є комплект проектно-конструкторської документації, достатньої для виготовлення та подальшої </a:t>
            </a:r>
            <a:r>
              <a:rPr lang="uk-UA" sz="3600" dirty="0" smtClean="0"/>
              <a:t>експлуатації </a:t>
            </a:r>
            <a:r>
              <a:rPr lang="uk-UA" sz="3600" dirty="0"/>
              <a:t>об'єкта проектування</a:t>
            </a:r>
            <a:endParaRPr lang="ru-RU" sz="3600" dirty="0"/>
          </a:p>
        </p:txBody>
      </p:sp>
    </p:spTree>
    <p:extLst>
      <p:ext uri="{BB962C8B-B14F-4D97-AF65-F5344CB8AC3E}">
        <p14:creationId xmlns:p14="http://schemas.microsoft.com/office/powerpoint/2010/main" val="32495176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43840" y="198120"/>
            <a:ext cx="11567160" cy="5978843"/>
          </a:xfrm>
        </p:spPr>
        <p:txBody>
          <a:bodyPr>
            <a:normAutofit/>
          </a:bodyPr>
          <a:lstStyle/>
          <a:p>
            <a:pPr marL="0" indent="0">
              <a:buNone/>
            </a:pPr>
            <a:r>
              <a:rPr lang="uk-UA" sz="3200" b="1" dirty="0" smtClean="0"/>
              <a:t>Класифікація САПР за цільовим призначенням:</a:t>
            </a:r>
          </a:p>
          <a:p>
            <a:pPr marL="0" indent="0">
              <a:buNone/>
            </a:pPr>
            <a:endParaRPr lang="uk-UA" sz="3200" b="1" dirty="0" smtClean="0"/>
          </a:p>
          <a:p>
            <a:pPr marL="0" indent="0">
              <a:buNone/>
            </a:pPr>
            <a:r>
              <a:rPr lang="uk-UA" sz="3200" dirty="0"/>
              <a:t>• </a:t>
            </a:r>
            <a:r>
              <a:rPr lang="uk-UA" sz="3200" dirty="0" smtClean="0"/>
              <a:t>засоби безпосередньо </a:t>
            </a:r>
            <a:r>
              <a:rPr lang="uk-UA" sz="3200" dirty="0"/>
              <a:t>проектування </a:t>
            </a:r>
            <a:r>
              <a:rPr lang="uk-UA" sz="3200" b="1" dirty="0"/>
              <a:t>СAD</a:t>
            </a:r>
            <a:r>
              <a:rPr lang="uk-UA" sz="3200" dirty="0"/>
              <a:t> (</a:t>
            </a:r>
            <a:r>
              <a:rPr lang="uk-UA" sz="3200" dirty="0" err="1"/>
              <a:t>Computer</a:t>
            </a:r>
            <a:r>
              <a:rPr lang="uk-UA" sz="3200" dirty="0"/>
              <a:t> </a:t>
            </a:r>
            <a:r>
              <a:rPr lang="uk-UA" sz="3200" dirty="0" err="1"/>
              <a:t>Aided</a:t>
            </a:r>
            <a:r>
              <a:rPr lang="uk-UA" sz="3200" dirty="0"/>
              <a:t> </a:t>
            </a:r>
            <a:r>
              <a:rPr lang="uk-UA" sz="3200" dirty="0" err="1"/>
              <a:t>Design</a:t>
            </a:r>
            <a:r>
              <a:rPr lang="uk-UA" sz="3200" dirty="0"/>
              <a:t>);</a:t>
            </a:r>
            <a:br>
              <a:rPr lang="uk-UA" sz="3200" dirty="0"/>
            </a:br>
            <a:r>
              <a:rPr lang="uk-UA" sz="3200" dirty="0"/>
              <a:t>• </a:t>
            </a:r>
            <a:r>
              <a:rPr lang="uk-UA" sz="3200" dirty="0" smtClean="0"/>
              <a:t>засоби </a:t>
            </a:r>
            <a:r>
              <a:rPr lang="uk-UA" sz="3200" dirty="0"/>
              <a:t>інженерного аналізу </a:t>
            </a:r>
            <a:r>
              <a:rPr lang="uk-UA" sz="3200" b="1" dirty="0"/>
              <a:t>CAE</a:t>
            </a:r>
            <a:r>
              <a:rPr lang="uk-UA" sz="3200" dirty="0"/>
              <a:t> </a:t>
            </a:r>
            <a:r>
              <a:rPr lang="uk-UA" sz="3200" dirty="0" smtClean="0"/>
              <a:t>(</a:t>
            </a:r>
            <a:r>
              <a:rPr lang="uk-UA" sz="3200" dirty="0" err="1" smtClean="0"/>
              <a:t>Computer</a:t>
            </a:r>
            <a:r>
              <a:rPr lang="uk-UA" sz="3200" dirty="0" smtClean="0"/>
              <a:t> </a:t>
            </a:r>
            <a:r>
              <a:rPr lang="uk-UA" sz="3200" dirty="0" err="1"/>
              <a:t>Aided</a:t>
            </a:r>
            <a:r>
              <a:rPr lang="uk-UA" sz="3200" dirty="0"/>
              <a:t> </a:t>
            </a:r>
            <a:r>
              <a:rPr lang="uk-UA" sz="3200" dirty="0" err="1"/>
              <a:t>Engineering</a:t>
            </a:r>
            <a:r>
              <a:rPr lang="uk-UA" sz="3200" dirty="0"/>
              <a:t>);</a:t>
            </a:r>
            <a:br>
              <a:rPr lang="uk-UA" sz="3200" dirty="0"/>
            </a:br>
            <a:r>
              <a:rPr lang="uk-UA" sz="3200" dirty="0" smtClean="0"/>
              <a:t>• </a:t>
            </a:r>
            <a:r>
              <a:rPr lang="uk-UA" sz="3200" dirty="0" err="1" smtClean="0"/>
              <a:t>Засобипідготовки</a:t>
            </a:r>
            <a:r>
              <a:rPr lang="uk-UA" sz="3200" dirty="0" smtClean="0"/>
              <a:t> </a:t>
            </a:r>
            <a:r>
              <a:rPr lang="uk-UA" sz="3200" dirty="0"/>
              <a:t>автоматизованого виробництва </a:t>
            </a:r>
            <a:r>
              <a:rPr lang="uk-UA" sz="3200" b="1" dirty="0"/>
              <a:t>САМ</a:t>
            </a:r>
            <a:r>
              <a:rPr lang="uk-UA" sz="3200" dirty="0"/>
              <a:t> (</a:t>
            </a:r>
            <a:r>
              <a:rPr lang="uk-UA" sz="3200" dirty="0" err="1"/>
              <a:t>Computer</a:t>
            </a:r>
            <a:r>
              <a:rPr lang="uk-UA" sz="3200" dirty="0"/>
              <a:t> </a:t>
            </a:r>
            <a:r>
              <a:rPr lang="uk-UA" sz="3200" dirty="0" err="1"/>
              <a:t>Aided</a:t>
            </a:r>
            <a:r>
              <a:rPr lang="uk-UA" sz="3200" dirty="0"/>
              <a:t> </a:t>
            </a:r>
            <a:r>
              <a:rPr lang="uk-UA" sz="3200" dirty="0" err="1"/>
              <a:t>Manufacturing</a:t>
            </a:r>
            <a:r>
              <a:rPr lang="uk-UA" sz="3200" dirty="0"/>
              <a:t>);</a:t>
            </a:r>
            <a:br>
              <a:rPr lang="uk-UA" sz="3200" dirty="0"/>
            </a:br>
            <a:r>
              <a:rPr lang="uk-UA" sz="3200" dirty="0"/>
              <a:t>• засоби планування технологічних процесів </a:t>
            </a:r>
            <a:r>
              <a:rPr lang="uk-UA" sz="3200" b="1" dirty="0"/>
              <a:t>САРР</a:t>
            </a:r>
            <a:r>
              <a:rPr lang="uk-UA" sz="3200" dirty="0"/>
              <a:t> </a:t>
            </a:r>
            <a:r>
              <a:rPr lang="uk-UA" sz="3200" dirty="0" smtClean="0"/>
              <a:t>(</a:t>
            </a:r>
            <a:r>
              <a:rPr lang="uk-UA" sz="3200" dirty="0" err="1" smtClean="0"/>
              <a:t>Computer</a:t>
            </a:r>
            <a:r>
              <a:rPr lang="uk-UA" sz="3200" dirty="0" smtClean="0"/>
              <a:t> </a:t>
            </a:r>
            <a:r>
              <a:rPr lang="uk-UA" sz="3200" dirty="0" err="1"/>
              <a:t>Aided</a:t>
            </a:r>
            <a:r>
              <a:rPr lang="uk-UA" sz="3200" dirty="0"/>
              <a:t> </a:t>
            </a:r>
            <a:r>
              <a:rPr lang="uk-UA" sz="3200" dirty="0" err="1"/>
              <a:t>Process</a:t>
            </a:r>
            <a:r>
              <a:rPr lang="uk-UA" sz="3200" dirty="0"/>
              <a:t> </a:t>
            </a:r>
            <a:r>
              <a:rPr lang="uk-UA" sz="3200" dirty="0" err="1"/>
              <a:t>Planning</a:t>
            </a:r>
            <a:r>
              <a:rPr lang="uk-UA" sz="3200" dirty="0"/>
              <a:t>);</a:t>
            </a:r>
            <a:br>
              <a:rPr lang="uk-UA" sz="3200" dirty="0"/>
            </a:br>
            <a:r>
              <a:rPr lang="uk-UA" sz="3200" dirty="0"/>
              <a:t>• засоби управління документообігом </a:t>
            </a:r>
            <a:r>
              <a:rPr lang="uk-UA" sz="3200" b="1" dirty="0"/>
              <a:t>PDM</a:t>
            </a:r>
            <a:r>
              <a:rPr lang="uk-UA" sz="3200" dirty="0"/>
              <a:t> </a:t>
            </a:r>
            <a:r>
              <a:rPr lang="uk-UA" sz="3200" dirty="0" smtClean="0"/>
              <a:t>(</a:t>
            </a:r>
            <a:r>
              <a:rPr lang="uk-UA" sz="3200" dirty="0" err="1" smtClean="0"/>
              <a:t>Product</a:t>
            </a:r>
            <a:r>
              <a:rPr lang="uk-UA" sz="3200" dirty="0" smtClean="0"/>
              <a:t> </a:t>
            </a:r>
            <a:r>
              <a:rPr lang="uk-UA" sz="3200" dirty="0" err="1"/>
              <a:t>Document</a:t>
            </a:r>
            <a:r>
              <a:rPr lang="uk-UA" sz="3200" dirty="0"/>
              <a:t> </a:t>
            </a:r>
            <a:r>
              <a:rPr lang="uk-UA" sz="3200" dirty="0" err="1"/>
              <a:t>Management</a:t>
            </a:r>
            <a:r>
              <a:rPr lang="uk-UA" sz="3200" dirty="0"/>
              <a:t>),</a:t>
            </a:r>
            <a:br>
              <a:rPr lang="uk-UA" sz="3200" dirty="0"/>
            </a:br>
            <a:r>
              <a:rPr lang="uk-UA" sz="3200" dirty="0"/>
              <a:t>• </a:t>
            </a:r>
            <a:r>
              <a:rPr lang="uk-UA" sz="3200" dirty="0" err="1"/>
              <a:t>геоінформаційні</a:t>
            </a:r>
            <a:r>
              <a:rPr lang="uk-UA" sz="3200" dirty="0"/>
              <a:t> системи </a:t>
            </a:r>
            <a:r>
              <a:rPr lang="uk-UA" sz="3200" b="1" dirty="0"/>
              <a:t>GIS</a:t>
            </a:r>
            <a:r>
              <a:rPr lang="uk-UA" sz="3200" dirty="0"/>
              <a:t> </a:t>
            </a:r>
            <a:r>
              <a:rPr lang="uk-UA" sz="3200" dirty="0" smtClean="0"/>
              <a:t>(</a:t>
            </a:r>
            <a:r>
              <a:rPr lang="uk-UA" sz="3200" dirty="0" err="1" smtClean="0"/>
              <a:t>GeoinformaticsSystems</a:t>
            </a:r>
            <a:r>
              <a:rPr lang="uk-UA" sz="3200" dirty="0"/>
              <a:t>).</a:t>
            </a:r>
            <a:endParaRPr lang="ru-RU" sz="3200" b="1" dirty="0"/>
          </a:p>
        </p:txBody>
      </p:sp>
    </p:spTree>
    <p:extLst>
      <p:ext uri="{BB962C8B-B14F-4D97-AF65-F5344CB8AC3E}">
        <p14:creationId xmlns:p14="http://schemas.microsoft.com/office/powerpoint/2010/main" val="8910268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9080" y="304800"/>
            <a:ext cx="11094720" cy="5872163"/>
          </a:xfrm>
        </p:spPr>
        <p:txBody>
          <a:bodyPr/>
          <a:lstStyle/>
          <a:p>
            <a:pPr marL="0" indent="0">
              <a:buNone/>
            </a:pPr>
            <a:r>
              <a:rPr lang="uk-UA" dirty="0"/>
              <a:t>У свою чергу, всередині всього безлічі CAD-рішень прийнято виділяти за галузевим призначенням</a:t>
            </a:r>
            <a:r>
              <a:rPr lang="uk-UA" dirty="0" smtClean="0"/>
              <a:t>:</a:t>
            </a:r>
          </a:p>
          <a:p>
            <a:pPr marL="0" indent="0">
              <a:buNone/>
            </a:pPr>
            <a:r>
              <a:rPr lang="uk-UA" dirty="0"/>
              <a:t/>
            </a:r>
            <a:br>
              <a:rPr lang="uk-UA" dirty="0"/>
            </a:br>
            <a:r>
              <a:rPr lang="uk-UA" dirty="0"/>
              <a:t>• машинобудівні CAD - </a:t>
            </a:r>
            <a:r>
              <a:rPr lang="uk-UA" b="1" dirty="0"/>
              <a:t>MCAD</a:t>
            </a:r>
            <a:r>
              <a:rPr lang="uk-UA" dirty="0"/>
              <a:t> </a:t>
            </a:r>
            <a:r>
              <a:rPr lang="uk-UA" dirty="0" smtClean="0"/>
              <a:t>(</a:t>
            </a:r>
            <a:r>
              <a:rPr lang="uk-UA" dirty="0" err="1" smtClean="0"/>
              <a:t>Mechanical</a:t>
            </a:r>
            <a:r>
              <a:rPr lang="uk-UA" dirty="0" smtClean="0"/>
              <a:t> </a:t>
            </a:r>
            <a:r>
              <a:rPr lang="uk-UA" dirty="0" err="1"/>
              <a:t>Computer</a:t>
            </a:r>
            <a:r>
              <a:rPr lang="uk-UA" dirty="0"/>
              <a:t> </a:t>
            </a:r>
            <a:r>
              <a:rPr lang="uk-UA" dirty="0" err="1"/>
              <a:t>Aided</a:t>
            </a:r>
            <a:r>
              <a:rPr lang="uk-UA" dirty="0"/>
              <a:t> </a:t>
            </a:r>
            <a:r>
              <a:rPr lang="uk-UA" dirty="0" err="1"/>
              <a:t>Design</a:t>
            </a:r>
            <a:r>
              <a:rPr lang="uk-UA" dirty="0" smtClean="0"/>
              <a:t>)</a:t>
            </a:r>
          </a:p>
          <a:p>
            <a:pPr marL="0" indent="0">
              <a:buNone/>
            </a:pPr>
            <a:r>
              <a:rPr lang="uk-UA" dirty="0"/>
              <a:t/>
            </a:r>
            <a:br>
              <a:rPr lang="uk-UA" dirty="0"/>
            </a:br>
            <a:r>
              <a:rPr lang="uk-UA" dirty="0"/>
              <a:t>• САПР електронних пристроїв, </a:t>
            </a:r>
            <a:r>
              <a:rPr lang="uk-UA" b="1" dirty="0"/>
              <a:t>EDA</a:t>
            </a:r>
            <a:r>
              <a:rPr lang="uk-UA" dirty="0"/>
              <a:t> </a:t>
            </a:r>
            <a:r>
              <a:rPr lang="uk-UA" dirty="0" smtClean="0"/>
              <a:t>(</a:t>
            </a:r>
            <a:r>
              <a:rPr lang="uk-UA" dirty="0" err="1" smtClean="0"/>
              <a:t>Electronic</a:t>
            </a:r>
            <a:r>
              <a:rPr lang="uk-UA" dirty="0" smtClean="0"/>
              <a:t> </a:t>
            </a:r>
            <a:r>
              <a:rPr lang="uk-UA" dirty="0" err="1"/>
              <a:t>Design</a:t>
            </a:r>
            <a:r>
              <a:rPr lang="uk-UA" dirty="0"/>
              <a:t> </a:t>
            </a:r>
            <a:r>
              <a:rPr lang="uk-UA" dirty="0" err="1"/>
              <a:t>Automation</a:t>
            </a:r>
            <a:r>
              <a:rPr lang="uk-UA" dirty="0" smtClean="0"/>
              <a:t>)</a:t>
            </a:r>
          </a:p>
          <a:p>
            <a:pPr marL="0" indent="0">
              <a:buNone/>
            </a:pPr>
            <a:r>
              <a:rPr lang="uk-UA" dirty="0"/>
              <a:t/>
            </a:r>
            <a:br>
              <a:rPr lang="uk-UA" dirty="0"/>
            </a:br>
            <a:r>
              <a:rPr lang="uk-UA" dirty="0"/>
              <a:t>• архітектурно-будівельні САПР, </a:t>
            </a:r>
            <a:r>
              <a:rPr lang="uk-UA" b="1" dirty="0"/>
              <a:t>AEC</a:t>
            </a:r>
            <a:r>
              <a:rPr lang="uk-UA" dirty="0"/>
              <a:t> </a:t>
            </a:r>
            <a:r>
              <a:rPr lang="uk-UA" dirty="0" smtClean="0"/>
              <a:t>(</a:t>
            </a:r>
            <a:r>
              <a:rPr lang="uk-UA" dirty="0" err="1" smtClean="0"/>
              <a:t>Architecture</a:t>
            </a:r>
            <a:r>
              <a:rPr lang="uk-UA" dirty="0" smtClean="0"/>
              <a:t> </a:t>
            </a:r>
            <a:r>
              <a:rPr lang="uk-UA" dirty="0" err="1"/>
              <a:t>Engineering</a:t>
            </a:r>
            <a:r>
              <a:rPr lang="uk-UA" dirty="0"/>
              <a:t> </a:t>
            </a:r>
            <a:r>
              <a:rPr lang="uk-UA" dirty="0" err="1"/>
              <a:t>and</a:t>
            </a:r>
            <a:r>
              <a:rPr lang="uk-UA" dirty="0"/>
              <a:t> </a:t>
            </a:r>
            <a:r>
              <a:rPr lang="uk-UA" dirty="0" err="1"/>
              <a:t>Construction</a:t>
            </a:r>
            <a:r>
              <a:rPr lang="uk-UA" dirty="0"/>
              <a:t>).</a:t>
            </a:r>
            <a:endParaRPr lang="ru-RU" dirty="0"/>
          </a:p>
        </p:txBody>
      </p:sp>
    </p:spTree>
    <p:extLst>
      <p:ext uri="{BB962C8B-B14F-4D97-AF65-F5344CB8AC3E}">
        <p14:creationId xmlns:p14="http://schemas.microsoft.com/office/powerpoint/2010/main" val="27026089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1920" y="152400"/>
            <a:ext cx="11628120" cy="6400800"/>
          </a:xfrm>
        </p:spPr>
        <p:txBody>
          <a:bodyPr>
            <a:normAutofit/>
          </a:bodyPr>
          <a:lstStyle/>
          <a:p>
            <a:pPr marL="0" indent="0">
              <a:buNone/>
            </a:pPr>
            <a:r>
              <a:rPr lang="uk-UA" sz="3200" dirty="0"/>
              <a:t>А продукти CAE, відповідно, поділяються на системи</a:t>
            </a:r>
            <a:r>
              <a:rPr lang="uk-UA" sz="3200" dirty="0" smtClean="0"/>
              <a:t>:</a:t>
            </a:r>
          </a:p>
          <a:p>
            <a:pPr marL="0" indent="0">
              <a:buNone/>
            </a:pPr>
            <a:r>
              <a:rPr lang="uk-UA" sz="3200" dirty="0"/>
              <a:t/>
            </a:r>
            <a:br>
              <a:rPr lang="uk-UA" sz="3200" dirty="0"/>
            </a:br>
            <a:r>
              <a:rPr lang="uk-UA" sz="3200" dirty="0"/>
              <a:t>• на </a:t>
            </a:r>
            <a:r>
              <a:rPr lang="uk-UA" sz="3200" dirty="0" smtClean="0"/>
              <a:t>розрахунків міцності </a:t>
            </a:r>
            <a:r>
              <a:rPr lang="uk-UA" sz="3200" dirty="0"/>
              <a:t>(в основному засобами </a:t>
            </a:r>
            <a:r>
              <a:rPr lang="uk-UA" sz="3200" dirty="0" smtClean="0"/>
              <a:t>МСЕ </a:t>
            </a:r>
            <a:r>
              <a:rPr lang="uk-UA" sz="3200" dirty="0"/>
              <a:t>- методу скінченних елементів);</a:t>
            </a:r>
            <a:br>
              <a:rPr lang="uk-UA" sz="3200" dirty="0"/>
            </a:br>
            <a:r>
              <a:rPr lang="uk-UA" sz="3200" dirty="0"/>
              <a:t>• теплових розрахунків;</a:t>
            </a:r>
            <a:br>
              <a:rPr lang="uk-UA" sz="3200" dirty="0"/>
            </a:br>
            <a:r>
              <a:rPr lang="uk-UA" sz="3200" dirty="0"/>
              <a:t>• обчислювальної гідроаеродинаміки (CFD, </a:t>
            </a:r>
            <a:r>
              <a:rPr lang="uk-UA" sz="3200" dirty="0" err="1"/>
              <a:t>Computational</a:t>
            </a:r>
            <a:r>
              <a:rPr lang="uk-UA" sz="3200" dirty="0"/>
              <a:t> </a:t>
            </a:r>
            <a:r>
              <a:rPr lang="uk-UA" sz="3200" dirty="0" err="1"/>
              <a:t>Fluid</a:t>
            </a:r>
            <a:r>
              <a:rPr lang="uk-UA" sz="3200" dirty="0"/>
              <a:t> Dynamics);</a:t>
            </a:r>
            <a:br>
              <a:rPr lang="uk-UA" sz="3200" dirty="0"/>
            </a:br>
            <a:r>
              <a:rPr lang="uk-UA" sz="3200" dirty="0"/>
              <a:t>• кінематичного аналізу;</a:t>
            </a:r>
            <a:br>
              <a:rPr lang="uk-UA" sz="3200" dirty="0"/>
            </a:br>
            <a:r>
              <a:rPr lang="uk-UA" sz="3200" dirty="0"/>
              <a:t>• механічної симуляції (MES, </a:t>
            </a:r>
            <a:r>
              <a:rPr lang="uk-UA" sz="3200" dirty="0" err="1"/>
              <a:t>Mechanical</a:t>
            </a:r>
            <a:r>
              <a:rPr lang="uk-UA" sz="3200" dirty="0"/>
              <a:t> </a:t>
            </a:r>
            <a:r>
              <a:rPr lang="uk-UA" sz="3200" dirty="0" err="1"/>
              <a:t>Event</a:t>
            </a:r>
            <a:r>
              <a:rPr lang="uk-UA" sz="3200" dirty="0"/>
              <a:t> </a:t>
            </a:r>
            <a:r>
              <a:rPr lang="uk-UA" sz="3200" dirty="0" err="1"/>
              <a:t>Simulation</a:t>
            </a:r>
            <a:r>
              <a:rPr lang="uk-UA" sz="3200" dirty="0"/>
              <a:t>);</a:t>
            </a:r>
            <a:br>
              <a:rPr lang="uk-UA" sz="3200" dirty="0"/>
            </a:br>
            <a:r>
              <a:rPr lang="uk-UA" sz="3200" dirty="0"/>
              <a:t>• симуляції процесів лиття та обробки тиском;</a:t>
            </a:r>
            <a:br>
              <a:rPr lang="uk-UA" sz="3200" dirty="0"/>
            </a:br>
            <a:r>
              <a:rPr lang="uk-UA" sz="3200" dirty="0"/>
              <a:t>• електромагнітних і електродинамічних розрахунків;</a:t>
            </a:r>
            <a:br>
              <a:rPr lang="uk-UA" sz="3200" dirty="0"/>
            </a:br>
            <a:r>
              <a:rPr lang="uk-UA" sz="3200" dirty="0"/>
              <a:t>• </a:t>
            </a:r>
            <a:r>
              <a:rPr lang="uk-UA" sz="3200" dirty="0" err="1" smtClean="0"/>
              <a:t>оптимізуючі</a:t>
            </a:r>
            <a:r>
              <a:rPr lang="uk-UA" sz="3200" dirty="0" smtClean="0"/>
              <a:t>.</a:t>
            </a:r>
            <a:endParaRPr lang="ru-RU" sz="3200" dirty="0"/>
          </a:p>
        </p:txBody>
      </p:sp>
    </p:spTree>
    <p:extLst>
      <p:ext uri="{BB962C8B-B14F-4D97-AF65-F5344CB8AC3E}">
        <p14:creationId xmlns:p14="http://schemas.microsoft.com/office/powerpoint/2010/main" val="532727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0040" y="167640"/>
            <a:ext cx="11430000" cy="6385560"/>
          </a:xfrm>
        </p:spPr>
        <p:txBody>
          <a:bodyPr>
            <a:noAutofit/>
          </a:bodyPr>
          <a:lstStyle/>
          <a:p>
            <a:pPr marL="0" indent="0">
              <a:buNone/>
            </a:pPr>
            <a:r>
              <a:rPr lang="uk-UA" sz="3200" dirty="0" smtClean="0"/>
              <a:t>В залежності від </a:t>
            </a:r>
            <a:r>
              <a:rPr lang="uk-UA" sz="3200" dirty="0"/>
              <a:t>обставин і поточного завдання САПР також класифікують за іншими ознаками</a:t>
            </a:r>
            <a:r>
              <a:rPr lang="uk-UA" sz="3200" dirty="0" smtClean="0"/>
              <a:t>:</a:t>
            </a:r>
          </a:p>
          <a:p>
            <a:pPr marL="0" indent="0">
              <a:buNone/>
            </a:pPr>
            <a:r>
              <a:rPr lang="uk-UA" sz="3200" dirty="0"/>
              <a:t/>
            </a:r>
            <a:br>
              <a:rPr lang="uk-UA" sz="3200" dirty="0"/>
            </a:br>
            <a:r>
              <a:rPr lang="uk-UA" sz="3200" dirty="0"/>
              <a:t>1) </a:t>
            </a:r>
            <a:r>
              <a:rPr lang="uk-UA" sz="3200" u="sng" dirty="0"/>
              <a:t>різновиди і складності об'єктів проектування</a:t>
            </a:r>
            <a:r>
              <a:rPr lang="uk-UA" sz="3200" dirty="0"/>
              <a:t>:</a:t>
            </a:r>
            <a:br>
              <a:rPr lang="uk-UA" sz="3200" dirty="0"/>
            </a:br>
            <a:r>
              <a:rPr lang="uk-UA" sz="3200" dirty="0"/>
              <a:t>а) САПР </a:t>
            </a:r>
            <a:r>
              <a:rPr lang="uk-UA" sz="3200" dirty="0" err="1" smtClean="0"/>
              <a:t>низькоскладних</a:t>
            </a:r>
            <a:r>
              <a:rPr lang="uk-UA" sz="3200" dirty="0" smtClean="0"/>
              <a:t> </a:t>
            </a:r>
            <a:r>
              <a:rPr lang="uk-UA" sz="3200" dirty="0"/>
              <a:t>об'єктів (кількість складових частин - до 100);</a:t>
            </a:r>
            <a:br>
              <a:rPr lang="uk-UA" sz="3200" dirty="0"/>
            </a:br>
            <a:r>
              <a:rPr lang="uk-UA" sz="3200" dirty="0"/>
              <a:t>б) САПР </a:t>
            </a:r>
            <a:r>
              <a:rPr lang="uk-UA" sz="3200" dirty="0" err="1" smtClean="0"/>
              <a:t>среднескладних</a:t>
            </a:r>
            <a:r>
              <a:rPr lang="uk-UA" sz="3200" dirty="0" smtClean="0"/>
              <a:t> </a:t>
            </a:r>
            <a:r>
              <a:rPr lang="uk-UA" sz="3200" dirty="0"/>
              <a:t>об'єктів (100-10 000);</a:t>
            </a:r>
            <a:br>
              <a:rPr lang="uk-UA" sz="3200" dirty="0"/>
            </a:br>
            <a:r>
              <a:rPr lang="uk-UA" sz="3200" dirty="0"/>
              <a:t>в) САПР </a:t>
            </a:r>
            <a:r>
              <a:rPr lang="uk-UA" sz="3200" dirty="0" err="1"/>
              <a:t>високоскладних</a:t>
            </a:r>
            <a:r>
              <a:rPr lang="uk-UA" sz="3200" dirty="0"/>
              <a:t> об'єктів (вище 10 000</a:t>
            </a:r>
            <a:r>
              <a:rPr lang="uk-UA" sz="3200" dirty="0" smtClean="0"/>
              <a:t>);</a:t>
            </a:r>
          </a:p>
          <a:p>
            <a:pPr marL="0" indent="0">
              <a:buNone/>
            </a:pPr>
            <a:endParaRPr lang="uk-UA" sz="3200" dirty="0"/>
          </a:p>
          <a:p>
            <a:pPr marL="0" indent="0">
              <a:buNone/>
            </a:pPr>
            <a:r>
              <a:rPr lang="uk-UA" sz="3200" dirty="0"/>
              <a:t>2) </a:t>
            </a:r>
            <a:r>
              <a:rPr lang="uk-UA" sz="3200" u="sng" dirty="0"/>
              <a:t>рівнем автоматизації</a:t>
            </a:r>
            <a:r>
              <a:rPr lang="uk-UA" sz="3200" dirty="0"/>
              <a:t>:</a:t>
            </a:r>
            <a:br>
              <a:rPr lang="uk-UA" sz="3200" dirty="0"/>
            </a:br>
            <a:r>
              <a:rPr lang="uk-UA" sz="3200" dirty="0"/>
              <a:t>а) </a:t>
            </a:r>
            <a:r>
              <a:rPr lang="uk-UA" sz="3200" dirty="0" err="1" smtClean="0"/>
              <a:t>низькоавтоматизовані</a:t>
            </a:r>
            <a:r>
              <a:rPr lang="uk-UA" sz="3200" dirty="0" smtClean="0"/>
              <a:t> </a:t>
            </a:r>
            <a:r>
              <a:rPr lang="uk-UA" sz="3200" dirty="0"/>
              <a:t>(до 25% проектних процедур автоматизовано);</a:t>
            </a:r>
            <a:br>
              <a:rPr lang="uk-UA" sz="3200" dirty="0"/>
            </a:br>
            <a:r>
              <a:rPr lang="uk-UA" sz="3200" dirty="0"/>
              <a:t>б) </a:t>
            </a:r>
            <a:r>
              <a:rPr lang="uk-UA" sz="3200" dirty="0" err="1" smtClean="0"/>
              <a:t>средньоавтоматизовані</a:t>
            </a:r>
            <a:r>
              <a:rPr lang="uk-UA" sz="3200" dirty="0" smtClean="0"/>
              <a:t> </a:t>
            </a:r>
            <a:r>
              <a:rPr lang="uk-UA" sz="3200" dirty="0"/>
              <a:t>(25-50%);</a:t>
            </a:r>
            <a:br>
              <a:rPr lang="uk-UA" sz="3200" dirty="0"/>
            </a:br>
            <a:r>
              <a:rPr lang="uk-UA" sz="3200" dirty="0"/>
              <a:t>в) високоавтоматизовані (50-75%);</a:t>
            </a:r>
            <a:endParaRPr lang="ru-RU" sz="3200" dirty="0"/>
          </a:p>
        </p:txBody>
      </p:sp>
    </p:spTree>
    <p:extLst>
      <p:ext uri="{BB962C8B-B14F-4D97-AF65-F5344CB8AC3E}">
        <p14:creationId xmlns:p14="http://schemas.microsoft.com/office/powerpoint/2010/main" val="41837450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8120" y="152400"/>
            <a:ext cx="11750040" cy="6492240"/>
          </a:xfrm>
        </p:spPr>
        <p:txBody>
          <a:bodyPr/>
          <a:lstStyle/>
          <a:p>
            <a:pPr marL="0" indent="0">
              <a:buNone/>
            </a:pPr>
            <a:r>
              <a:rPr lang="uk-UA" dirty="0"/>
              <a:t>3) </a:t>
            </a:r>
            <a:r>
              <a:rPr lang="uk-UA" u="sng" dirty="0"/>
              <a:t>рівнем комплексності:</a:t>
            </a:r>
            <a:r>
              <a:rPr lang="uk-UA" dirty="0"/>
              <a:t/>
            </a:r>
            <a:br>
              <a:rPr lang="uk-UA" dirty="0"/>
            </a:br>
            <a:r>
              <a:rPr lang="uk-UA" dirty="0"/>
              <a:t>а) </a:t>
            </a:r>
            <a:r>
              <a:rPr lang="uk-UA" dirty="0" err="1"/>
              <a:t>одноетапні</a:t>
            </a:r>
            <a:r>
              <a:rPr lang="uk-UA" dirty="0"/>
              <a:t> (один етап проектування);</a:t>
            </a:r>
            <a:br>
              <a:rPr lang="uk-UA" dirty="0"/>
            </a:br>
            <a:r>
              <a:rPr lang="uk-UA" dirty="0"/>
              <a:t>б) багатоетапні (кілька етапів);</a:t>
            </a:r>
            <a:br>
              <a:rPr lang="uk-UA" dirty="0"/>
            </a:br>
            <a:r>
              <a:rPr lang="uk-UA" dirty="0"/>
              <a:t>в) комплексні (весь процес створення </a:t>
            </a:r>
            <a:r>
              <a:rPr lang="uk-UA" dirty="0" smtClean="0"/>
              <a:t>виробу);</a:t>
            </a:r>
            <a:r>
              <a:rPr lang="uk-UA" dirty="0"/>
              <a:t/>
            </a:r>
            <a:br>
              <a:rPr lang="uk-UA" dirty="0"/>
            </a:br>
            <a:endParaRPr lang="uk-UA" dirty="0" smtClean="0"/>
          </a:p>
          <a:p>
            <a:pPr marL="0" indent="0">
              <a:buNone/>
            </a:pPr>
            <a:r>
              <a:rPr lang="uk-UA" dirty="0" smtClean="0"/>
              <a:t>4</a:t>
            </a:r>
            <a:r>
              <a:rPr lang="uk-UA" dirty="0"/>
              <a:t>) </a:t>
            </a:r>
            <a:r>
              <a:rPr lang="uk-UA" u="sng" dirty="0"/>
              <a:t>характеру і числу випущених проектом документів:</a:t>
            </a:r>
            <a:r>
              <a:rPr lang="uk-UA" dirty="0"/>
              <a:t/>
            </a:r>
            <a:br>
              <a:rPr lang="uk-UA" dirty="0"/>
            </a:br>
            <a:r>
              <a:rPr lang="uk-UA" dirty="0"/>
              <a:t>а) САПР низької продуктивності (100-10 000 проектних документів в перерахунку на формат А4 за рік);</a:t>
            </a:r>
            <a:br>
              <a:rPr lang="uk-UA" dirty="0"/>
            </a:br>
            <a:r>
              <a:rPr lang="uk-UA" dirty="0"/>
              <a:t>б) САПР середньої продуктивності (10 000-100 000);</a:t>
            </a:r>
            <a:br>
              <a:rPr lang="uk-UA" dirty="0"/>
            </a:br>
            <a:r>
              <a:rPr lang="uk-UA" dirty="0"/>
              <a:t>в) САПР високої продуктивності (100 000 і вище).</a:t>
            </a:r>
            <a:br>
              <a:rPr lang="uk-UA" dirty="0"/>
            </a:br>
            <a:r>
              <a:rPr lang="uk-UA" dirty="0"/>
              <a:t>САПР також прийнято групувати за так званим забезпеченням.</a:t>
            </a:r>
            <a:endParaRPr lang="ru-RU" dirty="0"/>
          </a:p>
        </p:txBody>
      </p:sp>
    </p:spTree>
    <p:extLst>
      <p:ext uri="{BB962C8B-B14F-4D97-AF65-F5344CB8AC3E}">
        <p14:creationId xmlns:p14="http://schemas.microsoft.com/office/powerpoint/2010/main" val="1850069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22788" y="103241"/>
            <a:ext cx="3519948" cy="486696"/>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Розробка ТЗ на НДР</a:t>
            </a:r>
            <a:endParaRPr lang="ru-RU" dirty="0"/>
          </a:p>
        </p:txBody>
      </p:sp>
      <p:sp>
        <p:nvSpPr>
          <p:cNvPr id="5" name="Прямоугольник 4"/>
          <p:cNvSpPr/>
          <p:nvPr/>
        </p:nvSpPr>
        <p:spPr>
          <a:xfrm>
            <a:off x="422788" y="666139"/>
            <a:ext cx="3519948" cy="560443"/>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НДР</a:t>
            </a:r>
            <a:endParaRPr lang="ru-RU" dirty="0"/>
          </a:p>
        </p:txBody>
      </p:sp>
      <p:sp>
        <p:nvSpPr>
          <p:cNvPr id="6" name="Прямоугольник 5"/>
          <p:cNvSpPr/>
          <p:nvPr/>
        </p:nvSpPr>
        <p:spPr>
          <a:xfrm>
            <a:off x="422788" y="1307696"/>
            <a:ext cx="3519948" cy="523563"/>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ТЗ на ДКР</a:t>
            </a:r>
            <a:endParaRPr lang="ru-RU" dirty="0"/>
          </a:p>
        </p:txBody>
      </p:sp>
      <p:sp>
        <p:nvSpPr>
          <p:cNvPr id="7" name="Прямоугольник 6"/>
          <p:cNvSpPr/>
          <p:nvPr/>
        </p:nvSpPr>
        <p:spPr>
          <a:xfrm>
            <a:off x="422788" y="1912374"/>
            <a:ext cx="3519948" cy="609594"/>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ДКР</a:t>
            </a:r>
            <a:endParaRPr lang="ru-RU" dirty="0"/>
          </a:p>
        </p:txBody>
      </p:sp>
      <p:sp>
        <p:nvSpPr>
          <p:cNvPr id="8" name="Прямоугольник 7"/>
          <p:cNvSpPr/>
          <p:nvPr/>
        </p:nvSpPr>
        <p:spPr>
          <a:xfrm>
            <a:off x="422788" y="2583426"/>
            <a:ext cx="3519948" cy="64646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Розробка і виготовлення дослідних зразків</a:t>
            </a:r>
            <a:endParaRPr lang="ru-RU" dirty="0"/>
          </a:p>
        </p:txBody>
      </p:sp>
      <p:sp>
        <p:nvSpPr>
          <p:cNvPr id="9" name="Прямоугольник 8"/>
          <p:cNvSpPr/>
          <p:nvPr/>
        </p:nvSpPr>
        <p:spPr>
          <a:xfrm>
            <a:off x="422788" y="3301195"/>
            <a:ext cx="3519948" cy="604677"/>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Випробування і приймання</a:t>
            </a:r>
            <a:endParaRPr lang="ru-RU" dirty="0"/>
          </a:p>
        </p:txBody>
      </p:sp>
      <p:sp>
        <p:nvSpPr>
          <p:cNvPr id="10" name="Прямоугольник 9"/>
          <p:cNvSpPr/>
          <p:nvPr/>
        </p:nvSpPr>
        <p:spPr>
          <a:xfrm>
            <a:off x="422788" y="3977177"/>
            <a:ext cx="3519948" cy="50633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Технологічна підготовка</a:t>
            </a:r>
            <a:endParaRPr lang="ru-RU" dirty="0"/>
          </a:p>
        </p:txBody>
      </p:sp>
      <p:sp>
        <p:nvSpPr>
          <p:cNvPr id="11" name="Прямоугольник 10"/>
          <p:cNvSpPr/>
          <p:nvPr/>
        </p:nvSpPr>
        <p:spPr>
          <a:xfrm>
            <a:off x="422788" y="4554816"/>
            <a:ext cx="3519948" cy="50879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Виробництво</a:t>
            </a:r>
            <a:endParaRPr lang="ru-RU" dirty="0"/>
          </a:p>
        </p:txBody>
      </p:sp>
      <p:sp>
        <p:nvSpPr>
          <p:cNvPr id="12" name="Прямоугольник 11"/>
          <p:cNvSpPr/>
          <p:nvPr/>
        </p:nvSpPr>
        <p:spPr>
          <a:xfrm>
            <a:off x="422788" y="5134918"/>
            <a:ext cx="3519948" cy="5382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Експлуатація, ремонт</a:t>
            </a:r>
            <a:endParaRPr lang="ru-RU" dirty="0"/>
          </a:p>
        </p:txBody>
      </p:sp>
      <p:sp>
        <p:nvSpPr>
          <p:cNvPr id="13" name="Прямоугольник 12"/>
          <p:cNvSpPr/>
          <p:nvPr/>
        </p:nvSpPr>
        <p:spPr>
          <a:xfrm>
            <a:off x="422788" y="5732207"/>
            <a:ext cx="3519948" cy="5382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Утилізація</a:t>
            </a:r>
            <a:endParaRPr lang="ru-RU" dirty="0"/>
          </a:p>
        </p:txBody>
      </p:sp>
      <p:sp>
        <p:nvSpPr>
          <p:cNvPr id="14" name="Прямоугольник 13"/>
          <p:cNvSpPr/>
          <p:nvPr/>
        </p:nvSpPr>
        <p:spPr>
          <a:xfrm>
            <a:off x="4257903" y="89598"/>
            <a:ext cx="742961" cy="150942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uk-UA" dirty="0" smtClean="0"/>
              <a:t>Постановка завдання</a:t>
            </a:r>
            <a:endParaRPr lang="ru-RU" dirty="0"/>
          </a:p>
        </p:txBody>
      </p:sp>
      <p:sp>
        <p:nvSpPr>
          <p:cNvPr id="15" name="Прямоугольник 14"/>
          <p:cNvSpPr/>
          <p:nvPr/>
        </p:nvSpPr>
        <p:spPr>
          <a:xfrm>
            <a:off x="4257902" y="1681160"/>
            <a:ext cx="742961" cy="1135964"/>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uk-UA" dirty="0" smtClean="0"/>
              <a:t>Проекту </a:t>
            </a:r>
            <a:r>
              <a:rPr lang="uk-UA" dirty="0" err="1" smtClean="0"/>
              <a:t>вання</a:t>
            </a:r>
            <a:endParaRPr lang="ru-RU" dirty="0"/>
          </a:p>
        </p:txBody>
      </p:sp>
      <p:sp>
        <p:nvSpPr>
          <p:cNvPr id="17" name="Прямоугольник 16"/>
          <p:cNvSpPr/>
          <p:nvPr/>
        </p:nvSpPr>
        <p:spPr>
          <a:xfrm>
            <a:off x="4260315" y="2842953"/>
            <a:ext cx="742961" cy="1134224"/>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uk-UA" dirty="0" err="1" smtClean="0"/>
              <a:t>Доопра</a:t>
            </a:r>
            <a:r>
              <a:rPr lang="uk-UA" dirty="0" smtClean="0"/>
              <a:t> </a:t>
            </a:r>
            <a:r>
              <a:rPr lang="uk-UA" dirty="0" err="1" smtClean="0"/>
              <a:t>цювання</a:t>
            </a:r>
            <a:endParaRPr lang="ru-RU" dirty="0"/>
          </a:p>
        </p:txBody>
      </p:sp>
      <p:sp>
        <p:nvSpPr>
          <p:cNvPr id="18" name="Прямоугольник 17"/>
          <p:cNvSpPr/>
          <p:nvPr/>
        </p:nvSpPr>
        <p:spPr>
          <a:xfrm>
            <a:off x="4257903" y="4059312"/>
            <a:ext cx="742961" cy="1004302"/>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uk-UA" sz="1600" dirty="0" smtClean="0"/>
              <a:t>Виробництво</a:t>
            </a:r>
            <a:endParaRPr lang="ru-RU" sz="1600" dirty="0"/>
          </a:p>
        </p:txBody>
      </p:sp>
      <p:sp>
        <p:nvSpPr>
          <p:cNvPr id="19" name="Прямоугольник 18"/>
          <p:cNvSpPr/>
          <p:nvPr/>
        </p:nvSpPr>
        <p:spPr>
          <a:xfrm>
            <a:off x="4257902" y="5145749"/>
            <a:ext cx="742961" cy="14974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uk-UA" dirty="0" smtClean="0"/>
              <a:t>Експлуатація</a:t>
            </a:r>
            <a:endParaRPr lang="ru-RU" dirty="0"/>
          </a:p>
        </p:txBody>
      </p:sp>
      <p:sp>
        <p:nvSpPr>
          <p:cNvPr id="20" name="TextBox 19"/>
          <p:cNvSpPr txBox="1"/>
          <p:nvPr/>
        </p:nvSpPr>
        <p:spPr>
          <a:xfrm>
            <a:off x="550606" y="6420465"/>
            <a:ext cx="3392130" cy="461665"/>
          </a:xfrm>
          <a:prstGeom prst="rect">
            <a:avLst/>
          </a:prstGeom>
          <a:noFill/>
        </p:spPr>
        <p:txBody>
          <a:bodyPr wrap="square" rtlCol="0">
            <a:spAutoFit/>
          </a:bodyPr>
          <a:lstStyle/>
          <a:p>
            <a:r>
              <a:rPr lang="uk-UA" sz="2400" b="1" dirty="0" smtClean="0"/>
              <a:t>Життєвий цикл виробу</a:t>
            </a:r>
            <a:endParaRPr lang="ru-RU" sz="2400" b="1" dirty="0"/>
          </a:p>
        </p:txBody>
      </p:sp>
      <p:sp>
        <p:nvSpPr>
          <p:cNvPr id="21" name="Прямоугольник 20"/>
          <p:cNvSpPr/>
          <p:nvPr/>
        </p:nvSpPr>
        <p:spPr>
          <a:xfrm>
            <a:off x="6700685" y="185376"/>
            <a:ext cx="3519948" cy="4866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 ТЗ на НДР</a:t>
            </a:r>
            <a:endParaRPr lang="ru-RU" dirty="0"/>
          </a:p>
        </p:txBody>
      </p:sp>
      <p:sp>
        <p:nvSpPr>
          <p:cNvPr id="22" name="Прямоугольник 21"/>
          <p:cNvSpPr/>
          <p:nvPr/>
        </p:nvSpPr>
        <p:spPr>
          <a:xfrm>
            <a:off x="6700685" y="748274"/>
            <a:ext cx="3519948" cy="560443"/>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Розробка ТЗ</a:t>
            </a:r>
            <a:endParaRPr lang="ru-RU" dirty="0"/>
          </a:p>
        </p:txBody>
      </p:sp>
      <p:sp>
        <p:nvSpPr>
          <p:cNvPr id="23" name="Прямоугольник 22"/>
          <p:cNvSpPr/>
          <p:nvPr/>
        </p:nvSpPr>
        <p:spPr>
          <a:xfrm>
            <a:off x="6700685" y="1389831"/>
            <a:ext cx="3519948" cy="523563"/>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Ескізний проект</a:t>
            </a:r>
            <a:endParaRPr lang="ru-RU" dirty="0"/>
          </a:p>
        </p:txBody>
      </p:sp>
      <p:sp>
        <p:nvSpPr>
          <p:cNvPr id="24" name="Прямоугольник 23"/>
          <p:cNvSpPr/>
          <p:nvPr/>
        </p:nvSpPr>
        <p:spPr>
          <a:xfrm>
            <a:off x="6700685" y="1994509"/>
            <a:ext cx="3519948" cy="609594"/>
          </a:xfrm>
          <a:prstGeom prst="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Технічний проект</a:t>
            </a:r>
            <a:endParaRPr lang="ru-RU" dirty="0"/>
          </a:p>
        </p:txBody>
      </p:sp>
      <p:sp>
        <p:nvSpPr>
          <p:cNvPr id="25" name="Прямоугольник 24"/>
          <p:cNvSpPr/>
          <p:nvPr/>
        </p:nvSpPr>
        <p:spPr>
          <a:xfrm>
            <a:off x="6700685" y="2665561"/>
            <a:ext cx="3519948" cy="646465"/>
          </a:xfrm>
          <a:prstGeom prst="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Розробка робочої документації</a:t>
            </a:r>
            <a:endParaRPr lang="ru-RU" dirty="0"/>
          </a:p>
        </p:txBody>
      </p:sp>
      <p:sp>
        <p:nvSpPr>
          <p:cNvPr id="26" name="Прямоугольник 25"/>
          <p:cNvSpPr/>
          <p:nvPr/>
        </p:nvSpPr>
        <p:spPr>
          <a:xfrm>
            <a:off x="6700685" y="3383330"/>
            <a:ext cx="3519948" cy="6046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Випробування дослідних зразків</a:t>
            </a:r>
            <a:endParaRPr lang="ru-RU" dirty="0"/>
          </a:p>
        </p:txBody>
      </p:sp>
      <p:sp>
        <p:nvSpPr>
          <p:cNvPr id="27" name="Прямоугольник 26"/>
          <p:cNvSpPr/>
          <p:nvPr/>
        </p:nvSpPr>
        <p:spPr>
          <a:xfrm>
            <a:off x="10535800" y="2200814"/>
            <a:ext cx="742961" cy="1182516"/>
          </a:xfrm>
          <a:prstGeom prst="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uk-UA" dirty="0" smtClean="0"/>
              <a:t>Конструювання</a:t>
            </a:r>
            <a:endParaRPr lang="ru-RU" dirty="0"/>
          </a:p>
        </p:txBody>
      </p:sp>
      <p:sp>
        <p:nvSpPr>
          <p:cNvPr id="28" name="Прямоугольник 27"/>
          <p:cNvSpPr/>
          <p:nvPr/>
        </p:nvSpPr>
        <p:spPr>
          <a:xfrm>
            <a:off x="10535800" y="766179"/>
            <a:ext cx="742961" cy="1377254"/>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uk-UA" dirty="0" smtClean="0"/>
              <a:t>Проекту </a:t>
            </a:r>
            <a:r>
              <a:rPr lang="uk-UA" dirty="0" err="1" smtClean="0"/>
              <a:t>вання</a:t>
            </a:r>
            <a:endParaRPr lang="ru-RU" dirty="0"/>
          </a:p>
        </p:txBody>
      </p:sp>
      <p:sp>
        <p:nvSpPr>
          <p:cNvPr id="30" name="TextBox 29"/>
          <p:cNvSpPr txBox="1"/>
          <p:nvPr/>
        </p:nvSpPr>
        <p:spPr>
          <a:xfrm>
            <a:off x="6135330" y="4323983"/>
            <a:ext cx="5899354" cy="461665"/>
          </a:xfrm>
          <a:prstGeom prst="rect">
            <a:avLst/>
          </a:prstGeom>
          <a:noFill/>
        </p:spPr>
        <p:txBody>
          <a:bodyPr wrap="square" rtlCol="0">
            <a:spAutoFit/>
          </a:bodyPr>
          <a:lstStyle/>
          <a:p>
            <a:r>
              <a:rPr lang="uk-UA" sz="2400" b="1" dirty="0" smtClean="0"/>
              <a:t>Етапи дослідно-конструкторських робіт</a:t>
            </a:r>
            <a:endParaRPr lang="ru-RU" sz="2400" b="1" dirty="0"/>
          </a:p>
        </p:txBody>
      </p:sp>
    </p:spTree>
    <p:extLst>
      <p:ext uri="{BB962C8B-B14F-4D97-AF65-F5344CB8AC3E}">
        <p14:creationId xmlns:p14="http://schemas.microsoft.com/office/powerpoint/2010/main" val="22873648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89760" y="365125"/>
            <a:ext cx="8107680" cy="518795"/>
          </a:xfrm>
        </p:spPr>
        <p:txBody>
          <a:bodyPr>
            <a:normAutofit fontScale="90000"/>
          </a:bodyPr>
          <a:lstStyle/>
          <a:p>
            <a:pPr algn="ctr"/>
            <a:r>
              <a:rPr lang="uk-UA" dirty="0" smtClean="0"/>
              <a:t>Види забезпечення САПР</a:t>
            </a:r>
            <a:endParaRPr lang="ru-RU" dirty="0"/>
          </a:p>
        </p:txBody>
      </p:sp>
      <p:sp>
        <p:nvSpPr>
          <p:cNvPr id="3" name="Объект 2"/>
          <p:cNvSpPr>
            <a:spLocks noGrp="1"/>
          </p:cNvSpPr>
          <p:nvPr>
            <p:ph idx="1"/>
          </p:nvPr>
        </p:nvSpPr>
        <p:spPr>
          <a:xfrm>
            <a:off x="182880" y="1356360"/>
            <a:ext cx="12009120" cy="5501640"/>
          </a:xfrm>
        </p:spPr>
        <p:txBody>
          <a:bodyPr>
            <a:normAutofit/>
          </a:bodyPr>
          <a:lstStyle/>
          <a:p>
            <a:pPr marL="0" indent="0">
              <a:buNone/>
            </a:pPr>
            <a:r>
              <a:rPr lang="uk-UA" sz="3200" b="1" dirty="0" smtClean="0"/>
              <a:t>Математичне </a:t>
            </a:r>
            <a:r>
              <a:rPr lang="uk-UA" sz="3200" b="1" dirty="0"/>
              <a:t>забезпечення (</a:t>
            </a:r>
            <a:r>
              <a:rPr lang="uk-UA" sz="3200" b="1" dirty="0" smtClean="0"/>
              <a:t>МЗ) </a:t>
            </a:r>
            <a:r>
              <a:rPr lang="uk-UA" sz="3200" dirty="0"/>
              <a:t>- сукупність математичних методів, моделей і алгоритмів проектування, представлених в заданій формі.</a:t>
            </a:r>
            <a:br>
              <a:rPr lang="uk-UA" sz="3200" dirty="0"/>
            </a:br>
            <a:r>
              <a:rPr lang="uk-UA" sz="3200" dirty="0"/>
              <a:t>МО при автоматизованому проектуванні в явному вигляді не використовується, а застосовується похідний від нього компонент - програмне забезпечення. Разом з тим розробка МО є найскладнішим етапом створення САПР, від якого при використанні умовно однакових технічних засобів в найбільшою мірою залежать продуктивність і ефективність функціонування САПР в цілому.</a:t>
            </a:r>
            <a:r>
              <a:rPr lang="uk-UA" dirty="0"/>
              <a:t/>
            </a:r>
            <a:br>
              <a:rPr lang="uk-UA" dirty="0"/>
            </a:br>
            <a:endParaRPr lang="ru-RU" dirty="0"/>
          </a:p>
        </p:txBody>
      </p:sp>
    </p:spTree>
    <p:extLst>
      <p:ext uri="{BB962C8B-B14F-4D97-AF65-F5344CB8AC3E}">
        <p14:creationId xmlns:p14="http://schemas.microsoft.com/office/powerpoint/2010/main" val="3185472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1920" y="777240"/>
            <a:ext cx="11582400" cy="5760720"/>
          </a:xfrm>
        </p:spPr>
        <p:txBody>
          <a:bodyPr>
            <a:normAutofit/>
          </a:bodyPr>
          <a:lstStyle/>
          <a:p>
            <a:pPr marL="0" indent="0">
              <a:buNone/>
            </a:pPr>
            <a:r>
              <a:rPr lang="uk-UA" sz="3600" b="1" dirty="0" smtClean="0"/>
              <a:t>Технічне </a:t>
            </a:r>
            <a:r>
              <a:rPr lang="uk-UA" sz="3600" b="1" dirty="0"/>
              <a:t>забезпечення (</a:t>
            </a:r>
            <a:r>
              <a:rPr lang="uk-UA" sz="3600" b="1" dirty="0" smtClean="0"/>
              <a:t>ТЗ) </a:t>
            </a:r>
            <a:r>
              <a:rPr lang="uk-UA" sz="3600" dirty="0"/>
              <a:t>- сукупність пов'язаних і взаємодіючих технічних засобів, </a:t>
            </a:r>
            <a:r>
              <a:rPr lang="uk-UA" sz="3600" dirty="0" smtClean="0"/>
              <a:t>забезпечує </a:t>
            </a:r>
            <a:r>
              <a:rPr lang="uk-UA" sz="3600" dirty="0"/>
              <a:t>роботу САПР. Технічне забезпечення САПР включає пристрої обчислень і організаційної </a:t>
            </a:r>
            <a:r>
              <a:rPr lang="uk-UA" sz="3600" dirty="0" smtClean="0"/>
              <a:t>техніки, засоби </a:t>
            </a:r>
            <a:r>
              <a:rPr lang="uk-UA" sz="3600" dirty="0"/>
              <a:t>передачі даних, вимірювальну техніку, пристрої підготовки даних і організації архівів. </a:t>
            </a:r>
            <a:endParaRPr lang="uk-UA" sz="3600" dirty="0" smtClean="0"/>
          </a:p>
          <a:p>
            <a:pPr marL="0" indent="0">
              <a:buNone/>
            </a:pPr>
            <a:r>
              <a:rPr lang="uk-UA" sz="3600" dirty="0" smtClean="0"/>
              <a:t>В </a:t>
            </a:r>
            <a:r>
              <a:rPr lang="uk-UA" sz="3600" dirty="0"/>
              <a:t>даний час більшість практично діючих САПР будуються на базі локальних обчислювальних мереж.</a:t>
            </a:r>
            <a:br>
              <a:rPr lang="uk-UA" sz="3600" dirty="0"/>
            </a:br>
            <a:endParaRPr lang="ru-RU" sz="3600" dirty="0"/>
          </a:p>
        </p:txBody>
      </p:sp>
    </p:spTree>
    <p:extLst>
      <p:ext uri="{BB962C8B-B14F-4D97-AF65-F5344CB8AC3E}">
        <p14:creationId xmlns:p14="http://schemas.microsoft.com/office/powerpoint/2010/main" val="25998681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6680" y="198120"/>
            <a:ext cx="11932920" cy="6416040"/>
          </a:xfrm>
        </p:spPr>
        <p:txBody>
          <a:bodyPr/>
          <a:lstStyle/>
          <a:p>
            <a:pPr marL="0" indent="0">
              <a:buNone/>
            </a:pPr>
            <a:r>
              <a:rPr lang="uk-UA" sz="3600" b="1" dirty="0" smtClean="0"/>
              <a:t>Програмне </a:t>
            </a:r>
            <a:r>
              <a:rPr lang="uk-UA" sz="3600" b="1" dirty="0"/>
              <a:t>забезпечення (ПЗ) </a:t>
            </a:r>
            <a:r>
              <a:rPr lang="uk-UA" sz="3600" dirty="0"/>
              <a:t>- сукупність машинних програм, необхідних для здійснення процесу проектування, що включає системне і прикладне ПЗ. </a:t>
            </a:r>
            <a:endParaRPr lang="uk-UA" sz="3600" dirty="0" smtClean="0"/>
          </a:p>
          <a:p>
            <a:pPr marL="0" indent="0">
              <a:buNone/>
            </a:pPr>
            <a:r>
              <a:rPr lang="uk-UA" sz="3600" dirty="0" smtClean="0"/>
              <a:t>У </a:t>
            </a:r>
            <a:r>
              <a:rPr lang="uk-UA" sz="3600" dirty="0"/>
              <a:t>програмному забезпеченні САПР виділяють:</a:t>
            </a:r>
            <a:br>
              <a:rPr lang="uk-UA" sz="3600" dirty="0"/>
            </a:br>
            <a:r>
              <a:rPr lang="uk-UA" sz="3600" dirty="0"/>
              <a:t>• загальносистемне програмне забезпечення (базова операційна система + </a:t>
            </a:r>
            <a:r>
              <a:rPr lang="uk-UA" sz="3600" dirty="0" err="1"/>
              <a:t>моніторні</a:t>
            </a:r>
            <a:r>
              <a:rPr lang="uk-UA" sz="3600" dirty="0"/>
              <a:t> системи САПР);</a:t>
            </a:r>
            <a:br>
              <a:rPr lang="uk-UA" sz="3600" dirty="0"/>
            </a:br>
            <a:r>
              <a:rPr lang="uk-UA" sz="3600" dirty="0"/>
              <a:t>• пакети прикладних програм (комплекси програмних засобів, орієнтованих на вирішення завдань у певній галузі);</a:t>
            </a:r>
            <a:br>
              <a:rPr lang="uk-UA" sz="3600" dirty="0"/>
            </a:br>
            <a:r>
              <a:rPr lang="uk-UA" sz="3600" dirty="0"/>
              <a:t>• системи програмування (сукупність засобів написання текстів, трансляції і налагодження програм користувача).</a:t>
            </a:r>
            <a:endParaRPr lang="ru-RU" sz="3600" dirty="0"/>
          </a:p>
          <a:p>
            <a:pPr marL="0" indent="0">
              <a:buNone/>
            </a:pPr>
            <a:endParaRPr lang="ru-RU" dirty="0"/>
          </a:p>
        </p:txBody>
      </p:sp>
    </p:spTree>
    <p:extLst>
      <p:ext uri="{BB962C8B-B14F-4D97-AF65-F5344CB8AC3E}">
        <p14:creationId xmlns:p14="http://schemas.microsoft.com/office/powerpoint/2010/main" val="347343878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60" y="106680"/>
            <a:ext cx="11841480" cy="6553200"/>
          </a:xfrm>
        </p:spPr>
        <p:txBody>
          <a:bodyPr>
            <a:normAutofit/>
          </a:bodyPr>
          <a:lstStyle/>
          <a:p>
            <a:pPr marL="0" indent="0">
              <a:buNone/>
            </a:pPr>
            <a:r>
              <a:rPr lang="uk-UA" sz="3200" b="1" dirty="0" smtClean="0"/>
              <a:t>Інформаційне </a:t>
            </a:r>
            <a:r>
              <a:rPr lang="uk-UA" sz="3200" b="1" dirty="0"/>
              <a:t>забезпечення (ІС) </a:t>
            </a:r>
            <a:r>
              <a:rPr lang="uk-UA" sz="3200" dirty="0"/>
              <a:t>- сукупність відомостей, необхідних для виконання проектування. Включає СУБД </a:t>
            </a:r>
            <a:r>
              <a:rPr lang="uk-UA" sz="3200" dirty="0" smtClean="0"/>
              <a:t>(Систему </a:t>
            </a:r>
            <a:r>
              <a:rPr lang="uk-UA" sz="3200" dirty="0"/>
              <a:t>управління базами даних), саму базу даних і базу знань. </a:t>
            </a:r>
            <a:endParaRPr lang="uk-UA" sz="3200" dirty="0" smtClean="0"/>
          </a:p>
          <a:p>
            <a:pPr marL="0" indent="0">
              <a:buNone/>
            </a:pPr>
            <a:r>
              <a:rPr lang="uk-UA" sz="3200" dirty="0" smtClean="0"/>
              <a:t>До </a:t>
            </a:r>
            <a:r>
              <a:rPr lang="uk-UA" sz="3200" dirty="0"/>
              <a:t>інформаційного забезпечення</a:t>
            </a:r>
            <a:br>
              <a:rPr lang="uk-UA" sz="3200" dirty="0"/>
            </a:br>
            <a:r>
              <a:rPr lang="uk-UA" sz="3200" dirty="0"/>
              <a:t>ставляться такі вимоги:</a:t>
            </a:r>
            <a:br>
              <a:rPr lang="uk-UA" sz="3200" dirty="0"/>
            </a:br>
            <a:r>
              <a:rPr lang="uk-UA" sz="3200" dirty="0"/>
              <a:t>1) адекватність інформації стану предметної області;</a:t>
            </a:r>
            <a:br>
              <a:rPr lang="uk-UA" sz="3200" dirty="0"/>
            </a:br>
            <a:r>
              <a:rPr lang="uk-UA" sz="3200" dirty="0"/>
              <a:t>2) масовість використання (колективний доступ);</a:t>
            </a:r>
            <a:br>
              <a:rPr lang="uk-UA" sz="3200" dirty="0"/>
            </a:br>
            <a:r>
              <a:rPr lang="uk-UA" sz="3200" dirty="0"/>
              <a:t>3) швидкодія (час реакції на запит);</a:t>
            </a:r>
            <a:br>
              <a:rPr lang="uk-UA" sz="3200" dirty="0"/>
            </a:br>
            <a:r>
              <a:rPr lang="uk-UA" sz="3200" dirty="0"/>
              <a:t>4) продуктивність (кількість запитів, які виконуються в одиницю часу);</a:t>
            </a:r>
            <a:br>
              <a:rPr lang="uk-UA" sz="3200" dirty="0"/>
            </a:br>
            <a:r>
              <a:rPr lang="uk-UA" sz="3200" dirty="0"/>
              <a:t>5) можливість розширення;</a:t>
            </a:r>
            <a:br>
              <a:rPr lang="uk-UA" sz="3200" dirty="0"/>
            </a:br>
            <a:r>
              <a:rPr lang="uk-UA" sz="3200" dirty="0"/>
              <a:t>6) надійність і захист інформації.</a:t>
            </a:r>
            <a:br>
              <a:rPr lang="uk-UA" sz="3200" dirty="0"/>
            </a:br>
            <a:endParaRPr lang="ru-RU" sz="3200" dirty="0"/>
          </a:p>
        </p:txBody>
      </p:sp>
    </p:spTree>
    <p:extLst>
      <p:ext uri="{BB962C8B-B14F-4D97-AF65-F5344CB8AC3E}">
        <p14:creationId xmlns:p14="http://schemas.microsoft.com/office/powerpoint/2010/main" val="24090855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43840" y="213360"/>
            <a:ext cx="11841480" cy="6477000"/>
          </a:xfrm>
        </p:spPr>
        <p:txBody>
          <a:bodyPr>
            <a:normAutofit lnSpcReduction="10000"/>
          </a:bodyPr>
          <a:lstStyle/>
          <a:p>
            <a:pPr marL="0" indent="0">
              <a:buNone/>
            </a:pPr>
            <a:r>
              <a:rPr lang="uk-UA" b="1" dirty="0" smtClean="0"/>
              <a:t>Лінгвістичне </a:t>
            </a:r>
            <a:r>
              <a:rPr lang="uk-UA" b="1" dirty="0"/>
              <a:t>забезпечення (</a:t>
            </a:r>
            <a:r>
              <a:rPr lang="uk-UA" b="1" dirty="0" smtClean="0"/>
              <a:t>ЛЗ) </a:t>
            </a:r>
            <a:r>
              <a:rPr lang="uk-UA" dirty="0"/>
              <a:t>- сукупність мов проектування, включаючи терміни, визначення, правила формалізації природної мови, методи стиснення і розгортання текстів.</a:t>
            </a:r>
            <a:br>
              <a:rPr lang="uk-UA" dirty="0"/>
            </a:br>
            <a:r>
              <a:rPr lang="uk-UA" dirty="0"/>
              <a:t>У свою чергу, лінгвістичне забезпечення САПР підрозділяться на мови програмування, проектування і управління</a:t>
            </a:r>
            <a:r>
              <a:rPr lang="uk-UA" dirty="0" smtClean="0"/>
              <a:t>.</a:t>
            </a:r>
          </a:p>
          <a:p>
            <a:pPr marL="0" indent="0">
              <a:buNone/>
            </a:pPr>
            <a:r>
              <a:rPr lang="uk-UA" dirty="0"/>
              <a:t/>
            </a:r>
            <a:br>
              <a:rPr lang="uk-UA" dirty="0"/>
            </a:br>
            <a:r>
              <a:rPr lang="uk-UA" u="sng" dirty="0"/>
              <a:t>Мови програмування </a:t>
            </a:r>
            <a:r>
              <a:rPr lang="uk-UA" dirty="0" smtClean="0"/>
              <a:t>слугують </a:t>
            </a:r>
            <a:r>
              <a:rPr lang="uk-UA" dirty="0"/>
              <a:t>для розробки і редагування системного і прикладного програмного забезпечення САПР. Вони базуються на алгоритмічних мовах - наборі символів і правил освіти конструкцій з цих</a:t>
            </a:r>
            <a:br>
              <a:rPr lang="uk-UA" dirty="0"/>
            </a:br>
            <a:r>
              <a:rPr lang="uk-UA" dirty="0"/>
              <a:t>символів для завдання алгоритмів розв'язання задач. Сукупність мови програмування і відповідного йому </a:t>
            </a:r>
            <a:r>
              <a:rPr lang="uk-UA" dirty="0" err="1"/>
              <a:t>мовного</a:t>
            </a:r>
            <a:r>
              <a:rPr lang="uk-UA" dirty="0"/>
              <a:t> процесора називають системою програмування.</a:t>
            </a:r>
            <a:br>
              <a:rPr lang="uk-UA" dirty="0"/>
            </a:br>
            <a:r>
              <a:rPr lang="uk-UA" u="sng" dirty="0"/>
              <a:t>Мови проектування </a:t>
            </a:r>
            <a:r>
              <a:rPr lang="uk-UA" dirty="0"/>
              <a:t>- це проблемно-орієнтовані мови, що служать для обміну інформацією про об'єкти та процесі проектування між користувачем і комп'ютером.</a:t>
            </a:r>
            <a:br>
              <a:rPr lang="uk-UA" dirty="0"/>
            </a:br>
            <a:r>
              <a:rPr lang="uk-UA" u="sng" dirty="0"/>
              <a:t>Мови управління </a:t>
            </a:r>
            <a:r>
              <a:rPr lang="uk-UA" dirty="0"/>
              <a:t>служать для формування команд управління технологічним обладнанням, пристроями документування, периферійними пристроями.</a:t>
            </a:r>
            <a:endParaRPr lang="ru-RU" dirty="0"/>
          </a:p>
        </p:txBody>
      </p:sp>
    </p:spTree>
    <p:extLst>
      <p:ext uri="{BB962C8B-B14F-4D97-AF65-F5344CB8AC3E}">
        <p14:creationId xmlns:p14="http://schemas.microsoft.com/office/powerpoint/2010/main" val="16690220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2880" y="121920"/>
            <a:ext cx="12009120" cy="6446520"/>
          </a:xfrm>
        </p:spPr>
        <p:txBody>
          <a:bodyPr>
            <a:normAutofit/>
          </a:bodyPr>
          <a:lstStyle/>
          <a:p>
            <a:pPr marL="0" indent="0">
              <a:buNone/>
            </a:pPr>
            <a:r>
              <a:rPr lang="uk-UA" sz="3200" b="1" dirty="0" smtClean="0"/>
              <a:t>Методичне </a:t>
            </a:r>
            <a:r>
              <a:rPr lang="uk-UA" sz="3200" b="1" dirty="0"/>
              <a:t>забезпечення </a:t>
            </a:r>
            <a:r>
              <a:rPr lang="uk-UA" sz="3200" dirty="0"/>
              <a:t>(</a:t>
            </a:r>
            <a:r>
              <a:rPr lang="uk-UA" sz="3200" b="1" dirty="0" smtClean="0"/>
              <a:t>МТЗ</a:t>
            </a:r>
            <a:r>
              <a:rPr lang="uk-UA" sz="3200" dirty="0" smtClean="0"/>
              <a:t>, </a:t>
            </a:r>
            <a:r>
              <a:rPr lang="uk-UA" sz="3200" dirty="0"/>
              <a:t>або </a:t>
            </a:r>
            <a:r>
              <a:rPr lang="uk-UA" sz="3200" dirty="0" smtClean="0"/>
              <a:t>МЕТЗ) </a:t>
            </a:r>
            <a:r>
              <a:rPr lang="uk-UA" sz="3200" dirty="0"/>
              <a:t>- сукупність документів, що встановлюють склад, правила відбору і експлуатації засобів забезпечення системи</a:t>
            </a:r>
            <a:r>
              <a:rPr lang="uk-UA" sz="3200" dirty="0" smtClean="0"/>
              <a:t>.</a:t>
            </a:r>
          </a:p>
          <a:p>
            <a:pPr marL="0" indent="0">
              <a:buNone/>
            </a:pPr>
            <a:r>
              <a:rPr lang="uk-UA" sz="3200" dirty="0"/>
              <a:t/>
            </a:r>
            <a:br>
              <a:rPr lang="uk-UA" sz="3200" dirty="0"/>
            </a:br>
            <a:r>
              <a:rPr lang="uk-UA" sz="3200" b="1" dirty="0" smtClean="0"/>
              <a:t>Організаційне </a:t>
            </a:r>
            <a:r>
              <a:rPr lang="uk-UA" sz="3200" b="1" dirty="0"/>
              <a:t>забезпечення </a:t>
            </a:r>
            <a:r>
              <a:rPr lang="uk-UA" sz="3200" dirty="0" smtClean="0"/>
              <a:t>(</a:t>
            </a:r>
            <a:r>
              <a:rPr lang="uk-UA" sz="3200" b="1" dirty="0" smtClean="0"/>
              <a:t>ОЗ</a:t>
            </a:r>
            <a:r>
              <a:rPr lang="uk-UA" sz="3200" dirty="0" smtClean="0"/>
              <a:t>) </a:t>
            </a:r>
            <a:r>
              <a:rPr lang="uk-UA" sz="3200" dirty="0"/>
              <a:t>- сукупність документів, що визначають склад проектної організації, зв'язок між підрозділами, а також форму представлення результатів проектування та порядок розгляду проектних документів</a:t>
            </a:r>
            <a:r>
              <a:rPr lang="uk-UA" sz="3200" dirty="0" smtClean="0"/>
              <a:t>.</a:t>
            </a:r>
          </a:p>
          <a:p>
            <a:pPr marL="0" indent="0">
              <a:buNone/>
            </a:pPr>
            <a:endParaRPr lang="uk-UA" sz="3200" dirty="0" smtClean="0"/>
          </a:p>
          <a:p>
            <a:pPr marL="0" indent="0">
              <a:buNone/>
            </a:pPr>
            <a:r>
              <a:rPr lang="uk-UA" sz="3200" dirty="0"/>
              <a:t/>
            </a:r>
            <a:br>
              <a:rPr lang="uk-UA" sz="3200" dirty="0"/>
            </a:br>
            <a:r>
              <a:rPr lang="uk-UA" sz="3200" dirty="0"/>
              <a:t>Повноцінне функціонування САПР </a:t>
            </a:r>
            <a:r>
              <a:rPr lang="uk-UA" sz="3200" dirty="0" smtClean="0"/>
              <a:t>можливе </a:t>
            </a:r>
            <a:r>
              <a:rPr lang="uk-UA" sz="3200" dirty="0"/>
              <a:t>тільки при наявності і взаємодії всіх перерахованих забезпечень. </a:t>
            </a:r>
            <a:endParaRPr lang="ru-RU" sz="3200" dirty="0"/>
          </a:p>
        </p:txBody>
      </p:sp>
    </p:spTree>
    <p:extLst>
      <p:ext uri="{BB962C8B-B14F-4D97-AF65-F5344CB8AC3E}">
        <p14:creationId xmlns:p14="http://schemas.microsoft.com/office/powerpoint/2010/main" val="7125022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71800" y="2422525"/>
            <a:ext cx="6385560" cy="1325563"/>
          </a:xfrm>
        </p:spPr>
        <p:txBody>
          <a:bodyPr/>
          <a:lstStyle/>
          <a:p>
            <a:pPr algn="ctr"/>
            <a:r>
              <a:rPr lang="uk-UA" dirty="0" smtClean="0"/>
              <a:t>Дякую за увагу!</a:t>
            </a:r>
            <a:endParaRPr lang="ru-RU" dirty="0"/>
          </a:p>
        </p:txBody>
      </p:sp>
    </p:spTree>
    <p:extLst>
      <p:ext uri="{BB962C8B-B14F-4D97-AF65-F5344CB8AC3E}">
        <p14:creationId xmlns:p14="http://schemas.microsoft.com/office/powerpoint/2010/main" val="4155341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8323" y="226142"/>
            <a:ext cx="12093677" cy="6459793"/>
          </a:xfrm>
        </p:spPr>
        <p:txBody>
          <a:bodyPr>
            <a:normAutofit/>
          </a:bodyPr>
          <a:lstStyle/>
          <a:p>
            <a:pPr marL="0" indent="0">
              <a:buNone/>
            </a:pPr>
            <a:r>
              <a:rPr lang="uk-UA" sz="3600" dirty="0"/>
              <a:t>Найчастіше повний цикл проектування називають </a:t>
            </a:r>
            <a:r>
              <a:rPr lang="uk-UA" sz="3600" b="1" dirty="0"/>
              <a:t>НДДКР</a:t>
            </a:r>
            <a:r>
              <a:rPr lang="uk-UA" sz="3600" dirty="0"/>
              <a:t> {Науково-дослідні та дослідно-конструкторські роботи, в англійській мові передається як </a:t>
            </a:r>
            <a:r>
              <a:rPr lang="uk-UA" sz="3600" b="1" dirty="0" err="1"/>
              <a:t>Research</a:t>
            </a:r>
            <a:r>
              <a:rPr lang="uk-UA" sz="3600" b="1" dirty="0"/>
              <a:t> &amp; </a:t>
            </a:r>
            <a:r>
              <a:rPr lang="uk-UA" sz="3600" b="1" dirty="0" err="1"/>
              <a:t>Development</a:t>
            </a:r>
            <a:r>
              <a:rPr lang="uk-UA" sz="3600" b="1" dirty="0"/>
              <a:t>, R &amp; D</a:t>
            </a:r>
            <a:r>
              <a:rPr lang="uk-UA" sz="3600" dirty="0"/>
              <a:t>) - комплекс заходів, що включає в себе як наукові (дизайнерські, концептуальні </a:t>
            </a:r>
            <a:r>
              <a:rPr lang="uk-UA" sz="3600" dirty="0" smtClean="0"/>
              <a:t>та ін.) </a:t>
            </a:r>
          </a:p>
          <a:p>
            <a:pPr marL="0" indent="0">
              <a:buNone/>
            </a:pPr>
            <a:endParaRPr lang="uk-UA" sz="3600" dirty="0"/>
          </a:p>
          <a:p>
            <a:pPr marL="0" indent="0">
              <a:buNone/>
            </a:pPr>
            <a:r>
              <a:rPr lang="uk-UA" sz="3600" dirty="0" smtClean="0"/>
              <a:t>Дослідження</a:t>
            </a:r>
            <a:r>
              <a:rPr lang="uk-UA" sz="3600" dirty="0"/>
              <a:t>, так і виробництво дослідних і дрібносерійних зразків продукції, що передує запуску нового продукту або системи в промислове виробництво. Предметом </a:t>
            </a:r>
            <a:r>
              <a:rPr lang="uk-UA" sz="3600" dirty="0" smtClean="0"/>
              <a:t>роботи пакетів </a:t>
            </a:r>
            <a:r>
              <a:rPr lang="uk-UA" sz="3600" dirty="0"/>
              <a:t>САПР є дослідно-конструкторські роботи (ДКР</a:t>
            </a:r>
            <a:r>
              <a:rPr lang="uk-UA" sz="3600" dirty="0" smtClean="0"/>
              <a:t>)</a:t>
            </a:r>
            <a:endParaRPr lang="ru-RU" sz="3600" dirty="0"/>
          </a:p>
        </p:txBody>
      </p:sp>
    </p:spTree>
    <p:extLst>
      <p:ext uri="{BB962C8B-B14F-4D97-AF65-F5344CB8AC3E}">
        <p14:creationId xmlns:p14="http://schemas.microsoft.com/office/powerpoint/2010/main" val="1715371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51820" y="79989"/>
            <a:ext cx="8849032" cy="1325563"/>
          </a:xfrm>
        </p:spPr>
        <p:txBody>
          <a:bodyPr>
            <a:normAutofit fontScale="90000"/>
          </a:bodyPr>
          <a:lstStyle/>
          <a:p>
            <a:pPr algn="ctr"/>
            <a:r>
              <a:rPr lang="uk-UA" b="1" dirty="0"/>
              <a:t>Технічне завдання на НДР і проведення НДР</a:t>
            </a:r>
            <a:endParaRPr lang="ru-RU" b="1" dirty="0"/>
          </a:p>
        </p:txBody>
      </p:sp>
      <p:sp>
        <p:nvSpPr>
          <p:cNvPr id="3" name="Объект 2"/>
          <p:cNvSpPr>
            <a:spLocks noGrp="1"/>
          </p:cNvSpPr>
          <p:nvPr>
            <p:ph idx="1"/>
          </p:nvPr>
        </p:nvSpPr>
        <p:spPr>
          <a:xfrm>
            <a:off x="167149" y="2061599"/>
            <a:ext cx="11818374" cy="4351338"/>
          </a:xfrm>
        </p:spPr>
        <p:txBody>
          <a:bodyPr>
            <a:normAutofit/>
          </a:bodyPr>
          <a:lstStyle/>
          <a:p>
            <a:pPr marL="0" indent="0">
              <a:buNone/>
            </a:pPr>
            <a:r>
              <a:rPr lang="uk-UA" sz="3600" dirty="0"/>
              <a:t>Завданнями етапу НДР </a:t>
            </a:r>
            <a:r>
              <a:rPr lang="uk-UA" sz="3600" dirty="0" smtClean="0"/>
              <a:t>(науково-дослідних </a:t>
            </a:r>
            <a:r>
              <a:rPr lang="uk-UA" sz="3600" dirty="0"/>
              <a:t>робіт) є: </a:t>
            </a:r>
            <a:r>
              <a:rPr lang="uk-UA" sz="3600" dirty="0" smtClean="0"/>
              <a:t>вирішення певних </a:t>
            </a:r>
            <a:r>
              <a:rPr lang="uk-UA" sz="3600" dirty="0"/>
              <a:t>наукових проблем для створення нових виробів; отримання рекомендацій, інструкцій, розрахунково-технічних матеріалів, </a:t>
            </a:r>
            <a:r>
              <a:rPr lang="uk-UA" sz="3600" dirty="0" err="1"/>
              <a:t>методик</a:t>
            </a:r>
            <a:r>
              <a:rPr lang="uk-UA" sz="3600" dirty="0"/>
              <a:t>; визначення можливості проведення ДКР (дослідно-конструкторських робіт) за тематикою НДР.</a:t>
            </a:r>
            <a:endParaRPr lang="ru-RU" sz="3600" dirty="0"/>
          </a:p>
        </p:txBody>
      </p:sp>
    </p:spTree>
    <p:extLst>
      <p:ext uri="{BB962C8B-B14F-4D97-AF65-F5344CB8AC3E}">
        <p14:creationId xmlns:p14="http://schemas.microsoft.com/office/powerpoint/2010/main" val="17594891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45806" y="196645"/>
            <a:ext cx="11425084" cy="6302478"/>
          </a:xfrm>
        </p:spPr>
        <p:txBody>
          <a:bodyPr/>
          <a:lstStyle/>
          <a:p>
            <a:pPr marL="0" indent="0">
              <a:buNone/>
            </a:pPr>
            <a:r>
              <a:rPr lang="uk-UA" dirty="0"/>
              <a:t>На стадії розробки технічного завдання на НДР використовуються і обробляються наступні види інформації</a:t>
            </a:r>
            <a:r>
              <a:rPr lang="uk-UA" dirty="0" smtClean="0"/>
              <a:t>:</a:t>
            </a:r>
          </a:p>
          <a:p>
            <a:pPr marL="0" indent="0">
              <a:buNone/>
            </a:pPr>
            <a:r>
              <a:rPr lang="uk-UA" dirty="0"/>
              <a:t/>
            </a:r>
            <a:br>
              <a:rPr lang="uk-UA" dirty="0"/>
            </a:br>
            <a:r>
              <a:rPr lang="uk-UA" dirty="0"/>
              <a:t>• об'єкт дослідження;</a:t>
            </a:r>
            <a:br>
              <a:rPr lang="uk-UA" dirty="0"/>
            </a:br>
            <a:r>
              <a:rPr lang="uk-UA" dirty="0"/>
              <a:t>• опис вимог до об'єкту дослідження;</a:t>
            </a:r>
            <a:br>
              <a:rPr lang="uk-UA" dirty="0"/>
            </a:br>
            <a:r>
              <a:rPr lang="uk-UA" dirty="0"/>
              <a:t>• перелік функцій об'єкта дослідження </a:t>
            </a:r>
            <a:r>
              <a:rPr lang="uk-UA" dirty="0" err="1"/>
              <a:t>загальнотехнічного</a:t>
            </a:r>
            <a:r>
              <a:rPr lang="uk-UA" dirty="0"/>
              <a:t> характеру;</a:t>
            </a:r>
            <a:br>
              <a:rPr lang="uk-UA" dirty="0"/>
            </a:br>
            <a:r>
              <a:rPr lang="uk-UA" dirty="0"/>
              <a:t>• перелік фізичних і інших ефектів, закономірностей і теорій, які можуть бути основою принципу дії виробу;</a:t>
            </a:r>
            <a:br>
              <a:rPr lang="uk-UA" dirty="0"/>
            </a:br>
            <a:r>
              <a:rPr lang="uk-UA" dirty="0"/>
              <a:t>• технічні рішення (в прогнозних дослідженнях);</a:t>
            </a:r>
            <a:br>
              <a:rPr lang="uk-UA" dirty="0"/>
            </a:br>
            <a:r>
              <a:rPr lang="uk-UA" dirty="0"/>
              <a:t>• відомості про науково-технічний потенціал виконавця НДР;</a:t>
            </a:r>
            <a:br>
              <a:rPr lang="uk-UA" dirty="0"/>
            </a:br>
            <a:r>
              <a:rPr lang="uk-UA" dirty="0"/>
              <a:t>• відомості про виробничі ресурси (стосовно об'єкту досліджень);</a:t>
            </a:r>
            <a:br>
              <a:rPr lang="uk-UA" dirty="0"/>
            </a:br>
            <a:r>
              <a:rPr lang="uk-UA" dirty="0"/>
              <a:t>• відомості про матеріальні ресурси;</a:t>
            </a:r>
            <a:br>
              <a:rPr lang="uk-UA" dirty="0"/>
            </a:br>
            <a:r>
              <a:rPr lang="uk-UA" dirty="0"/>
              <a:t>• маркетингові відомості;</a:t>
            </a:r>
            <a:br>
              <a:rPr lang="uk-UA" dirty="0"/>
            </a:br>
            <a:r>
              <a:rPr lang="uk-UA" dirty="0"/>
              <a:t>• дані про </a:t>
            </a:r>
            <a:r>
              <a:rPr lang="uk-UA" dirty="0" smtClean="0"/>
              <a:t>очікуваний </a:t>
            </a:r>
            <a:r>
              <a:rPr lang="uk-UA" dirty="0"/>
              <a:t>економічний ефект.</a:t>
            </a:r>
            <a:endParaRPr lang="ru-RU" dirty="0"/>
          </a:p>
        </p:txBody>
      </p:sp>
    </p:spTree>
    <p:extLst>
      <p:ext uri="{BB962C8B-B14F-4D97-AF65-F5344CB8AC3E}">
        <p14:creationId xmlns:p14="http://schemas.microsoft.com/office/powerpoint/2010/main" val="42146319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8323" y="206476"/>
            <a:ext cx="12093677" cy="6651523"/>
          </a:xfrm>
        </p:spPr>
        <p:txBody>
          <a:bodyPr/>
          <a:lstStyle/>
          <a:p>
            <a:pPr marL="0" indent="0">
              <a:buNone/>
            </a:pPr>
            <a:r>
              <a:rPr lang="uk-UA" dirty="0" smtClean="0"/>
              <a:t> </a:t>
            </a:r>
            <a:r>
              <a:rPr lang="uk-UA" dirty="0"/>
              <a:t>Додатково використовуються</a:t>
            </a:r>
            <a:r>
              <a:rPr lang="uk-UA" dirty="0" smtClean="0"/>
              <a:t>:</a:t>
            </a:r>
          </a:p>
          <a:p>
            <a:pPr marL="0" indent="0">
              <a:buNone/>
            </a:pPr>
            <a:r>
              <a:rPr lang="uk-UA" dirty="0"/>
              <a:t/>
            </a:r>
            <a:br>
              <a:rPr lang="uk-UA" dirty="0"/>
            </a:br>
            <a:r>
              <a:rPr lang="uk-UA" dirty="0"/>
              <a:t>• відомості про нові принципи дії, нових гіпотезах, теоріях, результатах НДР;</a:t>
            </a:r>
            <a:br>
              <a:rPr lang="uk-UA" dirty="0"/>
            </a:br>
            <a:r>
              <a:rPr lang="uk-UA" dirty="0"/>
              <a:t>• дані економічної оцінки, моделювання основних процесів, оптимізації багатокритеріальних задач, макетування, типових розрахунків, обмежень;</a:t>
            </a:r>
            <a:br>
              <a:rPr lang="uk-UA" dirty="0"/>
            </a:br>
            <a:r>
              <a:rPr lang="uk-UA" dirty="0"/>
              <a:t>• вимоги до інформації, що вводиться в інформаційні системи, і т. </a:t>
            </a:r>
            <a:r>
              <a:rPr lang="uk-UA" dirty="0" smtClean="0"/>
              <a:t>д.</a:t>
            </a:r>
          </a:p>
          <a:p>
            <a:pPr marL="0" indent="0">
              <a:buNone/>
            </a:pPr>
            <a:r>
              <a:rPr lang="uk-UA" dirty="0"/>
              <a:t/>
            </a:r>
            <a:br>
              <a:rPr lang="uk-UA" dirty="0"/>
            </a:br>
            <a:r>
              <a:rPr lang="uk-UA" b="1" dirty="0"/>
              <a:t>За підсумками виконання НДР </a:t>
            </a:r>
            <a:r>
              <a:rPr lang="uk-UA" b="1" dirty="0" smtClean="0"/>
              <a:t>проводяться</a:t>
            </a:r>
            <a:r>
              <a:rPr lang="uk-UA" dirty="0" smtClean="0"/>
              <a:t>:</a:t>
            </a:r>
            <a:r>
              <a:rPr lang="uk-UA" dirty="0"/>
              <a:t/>
            </a:r>
            <a:br>
              <a:rPr lang="uk-UA" dirty="0"/>
            </a:br>
            <a:r>
              <a:rPr lang="uk-UA" dirty="0"/>
              <a:t>• узагальнення результатів попередніх етапів робіт;</a:t>
            </a:r>
            <a:br>
              <a:rPr lang="uk-UA" dirty="0"/>
            </a:br>
            <a:r>
              <a:rPr lang="uk-UA" dirty="0"/>
              <a:t>• оцінка повноти вирішення завдань;</a:t>
            </a:r>
            <a:br>
              <a:rPr lang="uk-UA" dirty="0"/>
            </a:br>
            <a:r>
              <a:rPr lang="uk-UA" dirty="0"/>
              <a:t>• розробка рекомендацій щодо подальших досліджень і проведення ДКР;</a:t>
            </a:r>
            <a:br>
              <a:rPr lang="uk-UA" dirty="0"/>
            </a:br>
            <a:r>
              <a:rPr lang="uk-UA" dirty="0"/>
              <a:t>• розробка проекту ТЗ на ДКР;</a:t>
            </a:r>
            <a:br>
              <a:rPr lang="uk-UA" dirty="0"/>
            </a:br>
            <a:r>
              <a:rPr lang="uk-UA" dirty="0"/>
              <a:t>• складання підсумкового звіту;</a:t>
            </a:r>
            <a:br>
              <a:rPr lang="uk-UA" dirty="0"/>
            </a:br>
            <a:r>
              <a:rPr lang="uk-UA" dirty="0"/>
              <a:t>• приймання НДР комісією.</a:t>
            </a:r>
            <a:endParaRPr lang="ru-RU" dirty="0"/>
          </a:p>
        </p:txBody>
      </p:sp>
    </p:spTree>
    <p:extLst>
      <p:ext uri="{BB962C8B-B14F-4D97-AF65-F5344CB8AC3E}">
        <p14:creationId xmlns:p14="http://schemas.microsoft.com/office/powerpoint/2010/main" val="31075553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5242" y="276634"/>
            <a:ext cx="10515600" cy="1325563"/>
          </a:xfrm>
        </p:spPr>
        <p:txBody>
          <a:bodyPr>
            <a:normAutofit fontScale="90000"/>
          </a:bodyPr>
          <a:lstStyle/>
          <a:p>
            <a:pPr algn="ctr"/>
            <a:r>
              <a:rPr lang="uk-UA" b="1" dirty="0"/>
              <a:t>Порядок виконання та ефективність ДКР</a:t>
            </a:r>
            <a:endParaRPr lang="ru-RU" b="1" dirty="0"/>
          </a:p>
        </p:txBody>
      </p:sp>
      <p:sp>
        <p:nvSpPr>
          <p:cNvPr id="3" name="Объект 2"/>
          <p:cNvSpPr>
            <a:spLocks noGrp="1"/>
          </p:cNvSpPr>
          <p:nvPr>
            <p:ph idx="1"/>
          </p:nvPr>
        </p:nvSpPr>
        <p:spPr>
          <a:xfrm>
            <a:off x="452283" y="2041934"/>
            <a:ext cx="11385755" cy="4351338"/>
          </a:xfrm>
        </p:spPr>
        <p:txBody>
          <a:bodyPr/>
          <a:lstStyle/>
          <a:p>
            <a:pPr marL="0" indent="0">
              <a:buNone/>
            </a:pPr>
            <a:r>
              <a:rPr lang="uk-UA" dirty="0"/>
              <a:t>Після завершення прикладних НДР за умови позитивних результатів економічного аналізу, який задовольняє </a:t>
            </a:r>
            <a:r>
              <a:rPr lang="uk-UA" dirty="0" smtClean="0"/>
              <a:t>підприємство </a:t>
            </a:r>
            <a:r>
              <a:rPr lang="uk-UA" dirty="0"/>
              <a:t>з точки зору її цілей, ресурсів і ринкових умов, приступають до виконання дослідно-конструкторських робіт (ДКР). </a:t>
            </a:r>
            <a:endParaRPr lang="uk-UA" dirty="0" smtClean="0"/>
          </a:p>
          <a:p>
            <a:pPr marL="0" indent="0">
              <a:buNone/>
            </a:pPr>
            <a:r>
              <a:rPr lang="uk-UA" dirty="0" smtClean="0"/>
              <a:t>ДКР </a:t>
            </a:r>
            <a:r>
              <a:rPr lang="uk-UA" dirty="0"/>
              <a:t>- найважливіша ланка матеріалізації результатів попередніх НДР. Її основне завдання - створення комплекту конструкторської </a:t>
            </a:r>
            <a:r>
              <a:rPr lang="uk-UA" dirty="0" err="1" smtClean="0"/>
              <a:t>документаціїдля</a:t>
            </a:r>
            <a:r>
              <a:rPr lang="uk-UA" dirty="0" smtClean="0"/>
              <a:t> </a:t>
            </a:r>
            <a:r>
              <a:rPr lang="uk-UA" dirty="0"/>
              <a:t>серійного виробництва. </a:t>
            </a:r>
            <a:endParaRPr lang="uk-UA" dirty="0" smtClean="0"/>
          </a:p>
          <a:p>
            <a:pPr marL="0" indent="0">
              <a:buNone/>
            </a:pPr>
            <a:r>
              <a:rPr lang="uk-UA" dirty="0" smtClean="0"/>
              <a:t>ДКР</a:t>
            </a:r>
            <a:r>
              <a:rPr lang="uk-UA" dirty="0"/>
              <a:t>, власне, і є етапом проектування </a:t>
            </a:r>
            <a:r>
              <a:rPr lang="uk-UA" dirty="0" smtClean="0"/>
              <a:t>виробу.</a:t>
            </a:r>
            <a:endParaRPr lang="ru-RU" dirty="0"/>
          </a:p>
        </p:txBody>
      </p:sp>
    </p:spTree>
    <p:extLst>
      <p:ext uri="{BB962C8B-B14F-4D97-AF65-F5344CB8AC3E}">
        <p14:creationId xmlns:p14="http://schemas.microsoft.com/office/powerpoint/2010/main" val="40316876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8258" y="334297"/>
            <a:ext cx="10665542" cy="5842666"/>
          </a:xfrm>
        </p:spPr>
        <p:txBody>
          <a:bodyPr/>
          <a:lstStyle/>
          <a:p>
            <a:pPr marL="0" indent="0">
              <a:buNone/>
            </a:pPr>
            <a:r>
              <a:rPr lang="uk-UA" sz="3600" dirty="0"/>
              <a:t>Основні етапи ДКР</a:t>
            </a:r>
            <a:r>
              <a:rPr lang="uk-UA" sz="3600" dirty="0" smtClean="0"/>
              <a:t>:</a:t>
            </a:r>
          </a:p>
          <a:p>
            <a:pPr marL="0" indent="0">
              <a:buNone/>
            </a:pPr>
            <a:endParaRPr lang="uk-UA" dirty="0"/>
          </a:p>
          <a:p>
            <a:pPr marL="0" indent="0">
              <a:buNone/>
            </a:pPr>
            <a:r>
              <a:rPr lang="uk-UA" dirty="0" smtClean="0"/>
              <a:t>• </a:t>
            </a:r>
            <a:r>
              <a:rPr lang="uk-UA" dirty="0"/>
              <a:t>розробка ТЗ на ДКР;</a:t>
            </a:r>
            <a:br>
              <a:rPr lang="uk-UA" dirty="0"/>
            </a:br>
            <a:r>
              <a:rPr lang="uk-UA" dirty="0"/>
              <a:t>• технічна пропозиція;</a:t>
            </a:r>
            <a:br>
              <a:rPr lang="uk-UA" dirty="0"/>
            </a:br>
            <a:r>
              <a:rPr lang="uk-UA" dirty="0"/>
              <a:t>• ескізне проектування;</a:t>
            </a:r>
            <a:br>
              <a:rPr lang="uk-UA" dirty="0"/>
            </a:br>
            <a:r>
              <a:rPr lang="uk-UA" dirty="0"/>
              <a:t>• технічне проектування (конструювання);</a:t>
            </a:r>
            <a:br>
              <a:rPr lang="uk-UA" dirty="0"/>
            </a:br>
            <a:r>
              <a:rPr lang="uk-UA" dirty="0"/>
              <a:t>• розробка робочої документації для виготовлення і випробувань дослідного зразка;</a:t>
            </a:r>
            <a:br>
              <a:rPr lang="uk-UA" dirty="0"/>
            </a:br>
            <a:r>
              <a:rPr lang="uk-UA" dirty="0"/>
              <a:t>• попередні випробування дослідного зразка;</a:t>
            </a:r>
            <a:br>
              <a:rPr lang="uk-UA" dirty="0"/>
            </a:br>
            <a:r>
              <a:rPr lang="uk-UA" dirty="0"/>
              <a:t>• державні (відомчі, </a:t>
            </a:r>
            <a:r>
              <a:rPr lang="uk-UA" dirty="0" err="1"/>
              <a:t>внутрішньокорпоративні</a:t>
            </a:r>
            <a:r>
              <a:rPr lang="uk-UA" dirty="0"/>
              <a:t>) випробування дослідного зразка;</a:t>
            </a:r>
            <a:br>
              <a:rPr lang="uk-UA" dirty="0"/>
            </a:br>
            <a:r>
              <a:rPr lang="uk-UA" dirty="0"/>
              <a:t>• відпрацювання документації за результатами випробувань.</a:t>
            </a:r>
            <a:endParaRPr lang="ru-RU" dirty="0"/>
          </a:p>
        </p:txBody>
      </p:sp>
    </p:spTree>
    <p:extLst>
      <p:ext uri="{BB962C8B-B14F-4D97-AF65-F5344CB8AC3E}">
        <p14:creationId xmlns:p14="http://schemas.microsoft.com/office/powerpoint/2010/main" val="4155470767"/>
      </p:ext>
    </p:extLst>
  </p:cSld>
  <p:clrMapOvr>
    <a:masterClrMapping/>
  </p:clrMapOvr>
  <p:timing>
    <p:tnLst>
      <p:par>
        <p:cTn id="1" dur="indefinite" restart="never" nodeType="tmRoot"/>
      </p:par>
    </p:tnLst>
  </p:timing>
</p:sld>
</file>

<file path=ppt/theme/theme1.xml><?xml version="1.0" encoding="utf-8"?>
<a:theme xmlns:a="http://schemas.openxmlformats.org/drawingml/2006/main" name="Глубина">
  <a:themeElements>
    <a:clrScheme name="Глубина">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Глубина">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лубина">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Глубина</Template>
  <TotalTime>207</TotalTime>
  <Words>1030</Words>
  <Application>Microsoft Office PowerPoint</Application>
  <PresentationFormat>Широкоэкранный</PresentationFormat>
  <Paragraphs>142</Paragraphs>
  <Slides>36</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36</vt:i4>
      </vt:variant>
    </vt:vector>
  </HeadingPairs>
  <TitlesOfParts>
    <vt:vector size="39" baseType="lpstr">
      <vt:lpstr>Arial</vt:lpstr>
      <vt:lpstr>Corbel</vt:lpstr>
      <vt:lpstr>Глубина</vt:lpstr>
      <vt:lpstr>Лекція 1  Етапи проектування електронних пристроїв.  Поняття, види і класифікація САПР  </vt:lpstr>
      <vt:lpstr>Проектування електронних приладів</vt:lpstr>
      <vt:lpstr>Презентация PowerPoint</vt:lpstr>
      <vt:lpstr>Презентация PowerPoint</vt:lpstr>
      <vt:lpstr>Технічне завдання на НДР і проведення НДР</vt:lpstr>
      <vt:lpstr>Презентация PowerPoint</vt:lpstr>
      <vt:lpstr>Презентация PowerPoint</vt:lpstr>
      <vt:lpstr>Порядок виконання та ефективність ДКР</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Види забезпечення САПР</vt:lpstr>
      <vt:lpstr>Презентация PowerPoint</vt:lpstr>
      <vt:lpstr>Презентация PowerPoint</vt:lpstr>
      <vt:lpstr>Презентация PowerPoint</vt:lpstr>
      <vt:lpstr>Презентация PowerPoint</vt:lpstr>
      <vt:lpstr>Презентация PowerPoint</vt:lpstr>
      <vt:lpstr>Дякую за увагу!</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dc:title>
  <dc:creator>Пользователь Windows</dc:creator>
  <cp:lastModifiedBy>user</cp:lastModifiedBy>
  <cp:revision>17</cp:revision>
  <dcterms:created xsi:type="dcterms:W3CDTF">2020-02-05T12:03:42Z</dcterms:created>
  <dcterms:modified xsi:type="dcterms:W3CDTF">2020-02-05T17:40:55Z</dcterms:modified>
</cp:coreProperties>
</file>