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9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4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1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1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28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51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2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92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0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BDF6-4654-45D8-889E-100A17344DC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8104-A4A0-4483-B08C-2FF89BA5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61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908720"/>
            <a:ext cx="70523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/>
              <a:t>Лекц</a:t>
            </a:r>
            <a:r>
              <a:rPr lang="uk-UA" sz="2400" dirty="0" err="1"/>
              <a:t>ія</a:t>
            </a:r>
            <a:r>
              <a:rPr lang="uk-UA" sz="2400" dirty="0"/>
              <a:t>. Автоматизація операцій обробки даних в БД</a:t>
            </a:r>
          </a:p>
          <a:p>
            <a:endParaRPr lang="uk-UA" sz="2400" dirty="0"/>
          </a:p>
          <a:p>
            <a:pPr marL="342900" indent="-342900">
              <a:buFontTx/>
              <a:buAutoNum type="arabicPeriod"/>
            </a:pPr>
            <a:r>
              <a:rPr lang="ru-RU" sz="2400" dirty="0" err="1"/>
              <a:t>Представлення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uk-UA" sz="2400" dirty="0" smtClean="0"/>
              <a:t>Курсори</a:t>
            </a:r>
            <a:endParaRPr lang="en-US" sz="2400" dirty="0"/>
          </a:p>
          <a:p>
            <a:pPr marL="342900" indent="-342900">
              <a:buFontTx/>
              <a:buAutoNum type="arabicPeriod"/>
            </a:pPr>
            <a:r>
              <a:rPr lang="ru-RU" sz="2400" dirty="0" err="1" smtClean="0"/>
              <a:t>Функц</a:t>
            </a:r>
            <a:r>
              <a:rPr lang="uk-UA" sz="2400" dirty="0" err="1" smtClean="0"/>
              <a:t>ії</a:t>
            </a:r>
            <a:endParaRPr lang="uk-UA" sz="2400" dirty="0"/>
          </a:p>
          <a:p>
            <a:pPr marL="342900" indent="-3429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5528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8566" y="548680"/>
            <a:ext cx="817190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ym typeface="Wingdings 2"/>
              </a:rPr>
              <a:t></a:t>
            </a:r>
            <a:r>
              <a:rPr lang="ru-RU" sz="2400" b="1" dirty="0"/>
              <a:t>Курсор</a:t>
            </a:r>
            <a:r>
              <a:rPr lang="ru-RU" sz="2400" dirty="0"/>
              <a:t> - </a:t>
            </a:r>
            <a:r>
              <a:rPr lang="ru-RU" sz="2400" dirty="0" err="1"/>
              <a:t>посилання</a:t>
            </a:r>
            <a:r>
              <a:rPr lang="ru-RU" sz="2400" dirty="0"/>
              <a:t> на </a:t>
            </a:r>
            <a:r>
              <a:rPr lang="ru-RU" sz="2400" dirty="0" err="1"/>
              <a:t>контекстну</a:t>
            </a:r>
            <a:r>
              <a:rPr lang="ru-RU" sz="2400" dirty="0"/>
              <a:t> область </a:t>
            </a:r>
            <a:r>
              <a:rPr lang="ru-RU" sz="2400" dirty="0" err="1"/>
              <a:t>пам'яті</a:t>
            </a:r>
            <a:r>
              <a:rPr lang="ru-RU" sz="2400" dirty="0"/>
              <a:t>. </a:t>
            </a:r>
          </a:p>
          <a:p>
            <a:endParaRPr lang="en-US" sz="2400" dirty="0"/>
          </a:p>
          <a:p>
            <a:r>
              <a:rPr lang="ru-RU" sz="2400" dirty="0"/>
              <a:t>У д</a:t>
            </a:r>
            <a:r>
              <a:rPr lang="uk-UA" sz="2400" dirty="0" err="1"/>
              <a:t>іалектах</a:t>
            </a:r>
            <a:r>
              <a:rPr lang="uk-UA" sz="2400" dirty="0"/>
              <a:t> </a:t>
            </a:r>
            <a:r>
              <a:rPr lang="ru-RU" sz="2400" dirty="0"/>
              <a:t>SQL ( </a:t>
            </a:r>
            <a:r>
              <a:rPr lang="ru-RU" sz="2400" dirty="0" err="1"/>
              <a:t>Oracle</a:t>
            </a:r>
            <a:r>
              <a:rPr lang="ru-RU" sz="2400" dirty="0"/>
              <a:t>, </a:t>
            </a:r>
            <a:r>
              <a:rPr lang="ru-RU" sz="2400" dirty="0" err="1"/>
              <a:t>Microsoft</a:t>
            </a:r>
            <a:r>
              <a:rPr lang="ru-RU" sz="2400" dirty="0"/>
              <a:t> SQL </a:t>
            </a:r>
            <a:r>
              <a:rPr lang="ru-RU" sz="2400" dirty="0" err="1"/>
              <a:t>Server</a:t>
            </a:r>
            <a:r>
              <a:rPr lang="ru-RU" sz="2400" dirty="0"/>
              <a:t> )</a:t>
            </a:r>
            <a:endParaRPr lang="en-US" sz="2400" dirty="0"/>
          </a:p>
          <a:p>
            <a:r>
              <a:rPr lang="ru-RU" sz="2400" b="1" dirty="0">
                <a:sym typeface="Wingdings 2"/>
              </a:rPr>
              <a:t> </a:t>
            </a:r>
            <a:r>
              <a:rPr lang="ru-RU" sz="2400" b="1" dirty="0"/>
              <a:t>Курсор</a:t>
            </a:r>
            <a:r>
              <a:rPr lang="ru-RU" sz="2400" dirty="0"/>
              <a:t> – </a:t>
            </a:r>
            <a:r>
              <a:rPr lang="ru-RU" sz="2400" dirty="0" err="1"/>
              <a:t>отримуваний</a:t>
            </a:r>
            <a:r>
              <a:rPr lang="ru-RU" sz="2400" dirty="0"/>
              <a:t> при </a:t>
            </a:r>
            <a:r>
              <a:rPr lang="ru-RU" sz="2400" dirty="0" err="1"/>
              <a:t>виконанні</a:t>
            </a:r>
            <a:r>
              <a:rPr lang="ru-RU" sz="2400" dirty="0"/>
              <a:t> </a:t>
            </a:r>
            <a:r>
              <a:rPr lang="ru-RU" sz="2400" dirty="0" err="1"/>
              <a:t>запиту</a:t>
            </a:r>
            <a:r>
              <a:rPr lang="ru-RU" sz="2400" dirty="0"/>
              <a:t> </a:t>
            </a:r>
            <a:r>
              <a:rPr lang="ru-RU" sz="2400" dirty="0" err="1"/>
              <a:t>результуючий</a:t>
            </a:r>
            <a:r>
              <a:rPr lang="ru-RU" sz="2400" dirty="0"/>
              <a:t> </a:t>
            </a:r>
            <a:r>
              <a:rPr lang="ru-RU" sz="2400" dirty="0" err="1"/>
              <a:t>набір</a:t>
            </a:r>
            <a:r>
              <a:rPr lang="ru-RU" sz="2400" dirty="0"/>
              <a:t> і </a:t>
            </a:r>
            <a:r>
              <a:rPr lang="ru-RU" sz="2400" dirty="0" err="1"/>
              <a:t>пов'язаний</a:t>
            </a:r>
            <a:r>
              <a:rPr lang="ru-RU" sz="2400" dirty="0"/>
              <a:t> з ним </a:t>
            </a:r>
            <a:r>
              <a:rPr lang="ru-RU" sz="2400" dirty="0" err="1"/>
              <a:t>вказівник</a:t>
            </a:r>
            <a:r>
              <a:rPr lang="ru-RU" sz="2400" dirty="0"/>
              <a:t> поточного </a:t>
            </a:r>
            <a:r>
              <a:rPr lang="ru-RU" sz="2400" dirty="0" err="1"/>
              <a:t>запису</a:t>
            </a:r>
            <a:r>
              <a:rPr lang="ru-RU" sz="2400" dirty="0"/>
              <a:t> .</a:t>
            </a:r>
          </a:p>
          <a:p>
            <a:endParaRPr lang="ru-RU" sz="2400" dirty="0"/>
          </a:p>
          <a:p>
            <a:r>
              <a:rPr lang="ru-RU" sz="2400" dirty="0"/>
              <a:t>!</a:t>
            </a:r>
            <a:r>
              <a:rPr lang="ru-RU" sz="2400" dirty="0" err="1"/>
              <a:t>Курсори</a:t>
            </a:r>
            <a:r>
              <a:rPr lang="ru-RU" sz="2400" dirty="0"/>
              <a:t> </a:t>
            </a:r>
            <a:r>
              <a:rPr lang="ru-RU" sz="2400" dirty="0" err="1"/>
              <a:t>відносяться</a:t>
            </a:r>
            <a:r>
              <a:rPr lang="ru-RU" sz="2400" dirty="0"/>
              <a:t> до </a:t>
            </a:r>
            <a:r>
              <a:rPr lang="ru-RU" sz="2400" dirty="0" err="1"/>
              <a:t>додаткових</a:t>
            </a:r>
            <a:r>
              <a:rPr lang="ru-RU" sz="2400" dirty="0"/>
              <a:t> </a:t>
            </a:r>
            <a:r>
              <a:rPr lang="ru-RU" sz="2400" dirty="0" err="1"/>
              <a:t>можливостей</a:t>
            </a:r>
            <a:r>
              <a:rPr lang="ru-RU" sz="2400" dirty="0"/>
              <a:t> SQL . </a:t>
            </a:r>
          </a:p>
          <a:p>
            <a:r>
              <a:rPr lang="ru-RU" sz="2400" b="1" dirty="0">
                <a:sym typeface="Wingdings 2"/>
              </a:rPr>
              <a:t> !!!</a:t>
            </a:r>
            <a:r>
              <a:rPr lang="ru-RU" sz="2400" dirty="0" err="1"/>
              <a:t>Курсори</a:t>
            </a:r>
            <a:r>
              <a:rPr lang="ru-RU" sz="2400" dirty="0"/>
              <a:t> </a:t>
            </a:r>
            <a:r>
              <a:rPr lang="ru-RU" sz="2400" dirty="0" err="1"/>
              <a:t>уповільнюють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запиту</a:t>
            </a:r>
            <a:r>
              <a:rPr lang="ru-RU" sz="2400" dirty="0"/>
              <a:t>.  </a:t>
            </a:r>
          </a:p>
          <a:p>
            <a:endParaRPr lang="ru-RU" sz="2400" dirty="0"/>
          </a:p>
          <a:p>
            <a:r>
              <a:rPr lang="ru-RU" sz="2400" b="1" dirty="0">
                <a:sym typeface="Wingdings 2"/>
              </a:rPr>
              <a:t> </a:t>
            </a:r>
            <a:r>
              <a:rPr lang="ru-RU" sz="2400" dirty="0" err="1"/>
              <a:t>Логіка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</a:t>
            </a:r>
            <a:r>
              <a:rPr lang="ru-RU" sz="2400" dirty="0" err="1"/>
              <a:t>курсорів</a:t>
            </a:r>
            <a:r>
              <a:rPr lang="ru-RU" sz="2400" dirty="0"/>
              <a:t> </a:t>
            </a:r>
            <a:r>
              <a:rPr lang="ru-RU" sz="2400" dirty="0" err="1"/>
              <a:t>наступна</a:t>
            </a:r>
            <a:r>
              <a:rPr lang="ru-RU" sz="2400" dirty="0"/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err="1"/>
              <a:t>Спочатку</a:t>
            </a:r>
            <a:r>
              <a:rPr lang="ru-RU" sz="2400" dirty="0"/>
              <a:t>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отримати</a:t>
            </a:r>
            <a:r>
              <a:rPr lang="ru-RU" sz="2400" dirty="0"/>
              <a:t> </a:t>
            </a:r>
            <a:r>
              <a:rPr lang="ru-RU" sz="2400" dirty="0" err="1"/>
              <a:t>набір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і </a:t>
            </a:r>
            <a:r>
              <a:rPr lang="ru-RU" sz="2400" dirty="0" err="1"/>
              <a:t>пов'язати</a:t>
            </a:r>
            <a:r>
              <a:rPr lang="ru-RU" sz="2400" dirty="0"/>
              <a:t> з ним курсор. 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створення</a:t>
            </a:r>
            <a:r>
              <a:rPr lang="ru-RU" sz="2400" dirty="0"/>
              <a:t> курсору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задати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характеристики 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err="1"/>
              <a:t>Далі</a:t>
            </a:r>
            <a:r>
              <a:rPr lang="ru-RU" sz="2400" dirty="0"/>
              <a:t> </a:t>
            </a:r>
            <a:r>
              <a:rPr lang="ru-RU" sz="2400" dirty="0" err="1"/>
              <a:t>йде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робота та </a:t>
            </a:r>
            <a:r>
              <a:rPr lang="ru-RU" sz="2400" dirty="0" err="1"/>
              <a:t>обробка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завершення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закрити</a:t>
            </a:r>
            <a:r>
              <a:rPr lang="ru-RU" sz="2400" dirty="0"/>
              <a:t> курсор.</a:t>
            </a:r>
          </a:p>
        </p:txBody>
      </p:sp>
    </p:spTree>
    <p:extLst>
      <p:ext uri="{BB962C8B-B14F-4D97-AF65-F5344CB8AC3E}">
        <p14:creationId xmlns:p14="http://schemas.microsoft.com/office/powerpoint/2010/main" val="1861816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5992" y="404664"/>
            <a:ext cx="8084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ym typeface="Wingdings 2"/>
              </a:rPr>
              <a:t></a:t>
            </a:r>
            <a:r>
              <a:rPr lang="ru-RU" sz="2000" dirty="0" err="1"/>
              <a:t>Існують</a:t>
            </a:r>
            <a:r>
              <a:rPr lang="ru-RU" sz="2000" dirty="0"/>
              <a:t> три </a:t>
            </a:r>
            <a:r>
              <a:rPr lang="ru-RU" sz="2000" dirty="0" err="1"/>
              <a:t>типи</a:t>
            </a:r>
            <a:r>
              <a:rPr lang="ru-RU" sz="2000" dirty="0"/>
              <a:t> </a:t>
            </a:r>
            <a:r>
              <a:rPr lang="ru-RU" sz="2000" dirty="0" err="1"/>
              <a:t>курсорів</a:t>
            </a:r>
            <a:r>
              <a:rPr lang="ru-RU" sz="2000" dirty="0"/>
              <a:t>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/>
              <a:t>динамічні</a:t>
            </a:r>
            <a:r>
              <a:rPr lang="ru-RU" sz="2000" dirty="0"/>
              <a:t> </a:t>
            </a:r>
            <a:r>
              <a:rPr lang="ru-RU" sz="2000" dirty="0" err="1"/>
              <a:t>курсори</a:t>
            </a:r>
            <a:r>
              <a:rPr lang="ru-RU" sz="2000" dirty="0"/>
              <a:t> - при </a:t>
            </a:r>
            <a:r>
              <a:rPr lang="ru-RU" sz="2000" dirty="0" err="1"/>
              <a:t>переміщенні</a:t>
            </a:r>
            <a:r>
              <a:rPr lang="ru-RU" sz="2000" dirty="0"/>
              <a:t> курсору </a:t>
            </a:r>
            <a:r>
              <a:rPr lang="ru-RU" sz="2000" dirty="0" err="1"/>
              <a:t>змінені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 </a:t>
            </a:r>
            <a:r>
              <a:rPr lang="ru-RU" sz="2000" dirty="0" err="1"/>
              <a:t>відразу</a:t>
            </a:r>
            <a:r>
              <a:rPr lang="ru-RU" sz="2000" dirty="0"/>
              <a:t> ж </a:t>
            </a:r>
            <a:r>
              <a:rPr lang="ru-RU" sz="2000" dirty="0" err="1"/>
              <a:t>відображаються</a:t>
            </a:r>
            <a:r>
              <a:rPr lang="ru-RU" sz="2000" dirty="0"/>
              <a:t> . </a:t>
            </a:r>
            <a:r>
              <a:rPr lang="ru-RU" sz="2000" dirty="0" err="1"/>
              <a:t>Цей</a:t>
            </a:r>
            <a:r>
              <a:rPr lang="ru-RU" sz="2000" dirty="0"/>
              <a:t> тип в </a:t>
            </a:r>
            <a:r>
              <a:rPr lang="ru-RU" sz="2000" dirty="0" err="1"/>
              <a:t>найменшій</a:t>
            </a:r>
            <a:r>
              <a:rPr lang="ru-RU" sz="2000" dirty="0"/>
              <a:t> </a:t>
            </a:r>
            <a:r>
              <a:rPr lang="ru-RU" sz="2000" dirty="0" err="1"/>
              <a:t>мірі</a:t>
            </a:r>
            <a:r>
              <a:rPr lang="ru-RU" sz="2000" dirty="0"/>
              <a:t> </a:t>
            </a:r>
            <a:r>
              <a:rPr lang="ru-RU" sz="2000" dirty="0" err="1"/>
              <a:t>використовує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 в </a:t>
            </a:r>
            <a:r>
              <a:rPr lang="ru-RU" sz="2000" dirty="0" err="1"/>
              <a:t>клієнтській</a:t>
            </a:r>
            <a:r>
              <a:rPr lang="ru-RU" sz="2000" dirty="0"/>
              <a:t> </a:t>
            </a:r>
            <a:r>
              <a:rPr lang="ru-RU" sz="2000" dirty="0" err="1"/>
              <a:t>програмі</a:t>
            </a:r>
            <a:r>
              <a:rPr lang="ru-RU" sz="2000" dirty="0"/>
              <a:t> і </a:t>
            </a:r>
            <a:r>
              <a:rPr lang="ru-RU" sz="2000" dirty="0" err="1"/>
              <a:t>мінімально</a:t>
            </a:r>
            <a:r>
              <a:rPr lang="ru-RU" sz="2000" dirty="0"/>
              <a:t> </a:t>
            </a:r>
            <a:r>
              <a:rPr lang="ru-RU" sz="2000" dirty="0" err="1"/>
              <a:t>використовує</a:t>
            </a:r>
            <a:r>
              <a:rPr lang="ru-RU" sz="2000" dirty="0"/>
              <a:t> </a:t>
            </a:r>
            <a:r>
              <a:rPr lang="ru-RU" sz="2000" dirty="0" err="1"/>
              <a:t>тимчасові</a:t>
            </a:r>
            <a:r>
              <a:rPr lang="ru-RU" sz="2000" dirty="0"/>
              <a:t> </a:t>
            </a:r>
            <a:r>
              <a:rPr lang="ru-RU" sz="2000" dirty="0" err="1"/>
              <a:t>таблиці</a:t>
            </a:r>
            <a:r>
              <a:rPr lang="ru-RU" sz="2000" dirty="0"/>
              <a:t> на </a:t>
            </a:r>
            <a:r>
              <a:rPr lang="ru-RU" sz="2000" dirty="0" err="1"/>
              <a:t>сервері</a:t>
            </a:r>
            <a:r>
              <a:rPr lang="ru-RU" sz="2000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/>
              <a:t>статичні</a:t>
            </a:r>
            <a:r>
              <a:rPr lang="ru-RU" sz="2000" dirty="0"/>
              <a:t> </a:t>
            </a:r>
            <a:r>
              <a:rPr lang="ru-RU" sz="2000" dirty="0" err="1"/>
              <a:t>курсори</a:t>
            </a:r>
            <a:r>
              <a:rPr lang="ru-RU" sz="2000" dirty="0"/>
              <a:t> - </a:t>
            </a:r>
            <a:r>
              <a:rPr lang="ru-RU" sz="2000" dirty="0" err="1"/>
              <a:t>зміни</a:t>
            </a:r>
            <a:r>
              <a:rPr lang="ru-RU" sz="2000" dirty="0"/>
              <a:t> не </a:t>
            </a:r>
            <a:r>
              <a:rPr lang="ru-RU" sz="2000" dirty="0" err="1"/>
              <a:t>відображаються</a:t>
            </a:r>
            <a:r>
              <a:rPr lang="ru-RU" sz="2000" dirty="0"/>
              <a:t>. Весь </a:t>
            </a:r>
            <a:r>
              <a:rPr lang="ru-RU" sz="2000" dirty="0" err="1"/>
              <a:t>підсумковий</a:t>
            </a:r>
            <a:r>
              <a:rPr lang="ru-RU" sz="2000" dirty="0"/>
              <a:t> </a:t>
            </a:r>
            <a:r>
              <a:rPr lang="ru-RU" sz="2000" dirty="0" err="1"/>
              <a:t>набір</a:t>
            </a:r>
            <a:r>
              <a:rPr lang="ru-RU" sz="2000" dirty="0"/>
              <a:t>, </a:t>
            </a:r>
            <a:r>
              <a:rPr lang="ru-RU" sz="2000" dirty="0" err="1"/>
              <a:t>пов'язаний</a:t>
            </a:r>
            <a:r>
              <a:rPr lang="ru-RU" sz="2000" dirty="0"/>
              <a:t> з курсором, </a:t>
            </a:r>
            <a:r>
              <a:rPr lang="ru-RU" sz="2000" dirty="0" err="1"/>
              <a:t>зберігається</a:t>
            </a:r>
            <a:r>
              <a:rPr lang="ru-RU" sz="2000" dirty="0"/>
              <a:t> в </a:t>
            </a:r>
            <a:r>
              <a:rPr lang="ru-RU" sz="2000" dirty="0" err="1"/>
              <a:t>тимчасовій</a:t>
            </a:r>
            <a:r>
              <a:rPr lang="ru-RU" sz="2000" dirty="0"/>
              <a:t> </a:t>
            </a:r>
            <a:r>
              <a:rPr lang="ru-RU" sz="2000" dirty="0" err="1"/>
              <a:t>базі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сервера, і </a:t>
            </a:r>
            <a:r>
              <a:rPr lang="ru-RU" sz="2000" dirty="0" err="1"/>
              <a:t>обробка</a:t>
            </a:r>
            <a:r>
              <a:rPr lang="ru-RU" sz="2000" dirty="0"/>
              <a:t> </a:t>
            </a:r>
            <a:r>
              <a:rPr lang="ru-RU" sz="2000" dirty="0" err="1"/>
              <a:t>йде</a:t>
            </a:r>
            <a:r>
              <a:rPr lang="ru-RU" sz="2000" dirty="0"/>
              <a:t> </a:t>
            </a:r>
            <a:r>
              <a:rPr lang="ru-RU" sz="2000" dirty="0" err="1"/>
              <a:t>безпосередньо</a:t>
            </a:r>
            <a:r>
              <a:rPr lang="ru-RU" sz="2000" dirty="0"/>
              <a:t> з ним;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/>
              <a:t>ключові</a:t>
            </a:r>
            <a:r>
              <a:rPr lang="ru-RU" sz="2000" dirty="0"/>
              <a:t> </a:t>
            </a:r>
            <a:r>
              <a:rPr lang="ru-RU" sz="2000" dirty="0" err="1"/>
              <a:t>курсори</a:t>
            </a:r>
            <a:r>
              <a:rPr lang="ru-RU" sz="2000" dirty="0"/>
              <a:t> - </a:t>
            </a:r>
            <a:r>
              <a:rPr lang="ru-RU" sz="2000" dirty="0" err="1"/>
              <a:t>зміни</a:t>
            </a:r>
            <a:r>
              <a:rPr lang="ru-RU" sz="2000" dirty="0"/>
              <a:t> </a:t>
            </a:r>
            <a:r>
              <a:rPr lang="ru-RU" sz="2000" dirty="0" err="1"/>
              <a:t>відображаються</a:t>
            </a:r>
            <a:r>
              <a:rPr lang="ru-RU" sz="2000" dirty="0"/>
              <a:t>, а </a:t>
            </a:r>
            <a:r>
              <a:rPr lang="ru-RU" sz="2000" dirty="0" err="1"/>
              <a:t>нові</a:t>
            </a:r>
            <a:r>
              <a:rPr lang="ru-RU" sz="2000" dirty="0"/>
              <a:t> записи - </a:t>
            </a:r>
            <a:r>
              <a:rPr lang="ru-RU" sz="2000" dirty="0" err="1"/>
              <a:t>ні</a:t>
            </a:r>
            <a:r>
              <a:rPr lang="ru-RU" sz="2000" dirty="0"/>
              <a:t>. 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типі</a:t>
            </a:r>
            <a:r>
              <a:rPr lang="ru-RU" sz="2000" dirty="0"/>
              <a:t> курсору в </a:t>
            </a:r>
            <a:r>
              <a:rPr lang="ru-RU" sz="2000" dirty="0" err="1"/>
              <a:t>тимчасовій</a:t>
            </a:r>
            <a:r>
              <a:rPr lang="ru-RU" sz="2000" dirty="0"/>
              <a:t> </a:t>
            </a:r>
            <a:r>
              <a:rPr lang="ru-RU" sz="2000" dirty="0" err="1"/>
              <a:t>базі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</a:t>
            </a:r>
            <a:r>
              <a:rPr lang="ru-RU" sz="2000" dirty="0" err="1"/>
              <a:t>зберігаються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ключі</a:t>
            </a:r>
            <a:r>
              <a:rPr lang="ru-RU" sz="2000" dirty="0"/>
              <a:t> (</a:t>
            </a:r>
            <a:r>
              <a:rPr lang="ru-RU" sz="2000" dirty="0" err="1"/>
              <a:t>звідси</a:t>
            </a:r>
            <a:r>
              <a:rPr lang="ru-RU" sz="2000" dirty="0"/>
              <a:t> й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/>
              <a:t>назва</a:t>
            </a:r>
            <a:r>
              <a:rPr lang="ru-RU" sz="2000" dirty="0"/>
              <a:t> ) . </a:t>
            </a:r>
            <a:r>
              <a:rPr lang="ru-RU" sz="2000" dirty="0" err="1"/>
              <a:t>Нові</a:t>
            </a:r>
            <a:r>
              <a:rPr lang="ru-RU" sz="2000" dirty="0"/>
              <a:t> записи в курсор не </a:t>
            </a:r>
            <a:r>
              <a:rPr lang="ru-RU" sz="2000" dirty="0" err="1"/>
              <a:t>включаються</a:t>
            </a:r>
            <a:r>
              <a:rPr lang="ru-RU" sz="2000" dirty="0"/>
              <a:t>, а при </a:t>
            </a:r>
            <a:r>
              <a:rPr lang="ru-RU" sz="2000" dirty="0" err="1"/>
              <a:t>зверненні</a:t>
            </a:r>
            <a:r>
              <a:rPr lang="ru-RU" sz="2000" dirty="0"/>
              <a:t> до </a:t>
            </a:r>
            <a:r>
              <a:rPr lang="ru-RU" sz="2000" dirty="0" err="1"/>
              <a:t>віддаленої</a:t>
            </a:r>
            <a:r>
              <a:rPr lang="ru-RU" sz="2000" dirty="0"/>
              <a:t> </a:t>
            </a:r>
            <a:r>
              <a:rPr lang="ru-RU" sz="2000" dirty="0" err="1"/>
              <a:t>запису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помилка</a:t>
            </a:r>
            <a:r>
              <a:rPr lang="ru-RU" sz="2000" dirty="0"/>
              <a:t> 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6388" y="4581128"/>
            <a:ext cx="79260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Залежно від типу курсору робота сервера з курсором має свої особливості, але в більшості випадків це робота з тимчасовою таблицею в базі даних </a:t>
            </a:r>
            <a:r>
              <a:rPr lang="uk-UA" dirty="0" err="1" smtClean="0"/>
              <a:t>tempdb</a:t>
            </a:r>
            <a:r>
              <a:rPr lang="uk-UA" dirty="0" smtClean="0"/>
              <a:t> .</a:t>
            </a:r>
          </a:p>
          <a:p>
            <a:endParaRPr lang="uk-UA" dirty="0" smtClean="0"/>
          </a:p>
          <a:p>
            <a:r>
              <a:rPr lang="uk-UA" dirty="0" smtClean="0"/>
              <a:t> У цій таблиці може бути повний знімок даних, а можуть бути тільки ключові поля обраних курсором даних.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299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0648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Для </a:t>
            </a:r>
            <a:r>
              <a:rPr lang="ru-RU" sz="2200" dirty="0" err="1"/>
              <a:t>оголошення</a:t>
            </a:r>
            <a:r>
              <a:rPr lang="ru-RU" sz="2200" dirty="0"/>
              <a:t> курсору </a:t>
            </a:r>
            <a:r>
              <a:rPr lang="ru-RU" sz="2200" dirty="0" err="1"/>
              <a:t>використовується</a:t>
            </a:r>
            <a:r>
              <a:rPr lang="ru-RU" sz="2200" dirty="0"/>
              <a:t> оператор DECLARE CURSOR .</a:t>
            </a:r>
            <a:endParaRPr lang="en-US" sz="2200" dirty="0"/>
          </a:p>
          <a:p>
            <a:endParaRPr lang="en-US" sz="2200" dirty="0"/>
          </a:p>
          <a:p>
            <a:r>
              <a:rPr lang="ru-RU" sz="2200" dirty="0"/>
              <a:t>У </a:t>
            </a:r>
            <a:r>
              <a:rPr lang="ru-RU" sz="2200" dirty="0" err="1"/>
              <a:t>стандарті</a:t>
            </a:r>
            <a:r>
              <a:rPr lang="ru-RU" sz="2200" dirty="0"/>
              <a:t> SQL -92 </a:t>
            </a:r>
            <a:r>
              <a:rPr lang="ru-RU" sz="2200" dirty="0" err="1"/>
              <a:t>цей</a:t>
            </a:r>
            <a:r>
              <a:rPr lang="ru-RU" sz="2200" dirty="0"/>
              <a:t> оператор </a:t>
            </a:r>
            <a:r>
              <a:rPr lang="ru-RU" sz="2200" dirty="0" err="1"/>
              <a:t>виглядає</a:t>
            </a:r>
            <a:r>
              <a:rPr lang="ru-RU" sz="2200" dirty="0"/>
              <a:t> </a:t>
            </a:r>
            <a:r>
              <a:rPr lang="ru-RU" sz="2200" dirty="0" err="1"/>
              <a:t>наступним</a:t>
            </a:r>
            <a:r>
              <a:rPr lang="ru-RU" sz="2200" dirty="0"/>
              <a:t> чином :</a:t>
            </a:r>
            <a:endParaRPr lang="en-US" sz="2200" dirty="0"/>
          </a:p>
          <a:p>
            <a:endParaRPr lang="ru-RU" sz="2200" dirty="0"/>
          </a:p>
          <a:p>
            <a:r>
              <a:rPr lang="en-US" sz="2200" dirty="0"/>
              <a:t>DECLARE </a:t>
            </a:r>
            <a:r>
              <a:rPr lang="en-US" sz="2200" dirty="0" err="1"/>
              <a:t>cursor_name</a:t>
            </a:r>
            <a:r>
              <a:rPr lang="en-US" sz="2200" dirty="0"/>
              <a:t> </a:t>
            </a:r>
            <a:endParaRPr lang="ru-RU" sz="2200" dirty="0"/>
          </a:p>
          <a:p>
            <a:r>
              <a:rPr lang="en-US" sz="2200" dirty="0"/>
              <a:t>[ INSENSITIVE ] [ SCROLL ] CURSOR </a:t>
            </a:r>
            <a:endParaRPr lang="ru-RU" sz="2200" dirty="0"/>
          </a:p>
          <a:p>
            <a:r>
              <a:rPr lang="en-US" sz="2200" dirty="0"/>
              <a:t>FOR </a:t>
            </a:r>
            <a:r>
              <a:rPr lang="en-US" sz="2200" dirty="0" err="1"/>
              <a:t>select_statement</a:t>
            </a:r>
            <a:endParaRPr lang="ru-RU" sz="2200" dirty="0"/>
          </a:p>
          <a:p>
            <a:r>
              <a:rPr lang="en-US" sz="2200" dirty="0"/>
              <a:t>[ FOR { READ ONLY | UPDATE [ OF </a:t>
            </a:r>
            <a:r>
              <a:rPr lang="en-US" sz="2200" dirty="0" err="1"/>
              <a:t>column_name</a:t>
            </a:r>
            <a:r>
              <a:rPr lang="en-US" sz="2200" dirty="0"/>
              <a:t> [,...n ] ] } ]</a:t>
            </a:r>
            <a:endParaRPr lang="ru-RU" sz="2200" dirty="0"/>
          </a:p>
          <a:p>
            <a:r>
              <a:rPr lang="en-US" sz="2200" dirty="0"/>
              <a:t> </a:t>
            </a:r>
            <a:endParaRPr lang="ru-RU" sz="2200" dirty="0"/>
          </a:p>
          <a:p>
            <a:r>
              <a:rPr lang="en-US" sz="2200" dirty="0"/>
              <a:t>Transact-SQL </a:t>
            </a:r>
            <a:r>
              <a:rPr lang="ru-RU" sz="2200" dirty="0" err="1"/>
              <a:t>надає</a:t>
            </a:r>
            <a:r>
              <a:rPr lang="ru-RU" sz="2200" dirty="0"/>
              <a:t> </a:t>
            </a:r>
            <a:r>
              <a:rPr lang="ru-RU" sz="2200" dirty="0" err="1"/>
              <a:t>більше</a:t>
            </a:r>
            <a:r>
              <a:rPr lang="ru-RU" sz="2200" dirty="0"/>
              <a:t> </a:t>
            </a:r>
            <a:r>
              <a:rPr lang="ru-RU" sz="2200" dirty="0" err="1"/>
              <a:t>можливостей</a:t>
            </a:r>
            <a:r>
              <a:rPr lang="uk-UA" sz="2200" dirty="0"/>
              <a:t>:</a:t>
            </a:r>
            <a:endParaRPr lang="en-US" sz="2200" dirty="0"/>
          </a:p>
          <a:p>
            <a:endParaRPr lang="ru-RU" sz="2200" dirty="0"/>
          </a:p>
          <a:p>
            <a:r>
              <a:rPr lang="en-US" sz="2200" dirty="0"/>
              <a:t>DECLARE cursor</a:t>
            </a:r>
            <a:r>
              <a:rPr lang="ru-RU" sz="2200" dirty="0"/>
              <a:t>_</a:t>
            </a:r>
            <a:r>
              <a:rPr lang="en-US" sz="2200" dirty="0"/>
              <a:t>name </a:t>
            </a:r>
            <a:endParaRPr lang="ru-RU" sz="2200" dirty="0"/>
          </a:p>
          <a:p>
            <a:r>
              <a:rPr lang="en-US" sz="2200" dirty="0"/>
              <a:t>CURSOR [ LOCAL | GLOBAL ] [ FORWARD_ONLY | SCROLL ]</a:t>
            </a:r>
            <a:endParaRPr lang="ru-RU" sz="2200" dirty="0"/>
          </a:p>
          <a:p>
            <a:r>
              <a:rPr lang="en-US" sz="2200" dirty="0"/>
              <a:t>[ STATIC | KEYSET | DYNAMIC | FAST_FORWARD ] </a:t>
            </a:r>
            <a:endParaRPr lang="ru-RU" sz="2200" dirty="0"/>
          </a:p>
          <a:p>
            <a:r>
              <a:rPr lang="en-US" sz="2200" dirty="0"/>
              <a:t>[ READ_ONLY | SCROLL_LOCKS | OPTIMISTIC ] [ TYPE__WARYING ] </a:t>
            </a:r>
            <a:endParaRPr lang="ru-RU" sz="2200" dirty="0"/>
          </a:p>
          <a:p>
            <a:r>
              <a:rPr lang="en-US" sz="2200" dirty="0"/>
              <a:t>FOR </a:t>
            </a:r>
            <a:r>
              <a:rPr lang="en-US" sz="2200" dirty="0" err="1"/>
              <a:t>select_statement</a:t>
            </a:r>
            <a:endParaRPr lang="ru-RU" sz="2200" dirty="0"/>
          </a:p>
          <a:p>
            <a:r>
              <a:rPr lang="en-US" sz="2200" dirty="0"/>
              <a:t>[FOR UPDATE [ OF column </a:t>
            </a:r>
            <a:r>
              <a:rPr lang="ru-RU" sz="2200" dirty="0"/>
              <a:t>паше</a:t>
            </a:r>
            <a:r>
              <a:rPr lang="en-US" sz="2200" dirty="0"/>
              <a:t> [,...n ] ] ]</a:t>
            </a:r>
            <a:endParaRPr lang="ru-RU" sz="2200" dirty="0"/>
          </a:p>
          <a:p>
            <a:r>
              <a:rPr lang="en-US" sz="2200" dirty="0"/>
              <a:t> 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78539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Параметри</a:t>
            </a:r>
            <a:r>
              <a:rPr lang="ru-RU" dirty="0"/>
              <a:t> :</a:t>
            </a:r>
          </a:p>
          <a:p>
            <a:r>
              <a:rPr lang="en-US" dirty="0"/>
              <a:t>LOCAL</a:t>
            </a:r>
            <a:r>
              <a:rPr lang="ru-RU" dirty="0"/>
              <a:t> - </a:t>
            </a:r>
            <a:r>
              <a:rPr lang="ru-RU" dirty="0" err="1"/>
              <a:t>вказує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курсор повинен бути </a:t>
            </a:r>
            <a:r>
              <a:rPr lang="ru-RU" dirty="0" err="1"/>
              <a:t>локальним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функції</a:t>
            </a:r>
            <a:r>
              <a:rPr lang="ru-RU" dirty="0"/>
              <a:t>, триггеру </a:t>
            </a:r>
            <a:r>
              <a:rPr lang="ru-RU" dirty="0" err="1"/>
              <a:t>або</a:t>
            </a:r>
            <a:r>
              <a:rPr lang="ru-RU" dirty="0"/>
              <a:t> пакету,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, по </a:t>
            </a:r>
            <a:r>
              <a:rPr lang="ru-RU" dirty="0" err="1"/>
              <a:t>завершенні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курсор автоматично буде </a:t>
            </a:r>
            <a:r>
              <a:rPr lang="ru-RU" dirty="0" err="1"/>
              <a:t>знищений</a:t>
            </a:r>
            <a:r>
              <a:rPr lang="ru-RU" dirty="0"/>
              <a:t>. </a:t>
            </a:r>
            <a:endParaRPr lang="en-US" dirty="0"/>
          </a:p>
          <a:p>
            <a:r>
              <a:rPr lang="en-US" dirty="0"/>
              <a:t>GLOBAL</a:t>
            </a:r>
            <a:r>
              <a:rPr lang="ru-RU" dirty="0"/>
              <a:t> - </a:t>
            </a:r>
            <a:r>
              <a:rPr lang="ru-RU" dirty="0" err="1"/>
              <a:t>глобальний</a:t>
            </a:r>
            <a:r>
              <a:rPr lang="ru-RU" dirty="0"/>
              <a:t> курсор </a:t>
            </a:r>
            <a:r>
              <a:rPr lang="ru-RU" dirty="0" err="1"/>
              <a:t>доступний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en-US" dirty="0"/>
              <a:t>MS SQL Server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явно не </a:t>
            </a:r>
            <a:r>
              <a:rPr lang="ru-RU" dirty="0" err="1"/>
              <a:t>звільнять</a:t>
            </a:r>
            <a:r>
              <a:rPr lang="ru-RU" dirty="0"/>
              <a:t>;</a:t>
            </a:r>
          </a:p>
          <a:p>
            <a:r>
              <a:rPr lang="en-US" dirty="0"/>
              <a:t>FORWARD ONLY</a:t>
            </a:r>
            <a:r>
              <a:rPr lang="ru-RU" dirty="0"/>
              <a:t> - записи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переглядати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прямому </a:t>
            </a:r>
            <a:r>
              <a:rPr lang="ru-RU" dirty="0" err="1"/>
              <a:t>напрямку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початку до </a:t>
            </a:r>
            <a:r>
              <a:rPr lang="ru-RU" dirty="0" err="1"/>
              <a:t>кінця</a:t>
            </a:r>
            <a:r>
              <a:rPr lang="ru-RU" dirty="0"/>
              <a:t>. </a:t>
            </a:r>
            <a:r>
              <a:rPr lang="ru-RU" dirty="0" err="1"/>
              <a:t>Типово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курсор є </a:t>
            </a:r>
            <a:r>
              <a:rPr lang="ru-RU" dirty="0" err="1"/>
              <a:t>динамічним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;</a:t>
            </a:r>
          </a:p>
          <a:p>
            <a:r>
              <a:rPr lang="en-US" dirty="0"/>
              <a:t>STATIC</a:t>
            </a:r>
            <a:r>
              <a:rPr lang="ru-RU" dirty="0"/>
              <a:t> - </a:t>
            </a:r>
            <a:r>
              <a:rPr lang="ru-RU" dirty="0" err="1"/>
              <a:t>статичний</a:t>
            </a:r>
            <a:r>
              <a:rPr lang="ru-RU" dirty="0"/>
              <a:t> курсор,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читання</a:t>
            </a:r>
            <a:r>
              <a:rPr lang="ru-RU" dirty="0"/>
              <a:t>;</a:t>
            </a:r>
          </a:p>
          <a:p>
            <a:r>
              <a:rPr lang="en-US" dirty="0"/>
              <a:t>DYNAMIC</a:t>
            </a:r>
            <a:r>
              <a:rPr lang="ru-RU" dirty="0"/>
              <a:t> - </a:t>
            </a:r>
            <a:r>
              <a:rPr lang="ru-RU" dirty="0" err="1"/>
              <a:t>динамічний</a:t>
            </a:r>
            <a:r>
              <a:rPr lang="ru-RU" dirty="0"/>
              <a:t> курсор;</a:t>
            </a:r>
          </a:p>
          <a:p>
            <a:r>
              <a:rPr lang="en-US" dirty="0"/>
              <a:t>READ ONLY</a:t>
            </a:r>
            <a:r>
              <a:rPr lang="ru-RU" dirty="0"/>
              <a:t> -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читання</a:t>
            </a:r>
            <a:r>
              <a:rPr lang="ru-RU" dirty="0"/>
              <a:t>;</a:t>
            </a:r>
          </a:p>
          <a:p>
            <a:r>
              <a:rPr lang="en-US" dirty="0"/>
              <a:t>KEYSET</a:t>
            </a:r>
            <a:r>
              <a:rPr lang="ru-RU" dirty="0"/>
              <a:t> - </a:t>
            </a:r>
            <a:r>
              <a:rPr lang="ru-RU" dirty="0" err="1"/>
              <a:t>ключовий</a:t>
            </a:r>
            <a:r>
              <a:rPr lang="ru-RU" dirty="0"/>
              <a:t> курсор;</a:t>
            </a:r>
          </a:p>
          <a:p>
            <a:r>
              <a:rPr lang="en-US" dirty="0"/>
              <a:t>INSENSITIVE</a:t>
            </a:r>
            <a:r>
              <a:rPr lang="ru-RU" dirty="0"/>
              <a:t> -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 smtClean="0"/>
              <a:t>обраних</a:t>
            </a:r>
            <a:r>
              <a:rPr lang="ru-RU" dirty="0" smtClean="0"/>
              <a:t> </a:t>
            </a:r>
            <a:r>
              <a:rPr lang="ru-RU" dirty="0" err="1"/>
              <a:t>даних</a:t>
            </a:r>
            <a:r>
              <a:rPr lang="ru-RU" dirty="0"/>
              <a:t> в </a:t>
            </a:r>
            <a:r>
              <a:rPr lang="ru-RU" dirty="0" err="1"/>
              <a:t>тимчасовій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en-US" dirty="0"/>
              <a:t>TEMPDB</a:t>
            </a:r>
            <a:r>
              <a:rPr lang="ru-RU" dirty="0"/>
              <a:t>;</a:t>
            </a:r>
          </a:p>
          <a:p>
            <a:r>
              <a:rPr lang="en-US" dirty="0"/>
              <a:t>SCROLLLOCKS</a:t>
            </a:r>
            <a:r>
              <a:rPr lang="ru-RU" dirty="0"/>
              <a:t> -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та </a:t>
            </a:r>
            <a:r>
              <a:rPr lang="ru-RU" dirty="0" err="1"/>
              <a:t>видалення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en-US" dirty="0"/>
              <a:t>where current</a:t>
            </a:r>
            <a:r>
              <a:rPr lang="ru-RU" dirty="0"/>
              <a:t> </a:t>
            </a:r>
            <a:r>
              <a:rPr lang="ru-RU" dirty="0" err="1"/>
              <a:t>гарантовано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успішними</a:t>
            </a:r>
            <a:r>
              <a:rPr lang="ru-RU" dirty="0"/>
              <a:t>, а </a:t>
            </a:r>
            <a:r>
              <a:rPr lang="ru-RU" dirty="0" err="1"/>
              <a:t>блокування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доступні</a:t>
            </a:r>
            <a:r>
              <a:rPr lang="ru-RU" dirty="0"/>
              <a:t> до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;</a:t>
            </a:r>
          </a:p>
          <a:p>
            <a:r>
              <a:rPr lang="en-US" dirty="0"/>
              <a:t>OPTIMISTIC</a:t>
            </a:r>
            <a:r>
              <a:rPr lang="ru-RU" dirty="0"/>
              <a:t> - </a:t>
            </a:r>
            <a:r>
              <a:rPr lang="ru-RU" dirty="0" err="1"/>
              <a:t>успішність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en-US" dirty="0"/>
              <a:t>where current</a:t>
            </a:r>
            <a:r>
              <a:rPr lang="ru-RU" dirty="0"/>
              <a:t> не </a:t>
            </a:r>
            <a:r>
              <a:rPr lang="ru-RU" dirty="0" err="1"/>
              <a:t>гарантується</a:t>
            </a:r>
            <a:r>
              <a:rPr lang="ru-RU" dirty="0"/>
              <a:t> і </a:t>
            </a:r>
            <a:r>
              <a:rPr lang="ru-RU" dirty="0" err="1"/>
              <a:t>блокування</a:t>
            </a:r>
            <a:r>
              <a:rPr lang="ru-RU" dirty="0"/>
              <a:t> не </a:t>
            </a:r>
            <a:r>
              <a:rPr lang="ru-RU" dirty="0" err="1"/>
              <a:t>зберігаються</a:t>
            </a:r>
            <a:r>
              <a:rPr lang="ru-RU" dirty="0"/>
              <a:t>;</a:t>
            </a:r>
          </a:p>
          <a:p>
            <a:r>
              <a:rPr lang="en-US" dirty="0"/>
              <a:t>FOR READ ONLY </a:t>
            </a:r>
            <a:r>
              <a:rPr lang="uk-UA" dirty="0"/>
              <a:t>- </a:t>
            </a:r>
            <a:r>
              <a:rPr lang="ru-RU" dirty="0" err="1"/>
              <a:t>оновлення</a:t>
            </a:r>
            <a:r>
              <a:rPr lang="ru-RU" dirty="0"/>
              <a:t> командой</a:t>
            </a:r>
            <a:r>
              <a:rPr lang="en-US" dirty="0"/>
              <a:t> where current </a:t>
            </a:r>
            <a:r>
              <a:rPr lang="ru-RU" dirty="0" err="1" smtClean="0"/>
              <a:t>недоступн</a:t>
            </a:r>
            <a:r>
              <a:rPr lang="ru-RU" dirty="0" err="1"/>
              <a:t>е</a:t>
            </a:r>
            <a:r>
              <a:rPr lang="en-US" dirty="0" smtClean="0"/>
              <a:t>;</a:t>
            </a:r>
            <a:endParaRPr lang="ru-RU" dirty="0"/>
          </a:p>
          <a:p>
            <a:r>
              <a:rPr lang="en-US" dirty="0"/>
              <a:t>FOR UPDATE</a:t>
            </a:r>
            <a:r>
              <a:rPr lang="ru-RU" dirty="0"/>
              <a:t> - для </a:t>
            </a:r>
            <a:r>
              <a:rPr lang="ru-RU" dirty="0" err="1"/>
              <a:t>оновлення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параметр </a:t>
            </a:r>
            <a:r>
              <a:rPr lang="ru-RU" dirty="0" err="1"/>
              <a:t>використовується</a:t>
            </a:r>
            <a:r>
              <a:rPr lang="ru-RU" dirty="0"/>
              <a:t> за </a:t>
            </a:r>
            <a:r>
              <a:rPr lang="ru-RU" dirty="0" err="1"/>
              <a:t>замовчанням</a:t>
            </a:r>
            <a:r>
              <a:rPr lang="ru-RU" dirty="0"/>
              <a:t>;</a:t>
            </a:r>
          </a:p>
          <a:p>
            <a:r>
              <a:rPr lang="en-US" dirty="0"/>
              <a:t>COLUMN LIST</a:t>
            </a:r>
            <a:r>
              <a:rPr lang="uk-UA" dirty="0"/>
              <a:t> -</a:t>
            </a:r>
            <a:r>
              <a:rPr lang="ru-RU" dirty="0"/>
              <a:t> список </a:t>
            </a:r>
            <a:r>
              <a:rPr lang="ru-RU" dirty="0" err="1"/>
              <a:t>оновл</a:t>
            </a:r>
            <a:r>
              <a:rPr lang="uk-UA" dirty="0" err="1"/>
              <a:t>юваних</a:t>
            </a:r>
            <a:r>
              <a:rPr lang="uk-UA" dirty="0"/>
              <a:t> параметрів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926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63367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Приклад виклику - команда FETCH:</a:t>
            </a:r>
            <a:endParaRPr lang="ru-RU" dirty="0"/>
          </a:p>
          <a:p>
            <a:r>
              <a:rPr lang="uk-UA" dirty="0"/>
              <a:t>FETCH NEXT FROM </a:t>
            </a:r>
            <a:r>
              <a:rPr lang="uk-UA" dirty="0" err="1"/>
              <a:t>ІмяКурсора</a:t>
            </a:r>
            <a:endParaRPr lang="ru-RU" dirty="0"/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Приклад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 курсора в </a:t>
            </a:r>
            <a:r>
              <a:rPr lang="ru-RU" dirty="0" err="1"/>
              <a:t>зм</a:t>
            </a:r>
            <a:r>
              <a:rPr lang="uk-UA" dirty="0" err="1"/>
              <a:t>інні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/>
              <a:t>DECLARE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 </a:t>
            </a:r>
            <a:r>
              <a:rPr lang="en-US" dirty="0"/>
              <a:t>CURSOR</a:t>
            </a:r>
            <a:endParaRPr lang="ru-RU" dirty="0"/>
          </a:p>
          <a:p>
            <a:r>
              <a:rPr lang="en-US" dirty="0"/>
              <a:t>SCROLL FOR SELECT *</a:t>
            </a:r>
            <a:endParaRPr lang="ru-RU" dirty="0"/>
          </a:p>
          <a:p>
            <a:r>
              <a:rPr lang="en-US" dirty="0"/>
              <a:t>FROM Tab1 </a:t>
            </a:r>
            <a:endParaRPr lang="ru-RU" dirty="0"/>
          </a:p>
          <a:p>
            <a:r>
              <a:rPr lang="en-US" dirty="0"/>
              <a:t>OPEN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FETCH NEXT FROM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</a:t>
            </a:r>
            <a:endParaRPr lang="ru-RU" dirty="0"/>
          </a:p>
          <a:p>
            <a:r>
              <a:rPr lang="en-US" dirty="0"/>
              <a:t>DECLARE @pr1 </a:t>
            </a:r>
            <a:r>
              <a:rPr lang="en-US" dirty="0" err="1"/>
              <a:t>datetime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DECLARE @pr2 </a:t>
            </a:r>
            <a:r>
              <a:rPr lang="en-US" dirty="0" err="1"/>
              <a:t>varchar</a:t>
            </a:r>
            <a:r>
              <a:rPr lang="en-US" dirty="0"/>
              <a:t>(50) </a:t>
            </a:r>
            <a:endParaRPr lang="ru-RU" dirty="0"/>
          </a:p>
          <a:p>
            <a:r>
              <a:rPr lang="en-US" dirty="0"/>
              <a:t>DECLARE @pr3 float </a:t>
            </a:r>
            <a:endParaRPr lang="ru-RU" dirty="0"/>
          </a:p>
          <a:p>
            <a:r>
              <a:rPr lang="en-US" dirty="0"/>
              <a:t>DECLARE @pr4 </a:t>
            </a:r>
            <a:r>
              <a:rPr lang="en-US" dirty="0" err="1"/>
              <a:t>int</a:t>
            </a:r>
            <a:endParaRPr lang="ru-RU" dirty="0"/>
          </a:p>
          <a:p>
            <a:r>
              <a:rPr lang="en-US" dirty="0"/>
              <a:t>FETCH NEXT FROM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 </a:t>
            </a:r>
            <a:endParaRPr lang="ru-RU" dirty="0"/>
          </a:p>
          <a:p>
            <a:r>
              <a:rPr lang="en-US" dirty="0"/>
              <a:t>INTO @pr1, @pr2, @pr3, @pr4</a:t>
            </a:r>
            <a:endParaRPr lang="ru-RU" dirty="0"/>
          </a:p>
          <a:p>
            <a:r>
              <a:rPr lang="en-US" dirty="0"/>
              <a:t>PRINT @pr2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419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Орган</a:t>
            </a:r>
            <a:r>
              <a:rPr lang="uk-UA" dirty="0" err="1"/>
              <a:t>ізація</a:t>
            </a:r>
            <a:r>
              <a:rPr lang="uk-UA" dirty="0"/>
              <a:t> </a:t>
            </a:r>
            <a:r>
              <a:rPr lang="ru-RU" dirty="0"/>
              <a:t>цикл</a:t>
            </a:r>
            <a:r>
              <a:rPr lang="uk-UA" dirty="0"/>
              <a:t>у. </a:t>
            </a:r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статусу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en-US" dirty="0"/>
              <a:t>FETCH</a:t>
            </a:r>
            <a:r>
              <a:rPr lang="ru-RU" dirty="0"/>
              <a:t> є глобальна </a:t>
            </a:r>
            <a:r>
              <a:rPr lang="ru-RU" dirty="0" err="1"/>
              <a:t>змінна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@@ </a:t>
            </a:r>
            <a:r>
              <a:rPr lang="en-US" dirty="0"/>
              <a:t>FETCH</a:t>
            </a:r>
            <a:r>
              <a:rPr lang="ru-RU" dirty="0"/>
              <a:t>_</a:t>
            </a:r>
            <a:r>
              <a:rPr lang="en-US" dirty="0"/>
              <a:t>STATUS,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en-US" dirty="0"/>
              <a:t>:</a:t>
            </a:r>
            <a:endParaRPr lang="ru-RU" dirty="0"/>
          </a:p>
          <a:p>
            <a:r>
              <a:rPr lang="ru-RU" dirty="0"/>
              <a:t>0 - </a:t>
            </a:r>
            <a:r>
              <a:rPr lang="ru-RU" dirty="0" err="1"/>
              <a:t>вибірка</a:t>
            </a:r>
            <a:r>
              <a:rPr lang="ru-RU" dirty="0"/>
              <a:t> </a:t>
            </a:r>
            <a:r>
              <a:rPr lang="ru-RU" dirty="0" err="1"/>
              <a:t>пройшла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;</a:t>
            </a:r>
          </a:p>
          <a:p>
            <a:r>
              <a:rPr lang="ru-RU" dirty="0"/>
              <a:t>1 - </a:t>
            </a:r>
            <a:r>
              <a:rPr lang="ru-RU" dirty="0" err="1"/>
              <a:t>вибірка</a:t>
            </a:r>
            <a:r>
              <a:rPr lang="ru-RU" dirty="0"/>
              <a:t> </a:t>
            </a:r>
            <a:r>
              <a:rPr lang="ru-RU" dirty="0" err="1"/>
              <a:t>невдала</a:t>
            </a:r>
            <a:r>
              <a:rPr lang="ru-RU" dirty="0"/>
              <a:t> через </a:t>
            </a:r>
            <a:r>
              <a:rPr lang="ru-RU" dirty="0" err="1"/>
              <a:t>вихід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набору;</a:t>
            </a:r>
          </a:p>
          <a:p>
            <a:r>
              <a:rPr lang="ru-RU" dirty="0"/>
              <a:t>2 - </a:t>
            </a:r>
            <a:r>
              <a:rPr lang="ru-RU" dirty="0" err="1"/>
              <a:t>вибірка</a:t>
            </a:r>
            <a:r>
              <a:rPr lang="ru-RU" dirty="0"/>
              <a:t> </a:t>
            </a:r>
            <a:r>
              <a:rPr lang="ru-RU" dirty="0" err="1"/>
              <a:t>невдала</a:t>
            </a:r>
            <a:r>
              <a:rPr lang="ru-RU" dirty="0"/>
              <a:t> через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в </a:t>
            </a:r>
            <a:r>
              <a:rPr lang="ru-RU" dirty="0" err="1"/>
              <a:t>результуючому</a:t>
            </a:r>
            <a:r>
              <a:rPr lang="ru-RU" dirty="0"/>
              <a:t> </a:t>
            </a:r>
            <a:r>
              <a:rPr lang="ru-RU" dirty="0" err="1"/>
              <a:t>наборі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67456" y="90872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DECLARE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 </a:t>
            </a:r>
            <a:r>
              <a:rPr lang="en-US" dirty="0"/>
              <a:t>CURSOR</a:t>
            </a:r>
            <a:endParaRPr lang="ru-RU" dirty="0"/>
          </a:p>
          <a:p>
            <a:r>
              <a:rPr lang="en-US" dirty="0"/>
              <a:t>SCROLL FOR SELECT *</a:t>
            </a:r>
            <a:endParaRPr lang="ru-RU" dirty="0"/>
          </a:p>
          <a:p>
            <a:r>
              <a:rPr lang="en-US" dirty="0"/>
              <a:t>FROM Tab1 </a:t>
            </a:r>
            <a:endParaRPr lang="ru-RU" dirty="0"/>
          </a:p>
          <a:p>
            <a:r>
              <a:rPr lang="en-US" dirty="0"/>
              <a:t>OPEN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 smtClean="0"/>
              <a:t>DECLARE </a:t>
            </a:r>
            <a:r>
              <a:rPr lang="en-US" dirty="0"/>
              <a:t>@pr1 </a:t>
            </a:r>
            <a:r>
              <a:rPr lang="en-US" dirty="0" err="1"/>
              <a:t>datetime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DECLARE @pr2 </a:t>
            </a:r>
            <a:r>
              <a:rPr lang="en-US" dirty="0" err="1"/>
              <a:t>varchar</a:t>
            </a:r>
            <a:r>
              <a:rPr lang="en-US" dirty="0"/>
              <a:t>(50) </a:t>
            </a:r>
            <a:endParaRPr lang="ru-RU" dirty="0"/>
          </a:p>
          <a:p>
            <a:r>
              <a:rPr lang="en-US" dirty="0"/>
              <a:t>DECLARE @pr3 float </a:t>
            </a:r>
            <a:endParaRPr lang="ru-RU" dirty="0"/>
          </a:p>
          <a:p>
            <a:r>
              <a:rPr lang="en-US" dirty="0"/>
              <a:t>DECLARE @pr4 </a:t>
            </a:r>
            <a:r>
              <a:rPr lang="en-US" dirty="0" err="1"/>
              <a:t>int</a:t>
            </a:r>
            <a:endParaRPr lang="ru-RU" dirty="0"/>
          </a:p>
          <a:p>
            <a:r>
              <a:rPr lang="en-US" dirty="0"/>
              <a:t>FETCH NEXT FROM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uk-UA" dirty="0"/>
              <a:t>назва </a:t>
            </a:r>
            <a:endParaRPr lang="ru-RU" dirty="0"/>
          </a:p>
          <a:p>
            <a:r>
              <a:rPr lang="en-US" dirty="0"/>
              <a:t>INTO @pr1, @pr2, @pr3, @pr4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en-US" b="1" dirty="0"/>
              <a:t>WHILE @@FETCH_STATUS = 0 </a:t>
            </a:r>
            <a:endParaRPr lang="ru-RU" dirty="0"/>
          </a:p>
          <a:p>
            <a:r>
              <a:rPr lang="en-US" b="1" dirty="0"/>
              <a:t>BEGIN </a:t>
            </a:r>
            <a:endParaRPr lang="ru-RU" dirty="0"/>
          </a:p>
          <a:p>
            <a:r>
              <a:rPr lang="uk-UA" b="1" dirty="0"/>
              <a:t> </a:t>
            </a:r>
            <a:r>
              <a:rPr lang="en-US" b="1" dirty="0"/>
              <a:t>PRINT </a:t>
            </a:r>
            <a:r>
              <a:rPr lang="en-US" b="1" dirty="0" smtClean="0"/>
              <a:t>@pr1</a:t>
            </a:r>
            <a:endParaRPr lang="ru-RU" dirty="0"/>
          </a:p>
          <a:p>
            <a:r>
              <a:rPr lang="en-US" b="1" dirty="0"/>
              <a:t> FETCH NEXT</a:t>
            </a:r>
            <a:endParaRPr lang="ru-RU" dirty="0"/>
          </a:p>
          <a:p>
            <a:r>
              <a:rPr lang="en-US" b="1" dirty="0"/>
              <a:t> FROM </a:t>
            </a:r>
            <a:r>
              <a:rPr lang="ru-RU" b="1" dirty="0"/>
              <a:t>курсор</a:t>
            </a:r>
            <a:r>
              <a:rPr lang="en-US" b="1" dirty="0"/>
              <a:t>_</a:t>
            </a:r>
            <a:r>
              <a:rPr lang="uk-UA" b="1" dirty="0"/>
              <a:t>назва </a:t>
            </a:r>
            <a:endParaRPr lang="ru-RU" dirty="0"/>
          </a:p>
          <a:p>
            <a:r>
              <a:rPr lang="uk-UA" b="1" dirty="0"/>
              <a:t> </a:t>
            </a:r>
            <a:r>
              <a:rPr lang="en-US" b="1" dirty="0"/>
              <a:t>INTO </a:t>
            </a:r>
            <a:r>
              <a:rPr lang="en-US" b="1" dirty="0" smtClean="0"/>
              <a:t>@pr1, @pr2, @pr3, @pr4 </a:t>
            </a:r>
            <a:endParaRPr lang="ru-RU" dirty="0"/>
          </a:p>
          <a:p>
            <a:r>
              <a:rPr lang="en-US" b="1" dirty="0"/>
              <a:t>END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168" y="367870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…</a:t>
            </a:r>
          </a:p>
          <a:p>
            <a:r>
              <a:rPr lang="en-US" b="1" dirty="0"/>
              <a:t>FETCH NEXT … </a:t>
            </a:r>
            <a:r>
              <a:rPr lang="en-US" dirty="0"/>
              <a:t>INTO …</a:t>
            </a:r>
            <a:endParaRPr lang="ru-RU" dirty="0"/>
          </a:p>
          <a:p>
            <a:r>
              <a:rPr lang="en-US" b="1" i="1" dirty="0" smtClean="0"/>
              <a:t>IF </a:t>
            </a:r>
            <a:r>
              <a:rPr lang="en-US" b="1" i="1" dirty="0"/>
              <a:t>@@FETCH_STATUS = 0</a:t>
            </a:r>
            <a:endParaRPr lang="ru-RU" b="1" i="1" dirty="0"/>
          </a:p>
          <a:p>
            <a:r>
              <a:rPr lang="en-US" b="1" dirty="0"/>
              <a:t>WHILE @@FETCH_STATUS = 0 </a:t>
            </a:r>
            <a:endParaRPr lang="ru-RU" dirty="0"/>
          </a:p>
          <a:p>
            <a:r>
              <a:rPr lang="en-US" b="1" dirty="0"/>
              <a:t>BEGIN </a:t>
            </a:r>
            <a:endParaRPr lang="ru-RU" dirty="0"/>
          </a:p>
          <a:p>
            <a:r>
              <a:rPr lang="uk-UA" b="1" dirty="0"/>
              <a:t> </a:t>
            </a:r>
            <a:r>
              <a:rPr lang="en-US" b="1" dirty="0" smtClean="0"/>
              <a:t>…</a:t>
            </a:r>
            <a:endParaRPr lang="ru-RU" dirty="0"/>
          </a:p>
          <a:p>
            <a:r>
              <a:rPr lang="en-US" b="1" dirty="0"/>
              <a:t> FETCH </a:t>
            </a:r>
            <a:r>
              <a:rPr lang="en-US" b="1" dirty="0" smtClean="0"/>
              <a:t>NEXT … </a:t>
            </a:r>
            <a:r>
              <a:rPr lang="en-US" dirty="0" smtClean="0"/>
              <a:t>INTO …</a:t>
            </a:r>
            <a:endParaRPr lang="ru-RU" dirty="0"/>
          </a:p>
          <a:p>
            <a:r>
              <a:rPr lang="en-US" b="1" dirty="0" smtClean="0"/>
              <a:t>END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46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закр</a:t>
            </a:r>
            <a:r>
              <a:rPr lang="uk-UA" dirty="0" err="1"/>
              <a:t>иття</a:t>
            </a:r>
            <a:r>
              <a:rPr lang="ru-RU" dirty="0"/>
              <a:t> курсора </a:t>
            </a:r>
            <a:r>
              <a:rPr lang="uk-UA" dirty="0"/>
              <a:t>використовується</a:t>
            </a:r>
            <a:r>
              <a:rPr lang="ru-RU" dirty="0"/>
              <a:t> оператор</a:t>
            </a:r>
            <a:r>
              <a:rPr lang="ru-RU" cap="small" dirty="0"/>
              <a:t> </a:t>
            </a:r>
            <a:r>
              <a:rPr lang="en-US" cap="small" dirty="0"/>
              <a:t>close</a:t>
            </a:r>
            <a:r>
              <a:rPr lang="uk-UA" cap="small" dirty="0"/>
              <a:t>:</a:t>
            </a:r>
            <a:endParaRPr lang="ru-RU" dirty="0"/>
          </a:p>
          <a:p>
            <a:r>
              <a:rPr lang="en-US" dirty="0"/>
              <a:t>CLOSE { { [ GLOBAL ] </a:t>
            </a:r>
            <a:r>
              <a:rPr lang="en-US" dirty="0" err="1"/>
              <a:t>cursor_name</a:t>
            </a:r>
            <a:r>
              <a:rPr lang="en-US" dirty="0"/>
              <a:t> } | </a:t>
            </a:r>
            <a:r>
              <a:rPr lang="en-US" dirty="0" err="1"/>
              <a:t>cursor_variable_name</a:t>
            </a:r>
            <a:r>
              <a:rPr lang="en-US" dirty="0"/>
              <a:t> }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ru-RU" dirty="0"/>
              <a:t>Для </a:t>
            </a:r>
            <a:r>
              <a:rPr lang="uk-UA" dirty="0"/>
              <a:t>звільнення</a:t>
            </a:r>
            <a:r>
              <a:rPr lang="ru-RU" dirty="0"/>
              <a:t> ресурс</a:t>
            </a:r>
            <a:r>
              <a:rPr lang="uk-UA" dirty="0"/>
              <a:t>і</a:t>
            </a:r>
            <a:r>
              <a:rPr lang="ru-RU" dirty="0"/>
              <a:t>в </a:t>
            </a:r>
            <a:r>
              <a:rPr lang="uk-UA" dirty="0" err="1"/>
              <a:t>використов</a:t>
            </a:r>
            <a:r>
              <a:rPr lang="ru-RU" dirty="0" err="1"/>
              <a:t>уется</a:t>
            </a:r>
            <a:r>
              <a:rPr lang="ru-RU" dirty="0"/>
              <a:t> оператор</a:t>
            </a:r>
            <a:r>
              <a:rPr lang="ru-RU" cap="small" dirty="0"/>
              <a:t> </a:t>
            </a:r>
            <a:r>
              <a:rPr lang="en-US" cap="small" dirty="0" err="1"/>
              <a:t>deallocate</a:t>
            </a:r>
            <a:r>
              <a:rPr lang="ru-RU" cap="small" dirty="0"/>
              <a:t>:</a:t>
            </a:r>
            <a:endParaRPr lang="ru-RU" dirty="0"/>
          </a:p>
          <a:p>
            <a:r>
              <a:rPr lang="ru-RU" cap="small" dirty="0"/>
              <a:t> </a:t>
            </a:r>
            <a:r>
              <a:rPr lang="en-US" cap="small" dirty="0" err="1"/>
              <a:t>deallocate</a:t>
            </a:r>
            <a:r>
              <a:rPr lang="en-US" cap="small" dirty="0"/>
              <a:t> { { [ global</a:t>
            </a:r>
            <a:r>
              <a:rPr lang="en-US" dirty="0"/>
              <a:t> ] </a:t>
            </a:r>
            <a:r>
              <a:rPr lang="en-US" dirty="0" err="1"/>
              <a:t>cursorname</a:t>
            </a:r>
            <a:r>
              <a:rPr lang="en-US" dirty="0"/>
              <a:t> }</a:t>
            </a:r>
            <a:r>
              <a:rPr lang="en-US" cap="small" dirty="0"/>
              <a:t> |</a:t>
            </a:r>
            <a:r>
              <a:rPr lang="en-US" dirty="0"/>
              <a:t> @</a:t>
            </a:r>
            <a:r>
              <a:rPr lang="en-US" dirty="0" err="1"/>
              <a:t>cursor_variable_name</a:t>
            </a:r>
            <a:r>
              <a:rPr lang="en-US" dirty="0"/>
              <a:t> }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Для редагування використовується оператор</a:t>
            </a:r>
            <a:r>
              <a:rPr lang="uk-UA" cap="small" dirty="0"/>
              <a:t> </a:t>
            </a:r>
            <a:r>
              <a:rPr lang="en-US" cap="small" dirty="0"/>
              <a:t>update </a:t>
            </a:r>
            <a:r>
              <a:rPr lang="uk-UA" dirty="0"/>
              <a:t>з </a:t>
            </a:r>
            <a:r>
              <a:rPr lang="ru-RU" dirty="0" err="1"/>
              <a:t>опц</a:t>
            </a:r>
            <a:r>
              <a:rPr lang="uk-UA" dirty="0" err="1"/>
              <a:t>іє</a:t>
            </a:r>
            <a:r>
              <a:rPr lang="ru-RU" dirty="0"/>
              <a:t>ю </a:t>
            </a:r>
            <a:r>
              <a:rPr lang="en-US" cap="small" dirty="0"/>
              <a:t>current of</a:t>
            </a:r>
            <a:r>
              <a:rPr lang="uk-UA" cap="small" dirty="0"/>
              <a:t>:</a:t>
            </a:r>
            <a:endParaRPr lang="ru-RU" dirty="0"/>
          </a:p>
          <a:p>
            <a:r>
              <a:rPr lang="en-US" dirty="0"/>
              <a:t>UPDATE </a:t>
            </a:r>
            <a:r>
              <a:rPr lang="uk-UA" dirty="0"/>
              <a:t>таблиця </a:t>
            </a:r>
            <a:r>
              <a:rPr lang="en-US" dirty="0"/>
              <a:t>SET </a:t>
            </a:r>
            <a:r>
              <a:rPr lang="ru-RU" dirty="0"/>
              <a:t>поле</a:t>
            </a:r>
            <a:r>
              <a:rPr lang="en-US" dirty="0"/>
              <a:t>=</a:t>
            </a:r>
            <a:r>
              <a:rPr lang="ru-RU" dirty="0" err="1"/>
              <a:t>значен</a:t>
            </a:r>
            <a:r>
              <a:rPr lang="uk-UA" dirty="0" err="1"/>
              <a:t>ня</a:t>
            </a:r>
            <a:r>
              <a:rPr lang="uk-UA" dirty="0"/>
              <a:t> </a:t>
            </a:r>
            <a:r>
              <a:rPr lang="en-US" dirty="0"/>
              <a:t>WHERE CURRENT OF </a:t>
            </a:r>
            <a:r>
              <a:rPr lang="ru-RU" dirty="0"/>
              <a:t>курсор</a:t>
            </a:r>
          </a:p>
        </p:txBody>
      </p:sp>
    </p:spTree>
    <p:extLst>
      <p:ext uri="{BB962C8B-B14F-4D97-AF65-F5344CB8AC3E}">
        <p14:creationId xmlns:p14="http://schemas.microsoft.com/office/powerpoint/2010/main" val="1104602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265" y="158338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Приклад</a:t>
            </a:r>
            <a:endParaRPr lang="ru-RU" dirty="0"/>
          </a:p>
          <a:p>
            <a:r>
              <a:rPr lang="en-US" i="1" dirty="0"/>
              <a:t>- </a:t>
            </a:r>
            <a:r>
              <a:rPr lang="uk-UA" i="1" dirty="0"/>
              <a:t>Оголошення </a:t>
            </a:r>
            <a:r>
              <a:rPr lang="uk-UA" i="1" dirty="0" err="1"/>
              <a:t>курсора</a:t>
            </a:r>
            <a:r>
              <a:rPr lang="uk-UA" i="1" dirty="0"/>
              <a:t> </a:t>
            </a:r>
            <a:endParaRPr lang="ru-RU" i="1" dirty="0"/>
          </a:p>
          <a:p>
            <a:r>
              <a:rPr lang="en-US" dirty="0"/>
              <a:t>DECLARE </a:t>
            </a:r>
            <a:r>
              <a:rPr lang="uk-UA" dirty="0"/>
              <a:t>курсор_назва </a:t>
            </a:r>
            <a:endParaRPr lang="ru-RU" dirty="0"/>
          </a:p>
          <a:p>
            <a:r>
              <a:rPr lang="en-US" dirty="0"/>
              <a:t>CURSOR FOR SELECT </a:t>
            </a:r>
            <a:r>
              <a:rPr lang="uk-UA" dirty="0"/>
              <a:t>* </a:t>
            </a:r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[Pole1]=’Text'</a:t>
            </a:r>
            <a:endParaRPr lang="ru-RU" dirty="0"/>
          </a:p>
          <a:p>
            <a:r>
              <a:rPr lang="en-US" dirty="0"/>
              <a:t>FOR UPDATE</a:t>
            </a:r>
            <a:endParaRPr lang="ru-RU" dirty="0"/>
          </a:p>
          <a:p>
            <a:r>
              <a:rPr lang="ru-RU" i="1" dirty="0"/>
              <a:t>--В</a:t>
            </a:r>
            <a:r>
              <a:rPr lang="uk-UA" i="1" dirty="0" err="1"/>
              <a:t>ідкриття</a:t>
            </a:r>
            <a:r>
              <a:rPr lang="ru-RU" i="1" dirty="0"/>
              <a:t> курсора </a:t>
            </a:r>
          </a:p>
          <a:p>
            <a:r>
              <a:rPr lang="en-US" dirty="0"/>
              <a:t>OPEN </a:t>
            </a:r>
            <a:r>
              <a:rPr lang="ru-RU" dirty="0" err="1"/>
              <a:t>курсор_назва</a:t>
            </a:r>
            <a:endParaRPr lang="ru-RU" dirty="0"/>
          </a:p>
          <a:p>
            <a:r>
              <a:rPr lang="ru-RU" i="1" dirty="0"/>
              <a:t>--Выборка </a:t>
            </a:r>
            <a:r>
              <a:rPr lang="ru-RU" i="1" dirty="0" err="1"/>
              <a:t>запис</a:t>
            </a:r>
            <a:r>
              <a:rPr lang="uk-UA" i="1" dirty="0"/>
              <a:t>у</a:t>
            </a:r>
            <a:r>
              <a:rPr lang="ru-RU" i="1" dirty="0"/>
              <a:t> из курсора</a:t>
            </a:r>
          </a:p>
          <a:p>
            <a:r>
              <a:rPr lang="en-US" dirty="0"/>
              <a:t>FETCH NEXT</a:t>
            </a:r>
            <a:endParaRPr lang="ru-RU" dirty="0"/>
          </a:p>
          <a:p>
            <a:r>
              <a:rPr lang="en-US" dirty="0"/>
              <a:t>FROM </a:t>
            </a:r>
            <a:r>
              <a:rPr lang="ru-RU" dirty="0" err="1"/>
              <a:t>курсор_назва</a:t>
            </a:r>
            <a:endParaRPr lang="ru-RU" dirty="0"/>
          </a:p>
          <a:p>
            <a:r>
              <a:rPr lang="ru-RU" i="1" dirty="0"/>
              <a:t> </a:t>
            </a:r>
            <a:r>
              <a:rPr lang="en-US" i="1" dirty="0"/>
              <a:t>- </a:t>
            </a:r>
            <a:r>
              <a:rPr lang="ru-RU" i="1" dirty="0" err="1"/>
              <a:t>Оновле</a:t>
            </a:r>
            <a:r>
              <a:rPr lang="uk-UA" i="1" dirty="0" err="1"/>
              <a:t>ння</a:t>
            </a:r>
            <a:endParaRPr lang="ru-RU" i="1" dirty="0"/>
          </a:p>
          <a:p>
            <a:r>
              <a:rPr lang="en-US" dirty="0"/>
              <a:t>IF </a:t>
            </a:r>
            <a:r>
              <a:rPr lang="ru-RU" dirty="0"/>
              <a:t>@@</a:t>
            </a:r>
            <a:r>
              <a:rPr lang="en-US" dirty="0"/>
              <a:t>FETCH</a:t>
            </a:r>
            <a:r>
              <a:rPr lang="ru-RU" dirty="0"/>
              <a:t>_</a:t>
            </a:r>
            <a:r>
              <a:rPr lang="en-US" dirty="0"/>
              <a:t>STATUS </a:t>
            </a:r>
            <a:r>
              <a:rPr lang="ru-RU" dirty="0"/>
              <a:t>=0 </a:t>
            </a:r>
          </a:p>
          <a:p>
            <a:r>
              <a:rPr lang="en-US" dirty="0"/>
              <a:t>BEGIN </a:t>
            </a:r>
            <a:endParaRPr lang="ru-RU" dirty="0"/>
          </a:p>
          <a:p>
            <a:r>
              <a:rPr lang="uk-UA" dirty="0"/>
              <a:t> </a:t>
            </a:r>
            <a:r>
              <a:rPr lang="en-US" dirty="0"/>
              <a:t>UPDATE tab1 </a:t>
            </a:r>
            <a:endParaRPr lang="ru-RU" dirty="0"/>
          </a:p>
          <a:p>
            <a:r>
              <a:rPr lang="en-US" dirty="0"/>
              <a:t> SET pole3=45</a:t>
            </a:r>
            <a:endParaRPr lang="ru-RU" dirty="0"/>
          </a:p>
          <a:p>
            <a:r>
              <a:rPr lang="en-US" dirty="0"/>
              <a:t> WHERE CURRENT OF </a:t>
            </a:r>
            <a:r>
              <a:rPr lang="ru-RU" dirty="0"/>
              <a:t>курсор</a:t>
            </a:r>
            <a:r>
              <a:rPr lang="en-US" dirty="0"/>
              <a:t>_</a:t>
            </a:r>
            <a:r>
              <a:rPr lang="ru-RU" dirty="0" err="1"/>
              <a:t>назва</a:t>
            </a:r>
            <a:endParaRPr lang="ru-RU" dirty="0"/>
          </a:p>
          <a:p>
            <a:r>
              <a:rPr lang="en-US" dirty="0"/>
              <a:t>END</a:t>
            </a:r>
            <a:endParaRPr lang="ru-RU" dirty="0"/>
          </a:p>
          <a:p>
            <a:r>
              <a:rPr lang="ru-RU" i="1" dirty="0"/>
              <a:t>--</a:t>
            </a:r>
            <a:r>
              <a:rPr lang="ru-RU" i="1" dirty="0" err="1"/>
              <a:t>Закриття</a:t>
            </a:r>
            <a:r>
              <a:rPr lang="ru-RU" i="1" dirty="0"/>
              <a:t> курсору</a:t>
            </a:r>
          </a:p>
          <a:p>
            <a:r>
              <a:rPr lang="en-US" dirty="0"/>
              <a:t>CLOSE </a:t>
            </a:r>
            <a:r>
              <a:rPr lang="ru-RU" dirty="0" err="1"/>
              <a:t>курсор_назва</a:t>
            </a:r>
            <a:r>
              <a:rPr lang="ru-RU" dirty="0"/>
              <a:t> </a:t>
            </a:r>
          </a:p>
          <a:p>
            <a:r>
              <a:rPr lang="en-US" dirty="0"/>
              <a:t>DEALLOCATE </a:t>
            </a:r>
            <a:r>
              <a:rPr lang="ru-RU" dirty="0" err="1"/>
              <a:t>курсор_назва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7569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Системн</a:t>
            </a:r>
            <a:r>
              <a:rPr lang="uk-UA" dirty="0" smtClean="0"/>
              <a:t>і процедури для курсорів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254936"/>
          <a:ext cx="8229600" cy="321649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83778147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766438814"/>
                    </a:ext>
                  </a:extLst>
                </a:gridCol>
              </a:tblGrid>
              <a:tr h="40941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>
                          <a:effectLst/>
                          <a:latin typeface="segoe-ui_semibold"/>
                        </a:rPr>
                        <a:t>Системные хранимые процедуры</a:t>
                      </a:r>
                    </a:p>
                  </a:txBody>
                  <a:tcPr marL="124065" marR="124065" marT="93049" marB="93049" anchor="b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>
                          <a:effectLst/>
                          <a:latin typeface="segoe-ui_semibold"/>
                        </a:rPr>
                        <a:t>Описание</a:t>
                      </a:r>
                    </a:p>
                  </a:txBody>
                  <a:tcPr marL="124065" marR="124065" marT="93049" marB="93049" anchor="b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78561"/>
                  </a:ext>
                </a:extLst>
              </a:tr>
              <a:tr h="856047">
                <a:tc>
                  <a:txBody>
                    <a:bodyPr/>
                    <a:lstStyle/>
                    <a:p>
                      <a:pPr fontAlgn="t"/>
                      <a:r>
                        <a:rPr lang="en-US" sz="1500" b="1">
                          <a:effectLst/>
                          <a:latin typeface="segoe-ui_bold"/>
                        </a:rPr>
                        <a:t>sp_cursor_list</a:t>
                      </a:r>
                      <a:endParaRPr lang="en-US" sz="1500">
                        <a:effectLst/>
                      </a:endParaRP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>
                          <a:effectLst/>
                        </a:rPr>
                        <a:t>Возвращает список курсоров, доступных для соединения в настоящий момент времени, а также их атрибуты.</a:t>
                      </a: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04129"/>
                  </a:ext>
                </a:extLst>
              </a:tr>
              <a:tr h="632730">
                <a:tc>
                  <a:txBody>
                    <a:bodyPr/>
                    <a:lstStyle/>
                    <a:p>
                      <a:pPr fontAlgn="t"/>
                      <a:r>
                        <a:rPr lang="en-US" sz="1500" b="1">
                          <a:effectLst/>
                          <a:latin typeface="segoe-ui_bold"/>
                        </a:rPr>
                        <a:t>sp_describe_cursor</a:t>
                      </a:r>
                      <a:endParaRPr lang="en-US" sz="1500">
                        <a:effectLst/>
                      </a:endParaRP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>
                          <a:effectLst/>
                        </a:rPr>
                        <a:t>Описывает атрибуты курсора, например имеет ли он тип "forward-only" или "scrolling".</a:t>
                      </a: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61052"/>
                  </a:ext>
                </a:extLst>
              </a:tr>
              <a:tr h="632730">
                <a:tc>
                  <a:txBody>
                    <a:bodyPr/>
                    <a:lstStyle/>
                    <a:p>
                      <a:pPr fontAlgn="t"/>
                      <a:r>
                        <a:rPr lang="en-US" sz="1500" b="1" dirty="0" err="1">
                          <a:effectLst/>
                          <a:latin typeface="segoe-ui_bold"/>
                        </a:rPr>
                        <a:t>sp_describe_cursor_columns</a:t>
                      </a:r>
                      <a:endParaRPr lang="en-US" sz="1500" dirty="0">
                        <a:effectLst/>
                      </a:endParaRP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>
                          <a:effectLst/>
                        </a:rPr>
                        <a:t>Описывает атрибуты столбцов результирующего набора.</a:t>
                      </a: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54729"/>
                  </a:ext>
                </a:extLst>
              </a:tr>
              <a:tr h="632730">
                <a:tc>
                  <a:txBody>
                    <a:bodyPr/>
                    <a:lstStyle/>
                    <a:p>
                      <a:pPr fontAlgn="t"/>
                      <a:r>
                        <a:rPr lang="en-US" sz="1500" b="1">
                          <a:effectLst/>
                          <a:latin typeface="segoe-ui_bold"/>
                        </a:rPr>
                        <a:t>sp_describe_cursor_tables</a:t>
                      </a:r>
                      <a:endParaRPr lang="en-US" sz="1500">
                        <a:effectLst/>
                      </a:endParaRP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Описывает базовые таблицы, к которым курсор получает доступ.</a:t>
                      </a:r>
                    </a:p>
                  </a:txBody>
                  <a:tcPr marL="124065" marR="124065" marT="93049" marB="93049">
                    <a:lnL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43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39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676875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</a:t>
            </a:r>
            <a:r>
              <a:rPr lang="ru-RU" b="1" dirty="0" err="1" smtClean="0"/>
              <a:t>калярна</a:t>
            </a:r>
            <a:r>
              <a:rPr lang="ru-RU" b="1" dirty="0" smtClean="0"/>
              <a:t> </a:t>
            </a:r>
            <a:r>
              <a:rPr lang="ru-RU" b="1" dirty="0" err="1" smtClean="0"/>
              <a:t>функц</a:t>
            </a:r>
            <a:r>
              <a:rPr lang="uk-UA" b="1" dirty="0" err="1" smtClean="0"/>
              <a:t>ія</a:t>
            </a:r>
            <a:r>
              <a:rPr lang="en-US" b="1" dirty="0" smtClean="0"/>
              <a:t>:</a:t>
            </a:r>
            <a:endParaRPr lang="uk-UA" b="1" dirty="0" smtClean="0"/>
          </a:p>
          <a:p>
            <a:endParaRPr lang="ru-RU" b="1" dirty="0"/>
          </a:p>
          <a:p>
            <a:r>
              <a:rPr lang="en-US" dirty="0"/>
              <a:t>CREATE FUNCTION </a:t>
            </a:r>
            <a:r>
              <a:rPr lang="en-US" dirty="0" err="1" smtClean="0"/>
              <a:t>Func_name</a:t>
            </a:r>
            <a:r>
              <a:rPr lang="en-US" dirty="0" smtClean="0"/>
              <a:t> (@pr1 </a:t>
            </a:r>
            <a:r>
              <a:rPr lang="en-US" dirty="0" err="1"/>
              <a:t>varchar</a:t>
            </a:r>
            <a:r>
              <a:rPr lang="en-US" dirty="0"/>
              <a:t>(50), </a:t>
            </a:r>
            <a:r>
              <a:rPr lang="en-US" dirty="0" smtClean="0"/>
              <a:t>@pr2 </a:t>
            </a:r>
            <a:r>
              <a:rPr lang="en-US" dirty="0" err="1"/>
              <a:t>datetime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numeric(10,2) </a:t>
            </a:r>
            <a:endParaRPr lang="en-US" dirty="0" smtClean="0"/>
          </a:p>
          <a:p>
            <a:r>
              <a:rPr lang="en-US" dirty="0" smtClean="0"/>
              <a:t>BEGIN</a:t>
            </a:r>
            <a:endParaRPr lang="ru-RU" dirty="0"/>
          </a:p>
          <a:p>
            <a:r>
              <a:rPr lang="en-US" dirty="0"/>
              <a:t>DECLARE </a:t>
            </a:r>
            <a:r>
              <a:rPr lang="en-US" dirty="0" smtClean="0"/>
              <a:t>@pr3 </a:t>
            </a:r>
            <a:r>
              <a:rPr lang="en-US" dirty="0"/>
              <a:t>numeric(10,2) </a:t>
            </a:r>
            <a:endParaRPr lang="en-US" dirty="0" smtClean="0"/>
          </a:p>
          <a:p>
            <a:r>
              <a:rPr lang="en-US" dirty="0" smtClean="0"/>
              <a:t>SELECT @pr3 </a:t>
            </a:r>
            <a:r>
              <a:rPr lang="en-US" dirty="0"/>
              <a:t>= </a:t>
            </a:r>
            <a:r>
              <a:rPr lang="en-US" dirty="0" smtClean="0"/>
              <a:t>pole1*pole2</a:t>
            </a:r>
            <a:r>
              <a:rPr lang="ru-RU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Tab1</a:t>
            </a:r>
            <a:endParaRPr lang="ru-RU" dirty="0"/>
          </a:p>
          <a:p>
            <a:r>
              <a:rPr lang="en-US" dirty="0"/>
              <a:t>WHERE </a:t>
            </a:r>
            <a:r>
              <a:rPr lang="en-US" dirty="0" smtClean="0"/>
              <a:t>pole3</a:t>
            </a:r>
            <a:r>
              <a:rPr lang="ru-RU" dirty="0" smtClean="0"/>
              <a:t> =@</a:t>
            </a:r>
            <a:r>
              <a:rPr lang="en-US" dirty="0" smtClean="0"/>
              <a:t>pr1</a:t>
            </a:r>
            <a:endParaRPr lang="ru-RU" dirty="0"/>
          </a:p>
          <a:p>
            <a:r>
              <a:rPr lang="en-US" dirty="0"/>
              <a:t>AND </a:t>
            </a:r>
            <a:r>
              <a:rPr lang="en-US" dirty="0" smtClean="0"/>
              <a:t>pole5=@pr2</a:t>
            </a:r>
            <a:r>
              <a:rPr lang="en-US" sz="2800" b="1" dirty="0" smtClean="0">
                <a:solidFill>
                  <a:srgbClr val="FF0000"/>
                </a:solidFill>
              </a:rPr>
              <a:t>; </a:t>
            </a:r>
          </a:p>
          <a:p>
            <a:r>
              <a:rPr lang="en-US" dirty="0" smtClean="0"/>
              <a:t>RETURN @pr3</a:t>
            </a:r>
          </a:p>
          <a:p>
            <a:r>
              <a:rPr lang="en-US" dirty="0" smtClean="0"/>
              <a:t> </a:t>
            </a:r>
            <a:r>
              <a:rPr lang="en-US" dirty="0"/>
              <a:t>END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6600" y="3723714"/>
            <a:ext cx="7695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!!! </a:t>
            </a:r>
            <a:r>
              <a:rPr lang="ru-RU" dirty="0"/>
              <a:t>У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запиту</a:t>
            </a:r>
            <a:r>
              <a:rPr lang="ru-RU" dirty="0"/>
              <a:t> </a:t>
            </a:r>
            <a:r>
              <a:rPr lang="ru-RU" dirty="0" err="1"/>
              <a:t>стоїть</a:t>
            </a:r>
            <a:r>
              <a:rPr lang="ru-RU" dirty="0"/>
              <a:t> </a:t>
            </a:r>
            <a:r>
              <a:rPr lang="ru-RU" dirty="0" err="1"/>
              <a:t>крапка</a:t>
            </a:r>
            <a:r>
              <a:rPr lang="ru-RU" dirty="0"/>
              <a:t> з комою (;) - у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символу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помилки</a:t>
            </a:r>
            <a:r>
              <a:rPr lang="en-US" dirty="0" smtClean="0"/>
              <a:t>!!!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6753" y="4459730"/>
            <a:ext cx="2188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</a:t>
            </a:r>
            <a:r>
              <a:rPr lang="uk-UA" b="1" dirty="0" err="1" smtClean="0"/>
              <a:t>ії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199" y="5013728"/>
            <a:ext cx="5801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</a:t>
            </a:r>
            <a:r>
              <a:rPr lang="en-US" dirty="0" err="1" smtClean="0"/>
              <a:t>Func_name</a:t>
            </a:r>
            <a:r>
              <a:rPr lang="ru-RU" dirty="0" smtClean="0"/>
              <a:t>(‘</a:t>
            </a:r>
            <a:r>
              <a:rPr lang="en-US" dirty="0" smtClean="0"/>
              <a:t>Text</a:t>
            </a:r>
            <a:r>
              <a:rPr lang="ru-RU" dirty="0" smtClean="0"/>
              <a:t>', '0</a:t>
            </a:r>
            <a:r>
              <a:rPr lang="en-US" dirty="0" smtClean="0"/>
              <a:t>7</a:t>
            </a:r>
            <a:r>
              <a:rPr lang="ru-RU" dirty="0" smtClean="0"/>
              <a:t>.0</a:t>
            </a:r>
            <a:r>
              <a:rPr lang="en-US" dirty="0" smtClean="0"/>
              <a:t>7</a:t>
            </a:r>
            <a:r>
              <a:rPr lang="ru-RU" dirty="0" smtClean="0"/>
              <a:t>.20</a:t>
            </a:r>
            <a:r>
              <a:rPr lang="en-US" dirty="0" smtClean="0"/>
              <a:t>25’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5198394"/>
            <a:ext cx="58326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DECLARE </a:t>
            </a:r>
            <a:r>
              <a:rPr lang="en-US" dirty="0" smtClean="0"/>
              <a:t>@</a:t>
            </a:r>
            <a:r>
              <a:rPr lang="en-US" dirty="0" err="1" smtClean="0"/>
              <a:t>pr</a:t>
            </a:r>
            <a:r>
              <a:rPr lang="en-US" dirty="0" smtClean="0"/>
              <a:t> </a:t>
            </a:r>
            <a:r>
              <a:rPr lang="en-US" dirty="0"/>
              <a:t>numeric(10,2)</a:t>
            </a:r>
            <a:endParaRPr lang="ru-RU" dirty="0"/>
          </a:p>
          <a:p>
            <a:r>
              <a:rPr lang="en-US" dirty="0"/>
              <a:t>SET </a:t>
            </a:r>
            <a:r>
              <a:rPr lang="en-US" dirty="0" smtClean="0"/>
              <a:t>@</a:t>
            </a:r>
            <a:r>
              <a:rPr lang="en-US" dirty="0" err="1" smtClean="0"/>
              <a:t>pr</a:t>
            </a:r>
            <a:r>
              <a:rPr lang="en-US" dirty="0" smtClean="0"/>
              <a:t>=</a:t>
            </a:r>
            <a:r>
              <a:rPr lang="en-US" dirty="0" err="1" smtClean="0"/>
              <a:t>Func_name</a:t>
            </a:r>
            <a:r>
              <a:rPr lang="ru-RU" dirty="0"/>
              <a:t>(‘</a:t>
            </a:r>
            <a:r>
              <a:rPr lang="en-US" dirty="0"/>
              <a:t>Text</a:t>
            </a:r>
            <a:r>
              <a:rPr lang="ru-RU" dirty="0"/>
              <a:t>', '0</a:t>
            </a:r>
            <a:r>
              <a:rPr lang="en-US" dirty="0"/>
              <a:t>7</a:t>
            </a:r>
            <a:r>
              <a:rPr lang="ru-RU" dirty="0"/>
              <a:t>.0</a:t>
            </a:r>
            <a:r>
              <a:rPr lang="en-US" dirty="0"/>
              <a:t>7</a:t>
            </a:r>
            <a:r>
              <a:rPr lang="ru-RU" dirty="0"/>
              <a:t>.20</a:t>
            </a:r>
            <a:r>
              <a:rPr lang="en-US" dirty="0"/>
              <a:t>25’</a:t>
            </a:r>
            <a:r>
              <a:rPr lang="ru-RU" dirty="0"/>
              <a:t>)</a:t>
            </a:r>
          </a:p>
          <a:p>
            <a:r>
              <a:rPr lang="en-US" dirty="0" smtClean="0"/>
              <a:t>PRINT @</a:t>
            </a:r>
            <a:r>
              <a:rPr lang="en-US" dirty="0" err="1" smtClean="0"/>
              <a:t>pr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88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РОБОТА З ПРЕДСТАВЛЕННЯМ</a:t>
            </a:r>
          </a:p>
          <a:p>
            <a:pPr algn="just"/>
            <a:r>
              <a:rPr lang="ru-RU" sz="2000" b="1" dirty="0" err="1"/>
              <a:t>Представлення</a:t>
            </a:r>
            <a:r>
              <a:rPr lang="ru-RU" sz="2000" b="1" dirty="0"/>
              <a:t> (</a:t>
            </a:r>
            <a:r>
              <a:rPr lang="en-US" sz="2000" b="1" dirty="0"/>
              <a:t>VIEW) </a:t>
            </a:r>
            <a:r>
              <a:rPr lang="en-US" sz="2000" dirty="0"/>
              <a:t>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тимчасові</a:t>
            </a:r>
            <a:r>
              <a:rPr lang="ru-RU" sz="2000" dirty="0"/>
              <a:t>, </a:t>
            </a:r>
            <a:r>
              <a:rPr lang="ru-RU" sz="2000" dirty="0" err="1"/>
              <a:t>похідні</a:t>
            </a:r>
            <a:r>
              <a:rPr lang="ru-RU" sz="2000" dirty="0"/>
              <a:t> (</a:t>
            </a:r>
            <a:r>
              <a:rPr lang="ru-RU" sz="2000" dirty="0" err="1"/>
              <a:t>інакше</a:t>
            </a:r>
            <a:r>
              <a:rPr lang="ru-RU" sz="2000" dirty="0"/>
              <a:t> - </a:t>
            </a:r>
            <a:r>
              <a:rPr lang="ru-RU" sz="2000" dirty="0" err="1"/>
              <a:t>віртуальні</a:t>
            </a:r>
            <a:r>
              <a:rPr lang="ru-RU" sz="2000" dirty="0"/>
              <a:t>) </a:t>
            </a:r>
            <a:r>
              <a:rPr lang="ru-RU" sz="2000" dirty="0" err="1"/>
              <a:t>таблиці</a:t>
            </a:r>
            <a:r>
              <a:rPr lang="ru-RU" sz="2000" dirty="0"/>
              <a:t>. </a:t>
            </a:r>
          </a:p>
          <a:p>
            <a:pPr algn="just"/>
            <a:endParaRPr lang="ru-RU" sz="2000" b="1" dirty="0"/>
          </a:p>
          <a:p>
            <a:pPr algn="just"/>
            <a:r>
              <a:rPr lang="uk-UA" sz="2000" dirty="0">
                <a:sym typeface="Wingdings 2"/>
              </a:rPr>
              <a:t> </a:t>
            </a:r>
            <a:r>
              <a:rPr lang="ru-RU" sz="2000" b="1" dirty="0" err="1"/>
              <a:t>Представлення</a:t>
            </a:r>
            <a:r>
              <a:rPr lang="ru-RU" sz="2000" dirty="0"/>
              <a:t> -  є </a:t>
            </a:r>
            <a:r>
              <a:rPr lang="ru-RU" sz="2000" dirty="0" err="1"/>
              <a:t>об'єктами</a:t>
            </a:r>
            <a:r>
              <a:rPr lang="ru-RU" sz="2000" dirty="0"/>
              <a:t> </a:t>
            </a:r>
            <a:r>
              <a:rPr lang="ru-RU" sz="2000" dirty="0" err="1"/>
              <a:t>бази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інформація</a:t>
            </a:r>
            <a:r>
              <a:rPr lang="ru-RU" sz="2000" dirty="0"/>
              <a:t> в </a:t>
            </a:r>
            <a:r>
              <a:rPr lang="ru-RU" sz="2000" dirty="0" err="1"/>
              <a:t>яких</a:t>
            </a:r>
            <a:r>
              <a:rPr lang="ru-RU" sz="2000" dirty="0"/>
              <a:t> не </a:t>
            </a:r>
            <a:r>
              <a:rPr lang="ru-RU" sz="2000" dirty="0" err="1"/>
              <a:t>зберігається</a:t>
            </a:r>
            <a:r>
              <a:rPr lang="ru-RU" sz="2000" dirty="0"/>
              <a:t> </a:t>
            </a:r>
            <a:r>
              <a:rPr lang="ru-RU" sz="2000" dirty="0" err="1"/>
              <a:t>постійно</a:t>
            </a:r>
            <a:r>
              <a:rPr lang="ru-RU" sz="2000" dirty="0"/>
              <a:t>, як у </a:t>
            </a:r>
            <a:r>
              <a:rPr lang="ru-RU" sz="2000" dirty="0" err="1"/>
              <a:t>базових</a:t>
            </a:r>
            <a:r>
              <a:rPr lang="ru-RU" sz="2000" dirty="0"/>
              <a:t> </a:t>
            </a:r>
            <a:r>
              <a:rPr lang="ru-RU" sz="2000" dirty="0" err="1"/>
              <a:t>таблицях</a:t>
            </a:r>
            <a:r>
              <a:rPr lang="ru-RU" sz="2000" dirty="0"/>
              <a:t>, а </a:t>
            </a:r>
            <a:r>
              <a:rPr lang="ru-RU" sz="2000" dirty="0" err="1"/>
              <a:t>формується</a:t>
            </a:r>
            <a:r>
              <a:rPr lang="ru-RU" sz="2000" dirty="0"/>
              <a:t> </a:t>
            </a:r>
            <a:r>
              <a:rPr lang="ru-RU" sz="2000" dirty="0" err="1"/>
              <a:t>динамічно</a:t>
            </a:r>
            <a:r>
              <a:rPr lang="ru-RU" sz="2000" dirty="0"/>
              <a:t> при </a:t>
            </a:r>
            <a:r>
              <a:rPr lang="ru-RU" sz="2000" dirty="0" err="1"/>
              <a:t>зверненні</a:t>
            </a:r>
            <a:r>
              <a:rPr lang="ru-RU" sz="2000" dirty="0"/>
              <a:t> до них. </a:t>
            </a:r>
            <a:r>
              <a:rPr lang="ru-RU" sz="2000" dirty="0" err="1"/>
              <a:t>Представлення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існувати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по </a:t>
            </a:r>
            <a:r>
              <a:rPr lang="ru-RU" sz="2000" dirty="0" err="1"/>
              <a:t>собі</a:t>
            </a:r>
            <a:r>
              <a:rPr lang="ru-RU" sz="2000" dirty="0"/>
              <a:t>, а </a:t>
            </a:r>
            <a:r>
              <a:rPr lang="ru-RU" sz="2000" dirty="0" err="1"/>
              <a:t>визначається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в </a:t>
            </a:r>
            <a:r>
              <a:rPr lang="ru-RU" sz="2000" dirty="0" err="1"/>
              <a:t>термінах</a:t>
            </a:r>
            <a:r>
              <a:rPr lang="ru-RU" sz="2000" dirty="0"/>
              <a:t> </a:t>
            </a:r>
            <a:r>
              <a:rPr lang="ru-RU" sz="2000" dirty="0" err="1"/>
              <a:t>однієї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декількох</a:t>
            </a:r>
            <a:r>
              <a:rPr lang="ru-RU" sz="2000" dirty="0"/>
              <a:t> </a:t>
            </a:r>
            <a:r>
              <a:rPr lang="ru-RU" sz="2000" dirty="0" err="1"/>
              <a:t>таблиць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Представлення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передвизначений</a:t>
            </a:r>
            <a:r>
              <a:rPr lang="ru-RU" sz="2000" dirty="0"/>
              <a:t> запит,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зберігається</a:t>
            </a:r>
            <a:r>
              <a:rPr lang="ru-RU" sz="2000" dirty="0"/>
              <a:t> в </a:t>
            </a:r>
            <a:r>
              <a:rPr lang="ru-RU" sz="2000" dirty="0" err="1"/>
              <a:t>базі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виглядає</a:t>
            </a:r>
            <a:r>
              <a:rPr lang="ru-RU" sz="2000" dirty="0"/>
              <a:t> </a:t>
            </a:r>
            <a:r>
              <a:rPr lang="ru-RU" sz="2000" dirty="0" err="1"/>
              <a:t>подібно</a:t>
            </a:r>
            <a:r>
              <a:rPr lang="ru-RU" sz="2000" dirty="0"/>
              <a:t> </a:t>
            </a:r>
            <a:r>
              <a:rPr lang="ru-RU" sz="2000" dirty="0" err="1"/>
              <a:t>звичайній</a:t>
            </a:r>
            <a:r>
              <a:rPr lang="ru-RU" sz="2000" dirty="0"/>
              <a:t> </a:t>
            </a:r>
            <a:r>
              <a:rPr lang="ru-RU" sz="2000" dirty="0" err="1"/>
              <a:t>таблиці</a:t>
            </a:r>
            <a:r>
              <a:rPr lang="ru-RU" sz="2000" dirty="0"/>
              <a:t> і не </a:t>
            </a:r>
            <a:r>
              <a:rPr lang="ru-RU" sz="2000" dirty="0" err="1"/>
              <a:t>потребує</a:t>
            </a:r>
            <a:r>
              <a:rPr lang="ru-RU" sz="2000" dirty="0"/>
              <a:t> для </a:t>
            </a:r>
            <a:r>
              <a:rPr lang="ru-RU" sz="2000" dirty="0" err="1"/>
              <a:t>свого</a:t>
            </a:r>
            <a:r>
              <a:rPr lang="ru-RU" sz="2000" dirty="0"/>
              <a:t> </a:t>
            </a:r>
            <a:r>
              <a:rPr lang="ru-RU" sz="2000" dirty="0" err="1"/>
              <a:t>зберігання</a:t>
            </a:r>
            <a:r>
              <a:rPr lang="ru-RU" sz="2000" dirty="0"/>
              <a:t> </a:t>
            </a:r>
            <a:r>
              <a:rPr lang="ru-RU" sz="2000" dirty="0" err="1"/>
              <a:t>дискової</a:t>
            </a:r>
            <a:r>
              <a:rPr lang="ru-RU" sz="2000" dirty="0"/>
              <a:t> </a:t>
            </a:r>
            <a:r>
              <a:rPr lang="ru-RU" sz="2000" dirty="0" err="1"/>
              <a:t>пам'яті</a:t>
            </a:r>
            <a:r>
              <a:rPr lang="ru-RU" sz="2000" dirty="0"/>
              <a:t>. Для </a:t>
            </a:r>
            <a:r>
              <a:rPr lang="ru-RU" sz="2000" dirty="0" err="1"/>
              <a:t>зберігання</a:t>
            </a:r>
            <a:r>
              <a:rPr lang="ru-RU" sz="2000" dirty="0"/>
              <a:t> </a:t>
            </a:r>
            <a:r>
              <a:rPr lang="ru-RU" sz="2000" dirty="0" err="1"/>
              <a:t>представлення</a:t>
            </a:r>
            <a:r>
              <a:rPr lang="ru-RU" sz="2000" dirty="0"/>
              <a:t>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оперативна </a:t>
            </a:r>
            <a:r>
              <a:rPr lang="ru-RU" sz="2000" dirty="0" err="1"/>
              <a:t>пам'ять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Представлення</a:t>
            </a:r>
            <a:r>
              <a:rPr lang="ru-RU" sz="2000" dirty="0"/>
              <a:t>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переваг</a:t>
            </a:r>
            <a:r>
              <a:rPr lang="ru-RU" sz="2000" dirty="0"/>
              <a:t>: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фокусує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 для </a:t>
            </a:r>
            <a:r>
              <a:rPr lang="ru-RU" sz="2000" dirty="0" err="1"/>
              <a:t>користувачів</a:t>
            </a:r>
            <a:r>
              <a:rPr lang="ru-RU" sz="2000" dirty="0"/>
              <a:t>.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робить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 </a:t>
            </a:r>
            <a:r>
              <a:rPr lang="ru-RU" sz="2000" dirty="0" err="1"/>
              <a:t>комплексними</a:t>
            </a:r>
            <a:r>
              <a:rPr lang="ru-RU" sz="2000" dirty="0"/>
              <a:t>;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спрощує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дозволами</a:t>
            </a:r>
            <a:r>
              <a:rPr lang="ru-RU" sz="2000" dirty="0"/>
              <a:t>;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організовує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 для </a:t>
            </a:r>
            <a:r>
              <a:rPr lang="ru-RU" sz="2000" dirty="0" err="1"/>
              <a:t>експорту</a:t>
            </a:r>
            <a:r>
              <a:rPr lang="ru-RU" sz="2000" dirty="0"/>
              <a:t> в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додатки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50474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ym typeface="Wingdings 2"/>
              </a:rPr>
              <a:t>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табличних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после </a:t>
            </a:r>
            <a:r>
              <a:rPr lang="ru-RU" sz="2400" dirty="0"/>
              <a:t>имени должны идти пустые круглые скобки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У всех полей запроса должны быть имена.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581128"/>
            <a:ext cx="83872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Результату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/>
              <a:t>ті</a:t>
            </a:r>
            <a:r>
              <a:rPr lang="ru-RU" sz="2400" dirty="0"/>
              <a:t> рядки, в </a:t>
            </a:r>
            <a:r>
              <a:rPr lang="ru-RU" sz="2400" dirty="0" err="1"/>
              <a:t>яких</a:t>
            </a:r>
            <a:r>
              <a:rPr lang="ru-RU" sz="2400" dirty="0"/>
              <a:t> поле pole7 </a:t>
            </a:r>
            <a:r>
              <a:rPr lang="ru-RU" sz="2400" dirty="0" err="1"/>
              <a:t>містить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1</a:t>
            </a:r>
            <a:r>
              <a:rPr lang="ru-RU" sz="2400" dirty="0" smtClean="0"/>
              <a:t>:</a:t>
            </a:r>
          </a:p>
          <a:p>
            <a:endParaRPr lang="ru-RU" sz="2400" dirty="0"/>
          </a:p>
          <a:p>
            <a:r>
              <a:rPr lang="en-US" sz="2400" dirty="0"/>
              <a:t>SELECT * FROM </a:t>
            </a:r>
            <a:r>
              <a:rPr lang="en-US" sz="2400" dirty="0" err="1"/>
              <a:t>Func_name</a:t>
            </a:r>
            <a:r>
              <a:rPr lang="en-US" sz="2400" dirty="0" smtClean="0"/>
              <a:t>() </a:t>
            </a:r>
          </a:p>
          <a:p>
            <a:r>
              <a:rPr lang="en-US" sz="2400" dirty="0" smtClean="0"/>
              <a:t>WHERE </a:t>
            </a:r>
            <a:r>
              <a:rPr lang="en-US" sz="2400" dirty="0"/>
              <a:t>pole7</a:t>
            </a:r>
            <a:r>
              <a:rPr lang="ru-RU" sz="2400" dirty="0"/>
              <a:t> </a:t>
            </a:r>
            <a:r>
              <a:rPr lang="en-US" sz="2400" dirty="0" smtClean="0"/>
              <a:t>=</a:t>
            </a:r>
            <a:r>
              <a:rPr lang="en-US" sz="2400" dirty="0"/>
              <a:t>1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7204" y="1749009"/>
            <a:ext cx="78832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CREATE FUNCTION </a:t>
            </a:r>
            <a:r>
              <a:rPr lang="en-US" sz="2400" dirty="0" err="1" smtClean="0"/>
              <a:t>Func_name</a:t>
            </a:r>
            <a:r>
              <a:rPr lang="en-US" sz="2400" dirty="0" smtClean="0"/>
              <a:t>() </a:t>
            </a:r>
            <a:endParaRPr lang="uk-UA" sz="2400" dirty="0" smtClean="0"/>
          </a:p>
          <a:p>
            <a:r>
              <a:rPr lang="en-US" sz="2400" dirty="0" smtClean="0"/>
              <a:t>RETURNS </a:t>
            </a:r>
            <a:r>
              <a:rPr lang="en-US" sz="2400" dirty="0"/>
              <a:t>TABLE </a:t>
            </a:r>
            <a:endParaRPr lang="en-US" sz="2400" dirty="0" smtClean="0"/>
          </a:p>
          <a:p>
            <a:r>
              <a:rPr lang="en-US" sz="2400" dirty="0" smtClean="0"/>
              <a:t>AS </a:t>
            </a:r>
          </a:p>
          <a:p>
            <a:r>
              <a:rPr lang="en-US" sz="2400" dirty="0" smtClean="0"/>
              <a:t>RETURN </a:t>
            </a:r>
            <a:r>
              <a:rPr lang="en-US" sz="2400" dirty="0"/>
              <a:t>(</a:t>
            </a:r>
            <a:endParaRPr lang="ru-RU" sz="2400" dirty="0"/>
          </a:p>
          <a:p>
            <a:r>
              <a:rPr lang="en-US" sz="2400" dirty="0"/>
              <a:t>SELECT </a:t>
            </a:r>
            <a:r>
              <a:rPr lang="en-US" sz="2400" dirty="0" smtClean="0"/>
              <a:t>pole1</a:t>
            </a:r>
            <a:r>
              <a:rPr lang="ru-RU" sz="2400" dirty="0" smtClean="0"/>
              <a:t>, </a:t>
            </a:r>
            <a:r>
              <a:rPr lang="en-US" sz="2400" dirty="0" smtClean="0"/>
              <a:t>pole5</a:t>
            </a:r>
            <a:r>
              <a:rPr lang="ru-RU" sz="2400" dirty="0" smtClean="0"/>
              <a:t>, </a:t>
            </a:r>
            <a:r>
              <a:rPr lang="en-US" sz="2400" dirty="0" smtClean="0"/>
              <a:t>pole7</a:t>
            </a:r>
            <a:r>
              <a:rPr lang="ru-RU" sz="2400" dirty="0" smtClean="0"/>
              <a:t>,</a:t>
            </a:r>
            <a:r>
              <a:rPr lang="en-US" sz="2400" dirty="0" smtClean="0"/>
              <a:t> Pole6/pole4 AS </a:t>
            </a:r>
            <a:r>
              <a:rPr lang="en-US" sz="2400" dirty="0" err="1" smtClean="0"/>
              <a:t>NewPole</a:t>
            </a:r>
            <a:endParaRPr lang="en-US" sz="2400" dirty="0" smtClean="0"/>
          </a:p>
          <a:p>
            <a:r>
              <a:rPr lang="en-US" sz="2400" dirty="0" smtClean="0"/>
              <a:t>FROM Tab1)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4857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476672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 FUNCTION </a:t>
            </a:r>
            <a:r>
              <a:rPr lang="en-US" dirty="0" err="1" smtClean="0"/>
              <a:t>Func_Name</a:t>
            </a:r>
            <a:r>
              <a:rPr lang="en-US" dirty="0" smtClean="0"/>
              <a:t>() </a:t>
            </a:r>
          </a:p>
          <a:p>
            <a:r>
              <a:rPr lang="en-US" dirty="0" smtClean="0"/>
              <a:t>RETURNS </a:t>
            </a:r>
            <a:r>
              <a:rPr lang="en-US" dirty="0"/>
              <a:t>TABLE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RETURN (</a:t>
            </a:r>
            <a:endParaRPr lang="ru-RU" dirty="0"/>
          </a:p>
          <a:p>
            <a:r>
              <a:rPr lang="en-US" dirty="0"/>
              <a:t>SELECT </a:t>
            </a:r>
            <a:r>
              <a:rPr lang="en-US" dirty="0" smtClean="0"/>
              <a:t>pole1, pole2+' </a:t>
            </a:r>
            <a:r>
              <a:rPr lang="en-US" dirty="0"/>
              <a:t>' </a:t>
            </a:r>
            <a:r>
              <a:rPr lang="en-US" dirty="0" smtClean="0"/>
              <a:t>+pole6  </a:t>
            </a:r>
            <a:r>
              <a:rPr lang="en-US" dirty="0"/>
              <a:t>AS </a:t>
            </a:r>
            <a:r>
              <a:rPr lang="en-US" dirty="0" err="1" smtClean="0"/>
              <a:t>Text_pole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FROM tab1</a:t>
            </a:r>
            <a:endParaRPr lang="ru-RU" dirty="0"/>
          </a:p>
          <a:p>
            <a:r>
              <a:rPr lang="ru-RU" dirty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8722" y="2348880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cap="small" dirty="0" smtClean="0"/>
              <a:t>select </a:t>
            </a:r>
            <a:r>
              <a:rPr lang="ru-RU" cap="small" dirty="0" smtClean="0"/>
              <a:t>*</a:t>
            </a:r>
            <a:endParaRPr lang="ru-RU" dirty="0" smtClean="0"/>
          </a:p>
          <a:p>
            <a:r>
              <a:rPr lang="en-US" dirty="0" smtClean="0"/>
              <a:t>FROM </a:t>
            </a:r>
            <a:r>
              <a:rPr lang="en-US" dirty="0" err="1"/>
              <a:t>Func_Name</a:t>
            </a:r>
            <a:r>
              <a:rPr lang="en-US" dirty="0"/>
              <a:t>() </a:t>
            </a:r>
            <a:r>
              <a:rPr lang="en-US" dirty="0" smtClean="0"/>
              <a:t>f, tab2 t</a:t>
            </a:r>
            <a:endParaRPr lang="ru-RU" dirty="0" smtClean="0"/>
          </a:p>
          <a:p>
            <a:r>
              <a:rPr lang="en-US" dirty="0" smtClean="0"/>
              <a:t>WHERE p</a:t>
            </a:r>
            <a:r>
              <a:rPr lang="ru-RU" dirty="0" smtClean="0"/>
              <a:t>.</a:t>
            </a:r>
            <a:r>
              <a:rPr lang="en-US" dirty="0" err="1" smtClean="0"/>
              <a:t>id_p</a:t>
            </a:r>
            <a:r>
              <a:rPr lang="ru-RU" dirty="0" smtClean="0"/>
              <a:t>=</a:t>
            </a:r>
            <a:r>
              <a:rPr lang="en-US" dirty="0" smtClean="0"/>
              <a:t>t</a:t>
            </a:r>
            <a:r>
              <a:rPr lang="ru-RU" dirty="0" smtClean="0"/>
              <a:t>.</a:t>
            </a:r>
            <a:r>
              <a:rPr lang="en-US" dirty="0" err="1" smtClean="0"/>
              <a:t>id_p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8722" y="3429000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cap="small" dirty="0"/>
              <a:t>select </a:t>
            </a:r>
            <a:r>
              <a:rPr lang="ru-RU" cap="small" dirty="0"/>
              <a:t>*</a:t>
            </a:r>
            <a:endParaRPr lang="ru-RU" dirty="0"/>
          </a:p>
          <a:p>
            <a:r>
              <a:rPr lang="en-US" dirty="0"/>
              <a:t>FROM </a:t>
            </a:r>
            <a:r>
              <a:rPr lang="en-US" dirty="0" err="1"/>
              <a:t>Func_Name</a:t>
            </a:r>
            <a:r>
              <a:rPr lang="en-US" dirty="0"/>
              <a:t>()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Text_pole</a:t>
            </a:r>
            <a:r>
              <a:rPr lang="en-US" dirty="0" smtClean="0"/>
              <a:t> </a:t>
            </a:r>
            <a:r>
              <a:rPr lang="en-US" dirty="0"/>
              <a:t>LIKE </a:t>
            </a:r>
            <a:r>
              <a:rPr lang="en-US" baseline="30000" dirty="0" smtClean="0"/>
              <a:t>’</a:t>
            </a:r>
            <a:r>
              <a:rPr lang="en-US" dirty="0" smtClean="0"/>
              <a:t>Text%'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4509120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 FUNCTION </a:t>
            </a:r>
            <a:r>
              <a:rPr lang="en-US" dirty="0" err="1"/>
              <a:t>Func_Name</a:t>
            </a:r>
            <a:r>
              <a:rPr lang="en-US" dirty="0" smtClean="0"/>
              <a:t>(@</a:t>
            </a:r>
            <a:r>
              <a:rPr lang="en-US" dirty="0" err="1" smtClean="0"/>
              <a:t>pr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(30)) </a:t>
            </a:r>
            <a:endParaRPr lang="en-US" dirty="0"/>
          </a:p>
          <a:p>
            <a:r>
              <a:rPr lang="en-US" dirty="0"/>
              <a:t>RETURNS TABLE </a:t>
            </a:r>
          </a:p>
          <a:p>
            <a:r>
              <a:rPr lang="en-US" dirty="0"/>
              <a:t>AS RETURN (</a:t>
            </a:r>
            <a:endParaRPr lang="ru-RU" dirty="0"/>
          </a:p>
          <a:p>
            <a:r>
              <a:rPr lang="en-US" dirty="0"/>
              <a:t>SELECT pole1, pole2+' ' +pole6  AS </a:t>
            </a:r>
            <a:r>
              <a:rPr lang="en-US" dirty="0" err="1"/>
              <a:t>Text_pole</a:t>
            </a:r>
            <a:r>
              <a:rPr lang="en-US" dirty="0"/>
              <a:t> </a:t>
            </a:r>
          </a:p>
          <a:p>
            <a:r>
              <a:rPr lang="en-US" dirty="0"/>
              <a:t>FROM </a:t>
            </a:r>
            <a:r>
              <a:rPr lang="en-US" dirty="0" smtClean="0"/>
              <a:t>tab1</a:t>
            </a:r>
          </a:p>
          <a:p>
            <a:r>
              <a:rPr lang="en-US" dirty="0" smtClean="0"/>
              <a:t>Where </a:t>
            </a:r>
            <a:r>
              <a:rPr lang="en-US" dirty="0"/>
              <a:t>pole2+' ' +pole6 </a:t>
            </a:r>
            <a:r>
              <a:rPr lang="en-US" dirty="0" smtClean="0"/>
              <a:t>=‘ Text’</a:t>
            </a:r>
            <a:endParaRPr lang="ru-RU" dirty="0"/>
          </a:p>
          <a:p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5854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Таблична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</a:t>
            </a:r>
            <a:r>
              <a:rPr lang="uk-UA" sz="2400" dirty="0" err="1" smtClean="0"/>
              <a:t>ія</a:t>
            </a:r>
            <a:r>
              <a:rPr lang="uk-UA" sz="2400" dirty="0" smtClean="0"/>
              <a:t> із декількома операторами</a:t>
            </a:r>
            <a:r>
              <a:rPr lang="ru-RU" sz="2400" dirty="0" smtClean="0"/>
              <a:t>:</a:t>
            </a:r>
            <a:endParaRPr lang="ru-RU" sz="2400" dirty="0"/>
          </a:p>
          <a:p>
            <a:endParaRPr lang="uk-UA" sz="2400" dirty="0" smtClean="0"/>
          </a:p>
          <a:p>
            <a:r>
              <a:rPr lang="en-US" sz="2400" dirty="0" smtClean="0"/>
              <a:t>CREATE </a:t>
            </a:r>
            <a:r>
              <a:rPr lang="en-US" sz="2400" dirty="0"/>
              <a:t>FUNCTION </a:t>
            </a:r>
            <a:r>
              <a:rPr lang="ru-RU" sz="2400" dirty="0" err="1" smtClean="0"/>
              <a:t>Назва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ru-RU" sz="2400" dirty="0" err="1" smtClean="0"/>
              <a:t>параметри</a:t>
            </a:r>
            <a:r>
              <a:rPr lang="en-US" sz="2400" dirty="0" smtClean="0"/>
              <a:t>) </a:t>
            </a:r>
            <a:endParaRPr lang="uk-UA" sz="2400" dirty="0" smtClean="0"/>
          </a:p>
          <a:p>
            <a:r>
              <a:rPr lang="en-US" sz="2400" dirty="0" smtClean="0"/>
              <a:t>RETURNS </a:t>
            </a:r>
            <a:r>
              <a:rPr lang="ru-RU" sz="2400" dirty="0" err="1" smtClean="0"/>
              <a:t>Назва</a:t>
            </a:r>
            <a:r>
              <a:rPr lang="en-US" sz="2400" dirty="0" smtClean="0"/>
              <a:t>_</a:t>
            </a:r>
            <a:r>
              <a:rPr lang="ru-RU" sz="2400" dirty="0" err="1" smtClean="0"/>
              <a:t>змінної</a:t>
            </a:r>
            <a:r>
              <a:rPr lang="ru-RU" sz="2400" dirty="0" smtClean="0"/>
              <a:t> </a:t>
            </a:r>
          </a:p>
          <a:p>
            <a:r>
              <a:rPr lang="en-US" sz="2400" dirty="0" smtClean="0"/>
              <a:t>TABLE</a:t>
            </a:r>
            <a:endParaRPr lang="ru-RU" sz="2400" dirty="0"/>
          </a:p>
          <a:p>
            <a:r>
              <a:rPr lang="ru-RU" sz="2400" dirty="0" smtClean="0"/>
              <a:t>(</a:t>
            </a:r>
            <a:r>
              <a:rPr lang="ru-RU" sz="2400" dirty="0" err="1" smtClean="0"/>
              <a:t>опис</a:t>
            </a:r>
            <a:r>
              <a:rPr lang="ru-RU" sz="2400" dirty="0" smtClean="0"/>
              <a:t>  </a:t>
            </a:r>
            <a:r>
              <a:rPr lang="ru-RU" sz="2400" dirty="0" err="1" smtClean="0"/>
              <a:t>таблиці</a:t>
            </a:r>
            <a:r>
              <a:rPr lang="ru-RU" sz="2400" dirty="0" smtClean="0"/>
              <a:t>, де представлен </a:t>
            </a:r>
            <a:r>
              <a:rPr lang="ru-RU" sz="2400" dirty="0"/>
              <a:t>результат)</a:t>
            </a:r>
          </a:p>
          <a:p>
            <a:r>
              <a:rPr lang="en-US" sz="2400" cap="small" dirty="0"/>
              <a:t>as </a:t>
            </a:r>
            <a:endParaRPr lang="uk-UA" sz="2400" cap="small" dirty="0" smtClean="0"/>
          </a:p>
          <a:p>
            <a:r>
              <a:rPr lang="en-US" sz="2400" cap="small" dirty="0" smtClean="0"/>
              <a:t>begin</a:t>
            </a:r>
            <a:endParaRPr lang="ru-RU" sz="2400" dirty="0"/>
          </a:p>
          <a:p>
            <a:r>
              <a:rPr lang="ru-RU" sz="2400" dirty="0" smtClean="0"/>
              <a:t>	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endParaRPr lang="ru-RU" sz="2400" dirty="0" smtClean="0"/>
          </a:p>
          <a:p>
            <a:r>
              <a:rPr lang="en-US" sz="2400" cap="small" dirty="0" smtClean="0"/>
              <a:t>Return</a:t>
            </a:r>
            <a:endParaRPr lang="ru-RU" sz="2400" dirty="0"/>
          </a:p>
          <a:p>
            <a:r>
              <a:rPr lang="en-US" sz="2400" cap="small" dirty="0"/>
              <a:t>end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2196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Приклад:</a:t>
            </a:r>
          </a:p>
          <a:p>
            <a:endParaRPr lang="ru-RU" sz="2400" dirty="0"/>
          </a:p>
          <a:p>
            <a:r>
              <a:rPr lang="en-US" sz="2400" dirty="0"/>
              <a:t>CREATE </a:t>
            </a:r>
            <a:r>
              <a:rPr lang="en-US" sz="2400" dirty="0" smtClean="0"/>
              <a:t>FUNCTION </a:t>
            </a:r>
            <a:r>
              <a:rPr lang="en-US" sz="2400" dirty="0" err="1" smtClean="0"/>
              <a:t>Func_name</a:t>
            </a:r>
            <a:r>
              <a:rPr lang="ru-RU" sz="2400" dirty="0" smtClean="0"/>
              <a:t>()</a:t>
            </a:r>
            <a:endParaRPr lang="en-US" sz="2400" dirty="0" smtClean="0"/>
          </a:p>
          <a:p>
            <a:r>
              <a:rPr lang="en-US" sz="2400" dirty="0" smtClean="0"/>
              <a:t>RETURNS </a:t>
            </a:r>
            <a:r>
              <a:rPr lang="en-US" sz="2400" dirty="0"/>
              <a:t>@ret TABLE</a:t>
            </a:r>
            <a:endParaRPr lang="ru-RU" sz="2400" dirty="0"/>
          </a:p>
          <a:p>
            <a:r>
              <a:rPr lang="en-US" sz="2400" dirty="0" smtClean="0"/>
              <a:t>(f_pole1 </a:t>
            </a:r>
            <a:r>
              <a:rPr lang="en-US" sz="2400" dirty="0" err="1"/>
              <a:t>int</a:t>
            </a:r>
            <a:r>
              <a:rPr lang="en-US" sz="2400" dirty="0"/>
              <a:t> primary key, </a:t>
            </a:r>
            <a:r>
              <a:rPr lang="en-US" sz="2400" dirty="0" smtClean="0"/>
              <a:t>f_pole2 </a:t>
            </a:r>
            <a:r>
              <a:rPr lang="en-US" sz="2400" dirty="0" err="1"/>
              <a:t>varchar</a:t>
            </a:r>
            <a:r>
              <a:rPr lang="en-US" sz="2400" dirty="0"/>
              <a:t>(100))</a:t>
            </a:r>
            <a:endParaRPr lang="ru-RU" sz="2400" dirty="0"/>
          </a:p>
          <a:p>
            <a:r>
              <a:rPr lang="en-US" sz="2400" dirty="0" smtClean="0"/>
              <a:t>AS BEGIN</a:t>
            </a:r>
            <a:endParaRPr lang="uk-UA" sz="2400" dirty="0" smtClean="0"/>
          </a:p>
          <a:p>
            <a:endParaRPr lang="ru-RU" sz="2400" dirty="0"/>
          </a:p>
          <a:p>
            <a:r>
              <a:rPr lang="en-US" sz="2400" dirty="0" smtClean="0"/>
              <a:t>INSERT INTO @ret</a:t>
            </a:r>
            <a:endParaRPr lang="ru-RU" sz="2400" dirty="0"/>
          </a:p>
          <a:p>
            <a:r>
              <a:rPr lang="en-US" sz="2400" dirty="0"/>
              <a:t>SELECT pole1, pole3</a:t>
            </a:r>
          </a:p>
          <a:p>
            <a:r>
              <a:rPr lang="en-US" sz="2400" dirty="0"/>
              <a:t>FROM tab1;</a:t>
            </a:r>
            <a:endParaRPr lang="ru-RU" sz="2400" dirty="0"/>
          </a:p>
          <a:p>
            <a:r>
              <a:rPr lang="en-US" sz="2400" dirty="0"/>
              <a:t>RETURN </a:t>
            </a:r>
          </a:p>
          <a:p>
            <a:r>
              <a:rPr lang="en-US" sz="2400" dirty="0"/>
              <a:t>END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566124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 </a:t>
            </a:r>
            <a:r>
              <a:rPr lang="ru-RU" sz="2400" dirty="0" smtClean="0"/>
              <a:t>* </a:t>
            </a:r>
            <a:r>
              <a:rPr lang="en-US" sz="2400" dirty="0"/>
              <a:t>FROM </a:t>
            </a:r>
            <a:r>
              <a:rPr lang="en-US" sz="2400" dirty="0" err="1"/>
              <a:t>Func_name</a:t>
            </a:r>
            <a:r>
              <a:rPr lang="ru-RU" sz="2400" dirty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451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04664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ym typeface="Wingdings 2"/>
              </a:rPr>
              <a:t></a:t>
            </a:r>
            <a:r>
              <a:rPr lang="ru-RU" sz="2400" dirty="0" err="1" smtClean="0"/>
              <a:t>Функція</a:t>
            </a:r>
            <a:r>
              <a:rPr lang="ru-RU" sz="2400" dirty="0" smtClean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пов'язаною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схемою,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обмеження</a:t>
            </a:r>
            <a:r>
              <a:rPr lang="ru-RU" sz="2400" dirty="0"/>
              <a:t> </a:t>
            </a:r>
            <a:r>
              <a:rPr lang="ru-RU" sz="2400" dirty="0" err="1" smtClean="0"/>
              <a:t>виконуються</a:t>
            </a:r>
            <a:r>
              <a:rPr lang="ru-RU" sz="2400" dirty="0" smtClean="0"/>
              <a:t>:</a:t>
            </a:r>
            <a:endParaRPr lang="ru-RU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, </a:t>
            </a:r>
            <a:r>
              <a:rPr lang="ru-RU" sz="2400" dirty="0" err="1"/>
              <a:t>оголошені</a:t>
            </a:r>
            <a:r>
              <a:rPr lang="ru-RU" sz="2400" dirty="0"/>
              <a:t> </a:t>
            </a:r>
            <a:r>
              <a:rPr lang="ru-RU" sz="2400" dirty="0" err="1"/>
              <a:t>користувачем</a:t>
            </a:r>
            <a:r>
              <a:rPr lang="ru-RU" sz="2400" dirty="0"/>
              <a:t>, і </a:t>
            </a:r>
            <a:r>
              <a:rPr lang="ru-RU" sz="2400" dirty="0" err="1" smtClean="0"/>
              <a:t>представлення</a:t>
            </a:r>
            <a:r>
              <a:rPr lang="ru-RU" sz="2400" dirty="0"/>
              <a:t>, на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посилається</a:t>
            </a:r>
            <a:r>
              <a:rPr lang="ru-RU" sz="2400" dirty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,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пов'язані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схемою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опції</a:t>
            </a:r>
            <a:r>
              <a:rPr lang="ru-RU" sz="2400" dirty="0"/>
              <a:t> </a:t>
            </a:r>
            <a:r>
              <a:rPr lang="en-US" sz="2400" dirty="0" err="1"/>
              <a:t>schemabinding</a:t>
            </a:r>
            <a:r>
              <a:rPr lang="en-US" sz="2400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/>
              <a:t>об'єкти</a:t>
            </a:r>
            <a:r>
              <a:rPr lang="ru-RU" sz="2400" dirty="0"/>
              <a:t>, на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посилається</a:t>
            </a:r>
            <a:r>
              <a:rPr lang="ru-RU" sz="2400" dirty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,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іменувати</a:t>
            </a:r>
            <a:r>
              <a:rPr lang="ru-RU" sz="2400" dirty="0"/>
              <a:t> так: </a:t>
            </a:r>
            <a:r>
              <a:rPr lang="en-US" sz="2400" dirty="0" err="1" smtClean="0"/>
              <a:t>Owner.Object</a:t>
            </a:r>
            <a:r>
              <a:rPr lang="uk-UA" sz="2400" dirty="0" smtClean="0"/>
              <a:t>_</a:t>
            </a:r>
            <a:r>
              <a:rPr lang="en-US" sz="2400" dirty="0" smtClean="0"/>
              <a:t>name</a:t>
            </a:r>
            <a:r>
              <a:rPr lang="en-US" sz="2400" dirty="0"/>
              <a:t>. </a:t>
            </a: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1936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□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скалярної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:</a:t>
            </a:r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ALTER FUNCTION [ </a:t>
            </a:r>
            <a:r>
              <a:rPr lang="en-US" dirty="0" err="1"/>
              <a:t>owner_name</a:t>
            </a:r>
            <a:r>
              <a:rPr lang="en-US" dirty="0"/>
              <a:t>. ] </a:t>
            </a:r>
            <a:r>
              <a:rPr lang="en-US" dirty="0" err="1"/>
              <a:t>function_name</a:t>
            </a:r>
            <a:endParaRPr lang="ru-RU" dirty="0"/>
          </a:p>
          <a:p>
            <a:r>
              <a:rPr lang="en-US" dirty="0"/>
              <a:t>( [ { @</a:t>
            </a:r>
            <a:r>
              <a:rPr lang="en-US" dirty="0" err="1"/>
              <a:t>parameter_name</a:t>
            </a:r>
            <a:r>
              <a:rPr lang="en-US" dirty="0"/>
              <a:t> </a:t>
            </a:r>
            <a:r>
              <a:rPr lang="en-US" dirty="0" err="1"/>
              <a:t>scalar_parameter_data_type</a:t>
            </a:r>
            <a:r>
              <a:rPr lang="en-US" dirty="0"/>
              <a:t> [ = default ] } [ ,...n ] ] )</a:t>
            </a:r>
            <a:endParaRPr lang="ru-RU" dirty="0"/>
          </a:p>
          <a:p>
            <a:r>
              <a:rPr lang="en-US" dirty="0"/>
              <a:t>RETURNS </a:t>
            </a:r>
            <a:r>
              <a:rPr lang="en-US" dirty="0" err="1"/>
              <a:t>scalar_return_data_type</a:t>
            </a:r>
            <a:endParaRPr lang="ru-RU" dirty="0"/>
          </a:p>
          <a:p>
            <a:r>
              <a:rPr lang="en-US" dirty="0"/>
              <a:t>[ WITH &lt; </a:t>
            </a:r>
            <a:r>
              <a:rPr lang="en-US" dirty="0" err="1"/>
              <a:t>function_option</a:t>
            </a:r>
            <a:r>
              <a:rPr lang="en-US" dirty="0"/>
              <a:t>&gt; [,...n] ]</a:t>
            </a:r>
            <a:endParaRPr lang="ru-RU" dirty="0"/>
          </a:p>
          <a:p>
            <a:r>
              <a:rPr lang="en-US" dirty="0"/>
              <a:t> [ AS ]</a:t>
            </a:r>
            <a:endParaRPr lang="ru-RU" dirty="0"/>
          </a:p>
          <a:p>
            <a:r>
              <a:rPr lang="en-US" dirty="0"/>
              <a:t>BEGIN</a:t>
            </a:r>
            <a:endParaRPr lang="ru-RU" dirty="0"/>
          </a:p>
          <a:p>
            <a:r>
              <a:rPr lang="en-US" dirty="0" err="1"/>
              <a:t>function_body</a:t>
            </a:r>
            <a:endParaRPr lang="ru-RU" dirty="0"/>
          </a:p>
          <a:p>
            <a:r>
              <a:rPr lang="en-US" dirty="0"/>
              <a:t>RETURN </a:t>
            </a:r>
            <a:r>
              <a:rPr lang="en-US" dirty="0" err="1"/>
              <a:t>scalar_expression</a:t>
            </a:r>
            <a:endParaRPr lang="ru-RU" dirty="0"/>
          </a:p>
          <a:p>
            <a:r>
              <a:rPr lang="en-US" dirty="0"/>
              <a:t>END</a:t>
            </a:r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001857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Загальний</a:t>
            </a:r>
            <a:r>
              <a:rPr lang="ru-RU" dirty="0"/>
              <a:t> вид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повертає</a:t>
            </a:r>
            <a:r>
              <a:rPr lang="ru-RU" dirty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: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ALTER FUNCTION [ </a:t>
            </a:r>
            <a:r>
              <a:rPr lang="en-US" dirty="0" err="1"/>
              <a:t>owner_name</a:t>
            </a:r>
            <a:r>
              <a:rPr lang="en-US" dirty="0"/>
              <a:t>. ] </a:t>
            </a:r>
            <a:r>
              <a:rPr lang="en-US" dirty="0" err="1"/>
              <a:t>function_name</a:t>
            </a:r>
            <a:endParaRPr lang="ru-RU" dirty="0"/>
          </a:p>
          <a:p>
            <a:r>
              <a:rPr lang="en-US" dirty="0"/>
              <a:t>( [ { @</a:t>
            </a:r>
            <a:r>
              <a:rPr lang="en-US" dirty="0" err="1"/>
              <a:t>parameter_name</a:t>
            </a:r>
            <a:r>
              <a:rPr lang="en-US" dirty="0"/>
              <a:t> </a:t>
            </a:r>
            <a:r>
              <a:rPr lang="en-US" dirty="0" err="1"/>
              <a:t>scalar_parameter_data_type</a:t>
            </a:r>
            <a:r>
              <a:rPr lang="en-US" dirty="0"/>
              <a:t> [ = default ]} [ ,...n ] ] )</a:t>
            </a:r>
            <a:endParaRPr lang="ru-RU" dirty="0"/>
          </a:p>
          <a:p>
            <a:r>
              <a:rPr lang="en-US" dirty="0"/>
              <a:t>RETURNS TABLE</a:t>
            </a:r>
            <a:endParaRPr lang="ru-RU" dirty="0"/>
          </a:p>
          <a:p>
            <a:r>
              <a:rPr lang="en-US" dirty="0"/>
              <a:t>{ WITH &lt; </a:t>
            </a:r>
            <a:r>
              <a:rPr lang="en-US" dirty="0" err="1"/>
              <a:t>function_option</a:t>
            </a:r>
            <a:r>
              <a:rPr lang="en-US" dirty="0"/>
              <a:t> &gt; [ ,...n ] ] [ AS ]</a:t>
            </a:r>
            <a:endParaRPr lang="ru-RU" dirty="0"/>
          </a:p>
          <a:p>
            <a:r>
              <a:rPr lang="en-US" dirty="0"/>
              <a:t>RETURN </a:t>
            </a:r>
            <a:r>
              <a:rPr lang="ru-RU" dirty="0"/>
              <a:t>[ ( ] </a:t>
            </a:r>
            <a:r>
              <a:rPr lang="en-US" dirty="0"/>
              <a:t>select</a:t>
            </a:r>
            <a:r>
              <a:rPr lang="ru-RU" dirty="0"/>
              <a:t>_</a:t>
            </a:r>
            <a:r>
              <a:rPr lang="en-US" dirty="0" err="1"/>
              <a:t>statment</a:t>
            </a:r>
            <a:r>
              <a:rPr lang="en-US" dirty="0"/>
              <a:t> </a:t>
            </a:r>
            <a:r>
              <a:rPr lang="ru-RU" dirty="0"/>
              <a:t>[ ) ]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868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860" y="377117"/>
            <a:ext cx="76315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з </a:t>
            </a:r>
            <a:r>
              <a:rPr lang="ru-RU" dirty="0" err="1" smtClean="0"/>
              <a:t>множиною</a:t>
            </a:r>
            <a:r>
              <a:rPr lang="ru-RU" dirty="0" smtClean="0"/>
              <a:t> </a:t>
            </a:r>
            <a:r>
              <a:rPr lang="ru-RU" dirty="0" err="1"/>
              <a:t>операторів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повертає</a:t>
            </a:r>
            <a:r>
              <a:rPr lang="ru-RU" dirty="0"/>
              <a:t> </a:t>
            </a:r>
            <a:r>
              <a:rPr lang="ru-RU" dirty="0" err="1"/>
              <a:t>таблицю</a:t>
            </a:r>
            <a:r>
              <a:rPr lang="ru-RU" dirty="0"/>
              <a:t> :</a:t>
            </a:r>
          </a:p>
          <a:p>
            <a:r>
              <a:rPr lang="en-US" dirty="0"/>
              <a:t>ALTER FUNCTION [ </a:t>
            </a:r>
            <a:r>
              <a:rPr lang="en-US" dirty="0" err="1"/>
              <a:t>ownerjname</a:t>
            </a:r>
            <a:r>
              <a:rPr lang="en-US" dirty="0"/>
              <a:t>. ] </a:t>
            </a:r>
            <a:r>
              <a:rPr lang="en-US" dirty="0" err="1"/>
              <a:t>function_name</a:t>
            </a:r>
            <a:endParaRPr lang="ru-RU" dirty="0"/>
          </a:p>
          <a:p>
            <a:r>
              <a:rPr lang="en-US" dirty="0"/>
              <a:t>( [ { @ parameter </a:t>
            </a:r>
            <a:r>
              <a:rPr lang="en-US" dirty="0" err="1"/>
              <a:t>jname</a:t>
            </a:r>
            <a:r>
              <a:rPr lang="en-US" dirty="0"/>
              <a:t> scalar__</a:t>
            </a:r>
            <a:r>
              <a:rPr lang="en-US" dirty="0" err="1"/>
              <a:t>parameterjdata_type</a:t>
            </a:r>
            <a:r>
              <a:rPr lang="en-US" dirty="0"/>
              <a:t> { = default ] }</a:t>
            </a:r>
            <a:endParaRPr lang="ru-RU" dirty="0"/>
          </a:p>
          <a:p>
            <a:r>
              <a:rPr lang="en-US" dirty="0"/>
              <a:t>[ ,...n ] ] )</a:t>
            </a:r>
            <a:endParaRPr lang="ru-RU" dirty="0"/>
          </a:p>
          <a:p>
            <a:r>
              <a:rPr lang="en-US" dirty="0"/>
              <a:t>RETURNS @</a:t>
            </a:r>
            <a:r>
              <a:rPr lang="en-US" dirty="0" err="1"/>
              <a:t>return_variable</a:t>
            </a:r>
            <a:r>
              <a:rPr lang="en-US" dirty="0"/>
              <a:t> TABLE &lt; </a:t>
            </a:r>
            <a:r>
              <a:rPr lang="en-US" dirty="0" err="1"/>
              <a:t>table_type_definition</a:t>
            </a:r>
            <a:r>
              <a:rPr lang="en-US" dirty="0"/>
              <a:t> &gt;</a:t>
            </a:r>
            <a:endParaRPr lang="ru-RU" dirty="0"/>
          </a:p>
          <a:p>
            <a:r>
              <a:rPr lang="en-US" dirty="0"/>
              <a:t>[ WITH &lt; </a:t>
            </a:r>
            <a:r>
              <a:rPr lang="en-US" dirty="0" err="1"/>
              <a:t>function_option</a:t>
            </a:r>
            <a:r>
              <a:rPr lang="en-US" dirty="0"/>
              <a:t> &gt; [ ,...n ] ] [ AS ]</a:t>
            </a:r>
            <a:endParaRPr lang="ru-RU" dirty="0"/>
          </a:p>
          <a:p>
            <a:r>
              <a:rPr lang="en-US" dirty="0"/>
              <a:t>BEGIN</a:t>
            </a:r>
            <a:endParaRPr lang="ru-RU" dirty="0"/>
          </a:p>
          <a:p>
            <a:r>
              <a:rPr lang="en-US" dirty="0" err="1"/>
              <a:t>functioil</a:t>
            </a:r>
            <a:r>
              <a:rPr lang="en-US" dirty="0"/>
              <a:t>__body RETURN</a:t>
            </a:r>
            <a:endParaRPr lang="ru-RU" dirty="0"/>
          </a:p>
          <a:p>
            <a:r>
              <a:rPr lang="en-US" dirty="0"/>
              <a:t>END</a:t>
            </a:r>
            <a:endParaRPr lang="ru-RU" dirty="0"/>
          </a:p>
          <a:p>
            <a:r>
              <a:rPr lang="en-US" dirty="0" smtClean="0"/>
              <a:t>&lt; </a:t>
            </a:r>
            <a:r>
              <a:rPr lang="en-US" dirty="0" err="1"/>
              <a:t>function_option</a:t>
            </a:r>
            <a:r>
              <a:rPr lang="en-US" dirty="0"/>
              <a:t> &gt; ::=</a:t>
            </a:r>
            <a:endParaRPr lang="ru-RU" dirty="0"/>
          </a:p>
          <a:p>
            <a:r>
              <a:rPr lang="en-US" dirty="0"/>
              <a:t>{ ENCRYPTION I SCHEMABINDING }</a:t>
            </a:r>
            <a:endParaRPr lang="ru-RU" dirty="0"/>
          </a:p>
          <a:p>
            <a:r>
              <a:rPr lang="en-US" dirty="0"/>
              <a:t>&lt; table </a:t>
            </a:r>
            <a:r>
              <a:rPr lang="en-US" dirty="0" err="1"/>
              <a:t>type_definition</a:t>
            </a:r>
            <a:r>
              <a:rPr lang="en-US" dirty="0"/>
              <a:t> &gt; :: =</a:t>
            </a:r>
            <a:endParaRPr lang="ru-RU" dirty="0"/>
          </a:p>
          <a:p>
            <a:r>
              <a:rPr lang="en-US" dirty="0"/>
              <a:t>({ </a:t>
            </a:r>
            <a:r>
              <a:rPr lang="en-US" dirty="0" err="1"/>
              <a:t>column_definition</a:t>
            </a:r>
            <a:r>
              <a:rPr lang="en-US" dirty="0"/>
              <a:t> | </a:t>
            </a:r>
            <a:r>
              <a:rPr lang="en-US" dirty="0" err="1"/>
              <a:t>table_constraint</a:t>
            </a:r>
            <a:r>
              <a:rPr lang="en-US" dirty="0"/>
              <a:t> } [ ,...n ] )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50912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Для </a:t>
            </a:r>
            <a:r>
              <a:rPr lang="ru-RU" sz="2400" dirty="0" err="1"/>
              <a:t>видалення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оператор </a:t>
            </a:r>
            <a:r>
              <a:rPr lang="en-US" sz="2400" cap="small" dirty="0" smtClean="0"/>
              <a:t>drop </a:t>
            </a:r>
            <a:r>
              <a:rPr lang="en-US" sz="2400" cap="small" dirty="0"/>
              <a:t>function</a:t>
            </a:r>
            <a:r>
              <a:rPr lang="ru-RU" sz="2400" cap="small" dirty="0"/>
              <a:t>: </a:t>
            </a:r>
            <a:endParaRPr lang="ru-RU" sz="2400" cap="small" dirty="0" smtClean="0"/>
          </a:p>
          <a:p>
            <a:endParaRPr lang="ru-RU" sz="2400" dirty="0"/>
          </a:p>
          <a:p>
            <a:r>
              <a:rPr lang="en-US" sz="2400" cap="small" dirty="0"/>
              <a:t>drop function</a:t>
            </a:r>
            <a:r>
              <a:rPr lang="en-US" sz="2400" dirty="0"/>
              <a:t> </a:t>
            </a:r>
            <a:r>
              <a:rPr lang="en-US" sz="2400" dirty="0" err="1" smtClean="0"/>
              <a:t>Owner.Func_Name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3017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ym typeface="Wingdings 2"/>
              </a:rPr>
              <a:t>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340768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{</a:t>
            </a:r>
            <a:r>
              <a:rPr lang="en-US" b="1" i="1" dirty="0"/>
              <a:t>CREATE</a:t>
            </a:r>
            <a:r>
              <a:rPr lang="ru-RU" b="1" i="1" dirty="0"/>
              <a:t>| </a:t>
            </a:r>
            <a:r>
              <a:rPr lang="en-US" b="1" i="1" dirty="0"/>
              <a:t>ALTER</a:t>
            </a:r>
            <a:r>
              <a:rPr lang="ru-RU" b="1" i="1" dirty="0"/>
              <a:t>} </a:t>
            </a:r>
            <a:r>
              <a:rPr lang="en-US" b="1" i="1" dirty="0"/>
              <a:t>VIEW</a:t>
            </a:r>
            <a:r>
              <a:rPr lang="uk-UA" b="1" i="1" dirty="0"/>
              <a:t> </a:t>
            </a:r>
            <a:r>
              <a:rPr lang="ru-RU" b="1" i="1" dirty="0"/>
              <a:t>имя_ представления </a:t>
            </a:r>
          </a:p>
          <a:p>
            <a:r>
              <a:rPr lang="ru-RU" b="1" i="1" dirty="0"/>
              <a:t>     [(</a:t>
            </a:r>
            <a:r>
              <a:rPr lang="ru-RU" b="1" i="1" dirty="0" err="1"/>
              <a:t>имя_столбца</a:t>
            </a:r>
            <a:r>
              <a:rPr lang="ru-RU" b="1" i="1" dirty="0"/>
              <a:t> [,...</a:t>
            </a:r>
            <a:r>
              <a:rPr lang="en-US" b="1" i="1" dirty="0"/>
              <a:t>n</a:t>
            </a:r>
            <a:r>
              <a:rPr lang="ru-RU" b="1" i="1" dirty="0"/>
              <a:t>])] [</a:t>
            </a:r>
            <a:r>
              <a:rPr lang="en-US" b="1" i="1" dirty="0"/>
              <a:t>WLTH ENCR YPTLON</a:t>
            </a:r>
            <a:r>
              <a:rPr lang="ru-RU" b="1" i="1" dirty="0"/>
              <a:t>] </a:t>
            </a:r>
          </a:p>
          <a:p>
            <a:r>
              <a:rPr lang="en-US" b="1" i="1" dirty="0"/>
              <a:t>AS </a:t>
            </a:r>
            <a:endParaRPr lang="uk-UA" b="1" i="1" dirty="0"/>
          </a:p>
          <a:p>
            <a:r>
              <a:rPr lang="en-US" b="1" i="1" dirty="0"/>
              <a:t>SELECT_</a:t>
            </a:r>
            <a:r>
              <a:rPr lang="ru-RU" b="1" i="1" dirty="0"/>
              <a:t>оператор [</a:t>
            </a:r>
            <a:r>
              <a:rPr lang="en-US" b="1" i="1" dirty="0"/>
              <a:t>WLTH CHECK OPTLON</a:t>
            </a:r>
            <a:r>
              <a:rPr lang="ru-RU" b="1" i="1" dirty="0"/>
              <a:t>];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636912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 </a:t>
            </a:r>
            <a:r>
              <a:rPr lang="ru-RU" dirty="0" err="1"/>
              <a:t>ім'я_стовпця</a:t>
            </a:r>
            <a:r>
              <a:rPr lang="ru-RU" dirty="0"/>
              <a:t> - за </a:t>
            </a:r>
            <a:r>
              <a:rPr lang="ru-RU" dirty="0" err="1"/>
              <a:t>замовчанням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стовпців</a:t>
            </a:r>
            <a:r>
              <a:rPr lang="ru-RU" dirty="0"/>
              <a:t> у </a:t>
            </a:r>
            <a:r>
              <a:rPr lang="ru-RU" dirty="0" err="1"/>
              <a:t>представленні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іменам</a:t>
            </a:r>
            <a:r>
              <a:rPr lang="ru-RU" dirty="0"/>
              <a:t> </a:t>
            </a:r>
            <a:r>
              <a:rPr lang="ru-RU" dirty="0" err="1"/>
              <a:t>стовпців</a:t>
            </a:r>
            <a:r>
              <a:rPr lang="ru-RU" dirty="0"/>
              <a:t> у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таблицях</a:t>
            </a:r>
            <a:r>
              <a:rPr lang="ru-RU" dirty="0"/>
              <a:t> .</a:t>
            </a:r>
          </a:p>
          <a:p>
            <a:r>
              <a:rPr lang="ru-RU" dirty="0"/>
              <a:t>• </a:t>
            </a:r>
            <a:r>
              <a:rPr lang="en-US" dirty="0"/>
              <a:t>WITH ENCRYPTION </a:t>
            </a:r>
            <a:r>
              <a:rPr lang="ru-RU" dirty="0"/>
              <a:t>сервер шифру</a:t>
            </a:r>
            <a:r>
              <a:rPr lang="uk-UA" dirty="0"/>
              <a:t>є</a:t>
            </a:r>
            <a:r>
              <a:rPr lang="ru-RU" dirty="0"/>
              <a:t> </a:t>
            </a:r>
            <a:r>
              <a:rPr lang="en-US" dirty="0"/>
              <a:t>SQL -</a:t>
            </a:r>
            <a:r>
              <a:rPr lang="ru-RU" dirty="0"/>
              <a:t>код </a:t>
            </a:r>
            <a:r>
              <a:rPr lang="ru-RU" dirty="0" err="1"/>
              <a:t>запиту</a:t>
            </a:r>
            <a:r>
              <a:rPr lang="ru-RU" dirty="0"/>
              <a:t>.</a:t>
            </a:r>
          </a:p>
          <a:p>
            <a:r>
              <a:rPr lang="ru-RU" dirty="0"/>
              <a:t>• </a:t>
            </a:r>
            <a:r>
              <a:rPr lang="en-US" dirty="0"/>
              <a:t>WITH CHECK OPTION </a:t>
            </a:r>
            <a:r>
              <a:rPr lang="ru-RU" dirty="0"/>
              <a:t>сервер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, </a:t>
            </a:r>
            <a:r>
              <a:rPr lang="ru-RU" dirty="0" err="1"/>
              <a:t>виконаних</a:t>
            </a:r>
            <a:r>
              <a:rPr lang="ru-RU" dirty="0"/>
              <a:t> через </a:t>
            </a:r>
            <a:r>
              <a:rPr lang="ru-RU" dirty="0" err="1"/>
              <a:t>представлення</a:t>
            </a:r>
            <a:r>
              <a:rPr lang="ru-RU" dirty="0"/>
              <a:t>, на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критеріям</a:t>
            </a:r>
            <a:r>
              <a:rPr lang="ru-RU" dirty="0"/>
              <a:t>, </a:t>
            </a:r>
            <a:r>
              <a:rPr lang="ru-RU" dirty="0" err="1"/>
              <a:t>визначеним</a:t>
            </a:r>
            <a:r>
              <a:rPr lang="ru-RU" dirty="0"/>
              <a:t> в </a:t>
            </a:r>
            <a:r>
              <a:rPr lang="ru-RU" dirty="0" err="1"/>
              <a:t>операторі</a:t>
            </a:r>
            <a:r>
              <a:rPr lang="ru-RU" dirty="0"/>
              <a:t> </a:t>
            </a:r>
            <a:r>
              <a:rPr lang="en-US" dirty="0"/>
              <a:t>SELECT.</a:t>
            </a:r>
          </a:p>
          <a:p>
            <a:endParaRPr lang="en-US" dirty="0"/>
          </a:p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оператора </a:t>
            </a:r>
            <a:r>
              <a:rPr lang="en-US" dirty="0"/>
              <a:t>CREATE VIEW :</a:t>
            </a:r>
          </a:p>
          <a:p>
            <a:r>
              <a:rPr lang="en-US" dirty="0"/>
              <a:t>• </a:t>
            </a:r>
            <a:r>
              <a:rPr lang="ru-RU" dirty="0" err="1"/>
              <a:t>якщо</a:t>
            </a:r>
            <a:r>
              <a:rPr lang="ru-RU" dirty="0"/>
              <a:t> яка-</a:t>
            </a:r>
            <a:r>
              <a:rPr lang="ru-RU" dirty="0" err="1"/>
              <a:t>небудь</a:t>
            </a:r>
            <a:r>
              <a:rPr lang="ru-RU" dirty="0"/>
              <a:t> з колонок </a:t>
            </a:r>
            <a:r>
              <a:rPr lang="ru-RU" dirty="0" err="1"/>
              <a:t>представлення</a:t>
            </a:r>
            <a:r>
              <a:rPr lang="ru-RU" dirty="0"/>
              <a:t> створена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арифметичних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вбудованих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то </a:t>
            </a:r>
            <a:r>
              <a:rPr lang="ru-RU" dirty="0" err="1"/>
              <a:t>ім'я</a:t>
            </a:r>
            <a:r>
              <a:rPr lang="ru-RU" dirty="0"/>
              <a:t> для такого поля буде </a:t>
            </a:r>
            <a:r>
              <a:rPr lang="ru-RU" dirty="0" err="1" smtClean="0"/>
              <a:t>відсутн</a:t>
            </a:r>
            <a:r>
              <a:rPr lang="uk-UA" dirty="0" smtClean="0"/>
              <a:t>є</a:t>
            </a:r>
            <a:r>
              <a:rPr lang="ru-RU" dirty="0" smtClean="0"/>
              <a:t>, </a:t>
            </a:r>
            <a:r>
              <a:rPr lang="ru-RU" dirty="0"/>
              <a:t>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явно </a:t>
            </a:r>
            <a:r>
              <a:rPr lang="ru-RU" dirty="0" err="1"/>
              <a:t>задати</a:t>
            </a:r>
            <a:r>
              <a:rPr lang="ru-RU" dirty="0"/>
              <a:t>; .</a:t>
            </a:r>
          </a:p>
          <a:p>
            <a:r>
              <a:rPr lang="ru-RU" dirty="0"/>
              <a:t>•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зв'язана</a:t>
            </a:r>
            <a:r>
              <a:rPr lang="ru-RU" dirty="0"/>
              <a:t> </a:t>
            </a:r>
            <a:r>
              <a:rPr lang="ru-RU" dirty="0" err="1"/>
              <a:t>таблиця</a:t>
            </a:r>
            <a:r>
              <a:rPr lang="ru-RU" dirty="0"/>
              <a:t>, і </a:t>
            </a:r>
            <a:r>
              <a:rPr lang="ru-RU" dirty="0" err="1"/>
              <a:t>обираються</a:t>
            </a:r>
            <a:r>
              <a:rPr lang="ru-RU" dirty="0"/>
              <a:t> поля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 з </a:t>
            </a:r>
            <a:r>
              <a:rPr lang="ru-RU" dirty="0" err="1"/>
              <a:t>однаковою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, то одному з </a:t>
            </a:r>
            <a:r>
              <a:rPr lang="ru-RU" dirty="0" err="1"/>
              <a:t>полів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унікальний</a:t>
            </a:r>
            <a:r>
              <a:rPr lang="ru-RU" dirty="0"/>
              <a:t> </a:t>
            </a:r>
            <a:r>
              <a:rPr lang="ru-RU" dirty="0" err="1"/>
              <a:t>псевдонім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55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99288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>
                <a:sym typeface="Wingdings 2"/>
              </a:rPr>
              <a:t> </a:t>
            </a:r>
            <a:r>
              <a:rPr lang="ru-RU" sz="2200" b="1" dirty="0"/>
              <a:t>ОБМЕЖЕННЯ на запит </a:t>
            </a:r>
            <a:r>
              <a:rPr lang="en-US" sz="2200" b="1" dirty="0"/>
              <a:t>select</a:t>
            </a:r>
            <a:r>
              <a:rPr lang="ru-RU" sz="2200" dirty="0"/>
              <a:t>:</a:t>
            </a:r>
          </a:p>
          <a:p>
            <a:r>
              <a:rPr lang="ru-RU" sz="2200" dirty="0"/>
              <a:t>• не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використовувати</a:t>
            </a:r>
            <a:r>
              <a:rPr lang="ru-RU" sz="2200" dirty="0"/>
              <a:t> </a:t>
            </a:r>
            <a:r>
              <a:rPr lang="ru-RU" sz="2200" dirty="0" err="1"/>
              <a:t>ключове</a:t>
            </a:r>
            <a:r>
              <a:rPr lang="ru-RU" sz="2200" dirty="0"/>
              <a:t> слово </a:t>
            </a:r>
            <a:r>
              <a:rPr lang="en-US" sz="2200" dirty="0"/>
              <a:t>into;</a:t>
            </a:r>
          </a:p>
          <a:p>
            <a:r>
              <a:rPr lang="en-US" sz="2200" dirty="0"/>
              <a:t>• </a:t>
            </a:r>
            <a:r>
              <a:rPr lang="ru-RU" sz="2200" dirty="0"/>
              <a:t>не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використовувати</a:t>
            </a:r>
            <a:r>
              <a:rPr lang="ru-RU" sz="2200" dirty="0"/>
              <a:t> </a:t>
            </a:r>
            <a:r>
              <a:rPr lang="ru-RU" sz="2200" dirty="0" err="1"/>
              <a:t>опції</a:t>
            </a:r>
            <a:r>
              <a:rPr lang="ru-RU" sz="2200" dirty="0"/>
              <a:t> </a:t>
            </a:r>
            <a:r>
              <a:rPr lang="en-US" sz="2200" dirty="0"/>
              <a:t>compute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en-US" sz="2200" dirty="0"/>
              <a:t>compute by;</a:t>
            </a:r>
          </a:p>
          <a:p>
            <a:r>
              <a:rPr lang="en-US" sz="2200" dirty="0"/>
              <a:t>•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використовувати</a:t>
            </a:r>
            <a:r>
              <a:rPr lang="ru-RU" sz="2200" dirty="0"/>
              <a:t> оператор </a:t>
            </a:r>
            <a:r>
              <a:rPr lang="en-US" sz="2200" dirty="0"/>
              <a:t>order by, </a:t>
            </a:r>
            <a:r>
              <a:rPr lang="ru-RU" sz="2200" dirty="0" err="1"/>
              <a:t>тільки</a:t>
            </a:r>
            <a:r>
              <a:rPr lang="ru-RU" sz="2200" dirty="0"/>
              <a:t> </a:t>
            </a:r>
            <a:r>
              <a:rPr lang="ru-RU" sz="2200" dirty="0" err="1"/>
              <a:t>якщо</a:t>
            </a:r>
            <a:r>
              <a:rPr lang="ru-RU" sz="2200" dirty="0"/>
              <a:t> </a:t>
            </a:r>
            <a:r>
              <a:rPr lang="ru-RU" sz="2200" dirty="0" err="1"/>
              <a:t>використовується</a:t>
            </a:r>
            <a:r>
              <a:rPr lang="ru-RU" sz="2200" dirty="0"/>
              <a:t> </a:t>
            </a:r>
            <a:r>
              <a:rPr lang="ru-RU" sz="2200" dirty="0" err="1"/>
              <a:t>ключове</a:t>
            </a:r>
            <a:r>
              <a:rPr lang="ru-RU" sz="2200" dirty="0"/>
              <a:t> слово Тор;</a:t>
            </a:r>
          </a:p>
          <a:p>
            <a:r>
              <a:rPr lang="ru-RU" sz="2200" dirty="0"/>
              <a:t>• </a:t>
            </a:r>
            <a:r>
              <a:rPr lang="ru-RU" sz="2200" dirty="0" err="1"/>
              <a:t>представлення</a:t>
            </a:r>
            <a:r>
              <a:rPr lang="ru-RU" sz="2200" dirty="0"/>
              <a:t> не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посилатися</a:t>
            </a:r>
            <a:r>
              <a:rPr lang="ru-RU" sz="2200" dirty="0"/>
              <a:t> на </a:t>
            </a:r>
            <a:r>
              <a:rPr lang="ru-RU" sz="2200" dirty="0" err="1"/>
              <a:t>тимчасові</a:t>
            </a:r>
            <a:r>
              <a:rPr lang="ru-RU" sz="2200" dirty="0"/>
              <a:t> </a:t>
            </a:r>
            <a:r>
              <a:rPr lang="ru-RU" sz="2200" dirty="0" err="1"/>
              <a:t>таблиці</a:t>
            </a:r>
            <a:r>
              <a:rPr lang="ru-RU" sz="2200" dirty="0"/>
              <a:t>;</a:t>
            </a:r>
          </a:p>
          <a:p>
            <a:r>
              <a:rPr lang="ru-RU" sz="2200" dirty="0"/>
              <a:t>• </a:t>
            </a:r>
            <a:r>
              <a:rPr lang="ru-RU" sz="2200" dirty="0" err="1"/>
              <a:t>представлення</a:t>
            </a:r>
            <a:r>
              <a:rPr lang="ru-RU" sz="2200" dirty="0"/>
              <a:t>, як і </a:t>
            </a:r>
            <a:r>
              <a:rPr lang="ru-RU" sz="2200" dirty="0" err="1"/>
              <a:t>таблиця</a:t>
            </a:r>
            <a:r>
              <a:rPr lang="ru-RU" sz="2200" dirty="0"/>
              <a:t>, не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містити</a:t>
            </a:r>
            <a:r>
              <a:rPr lang="ru-RU" sz="2200" dirty="0"/>
              <a:t> </a:t>
            </a:r>
            <a:r>
              <a:rPr lang="ru-RU" sz="2200" dirty="0" err="1"/>
              <a:t>більше</a:t>
            </a:r>
            <a:r>
              <a:rPr lang="ru-RU" sz="2200" dirty="0"/>
              <a:t> 1024 колонок .</a:t>
            </a:r>
          </a:p>
          <a:p>
            <a:endParaRPr lang="uk-UA" sz="2200" dirty="0"/>
          </a:p>
          <a:p>
            <a:endParaRPr lang="ru-RU" sz="2200" dirty="0"/>
          </a:p>
          <a:p>
            <a:r>
              <a:rPr lang="ru-RU" sz="2200" b="1" dirty="0" err="1"/>
              <a:t>Типи</a:t>
            </a:r>
            <a:r>
              <a:rPr lang="ru-RU" sz="2200" b="1" dirty="0"/>
              <a:t> </a:t>
            </a:r>
            <a:r>
              <a:rPr lang="ru-RU" sz="2200" b="1" dirty="0" err="1"/>
              <a:t>представлень</a:t>
            </a:r>
            <a:r>
              <a:rPr lang="ru-RU" sz="2200" b="1" dirty="0"/>
              <a:t> :</a:t>
            </a:r>
          </a:p>
          <a:p>
            <a:r>
              <a:rPr lang="ru-RU" sz="2200" dirty="0"/>
              <a:t>• по виду </a:t>
            </a:r>
            <a:r>
              <a:rPr lang="ru-RU" sz="2200" dirty="0" err="1" smtClean="0"/>
              <a:t>маскування</a:t>
            </a:r>
            <a:r>
              <a:rPr lang="ru-RU" sz="2200" dirty="0" smtClean="0"/>
              <a:t>: </a:t>
            </a:r>
            <a:r>
              <a:rPr lang="ru-RU" sz="2200" dirty="0" err="1"/>
              <a:t>представлення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маскують</a:t>
            </a:r>
            <a:r>
              <a:rPr lang="ru-RU" sz="2200" dirty="0"/>
              <a:t> </a:t>
            </a:r>
            <a:r>
              <a:rPr lang="ru-RU" sz="2200" dirty="0" err="1"/>
              <a:t>стовпці</a:t>
            </a:r>
            <a:r>
              <a:rPr lang="ru-RU" sz="2200" dirty="0"/>
              <a:t>; </a:t>
            </a:r>
            <a:endParaRPr lang="ru-RU" sz="2200" dirty="0" smtClean="0"/>
          </a:p>
          <a:p>
            <a:r>
              <a:rPr lang="ru-RU" sz="2200" dirty="0" err="1" smtClean="0"/>
              <a:t>представлення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маскують</a:t>
            </a:r>
            <a:r>
              <a:rPr lang="ru-RU" sz="2200" dirty="0"/>
              <a:t> рядки;</a:t>
            </a:r>
          </a:p>
          <a:p>
            <a:r>
              <a:rPr lang="ru-RU" sz="2200" dirty="0"/>
              <a:t>• по </a:t>
            </a:r>
            <a:r>
              <a:rPr lang="ru-RU" sz="2200" dirty="0" err="1"/>
              <a:t>можливості</a:t>
            </a:r>
            <a:r>
              <a:rPr lang="ru-RU" sz="2200" dirty="0"/>
              <a:t> </a:t>
            </a:r>
            <a:r>
              <a:rPr lang="ru-RU" sz="2200" dirty="0" err="1"/>
              <a:t>зміни</a:t>
            </a:r>
            <a:r>
              <a:rPr lang="ru-RU" sz="2200" dirty="0"/>
              <a:t> </a:t>
            </a:r>
            <a:r>
              <a:rPr lang="ru-RU" sz="2200" dirty="0" err="1"/>
              <a:t>даних</a:t>
            </a:r>
            <a:r>
              <a:rPr lang="ru-RU" sz="2200" dirty="0"/>
              <a:t>: </a:t>
            </a:r>
            <a:r>
              <a:rPr lang="ru-RU" sz="2200" dirty="0" err="1"/>
              <a:t>модифікуємі</a:t>
            </a:r>
            <a:r>
              <a:rPr lang="ru-RU" sz="2200" dirty="0"/>
              <a:t> </a:t>
            </a:r>
            <a:r>
              <a:rPr lang="ru-RU" sz="2200" dirty="0" err="1"/>
              <a:t>представлення</a:t>
            </a:r>
            <a:r>
              <a:rPr lang="ru-RU" sz="2200" dirty="0"/>
              <a:t>, </a:t>
            </a:r>
            <a:r>
              <a:rPr lang="ru-RU" sz="2200" dirty="0" err="1"/>
              <a:t>немодіфікуємі</a:t>
            </a:r>
            <a:r>
              <a:rPr lang="ru-RU" sz="2200" dirty="0"/>
              <a:t> </a:t>
            </a:r>
            <a:r>
              <a:rPr lang="ru-RU" sz="2200" dirty="0" err="1"/>
              <a:t>представлення</a:t>
            </a:r>
            <a:r>
              <a:rPr lang="ru-RU" sz="2200" dirty="0"/>
              <a:t>, </a:t>
            </a:r>
            <a:r>
              <a:rPr lang="ru-RU" sz="2200" dirty="0" err="1"/>
              <a:t>агреговані</a:t>
            </a:r>
            <a:r>
              <a:rPr lang="ru-RU" sz="2200" dirty="0"/>
              <a:t> </a:t>
            </a:r>
            <a:r>
              <a:rPr lang="ru-RU" sz="2200" dirty="0" err="1"/>
              <a:t>представлення</a:t>
            </a:r>
            <a:r>
              <a:rPr lang="ru-RU" sz="2200" dirty="0"/>
              <a:t> </a:t>
            </a:r>
          </a:p>
          <a:p>
            <a:r>
              <a:rPr lang="ru-RU" sz="2200" dirty="0"/>
              <a:t>• За </a:t>
            </a:r>
            <a:r>
              <a:rPr lang="ru-RU" sz="2200" dirty="0" err="1"/>
              <a:t>кількістю</a:t>
            </a:r>
            <a:r>
              <a:rPr lang="ru-RU" sz="2200" dirty="0"/>
              <a:t> </a:t>
            </a:r>
            <a:r>
              <a:rPr lang="ru-RU" sz="2200" dirty="0" err="1"/>
              <a:t>доступних</a:t>
            </a:r>
            <a:r>
              <a:rPr lang="ru-RU" sz="2200" dirty="0"/>
              <a:t> </a:t>
            </a:r>
            <a:r>
              <a:rPr lang="ru-RU" sz="2200" dirty="0" err="1"/>
              <a:t>таблиць</a:t>
            </a:r>
            <a:r>
              <a:rPr lang="ru-RU" sz="2200" dirty="0"/>
              <a:t> :  </a:t>
            </a:r>
            <a:r>
              <a:rPr lang="ru-RU" sz="2200" dirty="0" err="1"/>
              <a:t>представлення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будуються</a:t>
            </a:r>
            <a:r>
              <a:rPr lang="ru-RU" sz="2200" dirty="0"/>
              <a:t> на </a:t>
            </a:r>
            <a:r>
              <a:rPr lang="ru-RU" sz="2200" dirty="0" err="1"/>
              <a:t>одній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кількох</a:t>
            </a:r>
            <a:r>
              <a:rPr lang="ru-RU" sz="2200" dirty="0"/>
              <a:t> </a:t>
            </a:r>
            <a:r>
              <a:rPr lang="ru-RU" sz="2200" dirty="0" err="1"/>
              <a:t>таблицях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908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ym typeface="Wingdings 2"/>
              </a:rPr>
              <a:t> </a:t>
            </a:r>
            <a:r>
              <a:rPr lang="ru-RU" b="1" dirty="0" err="1"/>
              <a:t>Модифікуємі</a:t>
            </a:r>
            <a:r>
              <a:rPr lang="ru-RU" b="1" dirty="0"/>
              <a:t> </a:t>
            </a:r>
            <a:r>
              <a:rPr lang="ru-RU" b="1" dirty="0" err="1"/>
              <a:t>представлення</a:t>
            </a:r>
            <a:r>
              <a:rPr lang="ru-RU" b="1" dirty="0"/>
              <a:t>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приховування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відносяться</a:t>
            </a:r>
            <a:r>
              <a:rPr lang="ru-RU" dirty="0"/>
              <a:t> до потреб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.</a:t>
            </a:r>
          </a:p>
          <a:p>
            <a:endParaRPr lang="ru-RU" dirty="0"/>
          </a:p>
          <a:p>
            <a:pPr algn="just"/>
            <a:r>
              <a:rPr lang="uk-UA" dirty="0">
                <a:sym typeface="Wingdings 2"/>
              </a:rPr>
              <a:t> </a:t>
            </a:r>
            <a:r>
              <a:rPr lang="ru-RU" b="1" dirty="0" err="1"/>
              <a:t>Немодіфікуємі</a:t>
            </a:r>
            <a:r>
              <a:rPr lang="ru-RU" b="1" dirty="0"/>
              <a:t> </a:t>
            </a:r>
            <a:r>
              <a:rPr lang="ru-RU" b="1" dirty="0" err="1"/>
              <a:t>представлення</a:t>
            </a:r>
            <a:r>
              <a:rPr lang="ru-RU" b="1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,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запитах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uk-UA" dirty="0">
                <a:sym typeface="Wingdings 2"/>
              </a:rPr>
              <a:t> </a:t>
            </a:r>
            <a:r>
              <a:rPr lang="ru-RU" dirty="0" err="1"/>
              <a:t>Критерії</a:t>
            </a:r>
            <a:r>
              <a:rPr lang="ru-RU" dirty="0"/>
              <a:t> </a:t>
            </a:r>
            <a:r>
              <a:rPr lang="ru-RU" dirty="0" err="1"/>
              <a:t>оновлюваного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:</a:t>
            </a:r>
          </a:p>
          <a:p>
            <a:r>
              <a:rPr lang="ru-RU" dirty="0"/>
              <a:t>- </a:t>
            </a:r>
            <a:r>
              <a:rPr lang="ru-RU" dirty="0" err="1"/>
              <a:t>Грунтується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базовій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первинний</a:t>
            </a:r>
            <a:r>
              <a:rPr lang="ru-RU" dirty="0"/>
              <a:t> ключ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en-US" dirty="0"/>
              <a:t>DISTINCT </a:t>
            </a:r>
            <a:r>
              <a:rPr lang="ru-RU" dirty="0"/>
              <a:t>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визначенні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en-US" dirty="0"/>
              <a:t>GROUP BY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HAVING </a:t>
            </a:r>
            <a:r>
              <a:rPr lang="ru-RU" dirty="0"/>
              <a:t>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визначенні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застосовує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підзапити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константи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вирази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вибраних</a:t>
            </a:r>
            <a:r>
              <a:rPr lang="ru-RU" dirty="0"/>
              <a:t> </a:t>
            </a:r>
            <a:r>
              <a:rPr lang="ru-RU" dirty="0" err="1"/>
              <a:t>полів</a:t>
            </a:r>
            <a:r>
              <a:rPr lang="ru-RU" dirty="0"/>
              <a:t> </a:t>
            </a:r>
            <a:r>
              <a:rPr lang="ru-RU" dirty="0" err="1"/>
              <a:t>виводу</a:t>
            </a:r>
            <a:r>
              <a:rPr lang="ru-RU" dirty="0"/>
              <a:t>;</a:t>
            </a:r>
          </a:p>
          <a:p>
            <a:r>
              <a:rPr lang="ru-RU" dirty="0"/>
              <a:t>- До </a:t>
            </a:r>
            <a:r>
              <a:rPr lang="ru-RU" dirty="0" err="1"/>
              <a:t>представлення</a:t>
            </a:r>
            <a:r>
              <a:rPr lang="ru-RU" dirty="0"/>
              <a:t> повинен бути включений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стовпець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атрибут </a:t>
            </a:r>
            <a:r>
              <a:rPr lang="en-US" dirty="0"/>
              <a:t>NOT NULL;</a:t>
            </a:r>
          </a:p>
          <a:p>
            <a:r>
              <a:rPr lang="en-US" dirty="0"/>
              <a:t>- </a:t>
            </a:r>
            <a:r>
              <a:rPr lang="ru-RU" dirty="0"/>
              <a:t>Оператор </a:t>
            </a:r>
            <a:r>
              <a:rPr lang="en-US" dirty="0"/>
              <a:t>SELECT </a:t>
            </a:r>
            <a:r>
              <a:rPr lang="ru-RU" dirty="0" err="1"/>
              <a:t>представлення</a:t>
            </a:r>
            <a:r>
              <a:rPr lang="ru-RU" dirty="0"/>
              <a:t> не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агрегатні</a:t>
            </a:r>
            <a:r>
              <a:rPr lang="ru-RU" dirty="0"/>
              <a:t> (</a:t>
            </a:r>
            <a:r>
              <a:rPr lang="ru-RU" dirty="0" err="1"/>
              <a:t>підсумкові</a:t>
            </a:r>
            <a:r>
              <a:rPr lang="ru-RU" dirty="0"/>
              <a:t>)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,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і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Грунтуються</a:t>
            </a:r>
            <a:r>
              <a:rPr lang="ru-RU" dirty="0"/>
              <a:t> на одиночному </a:t>
            </a:r>
            <a:r>
              <a:rPr lang="ru-RU" dirty="0" err="1"/>
              <a:t>запиті</a:t>
            </a:r>
            <a:r>
              <a:rPr lang="ru-RU" dirty="0"/>
              <a:t>, тому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en-US" dirty="0"/>
              <a:t>UNLON </a:t>
            </a:r>
            <a:r>
              <a:rPr lang="ru-RU" dirty="0"/>
              <a:t>не </a:t>
            </a:r>
            <a:r>
              <a:rPr lang="ru-RU" dirty="0" err="1"/>
              <a:t>дозволене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77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65527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Представлення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маскують</a:t>
            </a:r>
            <a:r>
              <a:rPr lang="ru-RU" dirty="0"/>
              <a:t> </a:t>
            </a:r>
            <a:r>
              <a:rPr lang="ru-RU" dirty="0" err="1"/>
              <a:t>стовпці</a:t>
            </a:r>
            <a:r>
              <a:rPr lang="ru-RU" dirty="0"/>
              <a:t> </a:t>
            </a:r>
          </a:p>
          <a:p>
            <a:r>
              <a:rPr lang="en-US" b="1" i="1" dirty="0"/>
              <a:t>CREATE VIEW</a:t>
            </a:r>
            <a:r>
              <a:rPr lang="uk-UA" b="1" i="1" dirty="0"/>
              <a:t> </a:t>
            </a:r>
            <a:r>
              <a:rPr lang="en-US" b="1" i="1" dirty="0" err="1"/>
              <a:t>V_name</a:t>
            </a:r>
            <a:r>
              <a:rPr lang="ru-RU" b="1" i="1" dirty="0"/>
              <a:t>1 </a:t>
            </a:r>
            <a:r>
              <a:rPr lang="en-US" b="1" i="1" dirty="0"/>
              <a:t>AS SELECT Pole1 AS </a:t>
            </a:r>
            <a:r>
              <a:rPr lang="ru-RU" b="1" i="1" dirty="0"/>
              <a:t>ФИО, </a:t>
            </a:r>
            <a:r>
              <a:rPr lang="en-US" b="1" i="1" dirty="0"/>
              <a:t>pole2 AS </a:t>
            </a:r>
            <a:r>
              <a:rPr lang="ru-RU" b="1" i="1" dirty="0"/>
              <a:t>[Дата рождения], </a:t>
            </a:r>
            <a:r>
              <a:rPr lang="en-US" b="1" i="1" dirty="0"/>
              <a:t>pole5 AS </a:t>
            </a:r>
            <a:r>
              <a:rPr lang="ru-RU" b="1" i="1" dirty="0"/>
              <a:t>[м</a:t>
            </a:r>
            <a:r>
              <a:rPr lang="uk-UA" b="1" i="1" dirty="0" err="1"/>
              <a:t>ісце</a:t>
            </a:r>
            <a:r>
              <a:rPr lang="uk-UA" b="1" i="1" dirty="0"/>
              <a:t> народження</a:t>
            </a:r>
            <a:r>
              <a:rPr lang="ru-RU" b="1" i="1" dirty="0"/>
              <a:t>] </a:t>
            </a:r>
            <a:r>
              <a:rPr lang="en-US" b="1" i="1" dirty="0"/>
              <a:t>FROM Tab1</a:t>
            </a:r>
            <a:r>
              <a:rPr lang="ru-RU" b="1" i="1" dirty="0"/>
              <a:t>;</a:t>
            </a:r>
          </a:p>
          <a:p>
            <a:endParaRPr lang="ru-RU" b="1" i="1" dirty="0"/>
          </a:p>
          <a:p>
            <a:r>
              <a:rPr lang="ru-RU" dirty="0"/>
              <a:t> </a:t>
            </a:r>
            <a:r>
              <a:rPr lang="ru-RU" dirty="0" err="1"/>
              <a:t>Представлення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маскують</a:t>
            </a:r>
            <a:r>
              <a:rPr lang="ru-RU" dirty="0"/>
              <a:t> рядки</a:t>
            </a:r>
            <a:endParaRPr lang="en-US" dirty="0"/>
          </a:p>
          <a:p>
            <a:r>
              <a:rPr lang="en-US" b="1" i="1" dirty="0"/>
              <a:t>CREATE VIEW V_name2</a:t>
            </a:r>
            <a:r>
              <a:rPr lang="ru-RU" b="1" i="1" dirty="0"/>
              <a:t> </a:t>
            </a:r>
            <a:r>
              <a:rPr lang="en-US" b="1" i="1" dirty="0"/>
              <a:t>AS</a:t>
            </a:r>
            <a:endParaRPr lang="ru-RU" b="1" i="1" dirty="0"/>
          </a:p>
          <a:p>
            <a:r>
              <a:rPr lang="en-US" b="1" i="1" dirty="0"/>
              <a:t>SELECT *</a:t>
            </a:r>
            <a:endParaRPr lang="ru-RU" b="1" i="1" dirty="0"/>
          </a:p>
          <a:p>
            <a:r>
              <a:rPr lang="en-US" b="1" i="1" dirty="0"/>
              <a:t>FROM Tab1</a:t>
            </a:r>
            <a:endParaRPr lang="ru-RU" b="1" i="1" dirty="0"/>
          </a:p>
          <a:p>
            <a:r>
              <a:rPr lang="en-US" b="1" i="1" dirty="0"/>
              <a:t>WHERE pole4 = 14;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88768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Модіфікован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endParaRPr lang="ru-RU" dirty="0"/>
          </a:p>
          <a:p>
            <a:r>
              <a:rPr lang="ru-RU" b="1" dirty="0"/>
              <a:t>Приклад </a:t>
            </a:r>
            <a:r>
              <a:rPr lang="ru-RU" dirty="0"/>
              <a:t>Обрати рядки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en-US" b="1" i="1" dirty="0"/>
              <a:t>Tab1,</a:t>
            </a:r>
            <a:r>
              <a:rPr lang="en-US" dirty="0"/>
              <a:t> </a:t>
            </a:r>
            <a:r>
              <a:rPr lang="ru-RU" dirty="0"/>
              <a:t>где </a:t>
            </a:r>
            <a:r>
              <a:rPr lang="en-US" b="1" i="1" dirty="0"/>
              <a:t>Pole3 </a:t>
            </a:r>
            <a:r>
              <a:rPr lang="ru-RU" dirty="0"/>
              <a:t>равно 11:</a:t>
            </a:r>
          </a:p>
          <a:p>
            <a:r>
              <a:rPr lang="en-US" b="1" i="1" dirty="0"/>
              <a:t>CREATE VIEW V_name3 AS</a:t>
            </a:r>
            <a:endParaRPr lang="ru-RU" b="1" i="1" dirty="0"/>
          </a:p>
          <a:p>
            <a:r>
              <a:rPr lang="en-US" b="1" i="1" dirty="0"/>
              <a:t>SELECT *</a:t>
            </a:r>
            <a:endParaRPr lang="ru-RU" b="1" i="1" dirty="0"/>
          </a:p>
          <a:p>
            <a:r>
              <a:rPr lang="en-US" b="1" i="1" dirty="0"/>
              <a:t>FROM Tab1 WHERE Pole3 </a:t>
            </a:r>
            <a:r>
              <a:rPr lang="ru-RU" b="1" i="1" dirty="0"/>
              <a:t>=11;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en-US" dirty="0"/>
              <a:t>Insert – </a:t>
            </a:r>
            <a:r>
              <a:rPr lang="ru-RU" dirty="0"/>
              <a:t>результат </a:t>
            </a:r>
            <a:r>
              <a:rPr lang="ru-RU" dirty="0" err="1"/>
              <a:t>лише</a:t>
            </a:r>
            <a:r>
              <a:rPr lang="ru-RU" dirty="0"/>
              <a:t> в таблиц</a:t>
            </a:r>
            <a:r>
              <a:rPr lang="uk-UA" dirty="0"/>
              <a:t>і</a:t>
            </a:r>
            <a:r>
              <a:rPr lang="ru-RU" dirty="0"/>
              <a:t>:</a:t>
            </a:r>
          </a:p>
          <a:p>
            <a:r>
              <a:rPr lang="en-US" b="1" i="1" dirty="0"/>
              <a:t>INSERT INTO Tab1 (pole1, pole2, pole3, pole4)</a:t>
            </a:r>
            <a:endParaRPr lang="ru-RU" b="1" i="1" dirty="0"/>
          </a:p>
          <a:p>
            <a:r>
              <a:rPr lang="en-US" b="1" i="1" dirty="0"/>
              <a:t>VALUES (‘</a:t>
            </a:r>
            <a:r>
              <a:rPr lang="en-US" b="1" i="1" dirty="0" err="1"/>
              <a:t>Text_kakota</a:t>
            </a:r>
            <a:r>
              <a:rPr lang="en-US" b="1" i="1" dirty="0"/>
              <a:t>', '06</a:t>
            </a:r>
            <a:r>
              <a:rPr lang="ru-RU" b="1" i="1" dirty="0"/>
              <a:t>ВП</a:t>
            </a:r>
            <a:r>
              <a:rPr lang="en-US" b="1" i="1" dirty="0"/>
              <a:t>229', 4, 1200);</a:t>
            </a:r>
          </a:p>
          <a:p>
            <a:endParaRPr lang="en-US" b="1" i="1" dirty="0"/>
          </a:p>
          <a:p>
            <a:r>
              <a:rPr lang="ru-RU" dirty="0" err="1"/>
              <a:t>Немодіфікован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endParaRPr lang="ru-RU" dirty="0"/>
          </a:p>
          <a:p>
            <a:r>
              <a:rPr lang="en-US" b="1" i="1" dirty="0"/>
              <a:t>CREATE VIEW V_name3 AS</a:t>
            </a:r>
            <a:endParaRPr lang="ru-RU" b="1" i="1" dirty="0"/>
          </a:p>
          <a:p>
            <a:r>
              <a:rPr lang="en-US" b="1" i="1" dirty="0"/>
              <a:t>SELECT *</a:t>
            </a:r>
            <a:endParaRPr lang="ru-RU" b="1" i="1" dirty="0"/>
          </a:p>
          <a:p>
            <a:r>
              <a:rPr lang="en-US" b="1" i="1" dirty="0"/>
              <a:t>FROM Tab1 WHERE Pole3 </a:t>
            </a:r>
            <a:r>
              <a:rPr lang="ru-RU" b="1" i="1" dirty="0"/>
              <a:t>=11;</a:t>
            </a:r>
          </a:p>
          <a:p>
            <a:r>
              <a:rPr lang="en-US" b="1" i="1" dirty="0"/>
              <a:t>WITH CHECK OPTION</a:t>
            </a:r>
            <a:r>
              <a:rPr lang="ru-RU" b="1" i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4138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2510" y="260648"/>
            <a:ext cx="74168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Приклад.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оновлюване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:</a:t>
            </a:r>
          </a:p>
          <a:p>
            <a:r>
              <a:rPr lang="en-US" b="1" i="1" dirty="0"/>
              <a:t>CREATE VIEW</a:t>
            </a:r>
            <a:r>
              <a:rPr lang="uk-UA" b="1" i="1" dirty="0"/>
              <a:t> </a:t>
            </a:r>
            <a:r>
              <a:rPr lang="en-US" b="1" i="1" dirty="0" err="1"/>
              <a:t>V_name</a:t>
            </a:r>
            <a:endParaRPr lang="ru-RU" b="1" i="1" dirty="0"/>
          </a:p>
          <a:p>
            <a:r>
              <a:rPr lang="en-US" b="1" i="1" dirty="0"/>
              <a:t>AS SELECT *</a:t>
            </a:r>
            <a:endParaRPr lang="ru-RU" b="1" i="1" dirty="0"/>
          </a:p>
          <a:p>
            <a:r>
              <a:rPr lang="en-US" b="1" i="1" dirty="0"/>
              <a:t>FROM Tab1 </a:t>
            </a:r>
          </a:p>
          <a:p>
            <a:r>
              <a:rPr lang="en-US" b="1" i="1" dirty="0"/>
              <a:t>WHERE Pole6 &gt;500;</a:t>
            </a:r>
          </a:p>
          <a:p>
            <a:pPr>
              <a:spcBef>
                <a:spcPts val="1200"/>
              </a:spcBef>
            </a:pPr>
            <a:r>
              <a:rPr lang="ru-RU" b="1" dirty="0"/>
              <a:t>Приклад.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немодифікуєме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en-US" b="1" i="1" dirty="0"/>
              <a:t>«pole3 *2</a:t>
            </a:r>
            <a:r>
              <a:rPr lang="uk-UA" b="1" i="1" dirty="0"/>
              <a:t>»</a:t>
            </a:r>
          </a:p>
          <a:p>
            <a:r>
              <a:rPr lang="en-US" b="1" i="1" dirty="0"/>
              <a:t>CREATE VLEW </a:t>
            </a:r>
            <a:r>
              <a:rPr lang="en-US" b="1" i="1" dirty="0" err="1"/>
              <a:t>V_name</a:t>
            </a:r>
            <a:endParaRPr lang="ru-RU" b="1" i="1" dirty="0"/>
          </a:p>
          <a:p>
            <a:r>
              <a:rPr lang="en-US" b="1" i="1" dirty="0"/>
              <a:t>AS SELECT Pole1, Pole2, Pole3 *2 AS </a:t>
            </a:r>
            <a:r>
              <a:rPr lang="en-US" b="1" i="1" dirty="0" err="1"/>
              <a:t>Culc_pole</a:t>
            </a:r>
            <a:r>
              <a:rPr lang="en-US" b="1" i="1" dirty="0"/>
              <a:t> </a:t>
            </a:r>
          </a:p>
          <a:p>
            <a:r>
              <a:rPr lang="en-US" b="1" i="1" dirty="0"/>
              <a:t>FROM Tab1 </a:t>
            </a:r>
          </a:p>
          <a:p>
            <a:r>
              <a:rPr lang="en-US" b="1" i="1" dirty="0"/>
              <a:t>WHERE Pole1 &gt;500;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1258" y="3346600"/>
            <a:ext cx="2879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Агреговане</a:t>
            </a:r>
            <a:r>
              <a:rPr lang="ru-RU" b="1" dirty="0"/>
              <a:t> </a:t>
            </a:r>
            <a:r>
              <a:rPr lang="ru-RU" b="1" dirty="0" err="1"/>
              <a:t>представлення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1258" y="3715932"/>
            <a:ext cx="65990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CREATE VIEW ITOGI AS</a:t>
            </a:r>
            <a:endParaRPr lang="ru-RU" b="1" i="1" dirty="0"/>
          </a:p>
          <a:p>
            <a:r>
              <a:rPr lang="en-US" b="1" i="1" dirty="0"/>
              <a:t>SELECT COUNT(DISTINCT pole1) AS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значень</a:t>
            </a:r>
            <a:r>
              <a:rPr lang="en-US" b="1" i="1" dirty="0"/>
              <a:t>,</a:t>
            </a:r>
            <a:endParaRPr lang="ru-RU" b="1" i="1" dirty="0"/>
          </a:p>
          <a:p>
            <a:r>
              <a:rPr lang="en-US" b="1" i="1" dirty="0"/>
              <a:t>COUNT(pole1) AS </a:t>
            </a:r>
            <a:r>
              <a:rPr lang="ru-RU" b="1" i="1" dirty="0" err="1"/>
              <a:t>Загальна</a:t>
            </a:r>
            <a:r>
              <a:rPr lang="ru-RU" b="1" i="1" dirty="0"/>
              <a:t> к</a:t>
            </a:r>
            <a:r>
              <a:rPr lang="uk-UA" b="1" i="1" dirty="0" err="1"/>
              <a:t>ількість</a:t>
            </a:r>
            <a:r>
              <a:rPr lang="en-US" b="1" i="1" dirty="0"/>
              <a:t>,</a:t>
            </a:r>
            <a:endParaRPr lang="ru-RU" b="1" i="1" dirty="0"/>
          </a:p>
          <a:p>
            <a:r>
              <a:rPr lang="en-US" b="1" i="1" dirty="0"/>
              <a:t>AVG(pole3) AS </a:t>
            </a:r>
            <a:r>
              <a:rPr lang="ru-RU" b="1" i="1" dirty="0" err="1"/>
              <a:t>Середн</a:t>
            </a:r>
            <a:r>
              <a:rPr lang="uk-UA" b="1" i="1" dirty="0"/>
              <a:t>є</a:t>
            </a:r>
            <a:r>
              <a:rPr lang="en-US" b="1" i="1" dirty="0"/>
              <a:t>, </a:t>
            </a:r>
            <a:endParaRPr lang="ru-RU" b="1" i="1" dirty="0"/>
          </a:p>
          <a:p>
            <a:r>
              <a:rPr lang="en-US" b="1" i="1" dirty="0"/>
              <a:t>SUM(pole3) AS </a:t>
            </a:r>
            <a:r>
              <a:rPr lang="ru-RU" b="1" i="1" dirty="0"/>
              <a:t>Сума</a:t>
            </a:r>
          </a:p>
          <a:p>
            <a:r>
              <a:rPr lang="en-US" b="1" i="1" dirty="0"/>
              <a:t>FROM Tab1;</a:t>
            </a:r>
            <a:endParaRPr lang="ru-RU" b="1" i="1" dirty="0"/>
          </a:p>
          <a:p>
            <a:endParaRPr lang="en-US" b="1" i="1" dirty="0"/>
          </a:p>
          <a:p>
            <a:r>
              <a:rPr lang="ru-RU" b="1" i="1" dirty="0" err="1"/>
              <a:t>Зверння</a:t>
            </a:r>
            <a:r>
              <a:rPr lang="ru-RU" b="1" i="1" dirty="0"/>
              <a:t> до </a:t>
            </a:r>
            <a:r>
              <a:rPr lang="ru-RU" b="1" i="1" dirty="0" err="1"/>
              <a:t>представлень</a:t>
            </a:r>
            <a:endParaRPr lang="ru-RU" b="1" i="1" dirty="0"/>
          </a:p>
          <a:p>
            <a:r>
              <a:rPr lang="en-US" b="1" i="1" dirty="0"/>
              <a:t>SELECT * FROM </a:t>
            </a:r>
            <a:r>
              <a:rPr lang="en-US" b="1" i="1" dirty="0" err="1"/>
              <a:t>V_name</a:t>
            </a:r>
            <a:r>
              <a:rPr lang="en-US" b="1" i="1" dirty="0"/>
              <a:t>;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01320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Представлення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таблицях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ряд </a:t>
            </a:r>
            <a:r>
              <a:rPr lang="ru-RU" dirty="0" err="1"/>
              <a:t>переваг</a:t>
            </a:r>
            <a:r>
              <a:rPr lang="ru-RU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при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приховують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найкращі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транзакцій</a:t>
            </a:r>
            <a:r>
              <a:rPr lang="ru-RU" dirty="0"/>
              <a:t>,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компактні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, </a:t>
            </a:r>
            <a:r>
              <a:rPr lang="ru-RU" dirty="0" err="1"/>
              <a:t>усуваючи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написання</a:t>
            </a:r>
            <a:r>
              <a:rPr lang="ru-RU" dirty="0"/>
              <a:t> для кожного </a:t>
            </a:r>
            <a:r>
              <a:rPr lang="ru-RU" dirty="0" err="1"/>
              <a:t>звіту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об'єднують</a:t>
            </a:r>
            <a:r>
              <a:rPr lang="ru-RU" dirty="0"/>
              <a:t> процедур;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err="1"/>
              <a:t>Попередньо</a:t>
            </a:r>
            <a:r>
              <a:rPr lang="ru-RU" b="1" dirty="0"/>
              <a:t> </a:t>
            </a:r>
            <a:r>
              <a:rPr lang="ru-RU" b="1" dirty="0" err="1"/>
              <a:t>з'єднані</a:t>
            </a:r>
            <a:r>
              <a:rPr lang="ru-RU" b="1" dirty="0"/>
              <a:t> і </a:t>
            </a:r>
            <a:r>
              <a:rPr lang="ru-RU" b="1" dirty="0" err="1"/>
              <a:t>перевірені</a:t>
            </a:r>
            <a:r>
              <a:rPr lang="ru-RU" b="1" dirty="0"/>
              <a:t> </a:t>
            </a:r>
            <a:r>
              <a:rPr lang="ru-RU" b="1" dirty="0" err="1"/>
              <a:t>зменшують</a:t>
            </a:r>
            <a:r>
              <a:rPr lang="ru-RU" b="1" dirty="0"/>
              <a:t>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помилок</a:t>
            </a:r>
            <a:r>
              <a:rPr lang="ru-RU" b="1" dirty="0"/>
              <a:t>, </a:t>
            </a:r>
            <a:r>
              <a:rPr lang="ru-RU" b="1" dirty="0" err="1"/>
              <a:t>пов'язаних</a:t>
            </a:r>
            <a:r>
              <a:rPr lang="ru-RU" b="1" dirty="0"/>
              <a:t> з </a:t>
            </a:r>
            <a:r>
              <a:rPr lang="ru-RU" b="1" dirty="0" err="1"/>
              <a:t>неповним</a:t>
            </a:r>
            <a:r>
              <a:rPr lang="ru-RU" b="1" dirty="0"/>
              <a:t> </a:t>
            </a:r>
            <a:r>
              <a:rPr lang="ru-RU" b="1" dirty="0" err="1"/>
              <a:t>виконанням</a:t>
            </a:r>
            <a:r>
              <a:rPr lang="ru-RU" b="1" dirty="0"/>
              <a:t> умов </a:t>
            </a:r>
            <a:r>
              <a:rPr lang="ru-RU" b="1" dirty="0" err="1"/>
              <a:t>об'єднання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0270" y="3068960"/>
            <a:ext cx="70621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Приклад:</a:t>
            </a:r>
            <a:endParaRPr lang="ru-RU" dirty="0"/>
          </a:p>
          <a:p>
            <a:pPr lvl="0"/>
            <a:r>
              <a:rPr lang="en-US" b="1" i="1" dirty="0"/>
              <a:t>CREATE VIEW </a:t>
            </a:r>
            <a:r>
              <a:rPr lang="en-US" b="1" i="1" dirty="0" err="1"/>
              <a:t>V_name</a:t>
            </a:r>
            <a:r>
              <a:rPr lang="en-US" b="1" i="1" dirty="0"/>
              <a:t> </a:t>
            </a:r>
          </a:p>
          <a:p>
            <a:pPr lvl="0"/>
            <a:r>
              <a:rPr lang="en-US" b="1" i="1" dirty="0"/>
              <a:t>AS SELECT </a:t>
            </a:r>
          </a:p>
          <a:p>
            <a:pPr lvl="0"/>
            <a:r>
              <a:rPr lang="en-US" b="1" i="1" dirty="0"/>
              <a:t>Tab1.pole1 AS </a:t>
            </a:r>
            <a:r>
              <a:rPr lang="ru-RU" b="1" i="1" dirty="0" err="1"/>
              <a:t>Назва</a:t>
            </a:r>
            <a:r>
              <a:rPr lang="en-US" b="1" i="1" dirty="0"/>
              <a:t>1</a:t>
            </a:r>
            <a:r>
              <a:rPr lang="ru-RU" b="1" i="1" dirty="0"/>
              <a:t>, </a:t>
            </a:r>
            <a:r>
              <a:rPr lang="en-US" b="1" i="1" dirty="0"/>
              <a:t>Tab2.pole1 AS </a:t>
            </a:r>
            <a:r>
              <a:rPr lang="ru-RU" b="1" i="1" dirty="0" err="1"/>
              <a:t>Назва</a:t>
            </a:r>
            <a:r>
              <a:rPr lang="en-US" b="1" i="1" dirty="0"/>
              <a:t>1</a:t>
            </a:r>
            <a:r>
              <a:rPr lang="ru-RU" b="1" i="1" dirty="0"/>
              <a:t>, </a:t>
            </a:r>
            <a:r>
              <a:rPr lang="en-US" b="1" i="1" dirty="0"/>
              <a:t>Tab3.pole2 AS </a:t>
            </a:r>
            <a:r>
              <a:rPr lang="ru-RU" b="1" i="1" dirty="0" err="1"/>
              <a:t>Назва</a:t>
            </a:r>
            <a:r>
              <a:rPr lang="en-US" b="1" i="1" dirty="0"/>
              <a:t>3</a:t>
            </a:r>
            <a:endParaRPr lang="ru-RU" b="1" i="1" dirty="0"/>
          </a:p>
          <a:p>
            <a:pPr lvl="0"/>
            <a:r>
              <a:rPr lang="en-US" b="1" i="1" dirty="0"/>
              <a:t>FROM tab1, tab2, tab3 WHERE Tab1.id  = Tab2.pole6 AND Tab2.id = Tab3.pole4;</a:t>
            </a:r>
          </a:p>
          <a:p>
            <a:pPr lvl="0"/>
            <a:endParaRPr lang="en-US" b="1" i="1" dirty="0"/>
          </a:p>
          <a:p>
            <a:pPr lvl="0"/>
            <a:r>
              <a:rPr lang="en-US" b="1" i="1" dirty="0"/>
              <a:t>Select * </a:t>
            </a:r>
            <a:endParaRPr lang="ru-RU" b="1" i="1" dirty="0"/>
          </a:p>
          <a:p>
            <a:pPr lvl="0"/>
            <a:r>
              <a:rPr lang="en-US" b="1" i="1" dirty="0"/>
              <a:t>from </a:t>
            </a:r>
            <a:r>
              <a:rPr lang="en-US" b="1" i="1" dirty="0" err="1"/>
              <a:t>V_name</a:t>
            </a:r>
            <a:r>
              <a:rPr lang="en-US" b="1" i="1" dirty="0"/>
              <a:t> </a:t>
            </a:r>
            <a:endParaRPr lang="ru-RU" b="1" i="1" dirty="0"/>
          </a:p>
          <a:p>
            <a:pPr lvl="0"/>
            <a:r>
              <a:rPr lang="en-US" b="1" i="1" dirty="0"/>
              <a:t>where </a:t>
            </a:r>
            <a:r>
              <a:rPr lang="ru-RU" b="1" i="1" dirty="0"/>
              <a:t>Назва1=5</a:t>
            </a:r>
          </a:p>
        </p:txBody>
      </p:sp>
    </p:spTree>
    <p:extLst>
      <p:ext uri="{BB962C8B-B14F-4D97-AF65-F5344CB8AC3E}">
        <p14:creationId xmlns:p14="http://schemas.microsoft.com/office/powerpoint/2010/main" val="158390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797511"/>
            <a:ext cx="6696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ALTER VIEW [ &lt; </a:t>
            </a:r>
            <a:r>
              <a:rPr lang="en-US" dirty="0" err="1"/>
              <a:t>databasename</a:t>
            </a:r>
            <a:r>
              <a:rPr lang="en-US" dirty="0"/>
              <a:t> &gt; .] [ &lt; owner &gt; . ] </a:t>
            </a:r>
          </a:p>
          <a:p>
            <a:r>
              <a:rPr lang="en-US" dirty="0"/>
              <a:t>    </a:t>
            </a:r>
            <a:r>
              <a:rPr lang="en-US" dirty="0" err="1"/>
              <a:t>view_name</a:t>
            </a:r>
            <a:r>
              <a:rPr lang="en-US" dirty="0"/>
              <a:t> [ ( column [, ... n ] ) ]</a:t>
            </a:r>
            <a:endParaRPr lang="ru-RU" dirty="0"/>
          </a:p>
          <a:p>
            <a:r>
              <a:rPr lang="en-US" dirty="0"/>
              <a:t> [ WITH &lt; </a:t>
            </a:r>
            <a:r>
              <a:rPr lang="en-US" dirty="0" err="1"/>
              <a:t>view_attribute</a:t>
            </a:r>
            <a:r>
              <a:rPr lang="en-US" dirty="0"/>
              <a:t> &gt; [,...n ) ] AS</a:t>
            </a:r>
            <a:endParaRPr lang="ru-RU" dirty="0"/>
          </a:p>
          <a:p>
            <a:r>
              <a:rPr lang="en-US" dirty="0" err="1"/>
              <a:t>select_statement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[ WITH CHECK OPTION ]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708920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ALTER VIEW </a:t>
            </a:r>
            <a:r>
              <a:rPr lang="en-US" dirty="0" err="1"/>
              <a:t>V_Name</a:t>
            </a:r>
            <a:r>
              <a:rPr lang="ru-RU" dirty="0"/>
              <a:t> AS</a:t>
            </a:r>
          </a:p>
          <a:p>
            <a:r>
              <a:rPr lang="ru-RU" dirty="0"/>
              <a:t>SELECT </a:t>
            </a:r>
            <a:r>
              <a:rPr lang="en-US" dirty="0"/>
              <a:t>pole1. pole4, pole6</a:t>
            </a:r>
          </a:p>
          <a:p>
            <a:r>
              <a:rPr lang="en-US" dirty="0"/>
              <a:t>FROM tab1</a:t>
            </a:r>
          </a:p>
          <a:p>
            <a:r>
              <a:rPr lang="en-US" dirty="0"/>
              <a:t>WHERE pole3 like ‘Text’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20957" y="4293096"/>
            <a:ext cx="269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DROP VIEW { </a:t>
            </a:r>
            <a:r>
              <a:rPr lang="ru-RU" dirty="0" err="1"/>
              <a:t>View</a:t>
            </a:r>
            <a:r>
              <a:rPr lang="ru-RU" dirty="0"/>
              <a:t> } [,...</a:t>
            </a:r>
            <a:r>
              <a:rPr lang="en-US" dirty="0"/>
              <a:t>n</a:t>
            </a:r>
            <a:r>
              <a:rPr lang="ru-RU" dirty="0"/>
              <a:t> ]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22017" y="50851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DROP VIEW </a:t>
            </a:r>
            <a:r>
              <a:rPr lang="en-US" dirty="0"/>
              <a:t>V_name1, V_name2, V_name3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347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1937</Words>
  <Application>Microsoft Office PowerPoint</Application>
  <PresentationFormat>Экран (4:3)</PresentationFormat>
  <Paragraphs>379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segoe-ui_bold</vt:lpstr>
      <vt:lpstr>segoe-ui_semibold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Системні процедури для курсорів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Diakov</cp:lastModifiedBy>
  <cp:revision>19</cp:revision>
  <dcterms:created xsi:type="dcterms:W3CDTF">2014-05-16T03:30:25Z</dcterms:created>
  <dcterms:modified xsi:type="dcterms:W3CDTF">2018-03-22T07:50:54Z</dcterms:modified>
</cp:coreProperties>
</file>