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6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10/27/21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16340-3422-024A-9A80-D40542E8A82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r"/>
            <a:r>
              <a:rPr lang="ru-UA" sz="2800" dirty="0"/>
              <a:t>Органіація виробництва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7452FD1-C341-ED48-92EF-F887D82CA6E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UA" dirty="0"/>
              <a:t>Практичне </a:t>
            </a:r>
          </a:p>
        </p:txBody>
      </p:sp>
    </p:spTree>
    <p:extLst>
      <p:ext uri="{BB962C8B-B14F-4D97-AF65-F5344CB8AC3E}">
        <p14:creationId xmlns:p14="http://schemas.microsoft.com/office/powerpoint/2010/main" val="27148679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54928790-DC44-944C-A53F-0C1B643F8A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0741" y="217310"/>
            <a:ext cx="6706356" cy="5248453"/>
          </a:xfrm>
        </p:spPr>
      </p:pic>
    </p:spTree>
    <p:extLst>
      <p:ext uri="{BB962C8B-B14F-4D97-AF65-F5344CB8AC3E}">
        <p14:creationId xmlns:p14="http://schemas.microsoft.com/office/powerpoint/2010/main" val="786017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2225CB0-22AD-134A-9F22-65BA1A59E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679" y="133816"/>
            <a:ext cx="10341176" cy="5332530"/>
          </a:xfrm>
        </p:spPr>
        <p:txBody>
          <a:bodyPr/>
          <a:lstStyle/>
          <a:p>
            <a:endParaRPr lang="ru-UA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B0980E3-B53A-B643-9E90-4B982CB4FB00}"/>
              </a:ext>
            </a:extLst>
          </p:cNvPr>
          <p:cNvSpPr/>
          <p:nvPr/>
        </p:nvSpPr>
        <p:spPr>
          <a:xfrm>
            <a:off x="802887" y="312234"/>
            <a:ext cx="10341175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Задача1: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інвестиційного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пшеничного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Провести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детальний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собівартості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(пшеничного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допомогою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розрахувати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пшеничного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Визначити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суму кредиту,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монтажу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строки та порядок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повернення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783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85274AE-EB6D-D747-B99E-100BE200C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1805" y="390294"/>
            <a:ext cx="10553049" cy="507605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err="1"/>
              <a:t>Формулювання</a:t>
            </a:r>
            <a:r>
              <a:rPr lang="ru-RU" b="1" dirty="0"/>
              <a:t> </a:t>
            </a:r>
            <a:r>
              <a:rPr lang="ru-RU" b="1" dirty="0" err="1"/>
              <a:t>завдання</a:t>
            </a:r>
            <a:r>
              <a:rPr lang="ru-RU" b="1" dirty="0"/>
              <a:t> </a:t>
            </a:r>
            <a:r>
              <a:rPr lang="ru-RU" b="1" dirty="0" err="1"/>
              <a:t>практичної</a:t>
            </a:r>
            <a:r>
              <a:rPr lang="ru-RU" b="1" dirty="0"/>
              <a:t> </a:t>
            </a:r>
            <a:r>
              <a:rPr lang="ru-RU" b="1" dirty="0" err="1"/>
              <a:t>роботи</a:t>
            </a:r>
            <a:endParaRPr lang="ru-RU" b="1" dirty="0"/>
          </a:p>
          <a:p>
            <a:pPr algn="just"/>
            <a:r>
              <a:rPr lang="ru-RU" b="1" dirty="0"/>
              <a:t> </a:t>
            </a:r>
            <a:r>
              <a:rPr lang="ru-RU" dirty="0" err="1"/>
              <a:t>Підприємство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займається</a:t>
            </a:r>
            <a:r>
              <a:rPr lang="ru-RU" dirty="0"/>
              <a:t> </a:t>
            </a:r>
            <a:r>
              <a:rPr lang="ru-RU" dirty="0" err="1"/>
              <a:t>переробкою</a:t>
            </a:r>
            <a:r>
              <a:rPr lang="ru-RU" dirty="0"/>
              <a:t> </a:t>
            </a:r>
            <a:r>
              <a:rPr lang="ru-RU" dirty="0" err="1"/>
              <a:t>сільськогосподарської</a:t>
            </a:r>
            <a:r>
              <a:rPr lang="ru-RU" dirty="0"/>
              <a:t> </a:t>
            </a:r>
            <a:r>
              <a:rPr lang="ru-RU" dirty="0" err="1"/>
              <a:t>продукції</a:t>
            </a:r>
            <a:r>
              <a:rPr lang="ru-RU" dirty="0"/>
              <a:t> </a:t>
            </a:r>
            <a:r>
              <a:rPr lang="ru-RU" dirty="0" err="1"/>
              <a:t>уклало</a:t>
            </a:r>
            <a:r>
              <a:rPr lang="ru-RU" dirty="0"/>
              <a:t> з низкою </a:t>
            </a:r>
            <a:r>
              <a:rPr lang="ru-RU" dirty="0" err="1"/>
              <a:t>сільськогосподарських</a:t>
            </a:r>
            <a:r>
              <a:rPr lang="ru-RU" dirty="0"/>
              <a:t> </a:t>
            </a:r>
            <a:r>
              <a:rPr lang="ru-RU" dirty="0" err="1"/>
              <a:t>товаровиробників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спеціалізуються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 </a:t>
            </a:r>
            <a:r>
              <a:rPr lang="ru-RU" dirty="0" err="1"/>
              <a:t>зернових</a:t>
            </a:r>
            <a:r>
              <a:rPr lang="ru-RU" dirty="0"/>
              <a:t>, </a:t>
            </a:r>
            <a:r>
              <a:rPr lang="ru-RU" dirty="0" err="1"/>
              <a:t>довгострокові</a:t>
            </a:r>
            <a:r>
              <a:rPr lang="ru-RU" dirty="0"/>
              <a:t> угоди на поставку зерна </a:t>
            </a:r>
            <a:r>
              <a:rPr lang="ru-RU" dirty="0" err="1"/>
              <a:t>пшениці</a:t>
            </a:r>
            <a:r>
              <a:rPr lang="ru-RU" dirty="0"/>
              <a:t>, в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бартерних</a:t>
            </a:r>
            <a:r>
              <a:rPr lang="ru-RU" dirty="0"/>
              <a:t> </a:t>
            </a:r>
            <a:r>
              <a:rPr lang="ru-RU" dirty="0" err="1"/>
              <a:t>розрахунків</a:t>
            </a:r>
            <a:r>
              <a:rPr lang="ru-RU" dirty="0"/>
              <a:t> за </a:t>
            </a:r>
            <a:r>
              <a:rPr lang="ru-RU" dirty="0" err="1"/>
              <a:t>надані</a:t>
            </a:r>
            <a:r>
              <a:rPr lang="ru-RU" dirty="0"/>
              <a:t> </a:t>
            </a:r>
            <a:r>
              <a:rPr lang="ru-RU" dirty="0" err="1"/>
              <a:t>переробним</a:t>
            </a:r>
            <a:r>
              <a:rPr lang="ru-RU" dirty="0"/>
              <a:t> </a:t>
            </a:r>
            <a:r>
              <a:rPr lang="ru-RU" dirty="0" err="1"/>
              <a:t>підприємством</a:t>
            </a:r>
            <a:r>
              <a:rPr lang="ru-RU" dirty="0"/>
              <a:t> </a:t>
            </a:r>
            <a:r>
              <a:rPr lang="ru-RU" dirty="0" err="1"/>
              <a:t>послуги</a:t>
            </a:r>
            <a:r>
              <a:rPr lang="ru-RU" dirty="0"/>
              <a:t>. З </a:t>
            </a:r>
            <a:r>
              <a:rPr lang="ru-RU" dirty="0" err="1"/>
              <a:t>огляду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, перед </a:t>
            </a:r>
            <a:r>
              <a:rPr lang="ru-RU" dirty="0" err="1"/>
              <a:t>керівництвом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постало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ru-RU" dirty="0"/>
              <a:t> </a:t>
            </a:r>
            <a:r>
              <a:rPr lang="ru-RU" dirty="0" err="1"/>
              <a:t>переробки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зерна, в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чим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прийнято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на </a:t>
            </a:r>
            <a:r>
              <a:rPr lang="ru-RU" dirty="0" err="1"/>
              <a:t>придбання</a:t>
            </a:r>
            <a:r>
              <a:rPr lang="ru-RU" dirty="0"/>
              <a:t> комплекту </a:t>
            </a:r>
            <a:r>
              <a:rPr lang="ru-RU" dirty="0" err="1"/>
              <a:t>обладнання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за </a:t>
            </a:r>
            <a:r>
              <a:rPr lang="ru-RU" dirty="0" err="1"/>
              <a:t>своєю</a:t>
            </a:r>
            <a:r>
              <a:rPr lang="ru-RU" dirty="0"/>
              <a:t> </a:t>
            </a:r>
            <a:r>
              <a:rPr lang="ru-RU" dirty="0" err="1"/>
              <a:t>потужністю</a:t>
            </a:r>
            <a:r>
              <a:rPr lang="ru-RU" dirty="0"/>
              <a:t> буде </a:t>
            </a:r>
            <a:r>
              <a:rPr lang="ru-RU" dirty="0" err="1"/>
              <a:t>здатне</a:t>
            </a:r>
            <a:r>
              <a:rPr lang="ru-RU" dirty="0"/>
              <a:t> </a:t>
            </a:r>
            <a:r>
              <a:rPr lang="ru-RU" dirty="0" err="1"/>
              <a:t>переробити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сировини</a:t>
            </a:r>
            <a:r>
              <a:rPr lang="ru-RU" dirty="0"/>
              <a:t>, а у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невикористання</a:t>
            </a:r>
            <a:r>
              <a:rPr lang="ru-RU" dirty="0"/>
              <a:t> 100 % </a:t>
            </a:r>
            <a:r>
              <a:rPr lang="ru-RU" dirty="0" err="1"/>
              <a:t>потужності</a:t>
            </a:r>
            <a:r>
              <a:rPr lang="ru-RU" dirty="0"/>
              <a:t> </a:t>
            </a:r>
            <a:r>
              <a:rPr lang="ru-RU" dirty="0" err="1"/>
              <a:t>додатково</a:t>
            </a:r>
            <a:r>
              <a:rPr lang="ru-RU" dirty="0"/>
              <a:t> </a:t>
            </a:r>
            <a:r>
              <a:rPr lang="ru-RU" dirty="0" err="1"/>
              <a:t>закупити</a:t>
            </a:r>
            <a:r>
              <a:rPr lang="ru-RU" dirty="0"/>
              <a:t> </a:t>
            </a:r>
            <a:r>
              <a:rPr lang="ru-RU" dirty="0" err="1"/>
              <a:t>сировину</a:t>
            </a:r>
            <a:r>
              <a:rPr lang="ru-RU" dirty="0"/>
              <a:t> в </a:t>
            </a:r>
            <a:r>
              <a:rPr lang="ru-RU" dirty="0" err="1"/>
              <a:t>обсязі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бракує</a:t>
            </a:r>
            <a:r>
              <a:rPr lang="ru-RU" dirty="0"/>
              <a:t>. </a:t>
            </a:r>
            <a:r>
              <a:rPr lang="ru-RU" dirty="0" err="1"/>
              <a:t>Проте</a:t>
            </a:r>
            <a:r>
              <a:rPr lang="ru-RU" dirty="0"/>
              <a:t>,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нестачі</a:t>
            </a:r>
            <a:r>
              <a:rPr lang="ru-RU" dirty="0"/>
              <a:t> </a:t>
            </a:r>
            <a:r>
              <a:rPr lang="ru-RU" dirty="0" err="1"/>
              <a:t>власних</a:t>
            </a:r>
            <a:r>
              <a:rPr lang="ru-RU" dirty="0"/>
              <a:t> </a:t>
            </a:r>
            <a:r>
              <a:rPr lang="ru-RU" dirty="0" err="1"/>
              <a:t>фінансових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на </a:t>
            </a:r>
            <a:r>
              <a:rPr lang="ru-RU" dirty="0" err="1"/>
              <a:t>придбання</a:t>
            </a:r>
            <a:r>
              <a:rPr lang="ru-RU" dirty="0"/>
              <a:t> </a:t>
            </a:r>
            <a:r>
              <a:rPr lang="ru-RU" dirty="0" err="1"/>
              <a:t>технологічної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вирішено</a:t>
            </a:r>
            <a:r>
              <a:rPr lang="ru-RU" dirty="0"/>
              <a:t> </a:t>
            </a:r>
            <a:r>
              <a:rPr lang="ru-RU" dirty="0" err="1"/>
              <a:t>залучити</a:t>
            </a:r>
            <a:r>
              <a:rPr lang="ru-RU" dirty="0"/>
              <a:t> </a:t>
            </a:r>
            <a:r>
              <a:rPr lang="ru-RU" dirty="0" err="1"/>
              <a:t>кредитні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одного з </a:t>
            </a:r>
            <a:r>
              <a:rPr lang="ru-RU" dirty="0" err="1"/>
              <a:t>комерційних</a:t>
            </a:r>
            <a:r>
              <a:rPr lang="ru-RU" dirty="0"/>
              <a:t> </a:t>
            </a:r>
            <a:r>
              <a:rPr lang="ru-RU" dirty="0" err="1"/>
              <a:t>банків</a:t>
            </a:r>
            <a:r>
              <a:rPr lang="ru-RU" dirty="0"/>
              <a:t> на таких </a:t>
            </a:r>
            <a:r>
              <a:rPr lang="ru-RU" dirty="0" err="1"/>
              <a:t>умовах</a:t>
            </a:r>
            <a:r>
              <a:rPr lang="ru-RU" dirty="0"/>
              <a:t>: строк </a:t>
            </a:r>
            <a:r>
              <a:rPr lang="ru-RU" dirty="0" err="1"/>
              <a:t>кредитування</a:t>
            </a:r>
            <a:r>
              <a:rPr lang="ru-RU" dirty="0"/>
              <a:t> 3 роки, </a:t>
            </a:r>
            <a:r>
              <a:rPr lang="ru-RU" dirty="0" err="1"/>
              <a:t>під</a:t>
            </a:r>
            <a:r>
              <a:rPr lang="ru-RU" dirty="0"/>
              <a:t> заставу </a:t>
            </a:r>
            <a:r>
              <a:rPr lang="ru-RU" dirty="0" err="1"/>
              <a:t>обладнання</a:t>
            </a:r>
            <a:r>
              <a:rPr lang="ru-RU" dirty="0"/>
              <a:t>, валюта кредиту –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гривня</a:t>
            </a:r>
            <a:r>
              <a:rPr lang="ru-RU" dirty="0"/>
              <a:t>, </a:t>
            </a:r>
            <a:r>
              <a:rPr lang="ru-RU" dirty="0" err="1"/>
              <a:t>річна</a:t>
            </a:r>
            <a:r>
              <a:rPr lang="ru-RU" dirty="0"/>
              <a:t> </a:t>
            </a:r>
            <a:r>
              <a:rPr lang="ru-RU" dirty="0" err="1"/>
              <a:t>відсоткова</a:t>
            </a:r>
            <a:r>
              <a:rPr lang="ru-RU" dirty="0"/>
              <a:t> ставка за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кредитними</a:t>
            </a:r>
            <a:r>
              <a:rPr lang="ru-RU" dirty="0"/>
              <a:t> ресурсами – 24 % (</a:t>
            </a:r>
            <a:r>
              <a:rPr lang="ru-RU" dirty="0" err="1"/>
              <a:t>складний</a:t>
            </a:r>
            <a:r>
              <a:rPr lang="ru-RU" dirty="0"/>
              <a:t> </a:t>
            </a:r>
            <a:r>
              <a:rPr lang="ru-RU" dirty="0" err="1"/>
              <a:t>відсоток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щомісяця</a:t>
            </a:r>
            <a:r>
              <a:rPr lang="ru-RU" dirty="0"/>
              <a:t>),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кредиту – </a:t>
            </a:r>
            <a:r>
              <a:rPr lang="ru-RU" dirty="0" err="1"/>
              <a:t>рівними</a:t>
            </a:r>
            <a:r>
              <a:rPr lang="ru-RU" dirty="0"/>
              <a:t> </a:t>
            </a:r>
            <a:r>
              <a:rPr lang="ru-RU" dirty="0" err="1"/>
              <a:t>частками</a:t>
            </a:r>
            <a:r>
              <a:rPr lang="ru-RU" dirty="0"/>
              <a:t> </a:t>
            </a:r>
            <a:r>
              <a:rPr lang="ru-RU" dirty="0" err="1"/>
              <a:t>наприкінці</a:t>
            </a:r>
            <a:r>
              <a:rPr lang="ru-RU" dirty="0"/>
              <a:t> </a:t>
            </a:r>
            <a:r>
              <a:rPr lang="ru-RU" dirty="0" err="1"/>
              <a:t>останнього</a:t>
            </a:r>
            <a:r>
              <a:rPr lang="ru-RU" dirty="0"/>
              <a:t> </a:t>
            </a:r>
            <a:r>
              <a:rPr lang="ru-RU" dirty="0" err="1"/>
              <a:t>місяця</a:t>
            </a:r>
            <a:r>
              <a:rPr lang="ru-RU" dirty="0"/>
              <a:t> кожного кредитного року, </a:t>
            </a:r>
            <a:r>
              <a:rPr lang="ru-RU" dirty="0" err="1"/>
              <a:t>спосіб</a:t>
            </a:r>
            <a:r>
              <a:rPr lang="ru-RU" dirty="0"/>
              <a:t> </a:t>
            </a:r>
            <a:r>
              <a:rPr lang="ru-RU" dirty="0" err="1"/>
              <a:t>виплати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за </a:t>
            </a:r>
            <a:r>
              <a:rPr lang="ru-RU" dirty="0" err="1"/>
              <a:t>користування</a:t>
            </a:r>
            <a:r>
              <a:rPr lang="ru-RU" dirty="0"/>
              <a:t> кредитом – </a:t>
            </a:r>
            <a:r>
              <a:rPr lang="ru-RU" dirty="0" err="1"/>
              <a:t>наприкінці</a:t>
            </a:r>
            <a:r>
              <a:rPr lang="ru-RU" dirty="0"/>
              <a:t> кожного </a:t>
            </a:r>
            <a:r>
              <a:rPr lang="ru-RU" dirty="0" err="1"/>
              <a:t>місяця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36222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2E4617-4366-0245-93C7-57A11FD07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5" y="401444"/>
            <a:ext cx="10463839" cy="5064901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зерна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пшениці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надходить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підприємства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бартерних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послуги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20 000 тонн 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Комплект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використовуватиметься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агрегат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борошномельний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вальцьовий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Харків’янка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3000+».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100 %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завантаження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потужності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додатково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придбати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1 744 тонн 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характеристики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Харків’янка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3000+»: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сировині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3000 кг /год.;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Річний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переробки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тризмінному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режимі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21744 т;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Загальний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73,0 %;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вищого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ґатунку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63,0 %;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першого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ґатунку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8,0 %; </a:t>
            </a:r>
          </a:p>
        </p:txBody>
      </p:sp>
    </p:spTree>
    <p:extLst>
      <p:ext uri="{BB962C8B-B14F-4D97-AF65-F5344CB8AC3E}">
        <p14:creationId xmlns:p14="http://schemas.microsoft.com/office/powerpoint/2010/main" val="23275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9737F53-D303-7A42-878C-73A0929D8F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8713" y="345688"/>
            <a:ext cx="10486142" cy="5120657"/>
          </a:xfrm>
        </p:spPr>
        <p:txBody>
          <a:bodyPr>
            <a:normAutofit fontScale="85000" lnSpcReduction="20000"/>
          </a:bodyPr>
          <a:lstStyle/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борошна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другого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ґатунку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2,0 %;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крупи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манної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2,0 %;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Вихід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висівок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25,0 %;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Витрати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води – 150 л. /год. (0,15м3 /год.);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потужність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340 кВт;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Площа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приміщення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розташування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1000 м 2 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Вартість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обладнання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ПДВ – 5 542 000 грн.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Чисельність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персоналу,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осіб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начальник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виробництва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 особа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виробничого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особи/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зміну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 особи;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комірників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4 особи.</a:t>
            </a: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86545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B4AAA263-C83F-4F4E-8664-C81B09DECF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546" y="-230289"/>
            <a:ext cx="5706863" cy="6636434"/>
          </a:xfrm>
        </p:spPr>
      </p:pic>
    </p:spTree>
    <p:extLst>
      <p:ext uri="{BB962C8B-B14F-4D97-AF65-F5344CB8AC3E}">
        <p14:creationId xmlns:p14="http://schemas.microsoft.com/office/powerpoint/2010/main" val="3779774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6209D2EE-79A2-7E47-A5DB-D83F6B21FA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1693" y="568712"/>
            <a:ext cx="7504767" cy="4897051"/>
          </a:xfrm>
        </p:spPr>
      </p:pic>
    </p:spTree>
    <p:extLst>
      <p:ext uri="{BB962C8B-B14F-4D97-AF65-F5344CB8AC3E}">
        <p14:creationId xmlns:p14="http://schemas.microsoft.com/office/powerpoint/2010/main" val="3320322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1B471A8-7718-BA4D-B6FD-3B4B7E28C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063" y="323386"/>
            <a:ext cx="10017791" cy="5142960"/>
          </a:xfrm>
        </p:spPr>
        <p:txBody>
          <a:bodyPr/>
          <a:lstStyle/>
          <a:p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Розрахунок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надходжень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суми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абсолютних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питомих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капітальних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вкладень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</a:p>
          <a:p>
            <a:pPr algn="ctr"/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UA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030D965D-0785-3A43-AF4D-7D648D45D2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802352"/>
              </p:ext>
            </p:extLst>
          </p:nvPr>
        </p:nvGraphicFramePr>
        <p:xfrm>
          <a:off x="1251414" y="1979754"/>
          <a:ext cx="81280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8568056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19242258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3140169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4425154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UA" dirty="0"/>
                        <a:t>Найменування продукції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</a:t>
                      </a:r>
                      <a:r>
                        <a:rPr lang="ru-UA" dirty="0"/>
                        <a:t>ількість , 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Ц</a:t>
                      </a:r>
                      <a:r>
                        <a:rPr lang="ru-UA" dirty="0"/>
                        <a:t>іна реалізації грн/т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UA" dirty="0"/>
                        <a:t>Виручка від реалізації, грн.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0899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251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897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941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7662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91037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85375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91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2670E193-234C-0847-A279-50366A054E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9128" y="1895707"/>
            <a:ext cx="8050403" cy="1643624"/>
          </a:xfrm>
        </p:spPr>
      </p:pic>
    </p:spTree>
    <p:extLst>
      <p:ext uri="{BB962C8B-B14F-4D97-AF65-F5344CB8AC3E}">
        <p14:creationId xmlns:p14="http://schemas.microsoft.com/office/powerpoint/2010/main" val="1009933245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19</TotalTime>
  <Words>515</Words>
  <Application>Microsoft Macintosh PowerPoint</Application>
  <PresentationFormat>Широкоэкранный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Gill Sans MT</vt:lpstr>
      <vt:lpstr>Times New Roman</vt:lpstr>
      <vt:lpstr>Галерея</vt:lpstr>
      <vt:lpstr>Органіація виробництва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Органіація виробництва</dc:title>
  <dc:creator>Александр Ткачук</dc:creator>
  <cp:lastModifiedBy>Александр Ткачук</cp:lastModifiedBy>
  <cp:revision>4</cp:revision>
  <dcterms:created xsi:type="dcterms:W3CDTF">2021-10-27T14:15:31Z</dcterms:created>
  <dcterms:modified xsi:type="dcterms:W3CDTF">2021-10-27T14:34:41Z</dcterms:modified>
</cp:coreProperties>
</file>