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15" r:id="rId3"/>
    <p:sldId id="316" r:id="rId4"/>
    <p:sldId id="329" r:id="rId5"/>
    <p:sldId id="332" r:id="rId6"/>
    <p:sldId id="333" r:id="rId7"/>
    <p:sldId id="334" r:id="rId8"/>
    <p:sldId id="335" r:id="rId9"/>
    <p:sldId id="336" r:id="rId10"/>
    <p:sldId id="339" r:id="rId11"/>
    <p:sldId id="393" r:id="rId12"/>
    <p:sldId id="394" r:id="rId13"/>
    <p:sldId id="342" r:id="rId14"/>
    <p:sldId id="345" r:id="rId15"/>
    <p:sldId id="350" r:id="rId16"/>
    <p:sldId id="351" r:id="rId17"/>
    <p:sldId id="352" r:id="rId18"/>
    <p:sldId id="395" r:id="rId19"/>
    <p:sldId id="353" r:id="rId20"/>
    <p:sldId id="354" r:id="rId21"/>
    <p:sldId id="392" r:id="rId22"/>
    <p:sldId id="355"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43" r:id="rId36"/>
    <p:sldId id="344" r:id="rId37"/>
    <p:sldId id="370" r:id="rId38"/>
    <p:sldId id="371" r:id="rId39"/>
    <p:sldId id="372" r:id="rId40"/>
    <p:sldId id="373" r:id="rId41"/>
    <p:sldId id="388" r:id="rId42"/>
    <p:sldId id="389" r:id="rId43"/>
    <p:sldId id="390" r:id="rId44"/>
    <p:sldId id="391" r:id="rId45"/>
    <p:sldId id="374" r:id="rId46"/>
    <p:sldId id="375" r:id="rId47"/>
    <p:sldId id="376" r:id="rId48"/>
    <p:sldId id="377" r:id="rId49"/>
    <p:sldId id="378" r:id="rId50"/>
    <p:sldId id="379" r:id="rId51"/>
    <p:sldId id="380" r:id="rId52"/>
    <p:sldId id="381" r:id="rId53"/>
    <p:sldId id="382" r:id="rId54"/>
    <p:sldId id="383" r:id="rId55"/>
    <p:sldId id="384" r:id="rId56"/>
    <p:sldId id="310"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30.05.2022</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30.05.2022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30.05.2022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30.05.2022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30.05.2022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30.05.2022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30.05.2022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30.05.2022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30.05.2022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30.05.2022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30.05.2022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30.05.2022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30.05.2022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305" y="189856"/>
            <a:ext cx="9412586" cy="4545106"/>
          </a:xfrm>
        </p:spPr>
        <p:txBody>
          <a:bodyPr>
            <a:normAutofit/>
          </a:bodyPr>
          <a:lstStyle/>
          <a:p>
            <a:r>
              <a:rPr lang="uk-UA" dirty="0" smtClean="0"/>
              <a:t>ЛЕКЦІЯ 6</a:t>
            </a:r>
            <a:br>
              <a:rPr lang="uk-UA" dirty="0" smtClean="0"/>
            </a:br>
            <a:r>
              <a:rPr lang="uk-UA" dirty="0" smtClean="0"/>
              <a:t/>
            </a:r>
            <a:br>
              <a:rPr lang="uk-UA" dirty="0" smtClean="0"/>
            </a:br>
            <a:r>
              <a:rPr lang="uk-UA" b="1" dirty="0" smtClean="0"/>
              <a:t>Автоматизація інфраструктури</a:t>
            </a:r>
            <a:endParaRPr lang="uk-UA" b="1"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Що для нас роблять інструменти автоматизації</a:t>
            </a:r>
            <a:r>
              <a:rPr lang="ru-RU" sz="1800" b="1" dirty="0" smtClean="0"/>
              <a:t>?</a:t>
            </a:r>
          </a:p>
          <a:p>
            <a:pPr marL="0" indent="0">
              <a:buNone/>
            </a:pPr>
            <a:r>
              <a:rPr lang="ru-RU" sz="1800" dirty="0" smtClean="0"/>
              <a:t>Інструменти </a:t>
            </a:r>
            <a:r>
              <a:rPr lang="ru-RU" sz="1800" dirty="0"/>
              <a:t>автоматизації, такі як </a:t>
            </a:r>
            <a:r>
              <a:rPr lang="en-US" sz="1800" dirty="0" err="1"/>
              <a:t>Ansible</a:t>
            </a:r>
            <a:r>
              <a:rPr lang="en-US" sz="1800" dirty="0"/>
              <a:t>, Puppet </a:t>
            </a:r>
            <a:r>
              <a:rPr lang="ru-RU" sz="1800" dirty="0"/>
              <a:t>або </a:t>
            </a:r>
            <a:r>
              <a:rPr lang="en-US" sz="1800" dirty="0"/>
              <a:t>Chef, </a:t>
            </a:r>
            <a:r>
              <a:rPr lang="ru-RU" sz="1800" dirty="0"/>
              <a:t>пропонують потужні можливості порівняно зі спеціальними стратегіями автоматизації, що використовують </a:t>
            </a:r>
            <a:r>
              <a:rPr lang="en-US" sz="1800" dirty="0"/>
              <a:t>BASH, Python </a:t>
            </a:r>
            <a:r>
              <a:rPr lang="ru-RU" sz="1800" dirty="0"/>
              <a:t>або інші мови програмування.</a:t>
            </a:r>
          </a:p>
          <a:p>
            <a:pPr marL="0" indent="0">
              <a:buNone/>
            </a:pPr>
            <a:r>
              <a:rPr lang="ru-RU" sz="1800" b="1" dirty="0"/>
              <a:t>Спростити та </a:t>
            </a:r>
            <a:r>
              <a:rPr lang="ru-RU" sz="1800" b="1" dirty="0" smtClean="0"/>
              <a:t>стандартизувати</a:t>
            </a:r>
          </a:p>
          <a:p>
            <a:pPr marL="0" indent="0">
              <a:buNone/>
            </a:pPr>
            <a:r>
              <a:rPr lang="ru-RU" sz="1800" dirty="0" smtClean="0"/>
              <a:t>Засоби </a:t>
            </a:r>
            <a:r>
              <a:rPr lang="ru-RU" sz="1800" dirty="0"/>
              <a:t>автоматизації «обгортають» утиліти операційної системи і функції </a:t>
            </a:r>
            <a:r>
              <a:rPr lang="en-US" sz="1800" dirty="0"/>
              <a:t>API </a:t>
            </a:r>
            <a:r>
              <a:rPr lang="ru-RU" sz="1800" dirty="0"/>
              <a:t>для спрощення і стандартизації доступу. Часто вони також встановлюють вдалі параметри за замовчуванням, які прискорюють складання і тестування коду. Вони роблять інструментально-орієнтований код менш складним і більш зрозумілим, ніж скрипти.</a:t>
            </a:r>
          </a:p>
          <a:p>
            <a:pPr marL="0" indent="0">
              <a:buNone/>
            </a:pPr>
            <a:r>
              <a:rPr lang="ru-RU" sz="1800" dirty="0"/>
              <a:t>Ви все ще можете отримати доступ до більш глибокої функціональності за допомогою вбудованого доступу до оболонки, який дає змогу видавати «сирі» команди командної оболонки, вводити оболонку та інші скрипти у віддалені системи, щоб забезпечити делікатне налаштування. Ви можете повторно використовувати застарілий код конфігурації та додати функціональність до самого інструмента, створюючи модулі та плагіни на таких мовах, як </a:t>
            </a:r>
            <a:r>
              <a:rPr lang="en-US" sz="1800" dirty="0"/>
              <a:t>Python </a:t>
            </a:r>
            <a:r>
              <a:rPr lang="ru-RU" sz="1800" dirty="0"/>
              <a:t>або </a:t>
            </a:r>
            <a:r>
              <a:rPr lang="en-US" sz="1800" dirty="0"/>
              <a:t>Ruby.</a:t>
            </a:r>
          </a:p>
          <a:p>
            <a:pPr marL="0" indent="0">
              <a:buNone/>
            </a:pPr>
            <a:r>
              <a:rPr lang="ru-RU" sz="1800" dirty="0"/>
              <a:t>Модулі інструментів автоматизації дозволяють передові практики, які роблять код безпечнішим, а ідемпотентність легшою у досягненні. Наприклад, багато функцій </a:t>
            </a:r>
            <a:r>
              <a:rPr lang="en-US" sz="1800" dirty="0" err="1"/>
              <a:t>Ansible</a:t>
            </a:r>
            <a:r>
              <a:rPr lang="en-US" sz="1800" dirty="0"/>
              <a:t> </a:t>
            </a:r>
            <a:r>
              <a:rPr lang="ru-RU" sz="1800" dirty="0"/>
              <a:t>можуть створювати резервні копії файлів конфігурації в цільових системах або отримувати копії та зберігати їх локально на розгортаючому комп'ютері перед внесенням змін. Це допомагає ввімкнути відновлення, якщо розгортання порушується або переривається.</a:t>
            </a:r>
          </a:p>
          <a:p>
            <a:pPr marL="0" indent="0">
              <a:buNone/>
            </a:pPr>
            <a:r>
              <a:rPr lang="ru-RU" sz="1800" b="1" dirty="0"/>
              <a:t>Прискорення розробки за допомогою нестандартних </a:t>
            </a:r>
            <a:r>
              <a:rPr lang="ru-RU" sz="1800" b="1" dirty="0" smtClean="0"/>
              <a:t>функцій</a:t>
            </a:r>
          </a:p>
          <a:p>
            <a:pPr marL="0" indent="0">
              <a:buNone/>
            </a:pPr>
            <a:r>
              <a:rPr lang="ru-RU" sz="1800" dirty="0" smtClean="0"/>
              <a:t>Інструменти </a:t>
            </a:r>
            <a:r>
              <a:rPr lang="ru-RU" sz="1800" dirty="0"/>
              <a:t>автоматизації, як правило, забезпечують деякі дуже потужні функціональні можливості для прискорення розробки. Наприклад, за замовчуванням </a:t>
            </a:r>
            <a:r>
              <a:rPr lang="en-US" sz="1800" dirty="0" err="1"/>
              <a:t>Ansible</a:t>
            </a:r>
            <a:r>
              <a:rPr lang="en-US" sz="1800" dirty="0"/>
              <a:t> </a:t>
            </a:r>
            <a:r>
              <a:rPr lang="ru-RU" sz="1800" dirty="0" smtClean="0"/>
              <a:t>забезпечує </a:t>
            </a:r>
            <a:r>
              <a:rPr lang="ru-RU" sz="1800" dirty="0"/>
              <a:t>функціональність, яка дозволяє легко отримувати знімки конфігурації з мережної структури </a:t>
            </a:r>
            <a:r>
              <a:rPr lang="en-US" sz="1800" dirty="0"/>
              <a:t>Cisco ACI. </a:t>
            </a:r>
            <a:r>
              <a:rPr lang="ru-RU" sz="1800" dirty="0"/>
              <a:t>Він також має додаткові функції, щоб допомогти вам увімкнути відкат </a:t>
            </a:r>
            <a:r>
              <a:rPr lang="en-US" sz="1800" dirty="0"/>
              <a:t>ACI </a:t>
            </a:r>
            <a:r>
              <a:rPr lang="ru-RU" sz="1800" dirty="0"/>
              <a:t>конфігурації до попереднього збереженого стану.</a:t>
            </a:r>
          </a:p>
          <a:p>
            <a:pPr marL="0" indent="0">
              <a:buNone/>
            </a:pPr>
            <a:endParaRPr lang="ru-RU" sz="1800" dirty="0"/>
          </a:p>
        </p:txBody>
      </p:sp>
    </p:spTree>
    <p:extLst>
      <p:ext uri="{BB962C8B-B14F-4D97-AF65-F5344CB8AC3E}">
        <p14:creationId xmlns:p14="http://schemas.microsoft.com/office/powerpoint/2010/main" val="298941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4811" y="180496"/>
            <a:ext cx="3362325" cy="2752725"/>
          </a:xfrm>
          <a:prstGeom prst="rect">
            <a:avLst/>
          </a:prstGeom>
        </p:spPr>
      </p:pic>
      <p:pic>
        <p:nvPicPr>
          <p:cNvPr id="5" name="Picture 4"/>
          <p:cNvPicPr>
            <a:picLocks noChangeAspect="1"/>
          </p:cNvPicPr>
          <p:nvPr/>
        </p:nvPicPr>
        <p:blipFill>
          <a:blip r:embed="rId3"/>
          <a:stretch>
            <a:fillRect/>
          </a:stretch>
        </p:blipFill>
        <p:spPr>
          <a:xfrm>
            <a:off x="948160" y="3429000"/>
            <a:ext cx="3095625" cy="342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384" y="0"/>
            <a:ext cx="6866616" cy="6858000"/>
          </a:xfrm>
          <a:prstGeom prst="rect">
            <a:avLst/>
          </a:prstGeom>
        </p:spPr>
      </p:pic>
    </p:spTree>
    <p:extLst>
      <p:ext uri="{BB962C8B-B14F-4D97-AF65-F5344CB8AC3E}">
        <p14:creationId xmlns:p14="http://schemas.microsoft.com/office/powerpoint/2010/main" val="215350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9519" y="255234"/>
            <a:ext cx="1619250" cy="647700"/>
          </a:xfrm>
          <a:prstGeom prst="rect">
            <a:avLst/>
          </a:prstGeom>
        </p:spPr>
      </p:pic>
      <p:pic>
        <p:nvPicPr>
          <p:cNvPr id="5" name="Picture 4"/>
          <p:cNvPicPr>
            <a:picLocks noChangeAspect="1"/>
          </p:cNvPicPr>
          <p:nvPr/>
        </p:nvPicPr>
        <p:blipFill>
          <a:blip r:embed="rId3"/>
          <a:stretch>
            <a:fillRect/>
          </a:stretch>
        </p:blipFill>
        <p:spPr>
          <a:xfrm>
            <a:off x="569519" y="1245841"/>
            <a:ext cx="2714625" cy="2428875"/>
          </a:xfrm>
          <a:prstGeom prst="rect">
            <a:avLst/>
          </a:prstGeom>
        </p:spPr>
      </p:pic>
      <p:pic>
        <p:nvPicPr>
          <p:cNvPr id="6" name="Picture 5"/>
          <p:cNvPicPr>
            <a:picLocks noChangeAspect="1"/>
          </p:cNvPicPr>
          <p:nvPr/>
        </p:nvPicPr>
        <p:blipFill>
          <a:blip r:embed="rId4"/>
          <a:stretch>
            <a:fillRect/>
          </a:stretch>
        </p:blipFill>
        <p:spPr>
          <a:xfrm>
            <a:off x="569519" y="4017623"/>
            <a:ext cx="3505200" cy="3143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8184" y="1306224"/>
            <a:ext cx="6183447" cy="2308107"/>
          </a:xfrm>
          <a:prstGeom prst="rect">
            <a:avLst/>
          </a:prstGeom>
        </p:spPr>
      </p:pic>
    </p:spTree>
    <p:extLst>
      <p:ext uri="{BB962C8B-B14F-4D97-AF65-F5344CB8AC3E}">
        <p14:creationId xmlns:p14="http://schemas.microsoft.com/office/powerpoint/2010/main" val="61995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Найважливіші поняття</a:t>
            </a:r>
          </a:p>
          <a:p>
            <a:pPr marL="0" indent="0">
              <a:buNone/>
            </a:pPr>
            <a:r>
              <a:rPr lang="ru-RU" sz="1800" b="1" dirty="0"/>
              <a:t>Ідемпотентність: </a:t>
            </a:r>
            <a:r>
              <a:rPr lang="ru-RU" sz="1800" b="1" dirty="0" smtClean="0"/>
              <a:t>огляд</a:t>
            </a:r>
          </a:p>
          <a:p>
            <a:pPr marL="0" indent="0">
              <a:buNone/>
            </a:pPr>
            <a:r>
              <a:rPr lang="ru-RU" sz="1800" dirty="0" smtClean="0"/>
              <a:t>Ідемпотентне </a:t>
            </a:r>
            <a:r>
              <a:rPr lang="ru-RU" sz="1800" dirty="0"/>
              <a:t>програмне забезпечення дає той же бажаний результат кожного разу, коли воно виконується. У програмному забезпеченні ідемпотентність забезпечує конвергенцію і композицію. Ідемпотентне розгортання компонентів дозволяє:</a:t>
            </a:r>
          </a:p>
          <a:p>
            <a:r>
              <a:rPr lang="ru-RU" sz="1800" dirty="0"/>
              <a:t>Легше збирати компоненти в колекціях, які будують нові види інфраструктури та виконують нові операційні завдання</a:t>
            </a:r>
          </a:p>
          <a:p>
            <a:r>
              <a:rPr lang="ru-RU" sz="1800" dirty="0"/>
              <a:t>Виконувати цілі збірки/розгортання колекцій для безпечного виправлення невеликих проблем з інфраструктурою, виконувати інкрементні оновлення, змінювати конфігурацію або керувати масштабуванням.</a:t>
            </a:r>
          </a:p>
          <a:p>
            <a:pPr marL="0" indent="0">
              <a:buNone/>
            </a:pPr>
            <a:r>
              <a:rPr lang="ru-RU" sz="1800" dirty="0"/>
              <a:t>Наприклад, припустимо, що неправильне налаштування оператора викликає проблему в складному кластері </a:t>
            </a:r>
            <a:r>
              <a:rPr lang="en-US" sz="1800" dirty="0" err="1"/>
              <a:t>Kubernetes</a:t>
            </a:r>
            <a:r>
              <a:rPr lang="en-US" sz="1800" dirty="0"/>
              <a:t>. </a:t>
            </a:r>
            <a:r>
              <a:rPr lang="ru-RU" sz="1800" dirty="0"/>
              <a:t>Ідемпотентність дозволяє повернути останні зміни в код розгортання і відновити кластер з нуля за п'ять хвилин з повною впевненістю, що у вас буде робочий продукт.</a:t>
            </a:r>
          </a:p>
          <a:p>
            <a:pPr marL="0" indent="0">
              <a:buNone/>
            </a:pPr>
            <a:r>
              <a:rPr lang="ru-RU" sz="1800" dirty="0"/>
              <a:t>Це основна ідея інфраструктури як коду. </a:t>
            </a:r>
            <a:r>
              <a:rPr lang="ru-RU" sz="1800" u="sng" dirty="0"/>
              <a:t>Ідемпотентність гарантує, що ваша кодова база досягає бажаної мети шляхом збіжності послідовності залежних цілей</a:t>
            </a:r>
            <a:r>
              <a:rPr lang="ru-RU" sz="1800" dirty="0"/>
              <a:t>. Таким чином, запуск вашої кодової бази у відношенні цільової базової інфраструктури матиме ідемпотентний результат створення нової або переглянутої робочої інфраструктури.</a:t>
            </a:r>
          </a:p>
          <a:p>
            <a:pPr marL="0" indent="0">
              <a:buNone/>
            </a:pPr>
            <a:endParaRPr lang="ru-RU" sz="1800" dirty="0"/>
          </a:p>
        </p:txBody>
      </p:sp>
    </p:spTree>
    <p:extLst>
      <p:ext uri="{BB962C8B-B14F-4D97-AF65-F5344CB8AC3E}">
        <p14:creationId xmlns:p14="http://schemas.microsoft.com/office/powerpoint/2010/main" val="15324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Процедурний чи </a:t>
            </a:r>
            <a:r>
              <a:rPr lang="ru-RU" sz="1800" b="1" dirty="0" smtClean="0"/>
              <a:t>Декларативний</a:t>
            </a:r>
          </a:p>
          <a:p>
            <a:pPr marL="0" indent="0">
              <a:buNone/>
            </a:pPr>
            <a:r>
              <a:rPr lang="ru-RU" sz="1800" dirty="0" smtClean="0"/>
              <a:t>Процедурний </a:t>
            </a:r>
            <a:r>
              <a:rPr lang="ru-RU" sz="1800" dirty="0"/>
              <a:t>код може досягти ідемпотентності, але багато інструментів керування інфраструктурою, розгортання та оркестрування застосували інший метод, який створює декларативність. </a:t>
            </a:r>
            <a:r>
              <a:rPr lang="ru-RU" sz="1800" u="sng" dirty="0"/>
              <a:t>Декларативність</a:t>
            </a:r>
            <a:r>
              <a:rPr lang="ru-RU" sz="1800" dirty="0"/>
              <a:t> — це статична модель, яка </a:t>
            </a:r>
            <a:r>
              <a:rPr lang="ru-RU" sz="1800" u="sng" dirty="0"/>
              <a:t>представляє бажаний кінцевий продукт</a:t>
            </a:r>
            <a:r>
              <a:rPr lang="ru-RU" sz="1800" dirty="0"/>
              <a:t>. Ця модель використовується проміжним програмним забезпеченням, яке містить в собі деталі, що стосуються розгортання, аналізує поточні обставини та приводить реальну інфраструктуру у відповідність із моделлю використовуючи зазвичай найменш руйнівний та трудомісткий шлях.</a:t>
            </a:r>
          </a:p>
          <a:p>
            <a:pPr marL="0" indent="0">
              <a:buNone/>
            </a:pPr>
            <a:r>
              <a:rPr lang="ru-RU" sz="1800" dirty="0"/>
              <a:t>У наш час найбільш популярні інструменти автоматизації характеризуються за своєю суттю як процедурні або декларативні. Наприклад, </a:t>
            </a:r>
            <a:r>
              <a:rPr lang="en-US" sz="1800" dirty="0" err="1"/>
              <a:t>Ansible</a:t>
            </a:r>
            <a:r>
              <a:rPr lang="en-US" sz="1800" dirty="0"/>
              <a:t> </a:t>
            </a:r>
            <a:r>
              <a:rPr lang="ru-RU" sz="1800" dirty="0"/>
              <a:t>і </a:t>
            </a:r>
            <a:r>
              <a:rPr lang="en-US" sz="1800" dirty="0"/>
              <a:t>Puppet </a:t>
            </a:r>
            <a:r>
              <a:rPr lang="ru-RU" sz="1800" dirty="0"/>
              <a:t>часто описуються як такі, що застосовують декларативні предметно-орієнтовані мови (</a:t>
            </a:r>
            <a:r>
              <a:rPr lang="en-US" sz="1800" dirty="0"/>
              <a:t>DSL), </a:t>
            </a:r>
            <a:r>
              <a:rPr lang="ru-RU" sz="1800" dirty="0"/>
              <a:t>тоді як </a:t>
            </a:r>
            <a:r>
              <a:rPr lang="en-US" sz="1800" dirty="0"/>
              <a:t>Chef, </a:t>
            </a:r>
            <a:r>
              <a:rPr lang="ru-RU" sz="1800" dirty="0"/>
              <a:t>як правило, є більш процедурним.</a:t>
            </a:r>
          </a:p>
          <a:p>
            <a:pPr marL="0" indent="0">
              <a:buNone/>
            </a:pPr>
            <a:r>
              <a:rPr lang="ru-RU" sz="1800" dirty="0"/>
              <a:t>Це дещо штучна відмінність, тому що всі ці платформи (а також </a:t>
            </a:r>
            <a:r>
              <a:rPr lang="en-US" sz="1800" dirty="0"/>
              <a:t>BASH, Python </a:t>
            </a:r>
            <a:r>
              <a:rPr lang="ru-RU" sz="1800" dirty="0"/>
              <a:t>тощо) є процедурними на найнижчому рівні; </a:t>
            </a:r>
            <a:r>
              <a:rPr lang="en-US" sz="1800" dirty="0" err="1"/>
              <a:t>Ansible</a:t>
            </a:r>
            <a:r>
              <a:rPr lang="en-US" sz="1800" dirty="0"/>
              <a:t> </a:t>
            </a:r>
            <a:r>
              <a:rPr lang="ru-RU" sz="1800" dirty="0"/>
              <a:t>заснований на </a:t>
            </a:r>
            <a:r>
              <a:rPr lang="en-US" sz="1800" dirty="0"/>
              <a:t>Python, Puppet </a:t>
            </a:r>
            <a:r>
              <a:rPr lang="ru-RU" sz="1800" dirty="0"/>
              <a:t>і </a:t>
            </a:r>
            <a:r>
              <a:rPr lang="en-US" sz="1800" dirty="0"/>
              <a:t>Chef </a:t>
            </a:r>
            <a:r>
              <a:rPr lang="ru-RU" sz="1800" dirty="0"/>
              <a:t>побудовані на </a:t>
            </a:r>
            <a:r>
              <a:rPr lang="en-US" sz="1800" dirty="0"/>
              <a:t>Ruby. </a:t>
            </a:r>
            <a:r>
              <a:rPr lang="ru-RU" sz="1800" dirty="0"/>
              <a:t>Усі можуть використовувати як декларативні, так і процедурні методи за потреби, і багато реальних завдань автоматизації вимагають обох підходів.</a:t>
            </a:r>
          </a:p>
          <a:p>
            <a:pPr marL="0" indent="0">
              <a:buNone/>
            </a:pPr>
            <a:endParaRPr lang="ru-RU" sz="1800" dirty="0"/>
          </a:p>
        </p:txBody>
      </p:sp>
      <p:pic>
        <p:nvPicPr>
          <p:cNvPr id="2" name="Picture 1"/>
          <p:cNvPicPr>
            <a:picLocks noChangeAspect="1"/>
          </p:cNvPicPr>
          <p:nvPr/>
        </p:nvPicPr>
        <p:blipFill>
          <a:blip r:embed="rId2"/>
          <a:stretch>
            <a:fillRect/>
          </a:stretch>
        </p:blipFill>
        <p:spPr>
          <a:xfrm>
            <a:off x="428625" y="3962400"/>
            <a:ext cx="3454636" cy="1100137"/>
          </a:xfrm>
          <a:prstGeom prst="rect">
            <a:avLst/>
          </a:prstGeom>
        </p:spPr>
      </p:pic>
      <p:sp>
        <p:nvSpPr>
          <p:cNvPr id="4" name="Rectangle 3"/>
          <p:cNvSpPr/>
          <p:nvPr/>
        </p:nvSpPr>
        <p:spPr>
          <a:xfrm>
            <a:off x="380136" y="5090305"/>
            <a:ext cx="9037150" cy="307777"/>
          </a:xfrm>
          <a:prstGeom prst="rect">
            <a:avLst/>
          </a:prstGeom>
        </p:spPr>
        <p:txBody>
          <a:bodyPr wrap="square">
            <a:spAutoFit/>
          </a:bodyPr>
          <a:lstStyle/>
          <a:p>
            <a:r>
              <a:rPr lang="ru-RU" sz="1400" dirty="0"/>
              <a:t>Рисунок 1. Типова стисла </a:t>
            </a:r>
            <a:r>
              <a:rPr lang="en-US" sz="1400" dirty="0" err="1"/>
              <a:t>Ansible</a:t>
            </a:r>
            <a:r>
              <a:rPr lang="en-US" sz="1400" dirty="0"/>
              <a:t> </a:t>
            </a:r>
            <a:r>
              <a:rPr lang="ru-RU" sz="1400" dirty="0"/>
              <a:t>декларація, яка встановлює веб-сервер </a:t>
            </a:r>
            <a:r>
              <a:rPr lang="en-US" sz="1400" dirty="0"/>
              <a:t>Apache </a:t>
            </a:r>
            <a:r>
              <a:rPr lang="ru-RU" sz="1400" dirty="0"/>
              <a:t>на вузлі </a:t>
            </a:r>
            <a:r>
              <a:rPr lang="en-US" sz="1400" dirty="0"/>
              <a:t>Ubuntu</a:t>
            </a:r>
            <a:endParaRPr lang="uk-UA" sz="1400" dirty="0"/>
          </a:p>
        </p:txBody>
      </p:sp>
      <p:sp>
        <p:nvSpPr>
          <p:cNvPr id="5" name="Rectangle 1"/>
          <p:cNvSpPr>
            <a:spLocks noChangeArrowheads="1"/>
          </p:cNvSpPr>
          <p:nvPr/>
        </p:nvSpPr>
        <p:spPr bwMode="auto">
          <a:xfrm>
            <a:off x="380136" y="5663973"/>
            <a:ext cx="109823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цьому прикладі </a:t>
            </a:r>
            <a:r>
              <a:rPr kumimoji="0" lang="ru-RU" altLang="ru-RU" sz="1600" b="1" i="0" u="none" strike="noStrike" cap="none" normalizeH="0" baseline="0" dirty="0" smtClean="0">
                <a:ln>
                  <a:noFill/>
                </a:ln>
                <a:solidFill>
                  <a:schemeClr val="tx1"/>
                </a:solidFill>
                <a:effectLst/>
              </a:rPr>
              <a:t>state: present </a:t>
            </a:r>
            <a:r>
              <a:rPr kumimoji="0" lang="ru-RU" altLang="ru-RU" sz="1600" b="0" i="0" u="none" strike="noStrike" cap="none" normalizeH="0" baseline="0" dirty="0" smtClean="0">
                <a:ln>
                  <a:noFill/>
                </a:ln>
                <a:solidFill>
                  <a:schemeClr val="tx1"/>
                </a:solidFill>
                <a:effectLst/>
              </a:rPr>
              <a:t>можна замінити на </a:t>
            </a:r>
            <a:r>
              <a:rPr kumimoji="0" lang="ru-RU" altLang="ru-RU" sz="1600" b="1" i="0" u="none" strike="noStrike" cap="none" normalizeH="0" baseline="0" dirty="0" smtClean="0">
                <a:ln>
                  <a:noFill/>
                </a:ln>
                <a:solidFill>
                  <a:schemeClr val="tx1"/>
                </a:solidFill>
                <a:effectLst/>
              </a:rPr>
              <a:t>state: absent</a:t>
            </a:r>
            <a:r>
              <a:rPr kumimoji="0" lang="ru-RU" altLang="ru-RU" sz="1600" b="0" i="0" u="none" strike="noStrike" cap="none" normalizeH="0" baseline="0" dirty="0" smtClean="0">
                <a:ln>
                  <a:noFill/>
                </a:ln>
                <a:solidFill>
                  <a:schemeClr val="tx1"/>
                </a:solidFill>
                <a:effectLst/>
              </a:rPr>
              <a:t>, щоб видалити пакет, якщо його знайдено. Налаштування </a:t>
            </a:r>
            <a:r>
              <a:rPr kumimoji="0" lang="ru-RU" altLang="ru-RU" sz="1600" b="1" i="0" u="none" strike="noStrike" cap="none" normalizeH="0" baseline="0" dirty="0" smtClean="0">
                <a:ln>
                  <a:noFill/>
                </a:ln>
                <a:solidFill>
                  <a:schemeClr val="tx1"/>
                </a:solidFill>
                <a:effectLst/>
              </a:rPr>
              <a:t>update-cache: yes </a:t>
            </a:r>
            <a:r>
              <a:rPr kumimoji="0" lang="ru-RU" altLang="ru-RU" sz="1600" b="0" i="0" u="none" strike="noStrike" cap="none" normalizeH="0" baseline="0" dirty="0" smtClean="0">
                <a:ln>
                  <a:noFill/>
                </a:ln>
                <a:solidFill>
                  <a:schemeClr val="tx1"/>
                </a:solidFill>
                <a:effectLst/>
              </a:rPr>
              <a:t>виконує еквівалент </a:t>
            </a:r>
            <a:r>
              <a:rPr kumimoji="0" lang="ru-RU" altLang="ru-RU" sz="1600" b="1" i="0" u="none" strike="noStrike" cap="none" normalizeH="0" baseline="0" dirty="0" smtClean="0">
                <a:ln>
                  <a:noFill/>
                </a:ln>
                <a:solidFill>
                  <a:schemeClr val="tx1"/>
                </a:solidFill>
                <a:effectLst/>
              </a:rPr>
              <a:t>apt-get update </a:t>
            </a:r>
            <a:r>
              <a:rPr kumimoji="0" lang="ru-RU" altLang="ru-RU" sz="1600" b="0" i="0" u="none" strike="noStrike" cap="none" normalizeH="0" baseline="0" dirty="0" smtClean="0">
                <a:ln>
                  <a:noFill/>
                </a:ln>
                <a:solidFill>
                  <a:schemeClr val="tx1"/>
                </a:solidFill>
                <a:effectLst/>
              </a:rPr>
              <a:t>перед спробою встановлення. </a:t>
            </a:r>
          </a:p>
        </p:txBody>
      </p:sp>
    </p:spTree>
    <p:extLst>
      <p:ext uri="{BB962C8B-B14F-4D97-AF65-F5344CB8AC3E}">
        <p14:creationId xmlns:p14="http://schemas.microsoft.com/office/powerpoint/2010/main" val="26812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err="1"/>
              <a:t>Ansible</a:t>
            </a:r>
            <a:endParaRPr lang="en-US" sz="1600" dirty="0"/>
          </a:p>
          <a:p>
            <a:pPr marL="0" indent="0">
              <a:buNone/>
            </a:pPr>
            <a:r>
              <a:rPr lang="en-US" sz="1600" dirty="0" err="1"/>
              <a:t>Ansible</a:t>
            </a:r>
            <a:r>
              <a:rPr lang="en-US" sz="1600" dirty="0"/>
              <a:t>, </a:t>
            </a:r>
            <a:r>
              <a:rPr lang="ru-RU" sz="1600" dirty="0"/>
              <a:t>ймовірно, є найбільш поширеним з сучасних рішень автоматизації. </a:t>
            </a:r>
            <a:r>
              <a:rPr lang="en-US" sz="1600" dirty="0" err="1"/>
              <a:t>Ansible</a:t>
            </a:r>
            <a:r>
              <a:rPr lang="en-US" sz="1600" dirty="0"/>
              <a:t> </a:t>
            </a:r>
            <a:r>
              <a:rPr lang="ru-RU" sz="1600" dirty="0"/>
              <a:t>доступний як з відкритим вихідним кодом, так і у версії з доданими функціями від </a:t>
            </a:r>
            <a:r>
              <a:rPr lang="en-US" sz="1600" dirty="0"/>
              <a:t>IBM/Red Hat, </a:t>
            </a:r>
            <a:r>
              <a:rPr lang="ru-RU" sz="1600" dirty="0"/>
              <a:t>які називаються </a:t>
            </a:r>
            <a:r>
              <a:rPr lang="en-US" sz="1600" dirty="0" err="1"/>
              <a:t>Ansible</a:t>
            </a:r>
            <a:r>
              <a:rPr lang="en-US" sz="1600" dirty="0"/>
              <a:t> </a:t>
            </a:r>
            <a:r>
              <a:rPr lang="en-US" sz="1600" dirty="0" err="1" smtClean="0"/>
              <a:t>Automatisation</a:t>
            </a:r>
            <a:r>
              <a:rPr lang="en-US" sz="1600" dirty="0" smtClean="0"/>
              <a:t> Platform. </a:t>
            </a:r>
            <a:r>
              <a:rPr lang="ru-RU" sz="1600" dirty="0"/>
              <a:t>Його назва походить від романів авторки спекулятивної фантастики Урсули Ле Гуїн, в яких «</a:t>
            </a:r>
            <a:r>
              <a:rPr lang="en-US" sz="1600" dirty="0" err="1"/>
              <a:t>ansible</a:t>
            </a:r>
            <a:r>
              <a:rPr lang="en-US" sz="1600" dirty="0"/>
              <a:t>» - </a:t>
            </a:r>
            <a:r>
              <a:rPr lang="ru-RU" sz="1600" dirty="0"/>
              <a:t>це майбутня технологія, що дозволяє миттєвий зв'язок на космічних відстанях.</a:t>
            </a:r>
          </a:p>
          <a:p>
            <a:pPr marL="0" indent="0">
              <a:buNone/>
            </a:pPr>
            <a:r>
              <a:rPr lang="ru-RU" sz="1600" dirty="0"/>
              <a:t>Основна архітектура </a:t>
            </a:r>
            <a:r>
              <a:rPr lang="en-US" sz="1600" dirty="0" err="1"/>
              <a:t>Ansible</a:t>
            </a:r>
            <a:r>
              <a:rPr lang="en-US" sz="1600" dirty="0"/>
              <a:t> </a:t>
            </a:r>
            <a:r>
              <a:rPr lang="ru-RU" sz="1600" dirty="0"/>
              <a:t>дуже проста і легка.</a:t>
            </a:r>
          </a:p>
          <a:p>
            <a:r>
              <a:rPr lang="ru-RU" sz="1600" dirty="0"/>
              <a:t>Керуючий вузол </a:t>
            </a:r>
            <a:r>
              <a:rPr lang="en-US" sz="1600" dirty="0" err="1"/>
              <a:t>Ansible</a:t>
            </a:r>
            <a:r>
              <a:rPr lang="en-US" sz="1600" dirty="0"/>
              <a:t> </a:t>
            </a:r>
            <a:r>
              <a:rPr lang="ru-RU" sz="1600" dirty="0"/>
              <a:t>працює практично на будь-якій </a:t>
            </a:r>
            <a:r>
              <a:rPr lang="en-US" sz="1600" dirty="0"/>
              <a:t>Linux </a:t>
            </a:r>
            <a:r>
              <a:rPr lang="ru-RU" sz="1600" dirty="0"/>
              <a:t>машині з </a:t>
            </a:r>
            <a:r>
              <a:rPr lang="en-US" sz="1600" dirty="0"/>
              <a:t>Python 2 </a:t>
            </a:r>
            <a:r>
              <a:rPr lang="ru-RU" sz="1600" dirty="0"/>
              <a:t>або 3, включаючи ноутбук, віртуальну машину </a:t>
            </a:r>
            <a:r>
              <a:rPr lang="en-US" sz="1600" dirty="0"/>
              <a:t>Linux, </a:t>
            </a:r>
            <a:r>
              <a:rPr lang="ru-RU" sz="1600" dirty="0"/>
              <a:t>яка перебуває на ноутбуці будь-якого типу, або на невеликій віртуальній машині поруч із ресурсами, що перебувають під керуванням у хмарі. Всі оновлення системи виконуються на вузлі керування.</a:t>
            </a:r>
          </a:p>
          <a:p>
            <a:r>
              <a:rPr lang="ru-RU" sz="1600" dirty="0"/>
              <a:t>Керуючий вузол під'єднується до керованих ресурсів через </a:t>
            </a:r>
            <a:r>
              <a:rPr lang="en-US" sz="1600" dirty="0"/>
              <a:t>SSH. </a:t>
            </a:r>
            <a:r>
              <a:rPr lang="ru-RU" sz="1600" dirty="0"/>
              <a:t>Завдячуючи такому з'єднанню </a:t>
            </a:r>
            <a:r>
              <a:rPr lang="en-US" sz="1600" dirty="0" err="1"/>
              <a:t>Ansible</a:t>
            </a:r>
            <a:r>
              <a:rPr lang="en-US" sz="1600" dirty="0"/>
              <a:t> </a:t>
            </a:r>
            <a:r>
              <a:rPr lang="ru-RU" sz="1600" dirty="0"/>
              <a:t>може:</a:t>
            </a:r>
          </a:p>
          <a:p>
            <a:pPr lvl="1"/>
            <a:r>
              <a:rPr lang="ru-RU" sz="1600" dirty="0"/>
              <a:t>Запускати команди оболонки на віддаленому сервері або здійснювати транзакції за допомогою віддаленого маршрутизатора або іншого мережного об'єкту через його інтерфейс </a:t>
            </a:r>
            <a:r>
              <a:rPr lang="en-US" sz="1600" dirty="0"/>
              <a:t>REST.</a:t>
            </a:r>
          </a:p>
          <a:p>
            <a:pPr lvl="1"/>
            <a:r>
              <a:rPr lang="ru-RU" sz="1600" dirty="0"/>
              <a:t>Вводити скрипти на </a:t>
            </a:r>
            <a:r>
              <a:rPr lang="en-US" sz="1600" dirty="0"/>
              <a:t>Python </a:t>
            </a:r>
            <a:r>
              <a:rPr lang="ru-RU" sz="1600" dirty="0"/>
              <a:t>в цільові об'єкти та видаляти їх після запуску.</a:t>
            </a:r>
          </a:p>
          <a:p>
            <a:pPr lvl="1"/>
            <a:r>
              <a:rPr lang="ru-RU" sz="1600" dirty="0"/>
              <a:t>За потреби встановлювати </a:t>
            </a:r>
            <a:r>
              <a:rPr lang="en-US" sz="1600" dirty="0"/>
              <a:t>Python </a:t>
            </a:r>
            <a:r>
              <a:rPr lang="ru-RU" sz="1600" dirty="0"/>
              <a:t>на цільові машини.</a:t>
            </a:r>
          </a:p>
          <a:p>
            <a:r>
              <a:rPr lang="ru-RU" sz="1600" dirty="0"/>
              <a:t>Плагіни дозволяють </a:t>
            </a:r>
            <a:r>
              <a:rPr lang="en-US" sz="1600" dirty="0" err="1"/>
              <a:t>Ansible</a:t>
            </a:r>
            <a:r>
              <a:rPr lang="en-US" sz="1600" dirty="0"/>
              <a:t> </a:t>
            </a:r>
            <a:r>
              <a:rPr lang="ru-RU" sz="1600" dirty="0"/>
              <a:t>збирати факти та виконувати операції над інфраструктурою, яка не може локально запускати </a:t>
            </a:r>
            <a:r>
              <a:rPr lang="en-US" sz="1600" dirty="0"/>
              <a:t>Python, </a:t>
            </a:r>
            <a:r>
              <a:rPr lang="ru-RU" sz="1600" dirty="0"/>
              <a:t>наприклад, </a:t>
            </a:r>
            <a:r>
              <a:rPr lang="en-US" sz="1600" dirty="0"/>
              <a:t>REST </a:t>
            </a:r>
            <a:r>
              <a:rPr lang="ru-RU" sz="1600" dirty="0"/>
              <a:t>інтерфейси хмарного провайдера.</a:t>
            </a:r>
          </a:p>
          <a:p>
            <a:pPr marL="0" indent="0">
              <a:buNone/>
            </a:pPr>
            <a:r>
              <a:rPr lang="en-US" sz="1600" dirty="0" err="1"/>
              <a:t>Ansible</a:t>
            </a:r>
            <a:r>
              <a:rPr lang="en-US" sz="1600" dirty="0"/>
              <a:t> </a:t>
            </a:r>
            <a:r>
              <a:rPr lang="ru-RU" sz="1600" dirty="0"/>
              <a:t>значною мірою керується з командного рядка </a:t>
            </a:r>
            <a:r>
              <a:rPr lang="en-US" sz="1600" dirty="0"/>
              <a:t>Bash, </a:t>
            </a:r>
            <a:r>
              <a:rPr lang="ru-RU" sz="1600" dirty="0"/>
              <a:t>при цьому код автоматизації розробляється і підтримується за допомогою будь-якого стандартного текстового редактора</a:t>
            </a:r>
            <a:r>
              <a:rPr lang="ru-RU" sz="1600" dirty="0" smtClean="0"/>
              <a:t>.</a:t>
            </a:r>
            <a:endParaRPr lang="ru-RU" sz="1600" dirty="0"/>
          </a:p>
          <a:p>
            <a:pPr marL="0" indent="0">
              <a:buNone/>
            </a:pPr>
            <a:endParaRPr lang="ru-RU" sz="1600" dirty="0"/>
          </a:p>
        </p:txBody>
      </p:sp>
    </p:spTree>
    <p:extLst>
      <p:ext uri="{BB962C8B-B14F-4D97-AF65-F5344CB8AC3E}">
        <p14:creationId xmlns:p14="http://schemas.microsoft.com/office/powerpoint/2010/main" val="296005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17372" y="204788"/>
            <a:ext cx="7438094" cy="6346825"/>
          </a:xfrm>
          <a:prstGeom prst="rect">
            <a:avLst/>
          </a:prstGeom>
        </p:spPr>
      </p:pic>
    </p:spTree>
    <p:extLst>
      <p:ext uri="{BB962C8B-B14F-4D97-AF65-F5344CB8AC3E}">
        <p14:creationId xmlns:p14="http://schemas.microsoft.com/office/powerpoint/2010/main" val="427348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299" y="160496"/>
            <a:ext cx="12077701"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Встановлення Ansible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Застосунок вузла керування Ansible встановлюється на машині Linux (часто на віртуальну машину) зі свого загальнодоступного репозиторію пакетів. Щоб встановити Ansible на своїй робочій станції, зверніться до документації щодо встановлення, яка відповідає пристрою.</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Структура коду Ansible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структурі коду Ansible робота поділяється на файли YAML </a:t>
            </a:r>
            <a:r>
              <a:rPr kumimoji="0" lang="ru-RU" altLang="ru-RU" sz="1600" b="1" i="0" u="none" strike="noStrike" cap="none" normalizeH="0" baseline="0" dirty="0" smtClean="0">
                <a:ln>
                  <a:noFill/>
                </a:ln>
                <a:solidFill>
                  <a:schemeClr val="tx1"/>
                </a:solidFill>
                <a:effectLst/>
              </a:rPr>
              <a:t>(.yml</a:t>
            </a:r>
            <a:r>
              <a:rPr kumimoji="0" lang="ru-RU" altLang="ru-RU" sz="1600" b="0" i="0" u="none" strike="noStrike" cap="none" normalizeH="0" baseline="0" dirty="0" smtClean="0">
                <a:ln>
                  <a:noFill/>
                </a:ln>
                <a:solidFill>
                  <a:schemeClr val="tx1"/>
                </a:solidFill>
                <a:effectLst/>
              </a:rPr>
              <a:t>), які містять послідовність завдань, що виконуються у порядку зверху вниз. Типове завдання називає і параметризує модуль, який виконує роботу, схожу на виклик функції з параметрами.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Ansible має сотні попередньо побудованих модулів Python, які охоплюють функції на рівні операційної системи та мета-функції. Деякі модулі на кшталт </a:t>
            </a:r>
            <a:r>
              <a:rPr kumimoji="0" lang="ru-RU" altLang="ru-RU" sz="1600" b="1" i="0" u="none" strike="noStrike" cap="none" normalizeH="0" baseline="0" dirty="0" smtClean="0">
                <a:ln>
                  <a:noFill/>
                </a:ln>
                <a:solidFill>
                  <a:schemeClr val="tx1"/>
                </a:solidFill>
                <a:effectLst/>
              </a:rPr>
              <a:t>raw</a:t>
            </a:r>
            <a:r>
              <a:rPr kumimoji="0" lang="ru-RU" altLang="ru-RU" sz="1600" b="0" i="0" u="none" strike="noStrike" cap="none" normalizeH="0" baseline="0" dirty="0" smtClean="0">
                <a:ln>
                  <a:noFill/>
                </a:ln>
                <a:solidFill>
                  <a:schemeClr val="tx1"/>
                </a:solidFill>
                <a:effectLst/>
              </a:rPr>
              <a:t> роблять тільки одну річ; вони представляють команду у рядковому вигляді для оболонки, захоплюють код повернення і будь-яке виведення консолі і повертають його у доступні змінні. Модуль </a:t>
            </a:r>
            <a:r>
              <a:rPr kumimoji="0" lang="ru-RU" altLang="ru-RU" sz="1600" b="1" i="0" u="none" strike="noStrike" cap="none" normalizeH="0" baseline="0" dirty="0" smtClean="0">
                <a:ln>
                  <a:noFill/>
                </a:ln>
                <a:solidFill>
                  <a:schemeClr val="tx1"/>
                </a:solidFill>
                <a:effectLst/>
              </a:rPr>
              <a:t>apt</a:t>
            </a:r>
            <a:r>
              <a:rPr kumimoji="0" lang="ru-RU" altLang="ru-RU" sz="1600" b="0" i="0" u="none" strike="noStrike" cap="none" normalizeH="0" baseline="0" dirty="0" smtClean="0">
                <a:ln>
                  <a:noFill/>
                </a:ln>
                <a:solidFill>
                  <a:schemeClr val="tx1"/>
                </a:solidFill>
                <a:effectLst/>
              </a:rPr>
              <a:t> може бути використаний для встановлення, видалення, оновлення та модифікації окремих пакетів або списків пакетів на веб-сервері Linux, що працює під керуванням варіанту Debian Linux. Якщо ви хочете дізнатися більше, документація </a:t>
            </a:r>
            <a:r>
              <a:rPr kumimoji="0" lang="ru-RU" altLang="ru-RU" sz="1600" b="1" i="0" u="none" strike="noStrike" cap="none" normalizeH="0" baseline="0" dirty="0" smtClean="0">
                <a:ln>
                  <a:noFill/>
                </a:ln>
                <a:solidFill>
                  <a:schemeClr val="tx1"/>
                </a:solidFill>
                <a:effectLst/>
              </a:rPr>
              <a:t>apt</a:t>
            </a:r>
            <a:r>
              <a:rPr kumimoji="0" lang="ru-RU" altLang="ru-RU" sz="1600" b="0" i="0" u="none" strike="noStrike" cap="none" normalizeH="0" baseline="0" dirty="0" smtClean="0">
                <a:ln>
                  <a:noFill/>
                </a:ln>
                <a:solidFill>
                  <a:schemeClr val="tx1"/>
                </a:solidFill>
                <a:effectLst/>
              </a:rPr>
              <a:t> дасть вам уявлення про обсяг та потужність Ansible модулів.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Playbooks та ролі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Playbook Ansible (або «series of plays») може бути написана як монолітний документ з серією модульних іменованих завдань. Найчастіше розробники будують модель складної задачі DevOps із послідовності завдань playbook низького рівня, (називаються «ролями»), а потім посилаються на них у playbook вищого рівня, іноді додаючи додаткові завдання на рівні playbook.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Цей поділ проблем має багато переваг.</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Ясність -</a:t>
            </a:r>
            <a:r>
              <a:rPr kumimoji="0" lang="ru-RU" altLang="ru-RU" sz="1600" b="0" i="0" u="none" strike="noStrike" cap="none" normalizeH="0" baseline="0" dirty="0" smtClean="0">
                <a:ln>
                  <a:noFill/>
                </a:ln>
                <a:solidFill>
                  <a:schemeClr val="tx1"/>
                </a:solidFill>
                <a:effectLst/>
              </a:rPr>
              <a:t> Враховуючи невеликий контекст, майже кожен може інтерпретувати playbook вищого рівня із посиланням на чітко названі ролі.</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Повторне використання та можливість спільного використання -</a:t>
            </a:r>
            <a:r>
              <a:rPr kumimoji="0" lang="ru-RU" altLang="ru-RU" sz="1600" b="0" i="0" u="none" strike="noStrike" cap="none" normalizeH="0" baseline="0" dirty="0" smtClean="0">
                <a:ln>
                  <a:noFill/>
                </a:ln>
                <a:solidFill>
                  <a:schemeClr val="tx1"/>
                </a:solidFill>
                <a:effectLst/>
              </a:rPr>
              <a:t> Ролі багаторазові та можуть бути досить тісно пов'язані зі специфікою інфраструктури. Ролі також потенційно доступні для спільного використання. Проект Ansible підтримує репозиторій з відкритим кодом для визначень ролей, який називається Ansible Galaxy.</a:t>
            </a:r>
          </a:p>
        </p:txBody>
      </p:sp>
    </p:spTree>
    <p:extLst>
      <p:ext uri="{BB962C8B-B14F-4D97-AF65-F5344CB8AC3E}">
        <p14:creationId xmlns:p14="http://schemas.microsoft.com/office/powerpoint/2010/main" val="323770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76980" cy="67900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03" y="885672"/>
            <a:ext cx="6052297" cy="4392500"/>
          </a:xfrm>
          <a:prstGeom prst="rect">
            <a:avLst/>
          </a:prstGeom>
        </p:spPr>
      </p:pic>
      <p:pic>
        <p:nvPicPr>
          <p:cNvPr id="6" name="Picture 5"/>
          <p:cNvPicPr>
            <a:picLocks noChangeAspect="1"/>
          </p:cNvPicPr>
          <p:nvPr/>
        </p:nvPicPr>
        <p:blipFill>
          <a:blip r:embed="rId4"/>
          <a:stretch>
            <a:fillRect/>
          </a:stretch>
        </p:blipFill>
        <p:spPr>
          <a:xfrm>
            <a:off x="6571354" y="215585"/>
            <a:ext cx="2924175" cy="342900"/>
          </a:xfrm>
          <a:prstGeom prst="rect">
            <a:avLst/>
          </a:prstGeom>
        </p:spPr>
      </p:pic>
    </p:spTree>
    <p:extLst>
      <p:ext uri="{BB962C8B-B14F-4D97-AF65-F5344CB8AC3E}">
        <p14:creationId xmlns:p14="http://schemas.microsoft.com/office/powerpoint/2010/main" val="2105445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9074" y="-46404"/>
            <a:ext cx="1182052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Приклад playbook</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наведеному нижче зразку playbook будує кластер Kubernetes із трьома вузлами на сукупності серверів:</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Він встановлює Python 2 на всіх серверах і виконує загальні кроки налаштування на всіх вузлах, через роль </a:t>
            </a:r>
            <a:r>
              <a:rPr kumimoji="0" lang="ru-RU" altLang="ru-RU" sz="1600" b="1" i="0" u="none" strike="noStrike" cap="none" normalizeH="0" baseline="0" dirty="0" smtClean="0">
                <a:ln>
                  <a:noFill/>
                </a:ln>
                <a:solidFill>
                  <a:schemeClr val="tx1"/>
                </a:solidFill>
                <a:effectLst/>
              </a:rPr>
              <a:t>configure-nodes</a:t>
            </a:r>
            <a:r>
              <a:rPr kumimoji="0" lang="ru-RU" altLang="ru-RU" sz="1600" b="0" i="0" u="none" strike="noStrike" cap="none" normalizeH="0" baseline="0" dirty="0" smtClean="0">
                <a:ln>
                  <a:noFill/>
                </a:ln>
                <a:solidFill>
                  <a:schemeClr val="tx1"/>
                </a:solidFill>
                <a:effectLst/>
              </a:rPr>
              <a:t>, встановлюючи програмне забезпечення Kubernetes і Docker як контейнерний механізм, а також налаштовуючи Docker для роботи з Kubernetes. Фактичні команди Ansible не відображаються.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Він позначає один вузол головним, встановлюючи мережу контейнерів Weave (один з багатьох мережевих фреймворків, які працюють з Kubernetes) і виконуючи завдання обгортання.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Він приєднує вузли </a:t>
            </a:r>
            <a:r>
              <a:rPr kumimoji="0" lang="ru-RU" altLang="ru-RU" sz="1600" b="1" i="0" u="none" strike="noStrike" cap="none" normalizeH="0" baseline="0" dirty="0" smtClean="0">
                <a:ln>
                  <a:noFill/>
                </a:ln>
                <a:solidFill>
                  <a:schemeClr val="tx1"/>
                </a:solidFill>
                <a:effectLst/>
              </a:rPr>
              <a:t>k8sworker</a:t>
            </a:r>
            <a:r>
              <a:rPr kumimoji="0" lang="ru-RU" altLang="ru-RU" sz="1600" b="0" i="0" u="none" strike="noStrike" cap="none" normalizeH="0" baseline="0" dirty="0" smtClean="0">
                <a:ln>
                  <a:noFill/>
                </a:ln>
                <a:solidFill>
                  <a:schemeClr val="tx1"/>
                </a:solidFill>
                <a:effectLst/>
              </a:rPr>
              <a:t> до вузла </a:t>
            </a:r>
            <a:r>
              <a:rPr kumimoji="0" lang="ru-RU" altLang="ru-RU" sz="1600" b="1" i="0" u="none" strike="noStrike" cap="none" normalizeH="0" baseline="0" dirty="0" smtClean="0">
                <a:ln>
                  <a:noFill/>
                </a:ln>
                <a:solidFill>
                  <a:schemeClr val="tx1"/>
                </a:solidFill>
                <a:effectLst/>
              </a:rPr>
              <a:t>k8smaster</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Вираз </a:t>
            </a:r>
            <a:r>
              <a:rPr kumimoji="0" lang="ru-RU" altLang="ru-RU" sz="1600" b="1" i="0" u="none" strike="noStrike" cap="none" normalizeH="0" baseline="0" dirty="0" smtClean="0">
                <a:ln>
                  <a:noFill/>
                </a:ln>
                <a:solidFill>
                  <a:schemeClr val="tx1"/>
                </a:solidFill>
                <a:effectLst/>
              </a:rPr>
              <a:t>become: true </a:t>
            </a:r>
            <a:r>
              <a:rPr kumimoji="0" lang="ru-RU" altLang="ru-RU" sz="1600" b="0" i="0" u="none" strike="noStrike" cap="none" normalizeH="0" baseline="0" dirty="0" smtClean="0">
                <a:ln>
                  <a:noFill/>
                </a:ln>
                <a:solidFill>
                  <a:schemeClr val="tx1"/>
                </a:solidFill>
                <a:effectLst/>
              </a:rPr>
              <a:t>надає Ansible права доступу адміністратора (через sudo) перед спробою виконання операції.</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Рядок </a:t>
            </a:r>
            <a:r>
              <a:rPr kumimoji="0" lang="ru-RU" altLang="ru-RU" sz="1600" b="1" i="0" u="none" strike="noStrike" cap="none" normalizeH="0" baseline="0" dirty="0" smtClean="0">
                <a:ln>
                  <a:noFill/>
                </a:ln>
                <a:solidFill>
                  <a:schemeClr val="tx1"/>
                </a:solidFill>
                <a:effectLst/>
              </a:rPr>
              <a:t>gather_facts: false </a:t>
            </a:r>
            <a:r>
              <a:rPr kumimoji="0" lang="ru-RU" altLang="ru-RU" sz="1600" b="0" i="0" u="none" strike="noStrike" cap="none" normalizeH="0" baseline="0" dirty="0" smtClean="0">
                <a:ln>
                  <a:noFill/>
                </a:ln>
                <a:solidFill>
                  <a:schemeClr val="tx1"/>
                </a:solidFill>
                <a:effectLst/>
              </a:rPr>
              <a:t>у першій строфі запобігає виконанню автоматичного запитувача </a:t>
            </a:r>
            <a:r>
              <a:rPr kumimoji="0" lang="ru-RU" altLang="ru-RU" sz="1600" b="1" i="0" u="none" strike="noStrike" cap="none" normalizeH="0" baseline="0" dirty="0" smtClean="0">
                <a:ln>
                  <a:noFill/>
                </a:ln>
                <a:solidFill>
                  <a:schemeClr val="tx1"/>
                </a:solidFill>
                <a:effectLst/>
              </a:rPr>
              <a:t>system-facts</a:t>
            </a:r>
            <a:r>
              <a:rPr kumimoji="0" lang="ru-RU" altLang="ru-RU" sz="1600" b="0" i="0" u="none" strike="noStrike" cap="none" normalizeH="0" baseline="0" dirty="0" smtClean="0">
                <a:ln>
                  <a:noFill/>
                </a:ln>
                <a:solidFill>
                  <a:schemeClr val="tx1"/>
                </a:solidFill>
                <a:effectLst/>
              </a:rPr>
              <a:t> на цільовій машині до встановлення Python. При виконанні наступних строф факти будуть скомпільовані автоматично, за замовчуванням.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p:txBody>
      </p:sp>
      <p:pic>
        <p:nvPicPr>
          <p:cNvPr id="4" name="Picture 3"/>
          <p:cNvPicPr>
            <a:picLocks noChangeAspect="1"/>
          </p:cNvPicPr>
          <p:nvPr/>
        </p:nvPicPr>
        <p:blipFill>
          <a:blip r:embed="rId2"/>
          <a:stretch>
            <a:fillRect/>
          </a:stretch>
        </p:blipFill>
        <p:spPr>
          <a:xfrm>
            <a:off x="395288" y="3105150"/>
            <a:ext cx="6135990" cy="3586162"/>
          </a:xfrm>
          <a:prstGeom prst="rect">
            <a:avLst/>
          </a:prstGeom>
        </p:spPr>
      </p:pic>
    </p:spTree>
    <p:extLst>
      <p:ext uri="{BB962C8B-B14F-4D97-AF65-F5344CB8AC3E}">
        <p14:creationId xmlns:p14="http://schemas.microsoft.com/office/powerpoint/2010/main" val="325791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Навіщо </a:t>
            </a:r>
            <a:r>
              <a:rPr lang="ru-RU" sz="1800" b="1" dirty="0" smtClean="0"/>
              <a:t>потрібна </a:t>
            </a:r>
            <a:r>
              <a:rPr lang="ru-RU" sz="1800" b="1" dirty="0"/>
              <a:t>Повна автоматизація?</a:t>
            </a:r>
            <a:endParaRPr lang="ru-RU" sz="1800" dirty="0"/>
          </a:p>
          <a:p>
            <a:pPr marL="0" indent="0">
              <a:buNone/>
            </a:pPr>
            <a:r>
              <a:rPr lang="ru-RU" sz="1800" dirty="0"/>
              <a:t>Автоматизація інфраструктури може надати багато переваг. Корокто їх можна охарактеризувати як </a:t>
            </a:r>
            <a:r>
              <a:rPr lang="ru-RU" sz="1800" u="sng" dirty="0"/>
              <a:t>швидкість</a:t>
            </a:r>
            <a:r>
              <a:rPr lang="ru-RU" sz="1800" dirty="0"/>
              <a:t>, </a:t>
            </a:r>
            <a:r>
              <a:rPr lang="ru-RU" sz="1800" u="sng" dirty="0"/>
              <a:t>повторюваність</a:t>
            </a:r>
            <a:r>
              <a:rPr lang="ru-RU" sz="1800" dirty="0"/>
              <a:t>, так і </a:t>
            </a:r>
            <a:r>
              <a:rPr lang="ru-RU" sz="1800" u="sng" dirty="0"/>
              <a:t>здатність працювати в масштабі зі зниженим ризиком</a:t>
            </a:r>
            <a:r>
              <a:rPr lang="ru-RU" sz="1800" dirty="0"/>
              <a:t>.</a:t>
            </a:r>
          </a:p>
          <a:p>
            <a:pPr marL="0" indent="0">
              <a:buNone/>
            </a:pPr>
            <a:r>
              <a:rPr lang="ru-RU" sz="1800" dirty="0"/>
              <a:t>Автоматизація є ключовим компонентом функціональної програмно-визначеної інфраструктури та розподілених і динамічних застосунків. Нижче наведені додаткові переваги повної автоматизації.</a:t>
            </a:r>
          </a:p>
          <a:p>
            <a:pPr marL="0" indent="0">
              <a:buNone/>
            </a:pPr>
            <a:r>
              <a:rPr lang="ru-RU" sz="1800" b="1" dirty="0"/>
              <a:t>Самообслуговування</a:t>
            </a:r>
            <a:endParaRPr lang="ru-RU" sz="1800" dirty="0"/>
          </a:p>
          <a:p>
            <a:pPr marL="0" indent="0">
              <a:buNone/>
            </a:pPr>
            <a:r>
              <a:rPr lang="ru-RU" sz="1800" dirty="0"/>
              <a:t>Автоматизовані фреймворки самообслуговування дозволяють користувачам реквізувати інфраструктуру на вимогу наступним чином:</a:t>
            </a:r>
          </a:p>
          <a:p>
            <a:r>
              <a:rPr lang="ru-RU" sz="1800" dirty="0"/>
              <a:t>Стандартні компоненти інфраструктури, такі як екземпляри бази даних і кінцеві </a:t>
            </a:r>
            <a:r>
              <a:rPr lang="en-US" sz="1800" dirty="0"/>
              <a:t>VPN-</a:t>
            </a:r>
            <a:r>
              <a:rPr lang="ru-RU" sz="1800" dirty="0"/>
              <a:t>вузли</a:t>
            </a:r>
          </a:p>
          <a:p>
            <a:r>
              <a:rPr lang="ru-RU" sz="1800" dirty="0"/>
              <a:t>Платформи для розробки та тестування</a:t>
            </a:r>
          </a:p>
          <a:p>
            <a:r>
              <a:rPr lang="ru-RU" sz="1800" dirty="0"/>
              <a:t>Захищені веб-сервери та інші екземпляри застосунків, а також ізольовані мережі та захищений доступ до Інтернету, що робить їх корисними, безпечними та стійкими до помилок</a:t>
            </a:r>
          </a:p>
          <a:p>
            <a:r>
              <a:rPr lang="ru-RU" sz="1800" dirty="0"/>
              <a:t>Аналітичні платформи, такі як </a:t>
            </a:r>
            <a:r>
              <a:rPr lang="en-US" sz="1800" dirty="0"/>
              <a:t>Apache Hadoop, Elastic Stack, </a:t>
            </a:r>
            <a:r>
              <a:rPr lang="en-US" sz="1800" dirty="0" err="1"/>
              <a:t>InfluxData</a:t>
            </a:r>
            <a:r>
              <a:rPr lang="en-US" sz="1800" dirty="0"/>
              <a:t> </a:t>
            </a:r>
            <a:r>
              <a:rPr lang="ru-RU" sz="1800" dirty="0"/>
              <a:t>та </a:t>
            </a:r>
            <a:r>
              <a:rPr lang="en-US" sz="1800" dirty="0" err="1"/>
              <a:t>Splunk</a:t>
            </a:r>
            <a:endParaRPr lang="en-US" sz="1800" dirty="0"/>
          </a:p>
          <a:p>
            <a:pPr marL="0" indent="0">
              <a:buNone/>
            </a:pPr>
            <a:r>
              <a:rPr lang="ru-RU" sz="1800" b="1" dirty="0"/>
              <a:t>Масштабування за запитом</a:t>
            </a:r>
            <a:endParaRPr lang="ru-RU" sz="1800" dirty="0"/>
          </a:p>
          <a:p>
            <a:pPr marL="0" indent="0">
              <a:buNone/>
            </a:pPr>
            <a:r>
              <a:rPr lang="ru-RU" sz="1800" dirty="0"/>
              <a:t>Програми та платформи повинні мати можливість збільшуватись та зменшуватись (масштабуватися) у відповідь на вимоги щодо трафіку та робочого навантаження, а також використовувати неоднорідну потужність. Прикладом може служити пакетне масштабування від приватної до загальнодоступної хмари та відповідне формування трафіку. Хмарні платформи можуть надавати можливість автоматичного масштабування (автомасштабування) віртуальних машин, контейнерів або робочих навантажень на безсерверному фреймворку.</a:t>
            </a:r>
          </a:p>
          <a:p>
            <a:pPr marL="0" indent="0">
              <a:buNone/>
            </a:pPr>
            <a:endParaRPr lang="ru-RU" sz="1800" dirty="0"/>
          </a:p>
        </p:txBody>
      </p:sp>
    </p:spTree>
    <p:extLst>
      <p:ext uri="{BB962C8B-B14F-4D97-AF65-F5344CB8AC3E}">
        <p14:creationId xmlns:p14="http://schemas.microsoft.com/office/powerpoint/2010/main" val="24586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6" y="271604"/>
            <a:ext cx="9433710" cy="6346479"/>
          </a:xfrm>
        </p:spPr>
        <p:txBody>
          <a:bodyPr>
            <a:normAutofit/>
          </a:bodyPr>
          <a:lstStyle/>
          <a:p>
            <a:pPr marL="0" indent="0" algn="ctr">
              <a:buNone/>
            </a:pPr>
            <a:r>
              <a:rPr lang="ru-RU" sz="1800" b="1" dirty="0"/>
              <a:t>Організація проекту </a:t>
            </a:r>
            <a:r>
              <a:rPr lang="en-US" sz="1800" b="1" dirty="0" err="1" smtClean="0"/>
              <a:t>Ansible</a:t>
            </a:r>
            <a:endParaRPr lang="uk-UA" sz="1800" b="1" dirty="0" smtClean="0"/>
          </a:p>
          <a:p>
            <a:pPr marL="0" indent="0">
              <a:buNone/>
            </a:pPr>
            <a:r>
              <a:rPr lang="ru-RU" sz="1600" dirty="0" smtClean="0"/>
              <a:t>Проекти </a:t>
            </a:r>
            <a:r>
              <a:rPr lang="en-US" sz="1600" dirty="0" err="1"/>
              <a:t>Ansible</a:t>
            </a:r>
            <a:r>
              <a:rPr lang="en-US" sz="1600" dirty="0"/>
              <a:t> </a:t>
            </a:r>
            <a:r>
              <a:rPr lang="ru-RU" sz="1600" dirty="0"/>
              <a:t>зазвичай впорядковані у вкладену структуру </a:t>
            </a:r>
            <a:r>
              <a:rPr lang="ru-RU" sz="1600" dirty="0" smtClean="0"/>
              <a:t>каталогів. </a:t>
            </a:r>
            <a:r>
              <a:rPr lang="ru-RU" sz="1600" dirty="0"/>
              <a:t>Ієрархія легко піддається керуванню версіями і використовується для інфраструктури в стилі </a:t>
            </a:r>
            <a:r>
              <a:rPr lang="en-US" sz="1600" dirty="0" err="1"/>
              <a:t>GitOps</a:t>
            </a:r>
            <a:r>
              <a:rPr lang="en-US" sz="1600" dirty="0"/>
              <a:t> </a:t>
            </a:r>
            <a:r>
              <a:rPr lang="ru-RU" sz="1600" dirty="0"/>
              <a:t>як код. </a:t>
            </a:r>
            <a:endParaRPr lang="en-US" sz="1600" dirty="0"/>
          </a:p>
          <a:p>
            <a:pPr marL="0" indent="0" algn="ctr">
              <a:buNone/>
            </a:pPr>
            <a:r>
              <a:rPr lang="ru-RU" sz="1600" b="1" dirty="0"/>
              <a:t>Елементи ієрархії </a:t>
            </a:r>
            <a:r>
              <a:rPr lang="en-US" sz="1600" b="1" dirty="0" err="1"/>
              <a:t>Ansible</a:t>
            </a:r>
            <a:r>
              <a:rPr lang="en-US" sz="1600" b="1" dirty="0"/>
              <a:t> </a:t>
            </a:r>
            <a:r>
              <a:rPr lang="ru-RU" sz="1600" b="1" dirty="0" smtClean="0"/>
              <a:t>папок</a:t>
            </a:r>
          </a:p>
          <a:p>
            <a:pPr marL="0" indent="0">
              <a:buNone/>
            </a:pPr>
            <a:r>
              <a:rPr lang="ru-RU" sz="1600" dirty="0" smtClean="0"/>
              <a:t>Ієрархія </a:t>
            </a:r>
            <a:r>
              <a:rPr lang="ru-RU" sz="1600" dirty="0"/>
              <a:t>папки/файлу </a:t>
            </a:r>
            <a:r>
              <a:rPr lang="en-US" sz="1600" dirty="0" err="1"/>
              <a:t>Ansible</a:t>
            </a:r>
            <a:r>
              <a:rPr lang="en-US" sz="1600" dirty="0"/>
              <a:t> </a:t>
            </a:r>
            <a:r>
              <a:rPr lang="ru-RU" sz="1600" dirty="0"/>
              <a:t>включає в себе наступні основні елементи:</a:t>
            </a:r>
          </a:p>
          <a:p>
            <a:r>
              <a:rPr lang="en-US" sz="1600" b="1" dirty="0"/>
              <a:t>Inventory </a:t>
            </a:r>
            <a:r>
              <a:rPr lang="ru-RU" sz="1600" b="1" dirty="0"/>
              <a:t>файли -</a:t>
            </a:r>
            <a:r>
              <a:rPr lang="ru-RU" sz="1600" dirty="0"/>
              <a:t> Також називаються </a:t>
            </a:r>
            <a:r>
              <a:rPr lang="en-US" sz="1600" dirty="0"/>
              <a:t>host-</a:t>
            </a:r>
            <a:r>
              <a:rPr lang="ru-RU" sz="1600" dirty="0"/>
              <a:t>файлами. Вони організовують вашу інвентаризацію ресурсів (наприклад, серверів) під управлінням. Це дозволяє націлити розгортання на послідовність середовищ, таких як розробка, тестування, інсценування, виробництво. Щоб отримати додаткові відомості про </a:t>
            </a:r>
            <a:r>
              <a:rPr lang="en-US" sz="1600" dirty="0"/>
              <a:t>inventory </a:t>
            </a:r>
            <a:r>
              <a:rPr lang="ru-RU" sz="1600" dirty="0"/>
              <a:t>файли, зверніться до розділу «</a:t>
            </a:r>
            <a:r>
              <a:rPr lang="en-US" sz="1600" dirty="0"/>
              <a:t>How to build your inventory» </a:t>
            </a:r>
            <a:r>
              <a:rPr lang="ru-RU" sz="1600" dirty="0"/>
              <a:t>у Документації щодо </a:t>
            </a:r>
            <a:r>
              <a:rPr lang="en-US" sz="1600" dirty="0" err="1"/>
              <a:t>Ansible</a:t>
            </a:r>
            <a:r>
              <a:rPr lang="en-US" sz="1600" dirty="0"/>
              <a:t>.</a:t>
            </a:r>
          </a:p>
          <a:p>
            <a:r>
              <a:rPr lang="en-US" sz="1600" b="1" dirty="0"/>
              <a:t>Variable </a:t>
            </a:r>
            <a:r>
              <a:rPr lang="ru-RU" sz="1600" b="1" dirty="0"/>
              <a:t>файли -</a:t>
            </a:r>
            <a:r>
              <a:rPr lang="ru-RU" sz="1600" dirty="0"/>
              <a:t> Ці файли описують значення змінних, які відносяться до груп вузлів і окремих вузлів.</a:t>
            </a:r>
          </a:p>
          <a:p>
            <a:r>
              <a:rPr lang="en-US" sz="1600" b="1" dirty="0"/>
              <a:t>Library </a:t>
            </a:r>
            <a:r>
              <a:rPr lang="ru-RU" sz="1600" b="1" dirty="0"/>
              <a:t>та </a:t>
            </a:r>
            <a:r>
              <a:rPr lang="en-US" sz="1600" b="1" dirty="0"/>
              <a:t>utility </a:t>
            </a:r>
            <a:r>
              <a:rPr lang="ru-RU" sz="1600" b="1" dirty="0"/>
              <a:t>файли -</a:t>
            </a:r>
            <a:r>
              <a:rPr lang="ru-RU" sz="1600" dirty="0"/>
              <a:t> Ці необов'язкові файли містять код </a:t>
            </a:r>
            <a:r>
              <a:rPr lang="en-US" sz="1600" dirty="0"/>
              <a:t>Python </a:t>
            </a:r>
            <a:r>
              <a:rPr lang="ru-RU" sz="1600" dirty="0"/>
              <a:t>для користувацьких модулів та утиліти, які вони можуть потребувати. Ви можете написати власні модулі та утиліти самостійно, або отримати їх з </a:t>
            </a:r>
            <a:r>
              <a:rPr lang="en-US" sz="1600" dirty="0" err="1"/>
              <a:t>Ansible</a:t>
            </a:r>
            <a:r>
              <a:rPr lang="en-US" sz="1600" dirty="0"/>
              <a:t> Galaxy </a:t>
            </a:r>
            <a:r>
              <a:rPr lang="ru-RU" sz="1600" dirty="0"/>
              <a:t>або інших джерел. Наприклад, </a:t>
            </a:r>
            <a:r>
              <a:rPr lang="en-US" sz="1600" dirty="0" err="1"/>
              <a:t>Ansible</a:t>
            </a:r>
            <a:r>
              <a:rPr lang="en-US" sz="1600" dirty="0"/>
              <a:t> </a:t>
            </a:r>
            <a:r>
              <a:rPr lang="ru-RU" sz="1600" dirty="0"/>
              <a:t>поставляється з великою кількістю модулів, які вже присутні для керування основними функціями </a:t>
            </a:r>
            <a:r>
              <a:rPr lang="en-US" sz="1600" dirty="0"/>
              <a:t>Cisco ACI, </a:t>
            </a:r>
            <a:r>
              <a:rPr lang="ru-RU" sz="1600" dirty="0"/>
              <a:t>але також надає навчальні посібники про те, як складати додаткові користувацькі модулі для функцій </a:t>
            </a:r>
            <a:r>
              <a:rPr lang="en-US" sz="1600" dirty="0"/>
              <a:t>ACI, </a:t>
            </a:r>
            <a:r>
              <a:rPr lang="ru-RU" sz="1600" dirty="0"/>
              <a:t>які наразі не охоплені.</a:t>
            </a:r>
          </a:p>
          <a:p>
            <a:r>
              <a:rPr lang="ru-RU" sz="1600" b="1" dirty="0"/>
              <a:t>Основні файли </a:t>
            </a:r>
            <a:r>
              <a:rPr lang="en-US" sz="1600" b="1" dirty="0"/>
              <a:t>playbook -</a:t>
            </a:r>
            <a:r>
              <a:rPr lang="en-US" sz="1600" dirty="0"/>
              <a:t> </a:t>
            </a:r>
            <a:r>
              <a:rPr lang="ru-RU" sz="1600" dirty="0"/>
              <a:t>Записані в </a:t>
            </a:r>
            <a:r>
              <a:rPr lang="en-US" sz="1600" dirty="0"/>
              <a:t>YAML, </a:t>
            </a:r>
            <a:r>
              <a:rPr lang="ru-RU" sz="1600" dirty="0"/>
              <a:t>ці файли можуть посилатися один на одного або ролі нижчого рівня.</a:t>
            </a:r>
          </a:p>
          <a:p>
            <a:r>
              <a:rPr lang="ru-RU" sz="1600" b="1" dirty="0"/>
              <a:t>Рольові папки та файли -</a:t>
            </a:r>
            <a:r>
              <a:rPr lang="ru-RU" sz="1600" dirty="0"/>
              <a:t> Кожне дерево папок ролей об'єднує ресурси, які разом вмикають фазу детальної конфігурації. Папка ролей містить папку `/</a:t>
            </a:r>
            <a:r>
              <a:rPr lang="en-US" sz="1600" dirty="0"/>
              <a:t>tasks` </a:t>
            </a:r>
            <a:r>
              <a:rPr lang="ru-RU" sz="1600" dirty="0"/>
              <a:t>з файлом завдань `</a:t>
            </a:r>
            <a:r>
              <a:rPr lang="en-US" sz="1600" dirty="0" err="1"/>
              <a:t>main.yml</a:t>
            </a:r>
            <a:r>
              <a:rPr lang="en-US" sz="1600" dirty="0"/>
              <a:t>`. </a:t>
            </a:r>
            <a:r>
              <a:rPr lang="ru-RU" sz="1600" dirty="0"/>
              <a:t>Вона також містить папку файлів завдань асинхронного обробника - `</a:t>
            </a:r>
            <a:r>
              <a:rPr lang="en-US" sz="1600" dirty="0"/>
              <a:t>handler` . </a:t>
            </a:r>
            <a:endParaRPr lang="ru-RU" sz="1800" dirty="0"/>
          </a:p>
        </p:txBody>
      </p:sp>
      <p:pic>
        <p:nvPicPr>
          <p:cNvPr id="2" name="Picture 1"/>
          <p:cNvPicPr>
            <a:picLocks noChangeAspect="1"/>
          </p:cNvPicPr>
          <p:nvPr/>
        </p:nvPicPr>
        <p:blipFill>
          <a:blip r:embed="rId2"/>
          <a:stretch>
            <a:fillRect/>
          </a:stretch>
        </p:blipFill>
        <p:spPr>
          <a:xfrm>
            <a:off x="9959643" y="495629"/>
            <a:ext cx="1267172" cy="2786252"/>
          </a:xfrm>
          <a:prstGeom prst="rect">
            <a:avLst/>
          </a:prstGeom>
          <a:ln>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9643" y="3603279"/>
            <a:ext cx="2150876" cy="3254721"/>
          </a:xfrm>
          <a:prstGeom prst="rect">
            <a:avLst/>
          </a:prstGeom>
        </p:spPr>
      </p:pic>
    </p:spTree>
    <p:extLst>
      <p:ext uri="{BB962C8B-B14F-4D97-AF65-F5344CB8AC3E}">
        <p14:creationId xmlns:p14="http://schemas.microsoft.com/office/powerpoint/2010/main" val="129147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9336" y="571263"/>
            <a:ext cx="5715798" cy="3962953"/>
          </a:xfrm>
        </p:spPr>
      </p:pic>
    </p:spTree>
    <p:extLst>
      <p:ext uri="{BB962C8B-B14F-4D97-AF65-F5344CB8AC3E}">
        <p14:creationId xmlns:p14="http://schemas.microsoft.com/office/powerpoint/2010/main" val="256473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lnSpcReduction="10000"/>
          </a:bodyPr>
          <a:lstStyle/>
          <a:p>
            <a:pPr marL="0" indent="0">
              <a:buNone/>
            </a:pPr>
            <a:r>
              <a:rPr lang="en-US" sz="1800" b="1" dirty="0" err="1"/>
              <a:t>Ansible</a:t>
            </a:r>
            <a:r>
              <a:rPr lang="en-US" sz="1800" b="1" dirty="0"/>
              <a:t> </a:t>
            </a:r>
            <a:r>
              <a:rPr lang="ru-RU" sz="1800" b="1" dirty="0"/>
              <a:t>в </a:t>
            </a:r>
            <a:r>
              <a:rPr lang="ru-RU" sz="1800" b="1" dirty="0" smtClean="0"/>
              <a:t>масштабі</a:t>
            </a:r>
          </a:p>
          <a:p>
            <a:pPr marL="0" indent="0">
              <a:buNone/>
            </a:pPr>
            <a:r>
              <a:rPr lang="ru-RU" sz="1800" dirty="0" smtClean="0"/>
              <a:t>Керуючий </a:t>
            </a:r>
            <a:r>
              <a:rPr lang="ru-RU" sz="1800" dirty="0"/>
              <a:t>вузол </a:t>
            </a:r>
            <a:r>
              <a:rPr lang="en-US" sz="1800" dirty="0" err="1"/>
              <a:t>Ansible</a:t>
            </a:r>
            <a:r>
              <a:rPr lang="en-US" sz="1800" dirty="0"/>
              <a:t> </a:t>
            </a:r>
            <a:r>
              <a:rPr lang="ru-RU" sz="1800" dirty="0"/>
              <a:t>призначений для розташування поруч з інфраструктурою, якою він управляє. Наприклад, він може знаходитися на віртуальній машині або в контейнері, що працює в тій же підмережі, що й керовані ресурси. Підприємства та організації з багатьма вузлами під керуванням, як правило, використовують багато вузлів керування </a:t>
            </a:r>
            <a:r>
              <a:rPr lang="en-US" sz="1800" dirty="0" err="1"/>
              <a:t>Ansible</a:t>
            </a:r>
            <a:r>
              <a:rPr lang="en-US" sz="1800" dirty="0"/>
              <a:t>, </a:t>
            </a:r>
            <a:r>
              <a:rPr lang="ru-RU" sz="1800" dirty="0"/>
              <a:t>розподіляючи між інфраструктурними пулами за потреби.</a:t>
            </a:r>
          </a:p>
          <a:p>
            <a:pPr marL="0" indent="0">
              <a:buNone/>
            </a:pPr>
            <a:r>
              <a:rPr lang="ru-RU" sz="1800" dirty="0"/>
              <a:t>Якщо ви не здійснюєте швидку постійну доставку, </a:t>
            </a:r>
            <a:r>
              <a:rPr lang="en-US" sz="1800" dirty="0" err="1"/>
              <a:t>Ansible</a:t>
            </a:r>
            <a:r>
              <a:rPr lang="en-US" sz="1800" dirty="0"/>
              <a:t> </a:t>
            </a:r>
            <a:r>
              <a:rPr lang="ru-RU" sz="1800" dirty="0"/>
              <a:t>вузли навіть не потрібно підтримувати між розгортаннями. Якщо код розгортання </a:t>
            </a:r>
            <a:r>
              <a:rPr lang="en-US" sz="1800" dirty="0" err="1"/>
              <a:t>Ansible</a:t>
            </a:r>
            <a:r>
              <a:rPr lang="en-US" sz="1800" dirty="0"/>
              <a:t> </a:t>
            </a:r>
            <a:r>
              <a:rPr lang="ru-RU" sz="1800" dirty="0"/>
              <a:t>зберігається в системі керування версіями, вузли управління можуть бути запущені або створені, як вам потрібно.</a:t>
            </a:r>
          </a:p>
          <a:p>
            <a:pPr marL="0" indent="0">
              <a:buNone/>
            </a:pPr>
            <a:r>
              <a:rPr lang="ru-RU" sz="1800" dirty="0"/>
              <a:t>Існують проблеми масштабування для великих організацій, такі як керування та контроль доступу до багатьох вузлів </a:t>
            </a:r>
            <a:r>
              <a:rPr lang="en-US" sz="1800" dirty="0" err="1"/>
              <a:t>Ansible</a:t>
            </a:r>
            <a:r>
              <a:rPr lang="en-US" sz="1800" dirty="0"/>
              <a:t> </a:t>
            </a:r>
            <a:r>
              <a:rPr lang="ru-RU" sz="1800" dirty="0"/>
              <a:t>гнучко та безпечно. Сюди також входить безперешкодне і безпечне віддалене керування централізованою автоматизацією підприємства. Для цього існує два рішення на площині керування:</a:t>
            </a:r>
          </a:p>
          <a:p>
            <a:r>
              <a:rPr lang="ru-RU" sz="1800" dirty="0"/>
              <a:t>Комерційний продукт </a:t>
            </a:r>
            <a:r>
              <a:rPr lang="en-US" sz="1800" dirty="0"/>
              <a:t>Red Hat </a:t>
            </a:r>
            <a:r>
              <a:rPr lang="en-US" sz="1800" dirty="0" err="1"/>
              <a:t>Ansible</a:t>
            </a:r>
            <a:r>
              <a:rPr lang="en-US" sz="1800" dirty="0"/>
              <a:t> </a:t>
            </a:r>
            <a:r>
              <a:rPr lang="en-US" sz="1800" dirty="0" err="1" smtClean="0"/>
              <a:t>Automatization</a:t>
            </a:r>
            <a:r>
              <a:rPr lang="en-US" sz="1800" dirty="0" smtClean="0"/>
              <a:t> Platform </a:t>
            </a:r>
            <a:r>
              <a:rPr lang="ru-RU" sz="1800" dirty="0"/>
              <a:t>забезпечує складний веб-інтерфейс, </a:t>
            </a:r>
            <a:r>
              <a:rPr lang="en-US" sz="1800" dirty="0"/>
              <a:t>REST API </a:t>
            </a:r>
            <a:r>
              <a:rPr lang="ru-RU" sz="1800" dirty="0"/>
              <a:t>і багато можливостей керування доступом на основі ролей.</a:t>
            </a:r>
          </a:p>
          <a:p>
            <a:r>
              <a:rPr lang="ru-RU" sz="1800" dirty="0"/>
              <a:t>Альтернативою з відкритим вихідним кодом, яку можна порівняти за функціями, є проект </a:t>
            </a:r>
            <a:r>
              <a:rPr lang="en-US" sz="1800" dirty="0"/>
              <a:t>AWX, </a:t>
            </a:r>
            <a:r>
              <a:rPr lang="ru-RU" sz="1800" dirty="0"/>
              <a:t>в якому </a:t>
            </a:r>
            <a:r>
              <a:rPr lang="en-US" sz="1800" dirty="0" err="1"/>
              <a:t>Ansible</a:t>
            </a:r>
            <a:r>
              <a:rPr lang="en-US" sz="1800" dirty="0"/>
              <a:t> </a:t>
            </a:r>
            <a:r>
              <a:rPr lang="en-US" sz="1800" dirty="0" err="1"/>
              <a:t>Automatization</a:t>
            </a:r>
            <a:r>
              <a:rPr lang="en-US" sz="1800" dirty="0"/>
              <a:t> Platform </a:t>
            </a:r>
            <a:r>
              <a:rPr lang="ru-RU" sz="1800" dirty="0"/>
              <a:t>є дистрибутивом з доданою вартістю. Однак, </a:t>
            </a:r>
            <a:r>
              <a:rPr lang="en-US" sz="1800" dirty="0"/>
              <a:t>AWX, </a:t>
            </a:r>
            <a:r>
              <a:rPr lang="ru-RU" sz="1800" dirty="0"/>
              <a:t>як кажуть, представляє гілку розробки, яка проходить мінімальне тестування і недоступна через підписані двійкові файли. Це може бути проблемою для багатьох підприємств.</a:t>
            </a:r>
          </a:p>
          <a:p>
            <a:pPr marL="0" indent="0">
              <a:buNone/>
            </a:pPr>
            <a:r>
              <a:rPr lang="ru-RU" sz="1800" dirty="0"/>
              <a:t>Безперервна доставка навколо розгортання </a:t>
            </a:r>
            <a:r>
              <a:rPr lang="en-US" sz="1800" dirty="0" err="1"/>
              <a:t>Ansible</a:t>
            </a:r>
            <a:r>
              <a:rPr lang="en-US" sz="1800" dirty="0"/>
              <a:t> </a:t>
            </a:r>
            <a:r>
              <a:rPr lang="ru-RU" sz="1800" dirty="0"/>
              <a:t>може бути виконана з будь-яким інструментом автоматизації </a:t>
            </a:r>
            <a:r>
              <a:rPr lang="en-US" sz="1800" dirty="0"/>
              <a:t>CI/CD </a:t>
            </a:r>
            <a:r>
              <a:rPr lang="ru-RU" sz="1800" dirty="0"/>
              <a:t>загального призначення, таким як </a:t>
            </a:r>
            <a:r>
              <a:rPr lang="en-US" sz="1800" dirty="0"/>
              <a:t>Jenkins </a:t>
            </a:r>
            <a:r>
              <a:rPr lang="ru-RU" sz="1800" dirty="0"/>
              <a:t>або </a:t>
            </a:r>
            <a:r>
              <a:rPr lang="en-US" sz="1800" dirty="0"/>
              <a:t>Spinnaker. </a:t>
            </a:r>
            <a:r>
              <a:rPr lang="ru-RU" sz="1800" dirty="0"/>
              <a:t>Більші, складніші проекти часто використовують фреймворк з відкритим вихідним кодом </a:t>
            </a:r>
            <a:r>
              <a:rPr lang="en-US" sz="1800" dirty="0" err="1"/>
              <a:t>Zuul</a:t>
            </a:r>
            <a:r>
              <a:rPr lang="en-US" sz="1800" dirty="0"/>
              <a:t>, </a:t>
            </a:r>
            <a:r>
              <a:rPr lang="ru-RU" sz="1800" dirty="0"/>
              <a:t>спочатку розроблений проектом </a:t>
            </a:r>
            <a:r>
              <a:rPr lang="en-US" sz="1800" dirty="0" err="1"/>
              <a:t>OpenStack</a:t>
            </a:r>
            <a:r>
              <a:rPr lang="en-US" sz="1800" dirty="0"/>
              <a:t> </a:t>
            </a:r>
            <a:r>
              <a:rPr lang="ru-RU" sz="1800" dirty="0"/>
              <a:t>і незалежно вироблений в 2018 році. Проект </a:t>
            </a:r>
            <a:r>
              <a:rPr lang="en-US" sz="1800" dirty="0"/>
              <a:t>AWX, </a:t>
            </a:r>
            <a:r>
              <a:rPr lang="ru-RU" sz="1800" dirty="0"/>
              <a:t>серед багатьох інших, є </a:t>
            </a:r>
            <a:r>
              <a:rPr lang="en-US" sz="1800" dirty="0" err="1"/>
              <a:t>Zuul</a:t>
            </a:r>
            <a:r>
              <a:rPr lang="en-US" sz="1800" dirty="0"/>
              <a:t>-gated </a:t>
            </a:r>
            <a:r>
              <a:rPr lang="ru-RU" sz="1800" dirty="0"/>
              <a:t>проект.</a:t>
            </a:r>
          </a:p>
          <a:p>
            <a:pPr marL="0" indent="0">
              <a:buNone/>
            </a:pPr>
            <a:r>
              <a:rPr lang="ru-RU" sz="1800" dirty="0"/>
              <a:t>Більш масштабні реалізації </a:t>
            </a:r>
            <a:r>
              <a:rPr lang="en-US" sz="1800" dirty="0" err="1"/>
              <a:t>Ansible</a:t>
            </a:r>
            <a:r>
              <a:rPr lang="en-US" sz="1800" dirty="0"/>
              <a:t> </a:t>
            </a:r>
            <a:r>
              <a:rPr lang="ru-RU" sz="1800" dirty="0"/>
              <a:t>також отримують переваги від </a:t>
            </a:r>
            <a:r>
              <a:rPr lang="en-US" sz="1800" dirty="0" err="1"/>
              <a:t>Ansible</a:t>
            </a:r>
            <a:r>
              <a:rPr lang="en-US" sz="1800" dirty="0"/>
              <a:t> Vault, </a:t>
            </a:r>
            <a:r>
              <a:rPr lang="ru-RU" sz="1800" dirty="0"/>
              <a:t>вбудованої функції, яка дозволяє шифрувати паролі та іншу конфіденційну інформацію. Він надає просту і легку альтернативу зберіганню конфіденційної інформації в </a:t>
            </a:r>
            <a:r>
              <a:rPr lang="en-US" sz="1800" dirty="0"/>
              <a:t>playbook, </a:t>
            </a:r>
            <a:r>
              <a:rPr lang="ru-RU" sz="1800" dirty="0"/>
              <a:t>ролях або в інших місцях у вигляді простого тексту.</a:t>
            </a:r>
          </a:p>
          <a:p>
            <a:pPr marL="0" indent="0">
              <a:buNone/>
            </a:pPr>
            <a:endParaRPr lang="ru-RU" sz="1800" dirty="0"/>
          </a:p>
        </p:txBody>
      </p:sp>
    </p:spTree>
    <p:extLst>
      <p:ext uri="{BB962C8B-B14F-4D97-AF65-F5344CB8AC3E}">
        <p14:creationId xmlns:p14="http://schemas.microsoft.com/office/powerpoint/2010/main" val="227716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01613" y="329833"/>
            <a:ext cx="11380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Побудова файлового дерева проекту Ansible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Почніть побудову базової структури папок для вашого проекту Ansible на вашій цільовій машині, що доступна для SSH.</a:t>
            </a:r>
          </a:p>
        </p:txBody>
      </p:sp>
      <p:pic>
        <p:nvPicPr>
          <p:cNvPr id="4" name="Picture 3"/>
          <p:cNvPicPr>
            <a:picLocks noChangeAspect="1"/>
          </p:cNvPicPr>
          <p:nvPr/>
        </p:nvPicPr>
        <p:blipFill>
          <a:blip r:embed="rId2"/>
          <a:stretch>
            <a:fillRect/>
          </a:stretch>
        </p:blipFill>
        <p:spPr>
          <a:xfrm>
            <a:off x="300037" y="1514474"/>
            <a:ext cx="1957802" cy="581025"/>
          </a:xfrm>
          <a:prstGeom prst="rect">
            <a:avLst/>
          </a:prstGeom>
        </p:spPr>
      </p:pic>
      <p:sp>
        <p:nvSpPr>
          <p:cNvPr id="5" name="Rectangle 2"/>
          <p:cNvSpPr>
            <a:spLocks noChangeArrowheads="1"/>
          </p:cNvSpPr>
          <p:nvPr/>
        </p:nvSpPr>
        <p:spPr bwMode="auto">
          <a:xfrm>
            <a:off x="201613" y="2202922"/>
            <a:ext cx="114950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На верхньому рівні в папці проекту вам потрібно: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Файл інвентаризації (іnventory), що містить відомості про машину(и), на яких вам потрібно виконати розгортання.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Файл верхнього рівня </a:t>
            </a:r>
            <a:r>
              <a:rPr kumimoji="0" lang="ru-RU" altLang="ru-RU" sz="1600" b="1" i="0" u="none" strike="noStrike" cap="none" normalizeH="0" baseline="0" dirty="0" smtClean="0">
                <a:ln>
                  <a:noFill/>
                </a:ln>
                <a:solidFill>
                  <a:schemeClr val="tx1"/>
                </a:solidFill>
                <a:effectLst/>
              </a:rPr>
              <a:t>site.yml</a:t>
            </a:r>
            <a:r>
              <a:rPr kumimoji="0" lang="ru-RU" altLang="ru-RU" sz="1600" b="0" i="0" u="none" strike="noStrike" cap="none" normalizeH="0" baseline="0" dirty="0" smtClean="0">
                <a:ln>
                  <a:noFill/>
                </a:ln>
                <a:solidFill>
                  <a:schemeClr val="tx1"/>
                </a:solidFill>
                <a:effectLst/>
              </a:rPr>
              <a:t>, що містить інструкції найбільш абстрактного рівня для проведення вашого розгортання.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Структура папки ролей, яка містить роль вашого </a:t>
            </a:r>
            <a:r>
              <a:rPr kumimoji="0" lang="ru-RU" altLang="ru-RU" sz="1600" b="1" i="0" u="none" strike="noStrike" cap="none" normalizeH="0" baseline="0" dirty="0" smtClean="0">
                <a:ln>
                  <a:noFill/>
                </a:ln>
                <a:solidFill>
                  <a:schemeClr val="tx1"/>
                </a:solidFill>
                <a:effectLst/>
              </a:rPr>
              <a:t>webserver</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stretch>
            <a:fillRect/>
          </a:stretch>
        </p:blipFill>
        <p:spPr>
          <a:xfrm>
            <a:off x="390524" y="3652837"/>
            <a:ext cx="2837205" cy="1185863"/>
          </a:xfrm>
          <a:prstGeom prst="rect">
            <a:avLst/>
          </a:prstGeom>
        </p:spPr>
      </p:pic>
    </p:spTree>
    <p:extLst>
      <p:ext uri="{BB962C8B-B14F-4D97-AF65-F5344CB8AC3E}">
        <p14:creationId xmlns:p14="http://schemas.microsoft.com/office/powerpoint/2010/main" val="2120138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Створення файлу </a:t>
            </a:r>
            <a:r>
              <a:rPr lang="ru-RU" sz="1600" b="1" dirty="0" smtClean="0"/>
              <a:t>інвентаризації</a:t>
            </a:r>
          </a:p>
          <a:p>
            <a:pPr marL="0" indent="0">
              <a:buNone/>
            </a:pPr>
            <a:r>
              <a:rPr lang="ru-RU" sz="1600" dirty="0" smtClean="0"/>
              <a:t>Файл </a:t>
            </a:r>
            <a:r>
              <a:rPr lang="ru-RU" sz="1600" dirty="0"/>
              <a:t>інвентаризації (і</a:t>
            </a:r>
            <a:r>
              <a:rPr lang="en-US" sz="1600" dirty="0" err="1"/>
              <a:t>nventory</a:t>
            </a:r>
            <a:r>
              <a:rPr lang="en-US" sz="1600" dirty="0"/>
              <a:t>) </a:t>
            </a:r>
            <a:r>
              <a:rPr lang="ru-RU" sz="1600" dirty="0"/>
              <a:t>для цього проекту може бути дуже простим. Зробіть його </a:t>
            </a:r>
            <a:r>
              <a:rPr lang="en-US" sz="1600" dirty="0"/>
              <a:t>DNS-</a:t>
            </a:r>
            <a:r>
              <a:rPr lang="ru-RU" sz="1600" dirty="0"/>
              <a:t>перетворюваним ім'ям вузла вашої цільової машини:</a:t>
            </a:r>
          </a:p>
          <a:p>
            <a:pPr marL="0" indent="0">
              <a:buNone/>
            </a:pPr>
            <a:endParaRPr lang="ru-RU" sz="1600" dirty="0"/>
          </a:p>
        </p:txBody>
      </p:sp>
      <p:pic>
        <p:nvPicPr>
          <p:cNvPr id="2" name="Picture 1"/>
          <p:cNvPicPr>
            <a:picLocks noChangeAspect="1"/>
          </p:cNvPicPr>
          <p:nvPr/>
        </p:nvPicPr>
        <p:blipFill>
          <a:blip r:embed="rId2"/>
          <a:stretch>
            <a:fillRect/>
          </a:stretch>
        </p:blipFill>
        <p:spPr>
          <a:xfrm>
            <a:off x="414337" y="1228724"/>
            <a:ext cx="3443288" cy="605413"/>
          </a:xfrm>
          <a:prstGeom prst="rect">
            <a:avLst/>
          </a:prstGeom>
        </p:spPr>
      </p:pic>
      <p:sp>
        <p:nvSpPr>
          <p:cNvPr id="4" name="Rectangle 1"/>
          <p:cNvSpPr>
            <a:spLocks noChangeArrowheads="1"/>
          </p:cNvSpPr>
          <p:nvPr/>
        </p:nvSpPr>
        <p:spPr bwMode="auto">
          <a:xfrm>
            <a:off x="325925" y="1980752"/>
            <a:ext cx="11647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Ви визначаєте групу, яка називається </a:t>
            </a:r>
            <a:r>
              <a:rPr kumimoji="0" lang="ru-RU" altLang="ru-RU" sz="1600" b="1" i="0" u="none" strike="noStrike" cap="none" normalizeH="0" baseline="0" dirty="0" smtClean="0">
                <a:ln>
                  <a:noFill/>
                </a:ln>
                <a:solidFill>
                  <a:schemeClr val="tx1"/>
                </a:solidFill>
                <a:effectLst/>
              </a:rPr>
              <a:t>webservers</a:t>
            </a:r>
            <a:r>
              <a:rPr kumimoji="0" lang="ru-RU" altLang="ru-RU" sz="1600" b="0" i="0" u="none" strike="noStrike" cap="none" normalizeH="0" baseline="0" dirty="0" smtClean="0">
                <a:ln>
                  <a:noFill/>
                </a:ln>
                <a:solidFill>
                  <a:schemeClr val="tx1"/>
                </a:solidFill>
                <a:effectLst/>
              </a:rPr>
              <a:t> і розміщуєте в ній ім’я вузла (або IP) вашої цільової машини. Ви можете додати нові імена вузлів/IP до цього групового блоку або додати додаткові групові блоки, щоб призначити вузли для більш складних розгортань. Назва </a:t>
            </a:r>
            <a:r>
              <a:rPr kumimoji="0" lang="ru-RU" altLang="ru-RU" sz="1600" b="1" i="0" u="none" strike="noStrike" cap="none" normalizeH="0" baseline="0" dirty="0" smtClean="0">
                <a:ln>
                  <a:noFill/>
                </a:ln>
                <a:solidFill>
                  <a:schemeClr val="tx1"/>
                </a:solidFill>
                <a:effectLst/>
              </a:rPr>
              <a:t>webservers</a:t>
            </a:r>
            <a:r>
              <a:rPr kumimoji="0" lang="ru-RU" altLang="ru-RU" sz="1600" b="0" i="0" u="none" strike="noStrike" cap="none" normalizeH="0" baseline="0" dirty="0" smtClean="0">
                <a:ln>
                  <a:noFill/>
                </a:ln>
                <a:solidFill>
                  <a:schemeClr val="tx1"/>
                </a:solidFill>
                <a:effectLst/>
              </a:rPr>
              <a:t> є цілком довільною. Наприклад, якщо у вас було шість серверів, які потрібно налаштувати загальним способом, а потім налаштувати три як веб-сервери і три як сервери бази даних, ваш inventory може виглядати наступним чином: </a:t>
            </a:r>
          </a:p>
        </p:txBody>
      </p:sp>
      <p:pic>
        <p:nvPicPr>
          <p:cNvPr id="5" name="Picture 4"/>
          <p:cNvPicPr>
            <a:picLocks noChangeAspect="1"/>
          </p:cNvPicPr>
          <p:nvPr/>
        </p:nvPicPr>
        <p:blipFill>
          <a:blip r:embed="rId3"/>
          <a:stretch>
            <a:fillRect/>
          </a:stretch>
        </p:blipFill>
        <p:spPr>
          <a:xfrm>
            <a:off x="414337" y="3204584"/>
            <a:ext cx="3100388" cy="2182247"/>
          </a:xfrm>
          <a:prstGeom prst="rect">
            <a:avLst/>
          </a:prstGeom>
        </p:spPr>
      </p:pic>
      <p:sp>
        <p:nvSpPr>
          <p:cNvPr id="6" name="Rectangle 2"/>
          <p:cNvSpPr>
            <a:spLocks noChangeArrowheads="1"/>
          </p:cNvSpPr>
          <p:nvPr/>
        </p:nvSpPr>
        <p:spPr bwMode="auto">
          <a:xfrm>
            <a:off x="414337" y="5705138"/>
            <a:ext cx="115585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Насправді вам не потрібно створювати групу </a:t>
            </a:r>
            <a:r>
              <a:rPr kumimoji="0" lang="ru-RU" altLang="ru-RU" sz="1600" b="1" i="0" u="none" strike="noStrike" cap="none" normalizeH="0" baseline="0" dirty="0" smtClean="0">
                <a:ln>
                  <a:noFill/>
                </a:ln>
                <a:solidFill>
                  <a:schemeClr val="tx1"/>
                </a:solidFill>
                <a:effectLst/>
              </a:rPr>
              <a:t>common</a:t>
            </a:r>
            <a:r>
              <a:rPr kumimoji="0" lang="ru-RU" altLang="ru-RU" sz="1600" b="0" i="0" u="none" strike="noStrike" cap="none" normalizeH="0" baseline="0" dirty="0" smtClean="0">
                <a:ln>
                  <a:noFill/>
                </a:ln>
                <a:solidFill>
                  <a:schemeClr val="tx1"/>
                </a:solidFill>
                <a:effectLst/>
              </a:rPr>
              <a:t>, тому що Ansible надає засоби, щоб застосувати загальну конфігурацію до всіх серверів в inventory, які ви побачите за мить. </a:t>
            </a:r>
          </a:p>
        </p:txBody>
      </p:sp>
    </p:spTree>
    <p:extLst>
      <p:ext uri="{BB962C8B-B14F-4D97-AF65-F5344CB8AC3E}">
        <p14:creationId xmlns:p14="http://schemas.microsoft.com/office/powerpoint/2010/main" val="3296840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325438" y="168624"/>
            <a:ext cx="114855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Створення файлу playbook верхнього рівня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playbook верхнього рівня зазвичай описаний порядок, дозволи та інші відомості, згідно з якими застосовуються налаштування нижчого рівня, визначені у ролях. У цьому прикладі проекту </a:t>
            </a:r>
            <a:r>
              <a:rPr kumimoji="0" lang="ru-RU" altLang="ru-RU" sz="1600" b="1" i="0" u="none" strike="noStrike" cap="none" normalizeH="0" baseline="0" dirty="0" smtClean="0">
                <a:ln>
                  <a:noFill/>
                </a:ln>
                <a:solidFill>
                  <a:schemeClr val="tx1"/>
                </a:solidFill>
                <a:effectLst/>
              </a:rPr>
              <a:t>site.yml</a:t>
            </a:r>
            <a:r>
              <a:rPr kumimoji="0" lang="ru-RU" altLang="ru-RU" sz="1600" b="0" i="0" u="none" strike="noStrike" cap="none" normalizeH="0" baseline="0" dirty="0" smtClean="0">
                <a:ln>
                  <a:noFill/>
                </a:ln>
                <a:solidFill>
                  <a:schemeClr val="tx1"/>
                </a:solidFill>
                <a:effectLst/>
              </a:rPr>
              <a:t> виглядає так:</a:t>
            </a:r>
          </a:p>
        </p:txBody>
      </p:sp>
      <p:pic>
        <p:nvPicPr>
          <p:cNvPr id="4" name="Picture 3"/>
          <p:cNvPicPr>
            <a:picLocks noChangeAspect="1"/>
          </p:cNvPicPr>
          <p:nvPr/>
        </p:nvPicPr>
        <p:blipFill>
          <a:blip r:embed="rId2"/>
          <a:stretch>
            <a:fillRect/>
          </a:stretch>
        </p:blipFill>
        <p:spPr>
          <a:xfrm>
            <a:off x="404812" y="1347787"/>
            <a:ext cx="2879566" cy="1166813"/>
          </a:xfrm>
          <a:prstGeom prst="rect">
            <a:avLst/>
          </a:prstGeom>
        </p:spPr>
      </p:pic>
      <p:sp>
        <p:nvSpPr>
          <p:cNvPr id="5" name="Rectangle 2"/>
          <p:cNvSpPr>
            <a:spLocks noChangeArrowheads="1"/>
          </p:cNvSpPr>
          <p:nvPr/>
        </p:nvSpPr>
        <p:spPr bwMode="auto">
          <a:xfrm>
            <a:off x="325438" y="2635595"/>
            <a:ext cx="109918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site.yml </a:t>
            </a:r>
            <a:r>
              <a:rPr kumimoji="0" lang="ru-RU" altLang="ru-RU" sz="1600" b="0" i="0" u="none" strike="noStrike" cap="none" normalizeH="0" baseline="0" dirty="0" smtClean="0">
                <a:ln>
                  <a:noFill/>
                </a:ln>
                <a:solidFill>
                  <a:schemeClr val="tx1"/>
                </a:solidFill>
                <a:effectLst/>
              </a:rPr>
              <a:t>визначає, з якими вузлами ви хочете виконати операції, і які ролі ви хочете застосувати до цих вузлів. Рядок </a:t>
            </a:r>
            <a:r>
              <a:rPr kumimoji="0" lang="ru-RU" altLang="ru-RU" sz="1600" b="1" i="0" u="none" strike="noStrike" cap="none" normalizeH="0" baseline="0" dirty="0" smtClean="0">
                <a:ln>
                  <a:noFill/>
                </a:ln>
                <a:solidFill>
                  <a:schemeClr val="tx1"/>
                </a:solidFill>
                <a:effectLst/>
              </a:rPr>
              <a:t>become: true </a:t>
            </a:r>
            <a:r>
              <a:rPr kumimoji="0" lang="ru-RU" altLang="ru-RU" sz="1600" b="0" i="0" u="none" strike="noStrike" cap="none" normalizeH="0" baseline="0" dirty="0" smtClean="0">
                <a:ln>
                  <a:noFill/>
                </a:ln>
                <a:solidFill>
                  <a:schemeClr val="tx1"/>
                </a:solidFill>
                <a:effectLst/>
              </a:rPr>
              <a:t>повідомляє Ansible, що ви хочете виконувати ролі як </a:t>
            </a:r>
            <a:r>
              <a:rPr kumimoji="0" lang="ru-RU" altLang="ru-RU" sz="1600" b="1" i="0" u="none" strike="noStrike" cap="none" normalizeH="0" baseline="0" dirty="0" smtClean="0">
                <a:ln>
                  <a:noFill/>
                </a:ln>
                <a:solidFill>
                  <a:schemeClr val="tx1"/>
                </a:solidFill>
                <a:effectLst/>
              </a:rPr>
              <a:t>root</a:t>
            </a:r>
            <a:r>
              <a:rPr kumimoji="0" lang="ru-RU" altLang="ru-RU" sz="1600" b="0" i="0" u="none" strike="noStrike" cap="none" normalizeH="0" baseline="0" dirty="0" smtClean="0">
                <a:ln>
                  <a:noFill/>
                </a:ln>
                <a:solidFill>
                  <a:schemeClr val="tx1"/>
                </a:solidFill>
                <a:effectLst/>
              </a:rPr>
              <a:t>, через </a:t>
            </a:r>
            <a:r>
              <a:rPr kumimoji="0" lang="ru-RU" altLang="ru-RU" sz="1600" b="1" i="0" u="none" strike="noStrike" cap="none" normalizeH="0" baseline="0" dirty="0" smtClean="0">
                <a:ln>
                  <a:noFill/>
                </a:ln>
                <a:solidFill>
                  <a:schemeClr val="tx1"/>
                </a:solidFill>
                <a:effectLst/>
              </a:rPr>
              <a:t>sudo</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Зауважте, що замість </a:t>
            </a:r>
            <a:r>
              <a:rPr kumimoji="0" lang="ru-RU" altLang="ru-RU" sz="1600" b="1" i="0" u="none" strike="noStrike" cap="none" normalizeH="0" baseline="0" dirty="0" smtClean="0">
                <a:ln>
                  <a:noFill/>
                </a:ln>
                <a:solidFill>
                  <a:schemeClr val="tx1"/>
                </a:solidFill>
                <a:effectLst/>
              </a:rPr>
              <a:t>hosts: webservers</a:t>
            </a:r>
            <a:r>
              <a:rPr kumimoji="0" lang="ru-RU" altLang="ru-RU" sz="1600" b="0" i="0" u="none" strike="noStrike" cap="none" normalizeH="0" baseline="0" dirty="0" smtClean="0">
                <a:ln>
                  <a:noFill/>
                </a:ln>
                <a:solidFill>
                  <a:schemeClr val="tx1"/>
                </a:solidFill>
                <a:effectLst/>
              </a:rPr>
              <a:t> ви можете застосувати цю роль до всіх цільових вузлів (які у цьому випадку будуть працювати нормально, оскільки у вас лише одна ціль), підставивши рядок:</a:t>
            </a:r>
          </a:p>
        </p:txBody>
      </p:sp>
      <p:pic>
        <p:nvPicPr>
          <p:cNvPr id="6" name="Picture 5"/>
          <p:cNvPicPr>
            <a:picLocks noChangeAspect="1"/>
          </p:cNvPicPr>
          <p:nvPr/>
        </p:nvPicPr>
        <p:blipFill>
          <a:blip r:embed="rId3"/>
          <a:stretch>
            <a:fillRect/>
          </a:stretch>
        </p:blipFill>
        <p:spPr>
          <a:xfrm>
            <a:off x="404812" y="3904353"/>
            <a:ext cx="1934532" cy="419997"/>
          </a:xfrm>
          <a:prstGeom prst="rect">
            <a:avLst/>
          </a:prstGeom>
        </p:spPr>
      </p:pic>
    </p:spTree>
    <p:extLst>
      <p:ext uri="{BB962C8B-B14F-4D97-AF65-F5344CB8AC3E}">
        <p14:creationId xmlns:p14="http://schemas.microsoft.com/office/powerpoint/2010/main" val="110686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11138" y="164576"/>
            <a:ext cx="117141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Створення ролі веб-серверів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Наступним кроком є створення ролі, на яку встановлюється та налаштовується ваш веб-сервер. Ви вже створили структуру папок для ролі за допомогою </a:t>
            </a:r>
            <a:r>
              <a:rPr kumimoji="0" lang="ru-RU" altLang="ru-RU" sz="1600" b="1" i="0" u="none" strike="noStrike" cap="none" normalizeH="0" baseline="0" dirty="0" smtClean="0">
                <a:ln>
                  <a:noFill/>
                </a:ln>
                <a:solidFill>
                  <a:schemeClr val="tx1"/>
                </a:solidFill>
                <a:effectLst/>
              </a:rPr>
              <a:t>ansible-galaxy</a:t>
            </a:r>
            <a:r>
              <a:rPr kumimoji="0" lang="ru-RU" altLang="ru-RU" sz="1600" b="0" i="0" u="none" strike="noStrike" cap="none" normalizeH="0" baseline="0" dirty="0" smtClean="0">
                <a:ln>
                  <a:noFill/>
                </a:ln>
                <a:solidFill>
                  <a:schemeClr val="tx1"/>
                </a:solidFill>
                <a:effectLst/>
              </a:rPr>
              <a:t>. Код ролі зазвичай міститься у файлі під назвою </a:t>
            </a:r>
            <a:r>
              <a:rPr kumimoji="0" lang="ru-RU" altLang="ru-RU" sz="1600" b="1" i="0" u="none" strike="noStrike" cap="none" normalizeH="0" baseline="0" dirty="0" smtClean="0">
                <a:ln>
                  <a:noFill/>
                </a:ln>
                <a:solidFill>
                  <a:schemeClr val="tx1"/>
                </a:solidFill>
                <a:effectLst/>
              </a:rPr>
              <a:t>main.yml</a:t>
            </a:r>
            <a:r>
              <a:rPr kumimoji="0" lang="ru-RU" altLang="ru-RU" sz="1600" b="0" i="0" u="none" strike="noStrike" cap="none" normalizeH="0" baseline="0" dirty="0" smtClean="0">
                <a:ln>
                  <a:noFill/>
                </a:ln>
                <a:solidFill>
                  <a:schemeClr val="tx1"/>
                </a:solidFill>
                <a:effectLst/>
              </a:rPr>
              <a:t> в каталозі ролей </a:t>
            </a:r>
            <a:r>
              <a:rPr kumimoji="0" lang="ru-RU" altLang="ru-RU" sz="1600" b="1" i="0" u="none" strike="noStrike" cap="none" normalizeH="0" baseline="0" dirty="0" smtClean="0">
                <a:ln>
                  <a:noFill/>
                </a:ln>
                <a:solidFill>
                  <a:schemeClr val="tx1"/>
                </a:solidFill>
                <a:effectLst/>
              </a:rPr>
              <a:t>/tasks</a:t>
            </a:r>
            <a:r>
              <a:rPr kumimoji="0" lang="ru-RU" altLang="ru-RU" sz="1600" b="0" i="0" u="none" strike="noStrike" cap="none" normalizeH="0" baseline="0" dirty="0" smtClean="0">
                <a:ln>
                  <a:noFill/>
                </a:ln>
                <a:solidFill>
                  <a:schemeClr val="tx1"/>
                </a:solidFill>
                <a:effectLst/>
              </a:rPr>
              <a:t>. Ви можете відредагувати файл </a:t>
            </a:r>
            <a:r>
              <a:rPr kumimoji="0" lang="ru-RU" altLang="ru-RU" sz="1600" b="1" i="0" u="none" strike="noStrike" cap="none" normalizeH="0" baseline="0" dirty="0" smtClean="0">
                <a:ln>
                  <a:noFill/>
                </a:ln>
                <a:solidFill>
                  <a:schemeClr val="tx1"/>
                </a:solidFill>
                <a:effectLst/>
              </a:rPr>
              <a:t>roles/webserver/tasks/main.yml</a:t>
            </a:r>
            <a:r>
              <a:rPr kumimoji="0" lang="ru-RU" altLang="ru-RU" sz="1600" b="0" i="0" u="none" strike="noStrike" cap="none" normalizeH="0" baseline="0" dirty="0" smtClean="0">
                <a:ln>
                  <a:noFill/>
                </a:ln>
                <a:solidFill>
                  <a:schemeClr val="tx1"/>
                </a:solidFill>
                <a:effectLst/>
              </a:rPr>
              <a:t> безпосередньо, щоб він мав вигляд:</a:t>
            </a:r>
          </a:p>
        </p:txBody>
      </p:sp>
      <p:pic>
        <p:nvPicPr>
          <p:cNvPr id="4" name="Picture 3"/>
          <p:cNvPicPr>
            <a:picLocks noChangeAspect="1"/>
          </p:cNvPicPr>
          <p:nvPr/>
        </p:nvPicPr>
        <p:blipFill>
          <a:blip r:embed="rId2"/>
          <a:stretch>
            <a:fillRect/>
          </a:stretch>
        </p:blipFill>
        <p:spPr>
          <a:xfrm>
            <a:off x="295274" y="1604962"/>
            <a:ext cx="4429125" cy="2562565"/>
          </a:xfrm>
          <a:prstGeom prst="rect">
            <a:avLst/>
          </a:prstGeom>
        </p:spPr>
      </p:pic>
      <p:sp>
        <p:nvSpPr>
          <p:cNvPr id="5" name="Rectangle 2"/>
          <p:cNvSpPr>
            <a:spLocks noChangeArrowheads="1"/>
          </p:cNvSpPr>
          <p:nvPr/>
        </p:nvSpPr>
        <p:spPr bwMode="auto">
          <a:xfrm>
            <a:off x="295274" y="4398541"/>
            <a:ext cx="118586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Роль має два завдання: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Розгорнути Apache2.</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Скопіювати новий файл</a:t>
            </a:r>
            <a:r>
              <a:rPr kumimoji="0" lang="ru-RU" altLang="ru-RU" sz="1600" b="1" i="0" u="none" strike="noStrike" cap="none" normalizeH="0" baseline="0" dirty="0" smtClean="0">
                <a:ln>
                  <a:noFill/>
                </a:ln>
                <a:solidFill>
                  <a:schemeClr val="tx1"/>
                </a:solidFill>
                <a:effectLst/>
              </a:rPr>
              <a:t> index.html </a:t>
            </a:r>
            <a:r>
              <a:rPr kumimoji="0" lang="ru-RU" altLang="ru-RU" sz="1600" b="0" i="0" u="none" strike="noStrike" cap="none" normalizeH="0" baseline="0" dirty="0" smtClean="0">
                <a:ln>
                  <a:noFill/>
                </a:ln>
                <a:solidFill>
                  <a:schemeClr val="tx1"/>
                </a:solidFill>
                <a:effectLst/>
              </a:rPr>
              <a:t>в корінь HTML Apache2, замінивши сторінку </a:t>
            </a:r>
            <a:r>
              <a:rPr kumimoji="0" lang="ru-RU" altLang="ru-RU" sz="1600" b="1" i="0" u="none" strike="noStrike" cap="none" normalizeH="0" baseline="0" dirty="0" smtClean="0">
                <a:ln>
                  <a:noFill/>
                </a:ln>
                <a:solidFill>
                  <a:schemeClr val="tx1"/>
                </a:solidFill>
                <a:effectLst/>
              </a:rPr>
              <a:t>index.html</a:t>
            </a:r>
            <a:r>
              <a:rPr kumimoji="0" lang="ru-RU" altLang="ru-RU" sz="1600" b="0" i="0" u="none" strike="noStrike" cap="none" normalizeH="0" baseline="0" dirty="0" smtClean="0">
                <a:ln>
                  <a:noFill/>
                </a:ln>
                <a:solidFill>
                  <a:schemeClr val="tx1"/>
                </a:solidFill>
                <a:effectLst/>
              </a:rPr>
              <a:t> за замовчуванням.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строфі </a:t>
            </a:r>
            <a:r>
              <a:rPr kumimoji="0" lang="ru-RU" altLang="ru-RU" sz="1600" b="1" i="0" u="none" strike="noStrike" cap="none" normalizeH="0" baseline="0" dirty="0" smtClean="0">
                <a:ln>
                  <a:noFill/>
                </a:ln>
                <a:solidFill>
                  <a:schemeClr val="tx1"/>
                </a:solidFill>
                <a:effectLst/>
              </a:rPr>
              <a:t>apt:</a:t>
            </a:r>
            <a:r>
              <a:rPr kumimoji="0" lang="ru-RU" altLang="ru-RU" sz="1600" b="0" i="0" u="none" strike="noStrike" cap="none" normalizeH="0" baseline="0" dirty="0" smtClean="0">
                <a:ln>
                  <a:noFill/>
                </a:ln>
                <a:solidFill>
                  <a:schemeClr val="tx1"/>
                </a:solidFill>
                <a:effectLst/>
              </a:rPr>
              <a:t> ви називаєте пакет, його необхідний стан і доручаєте модулю </a:t>
            </a:r>
            <a:r>
              <a:rPr kumimoji="0" lang="ru-RU" altLang="ru-RU" sz="1600" b="1" i="0" u="none" strike="noStrike" cap="none" normalizeH="0" baseline="0" dirty="0" smtClean="0">
                <a:ln>
                  <a:noFill/>
                </a:ln>
                <a:solidFill>
                  <a:schemeClr val="tx1"/>
                </a:solidFill>
                <a:effectLst/>
              </a:rPr>
              <a:t>apt</a:t>
            </a:r>
            <a:r>
              <a:rPr kumimoji="0" lang="ru-RU" altLang="ru-RU" sz="1600" b="0" i="0" u="none" strike="noStrike" cap="none" normalizeH="0" baseline="0" dirty="0" smtClean="0">
                <a:ln>
                  <a:noFill/>
                </a:ln>
                <a:solidFill>
                  <a:schemeClr val="tx1"/>
                </a:solidFill>
                <a:effectLst/>
              </a:rPr>
              <a:t> оновити його кеш. Загалом ви виконуєте </a:t>
            </a:r>
            <a:r>
              <a:rPr kumimoji="0" lang="ru-RU" altLang="ru-RU" sz="1600" b="1" i="0" u="none" strike="noStrike" cap="none" normalizeH="0" baseline="0" dirty="0" smtClean="0">
                <a:ln>
                  <a:noFill/>
                </a:ln>
                <a:solidFill>
                  <a:schemeClr val="tx1"/>
                </a:solidFill>
                <a:effectLst/>
              </a:rPr>
              <a:t>sudo apt update</a:t>
            </a:r>
            <a:r>
              <a:rPr kumimoji="0" lang="ru-RU" altLang="ru-RU" sz="1600" b="0" i="0" u="none" strike="noStrike" cap="none" normalizeH="0" baseline="0" dirty="0" smtClean="0">
                <a:ln>
                  <a:noFill/>
                </a:ln>
                <a:solidFill>
                  <a:schemeClr val="tx1"/>
                </a:solidFill>
                <a:effectLst/>
              </a:rPr>
              <a:t>, перш ніж відбудеться встановлення.</a:t>
            </a:r>
          </a:p>
        </p:txBody>
      </p:sp>
    </p:spTree>
    <p:extLst>
      <p:ext uri="{BB962C8B-B14F-4D97-AF65-F5344CB8AC3E}">
        <p14:creationId xmlns:p14="http://schemas.microsoft.com/office/powerpoint/2010/main" val="4162800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У другій строфі підпрограма копіювання </a:t>
            </a:r>
            <a:r>
              <a:rPr lang="en-US" sz="1600" dirty="0" err="1"/>
              <a:t>Ansible</a:t>
            </a:r>
            <a:r>
              <a:rPr lang="en-US" sz="1600" dirty="0"/>
              <a:t> </a:t>
            </a:r>
            <a:r>
              <a:rPr lang="ru-RU" sz="1600" dirty="0"/>
              <a:t>переміщує файл з вашої локальної системи до цільової директорії, а також змінює його власника та дозволи. Це еквівалентно до:</a:t>
            </a:r>
          </a:p>
        </p:txBody>
      </p:sp>
      <p:pic>
        <p:nvPicPr>
          <p:cNvPr id="2" name="Picture 1"/>
          <p:cNvPicPr>
            <a:picLocks noChangeAspect="1"/>
          </p:cNvPicPr>
          <p:nvPr/>
        </p:nvPicPr>
        <p:blipFill>
          <a:blip r:embed="rId2"/>
          <a:stretch>
            <a:fillRect/>
          </a:stretch>
        </p:blipFill>
        <p:spPr>
          <a:xfrm>
            <a:off x="325925" y="890587"/>
            <a:ext cx="3626900" cy="585788"/>
          </a:xfrm>
          <a:prstGeom prst="rect">
            <a:avLst/>
          </a:prstGeom>
        </p:spPr>
      </p:pic>
      <p:sp>
        <p:nvSpPr>
          <p:cNvPr id="4" name="Rectangle 1"/>
          <p:cNvSpPr>
            <a:spLocks noChangeArrowheads="1"/>
          </p:cNvSpPr>
          <p:nvPr/>
        </p:nvSpPr>
        <p:spPr bwMode="auto">
          <a:xfrm>
            <a:off x="325925" y="1681289"/>
            <a:ext cx="114979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Створення файлу index.html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Звичайно ж, вам потрібно буде створити новий файл </a:t>
            </a:r>
            <a:r>
              <a:rPr kumimoji="0" lang="ru-RU" altLang="ru-RU" sz="1600" b="1" i="0" u="none" strike="noStrike" cap="none" normalizeH="0" baseline="0" dirty="0" smtClean="0">
                <a:ln>
                  <a:noFill/>
                </a:ln>
                <a:solidFill>
                  <a:schemeClr val="tx1"/>
                </a:solidFill>
                <a:effectLst/>
              </a:rPr>
              <a:t>index.html</a:t>
            </a:r>
            <a:r>
              <a:rPr kumimoji="0" lang="ru-RU" altLang="ru-RU" sz="1600" b="0" i="0" u="none" strike="noStrike" cap="none" normalizeH="0" baseline="0" dirty="0" smtClean="0">
                <a:ln>
                  <a:noFill/>
                </a:ln>
                <a:solidFill>
                  <a:schemeClr val="tx1"/>
                </a:solidFill>
                <a:effectLst/>
              </a:rPr>
              <a:t>. Команда </a:t>
            </a:r>
            <a:r>
              <a:rPr kumimoji="0" lang="ru-RU" altLang="ru-RU" sz="1600" b="1" i="0" u="none" strike="noStrike" cap="none" normalizeH="0" baseline="0" dirty="0" smtClean="0">
                <a:ln>
                  <a:noFill/>
                </a:ln>
                <a:solidFill>
                  <a:schemeClr val="tx1"/>
                </a:solidFill>
                <a:effectLst/>
              </a:rPr>
              <a:t>Ansible copy </a:t>
            </a:r>
            <a:r>
              <a:rPr kumimoji="0" lang="ru-RU" altLang="ru-RU" sz="1600" b="0" i="0" u="none" strike="noStrike" cap="none" normalizeH="0" baseline="0" dirty="0" smtClean="0">
                <a:ln>
                  <a:noFill/>
                </a:ln>
                <a:solidFill>
                  <a:schemeClr val="tx1"/>
                </a:solidFill>
                <a:effectLst/>
              </a:rPr>
              <a:t>припускає, що такі файли будуть зберігатися в каталозі </a:t>
            </a:r>
            <a:r>
              <a:rPr kumimoji="0" lang="ru-RU" altLang="ru-RU" sz="1600" b="1" i="0" u="none" strike="noStrike" cap="none" normalizeH="0" baseline="0" dirty="0" smtClean="0">
                <a:ln>
                  <a:noFill/>
                </a:ln>
                <a:solidFill>
                  <a:schemeClr val="tx1"/>
                </a:solidFill>
                <a:effectLst/>
              </a:rPr>
              <a:t>/files </a:t>
            </a:r>
            <a:r>
              <a:rPr kumimoji="0" lang="ru-RU" altLang="ru-RU" sz="1600" b="0" i="0" u="none" strike="noStrike" cap="none" normalizeH="0" baseline="0" dirty="0" smtClean="0">
                <a:ln>
                  <a:noFill/>
                </a:ln>
                <a:solidFill>
                  <a:schemeClr val="tx1"/>
                </a:solidFill>
                <a:effectLst/>
              </a:rPr>
              <a:t>- ролі, яка їх викликає, якщо не вказано інше. Перейдіть до цієї директорії і створіть такий файл </a:t>
            </a:r>
            <a:r>
              <a:rPr kumimoji="0" lang="ru-RU" altLang="ru-RU" sz="1600" b="1" i="0" u="none" strike="noStrike" cap="none" normalizeH="0" baseline="0" dirty="0" smtClean="0">
                <a:ln>
                  <a:noFill/>
                </a:ln>
                <a:solidFill>
                  <a:schemeClr val="tx1"/>
                </a:solidFill>
                <a:effectLst/>
              </a:rPr>
              <a:t>index.html</a:t>
            </a:r>
            <a:r>
              <a:rPr kumimoji="0" lang="ru-RU" altLang="ru-RU" sz="1600" b="0" i="0" u="none" strike="noStrike" cap="none" normalizeH="0" baseline="0" dirty="0" smtClean="0">
                <a:ln>
                  <a:noFill/>
                </a:ln>
                <a:solidFill>
                  <a:schemeClr val="tx1"/>
                </a:solidFill>
                <a:effectLst/>
              </a:rPr>
              <a:t>, після чого збережіть зміни:</a:t>
            </a:r>
          </a:p>
        </p:txBody>
      </p:sp>
      <p:pic>
        <p:nvPicPr>
          <p:cNvPr id="5" name="Picture 4"/>
          <p:cNvPicPr>
            <a:picLocks noChangeAspect="1"/>
          </p:cNvPicPr>
          <p:nvPr/>
        </p:nvPicPr>
        <p:blipFill>
          <a:blip r:embed="rId3"/>
          <a:stretch>
            <a:fillRect/>
          </a:stretch>
        </p:blipFill>
        <p:spPr>
          <a:xfrm>
            <a:off x="325925" y="3209642"/>
            <a:ext cx="3341200" cy="1881563"/>
          </a:xfrm>
          <a:prstGeom prst="rect">
            <a:avLst/>
          </a:prstGeom>
        </p:spPr>
      </p:pic>
    </p:spTree>
    <p:extLst>
      <p:ext uri="{BB962C8B-B14F-4D97-AF65-F5344CB8AC3E}">
        <p14:creationId xmlns:p14="http://schemas.microsoft.com/office/powerpoint/2010/main" val="1136113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2" y="62347"/>
            <a:ext cx="11497901" cy="6346479"/>
          </a:xfrm>
        </p:spPr>
        <p:txBody>
          <a:bodyPr>
            <a:normAutofit/>
          </a:bodyPr>
          <a:lstStyle/>
          <a:p>
            <a:pPr marL="0" indent="0">
              <a:buNone/>
            </a:pPr>
            <a:r>
              <a:rPr lang="ru-RU" sz="1600" b="1" dirty="0"/>
              <a:t>Запуск вашого </a:t>
            </a:r>
            <a:r>
              <a:rPr lang="ru-RU" sz="1600" b="1" dirty="0" smtClean="0"/>
              <a:t>розгортання</a:t>
            </a:r>
          </a:p>
          <a:p>
            <a:pPr marL="0" indent="0">
              <a:buNone/>
            </a:pPr>
            <a:r>
              <a:rPr lang="ru-RU" sz="1600" dirty="0" smtClean="0"/>
              <a:t>Тепер </a:t>
            </a:r>
            <a:r>
              <a:rPr lang="ru-RU" sz="1600" dirty="0"/>
              <a:t>ви готові запустити розгортання. З каталогу верхнього рівня вашого проекту ви можете зробити це за допомогою оператора:</a:t>
            </a:r>
          </a:p>
          <a:p>
            <a:pPr marL="0" indent="0">
              <a:buNone/>
            </a:pPr>
            <a:endParaRPr lang="ru-RU" sz="1600" dirty="0"/>
          </a:p>
        </p:txBody>
      </p:sp>
      <p:pic>
        <p:nvPicPr>
          <p:cNvPr id="2" name="Picture 1"/>
          <p:cNvPicPr>
            <a:picLocks noChangeAspect="1"/>
          </p:cNvPicPr>
          <p:nvPr/>
        </p:nvPicPr>
        <p:blipFill>
          <a:blip r:embed="rId2"/>
          <a:stretch>
            <a:fillRect/>
          </a:stretch>
        </p:blipFill>
        <p:spPr>
          <a:xfrm>
            <a:off x="325921" y="957814"/>
            <a:ext cx="4838065" cy="361950"/>
          </a:xfrm>
          <a:prstGeom prst="rect">
            <a:avLst/>
          </a:prstGeom>
        </p:spPr>
      </p:pic>
      <p:sp>
        <p:nvSpPr>
          <p:cNvPr id="4" name="Rectangle 1"/>
          <p:cNvSpPr>
            <a:spLocks noChangeArrowheads="1"/>
          </p:cNvSpPr>
          <p:nvPr/>
        </p:nvSpPr>
        <p:spPr bwMode="auto">
          <a:xfrm>
            <a:off x="325921" y="1337865"/>
            <a:ext cx="117136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-i:</a:t>
            </a:r>
            <a:r>
              <a:rPr kumimoji="0" lang="ru-RU" altLang="ru-RU" sz="1600" b="0" i="0" u="none" strike="noStrike" cap="none" normalizeH="0" baseline="0" dirty="0" smtClean="0">
                <a:ln>
                  <a:noFill/>
                </a:ln>
                <a:solidFill>
                  <a:schemeClr val="tx1"/>
                </a:solidFill>
                <a:effectLst/>
              </a:rPr>
              <a:t> ім'я вашого inventory файлу.</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-u </a:t>
            </a:r>
            <a:r>
              <a:rPr kumimoji="0" lang="ru-RU" altLang="ru-RU" sz="1600" b="0" i="0" u="none" strike="noStrike" cap="none" normalizeH="0" baseline="0" dirty="0" smtClean="0">
                <a:ln>
                  <a:noFill/>
                </a:ln>
                <a:solidFill>
                  <a:schemeClr val="tx1"/>
                </a:solidFill>
                <a:effectLst/>
              </a:rPr>
              <a:t>аргумент, який є іменем вашого користувача sudo.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-K </a:t>
            </a:r>
            <a:r>
              <a:rPr kumimoji="0" lang="ru-RU" altLang="ru-RU" sz="1600" b="0" i="0" u="none" strike="noStrike" cap="none" normalizeH="0" baseline="0" dirty="0" smtClean="0">
                <a:ln>
                  <a:noFill/>
                </a:ln>
                <a:solidFill>
                  <a:schemeClr val="tx1"/>
                </a:solidFill>
                <a:effectLst/>
              </a:rPr>
              <a:t>наказує Ansible запитати ваш пароль sudo, оскільки він починає виконання.</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1" i="0" u="none" strike="noStrike" cap="none" normalizeH="0" baseline="0" dirty="0" smtClean="0">
                <a:ln>
                  <a:noFill/>
                </a:ln>
                <a:solidFill>
                  <a:schemeClr val="tx1"/>
                </a:solidFill>
                <a:effectLst/>
              </a:rPr>
              <a:t>site.yml</a:t>
            </a:r>
            <a:r>
              <a:rPr kumimoji="0" lang="ru-RU" altLang="ru-RU" sz="1600" b="0" i="0" u="none" strike="noStrike" cap="none" normalizeH="0" baseline="0" dirty="0" smtClean="0">
                <a:ln>
                  <a:noFill/>
                </a:ln>
                <a:solidFill>
                  <a:schemeClr val="tx1"/>
                </a:solidFill>
                <a:effectLst/>
              </a:rPr>
              <a:t> — це файл, який керує вашим розгортанням.</a:t>
            </a:r>
          </a:p>
          <a:p>
            <a:pPr marL="0" marR="0" lvl="0" indent="0" algn="l" defTabSz="914400" rtl="0" eaLnBrk="0" fontAlgn="base" latinLnBrk="0" hangingPunct="0">
              <a:lnSpc>
                <a:spcPct val="100000"/>
              </a:lnSpc>
              <a:spcBef>
                <a:spcPct val="0"/>
              </a:spcBef>
              <a:spcAft>
                <a:spcPct val="0"/>
              </a:spcAft>
              <a:buClrTx/>
              <a:buSzTx/>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Якщо все добре, Ansible повинен попросити нас ввести ваш пароль BECOME (sudo password), а потім повернути результати, подібні до такого:</a:t>
            </a:r>
          </a:p>
        </p:txBody>
      </p:sp>
      <p:pic>
        <p:nvPicPr>
          <p:cNvPr id="5" name="Picture 4"/>
          <p:cNvPicPr>
            <a:picLocks noChangeAspect="1"/>
          </p:cNvPicPr>
          <p:nvPr/>
        </p:nvPicPr>
        <p:blipFill>
          <a:blip r:embed="rId3"/>
          <a:stretch>
            <a:fillRect/>
          </a:stretch>
        </p:blipFill>
        <p:spPr>
          <a:xfrm>
            <a:off x="325920" y="3121496"/>
            <a:ext cx="7779852" cy="2197587"/>
          </a:xfrm>
          <a:prstGeom prst="rect">
            <a:avLst/>
          </a:prstGeom>
        </p:spPr>
      </p:pic>
      <p:sp>
        <p:nvSpPr>
          <p:cNvPr id="6" name="Rectangle 5"/>
          <p:cNvSpPr/>
          <p:nvPr/>
        </p:nvSpPr>
        <p:spPr>
          <a:xfrm>
            <a:off x="256133" y="5399712"/>
            <a:ext cx="11853250" cy="1323439"/>
          </a:xfrm>
          <a:prstGeom prst="rect">
            <a:avLst/>
          </a:prstGeom>
        </p:spPr>
        <p:txBody>
          <a:bodyPr wrap="square">
            <a:spAutoFit/>
          </a:bodyPr>
          <a:lstStyle/>
          <a:p>
            <a:r>
              <a:rPr lang="ru-RU" sz="1600" dirty="0"/>
              <a:t>І тепер, якщо ви відвідаєте </a:t>
            </a:r>
            <a:r>
              <a:rPr lang="en-US" sz="1600" dirty="0"/>
              <a:t>IP-</a:t>
            </a:r>
            <a:r>
              <a:rPr lang="ru-RU" sz="1600" dirty="0"/>
              <a:t>адресу вашої цільової машини в веб-переглядачі, ви повинні побачити вашу нову домашню сторінку.</a:t>
            </a:r>
          </a:p>
          <a:p>
            <a:r>
              <a:rPr lang="ru-RU" sz="1600" dirty="0"/>
              <a:t>Зауважте, що </a:t>
            </a:r>
            <a:r>
              <a:rPr lang="en-US" sz="1600" dirty="0" err="1"/>
              <a:t>Ansible</a:t>
            </a:r>
            <a:r>
              <a:rPr lang="en-US" sz="1600" dirty="0"/>
              <a:t> </a:t>
            </a:r>
            <a:r>
              <a:rPr lang="ru-RU" sz="1600" dirty="0"/>
              <a:t>повертає повний звіт про кожне виконання, зазначивши, чи дійсно був виконаний крок, чи визначив </a:t>
            </a:r>
            <a:r>
              <a:rPr lang="en-US" sz="1600" dirty="0" err="1"/>
              <a:t>Ansible</a:t>
            </a:r>
            <a:r>
              <a:rPr lang="en-US" sz="1600" dirty="0"/>
              <a:t>, </a:t>
            </a:r>
            <a:r>
              <a:rPr lang="ru-RU" sz="1600" dirty="0"/>
              <a:t>що його бажана мета вже досягнута (У цьому випадку нічого не сталося, але крок вважався завершеним '</a:t>
            </a:r>
            <a:r>
              <a:rPr lang="en-US" sz="1600" dirty="0"/>
              <a:t>ok'). </a:t>
            </a:r>
            <a:r>
              <a:rPr lang="ru-RU" sz="1600" dirty="0"/>
              <a:t>Це приклад того, як </a:t>
            </a:r>
            <a:r>
              <a:rPr lang="en-US" sz="1600" dirty="0" err="1"/>
              <a:t>Ansible</a:t>
            </a:r>
            <a:r>
              <a:rPr lang="en-US" sz="1600" dirty="0"/>
              <a:t> </a:t>
            </a:r>
            <a:r>
              <a:rPr lang="ru-RU" sz="1600" dirty="0"/>
              <a:t>підтримує ідемпотентність. Зазвичай можна запустити </a:t>
            </a:r>
            <a:r>
              <a:rPr lang="en-US" sz="1600" dirty="0" err="1"/>
              <a:t>Ansible</a:t>
            </a:r>
            <a:r>
              <a:rPr lang="en-US" sz="1600" dirty="0"/>
              <a:t> </a:t>
            </a:r>
            <a:r>
              <a:rPr lang="ru-RU" sz="1600" dirty="0"/>
              <a:t>розгортання стільки разів, скільки потрібно, не поставивши цільову систему в невідомий стан.</a:t>
            </a:r>
          </a:p>
        </p:txBody>
      </p:sp>
    </p:spTree>
    <p:extLst>
      <p:ext uri="{BB962C8B-B14F-4D97-AF65-F5344CB8AC3E}">
        <p14:creationId xmlns:p14="http://schemas.microsoft.com/office/powerpoint/2010/main" val="1766751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163513" y="49084"/>
            <a:ext cx="117141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Ansible CI/CD покрокове керівництво</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Давайте розглянемо приклади так, ніби вони є частиною конвеєру CI/CD.</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Розробник, який співпрацює з вами на GitHub, вносить зміни на веб-сайті, наприклад у файл </a:t>
            </a:r>
            <a:r>
              <a:rPr kumimoji="0" lang="ru-RU" altLang="ru-RU" sz="1600" b="1" i="0" u="none" strike="noStrike" cap="none" normalizeH="0" baseline="0" dirty="0" smtClean="0">
                <a:ln>
                  <a:noFill/>
                </a:ln>
                <a:solidFill>
                  <a:schemeClr val="tx1"/>
                </a:solidFill>
                <a:effectLst/>
              </a:rPr>
              <a:t>index.html</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Далі тести в репозиторії виконують перевірку синтаксису та працездатності, а також правила перегляду коду для кожного запиту pull, наприклад.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Якщо тести </a:t>
            </a:r>
            <a:r>
              <a:rPr kumimoji="0" lang="ru-RU" altLang="ru-RU" sz="1600" b="1" i="0" u="none" strike="noStrike" cap="none" normalizeH="0" baseline="0" dirty="0" smtClean="0">
                <a:ln>
                  <a:noFill/>
                </a:ln>
                <a:solidFill>
                  <a:schemeClr val="tx1"/>
                </a:solidFill>
                <a:effectLst/>
              </a:rPr>
              <a:t>pass</a:t>
            </a:r>
            <a:r>
              <a:rPr kumimoji="0" lang="ru-RU" altLang="ru-RU" sz="1600" b="0" i="0" u="none" strike="noStrike" cap="none" normalizeH="0" baseline="0" dirty="0" smtClean="0">
                <a:ln>
                  <a:noFill/>
                </a:ln>
                <a:solidFill>
                  <a:schemeClr val="tx1"/>
                </a:solidFill>
                <a:effectLst/>
              </a:rPr>
              <a:t>: Приймає їх фіксацію та повідомляє сервер CI/CD про виконання тестів.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Якщо тести </a:t>
            </a:r>
            <a:r>
              <a:rPr kumimoji="0" lang="ru-RU" altLang="ru-RU" sz="1600" b="1" i="0" u="none" strike="noStrike" cap="none" normalizeH="0" baseline="0" dirty="0" smtClean="0">
                <a:ln>
                  <a:noFill/>
                </a:ln>
                <a:solidFill>
                  <a:schemeClr val="tx1"/>
                </a:solidFill>
                <a:effectLst/>
              </a:rPr>
              <a:t>fail</a:t>
            </a:r>
            <a:r>
              <a:rPr kumimoji="0" lang="ru-RU" altLang="ru-RU" sz="1600" b="0" i="0" u="none" strike="noStrike" cap="none" normalizeH="0" baseline="0" dirty="0" smtClean="0">
                <a:ln>
                  <a:noFill/>
                </a:ln>
                <a:solidFill>
                  <a:schemeClr val="tx1"/>
                </a:solidFill>
                <a:effectLst/>
              </a:rPr>
              <a:t>: Відхиляє їхню фіксацію на основі невдалих перевірок і просить надіслати повторно.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Далі система CI/CD, така як Jenkins, готує середовище і запускає заздалегідь визначені тести для будь-якого Ansible playbook. У ньому варто вказати очікувану версію кожного разу і встановити її. Ось приклад конвеєра:</a:t>
            </a:r>
          </a:p>
        </p:txBody>
      </p:sp>
      <p:pic>
        <p:nvPicPr>
          <p:cNvPr id="4" name="Picture 3"/>
          <p:cNvPicPr>
            <a:picLocks noChangeAspect="1"/>
          </p:cNvPicPr>
          <p:nvPr/>
        </p:nvPicPr>
        <p:blipFill>
          <a:blip r:embed="rId2"/>
          <a:stretch>
            <a:fillRect/>
          </a:stretch>
        </p:blipFill>
        <p:spPr>
          <a:xfrm>
            <a:off x="247650" y="2533650"/>
            <a:ext cx="5562600" cy="1195090"/>
          </a:xfrm>
          <a:prstGeom prst="rect">
            <a:avLst/>
          </a:prstGeom>
        </p:spPr>
      </p:pic>
      <p:sp>
        <p:nvSpPr>
          <p:cNvPr id="5" name="Rectangle 2"/>
          <p:cNvSpPr>
            <a:spLocks noChangeArrowheads="1"/>
          </p:cNvSpPr>
          <p:nvPr/>
        </p:nvSpPr>
        <p:spPr bwMode="auto">
          <a:xfrm>
            <a:off x="205581" y="3728740"/>
            <a:ext cx="116300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За допомогою цього конвеєра ви переконаєтеся у тому що: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У </a:t>
            </a:r>
            <a:r>
              <a:rPr kumimoji="0" lang="ru-RU" altLang="ru-RU" sz="1600" b="1" i="0" u="none" strike="noStrike" cap="none" normalizeH="0" baseline="0" dirty="0" smtClean="0">
                <a:ln>
                  <a:noFill/>
                </a:ln>
                <a:solidFill>
                  <a:schemeClr val="tx1"/>
                </a:solidFill>
                <a:effectLst/>
              </a:rPr>
              <a:t>main.yml</a:t>
            </a:r>
            <a:r>
              <a:rPr kumimoji="0" lang="ru-RU" altLang="ru-RU" sz="1600" b="0" i="0" u="none" strike="noStrike" cap="none" normalizeH="0" baseline="0" dirty="0" smtClean="0">
                <a:ln>
                  <a:noFill/>
                </a:ln>
                <a:solidFill>
                  <a:schemeClr val="tx1"/>
                </a:solidFill>
                <a:effectLst/>
              </a:rPr>
              <a:t> немає синтаксичних помилок.</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Правила перегляду коду дотримуються ще до того, як код навіть буде об'єднаний у репозиторій.</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Всі модулі прописані правильно і доступні в середовищі з параметром </a:t>
            </a:r>
            <a:r>
              <a:rPr kumimoji="0" lang="ru-RU" altLang="ru-RU" sz="1600" b="1" i="0" u="none" strike="noStrike" cap="none" normalizeH="0" baseline="0" dirty="0" smtClean="0">
                <a:ln>
                  <a:noFill/>
                </a:ln>
                <a:solidFill>
                  <a:schemeClr val="tx1"/>
                </a:solidFill>
                <a:effectLst/>
              </a:rPr>
              <a:t>-check</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Це поширена Ansible версія, наприклад 2.9.2, оскільки вона встановлена в середовищі CI.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Playbook може працювати в інсценованому середовищі на інсценованих серверах.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Інші люди можуть побачити те, що було запущено, використовуючи дуже детальний параметр, </a:t>
            </a:r>
            <a:r>
              <a:rPr kumimoji="0" lang="ru-RU" altLang="ru-RU" sz="1600" b="1" i="0" u="none" strike="noStrike" cap="none" normalizeH="0" baseline="0" dirty="0" smtClean="0">
                <a:ln>
                  <a:noFill/>
                </a:ln>
                <a:solidFill>
                  <a:schemeClr val="tx1"/>
                </a:solidFill>
                <a:effectLst/>
              </a:rPr>
              <a:t>-vvvv</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Після того, як Jenkins виконає роботу, ви можете отримати сповіщення про те, що все готово до інсценування, і ви можете перенести ці зміни на виробництво за допомогою іншого конвеєра, на цей раз для переходу до виробництва. Це потужність керування версіями коду в Ansible та багаторазове просування через середовища за допомогою CI/CD.</a:t>
            </a:r>
          </a:p>
        </p:txBody>
      </p:sp>
    </p:spTree>
    <p:extLst>
      <p:ext uri="{BB962C8B-B14F-4D97-AF65-F5344CB8AC3E}">
        <p14:creationId xmlns:p14="http://schemas.microsoft.com/office/powerpoint/2010/main" val="483712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92500" lnSpcReduction="10000"/>
          </a:bodyPr>
          <a:lstStyle/>
          <a:p>
            <a:pPr marL="0" indent="0">
              <a:buNone/>
            </a:pPr>
            <a:r>
              <a:rPr lang="ru-RU" sz="1800" b="1" dirty="0"/>
              <a:t>Спостережливість</a:t>
            </a:r>
            <a:endParaRPr lang="ru-RU" sz="1800" dirty="0"/>
          </a:p>
          <a:p>
            <a:pPr marL="0" indent="0">
              <a:buNone/>
            </a:pPr>
            <a:r>
              <a:rPr lang="ru-RU" sz="1800" dirty="0"/>
              <a:t>Спостережувана система дозволяє користувачам робити висновки про внутрішній стан складної системи за її вихідними даними. </a:t>
            </a:r>
            <a:r>
              <a:rPr lang="ru-RU" sz="1800" dirty="0" smtClean="0"/>
              <a:t>Спостережливість</a:t>
            </a:r>
            <a:r>
              <a:rPr lang="en-US" sz="1800" dirty="0" smtClean="0"/>
              <a:t> </a:t>
            </a:r>
            <a:r>
              <a:rPr lang="ru-RU" sz="1800" dirty="0"/>
              <a:t>може бути досягнута за допомогою моніторингу платформи та застосунків. Спостережливість також може бути досягнута шляхом активного виробничого тестування на режими відмов і проблеми з продуктивністю. Але в динамічному стані, який містить автомасштабування та іншу поведінку застосунків, складність зростає, а об'єкти стають ефемерними. У нещодавньому звіті спостережень постачальника даних </a:t>
            </a:r>
            <a:r>
              <a:rPr lang="en-US" sz="1800" dirty="0" err="1"/>
              <a:t>DataDog</a:t>
            </a:r>
            <a:r>
              <a:rPr lang="en-US" sz="1800" dirty="0"/>
              <a:t>, </a:t>
            </a:r>
            <a:r>
              <a:rPr lang="ru-RU" sz="1800" dirty="0"/>
              <a:t>стверджується, що середній термін служби контейнера під оркестрацією становить лише 12 годин; мікросервіси та функції можуть жити лише протягом секунд. Зробити ефемерні об’єкти доступними для спостережень і тестувати у виробництві можливо лише за допомогою автоматизації.</a:t>
            </a:r>
          </a:p>
          <a:p>
            <a:pPr marL="0" indent="0">
              <a:buNone/>
            </a:pPr>
            <a:r>
              <a:rPr lang="ru-RU" sz="1800" b="1" dirty="0"/>
              <a:t>Автоматизоване пом'якшення проблем</a:t>
            </a:r>
            <a:endParaRPr lang="ru-RU" sz="1800" dirty="0"/>
          </a:p>
          <a:p>
            <a:pPr marL="0" indent="0">
              <a:buNone/>
            </a:pPr>
            <a:r>
              <a:rPr lang="ru-RU" sz="1800" dirty="0"/>
              <a:t>Деякі виробники програмного забезпечення та експерти зі спостереження рекомендують те, що відомо як Інженерія хаосу. Ця філософія базується на твердженні, що збій - це нормально: при масштабуванні програм, деякі частини завжди виходять з ладу. Через це програми та платформи повинні бути спроектовані наступним чином:</a:t>
            </a:r>
          </a:p>
          <a:p>
            <a:pPr marL="0" indent="0">
              <a:buNone/>
            </a:pPr>
            <a:r>
              <a:rPr lang="ru-RU" sz="1800" u="sng" dirty="0"/>
              <a:t>Звести до мінімуму наслідки проблем</a:t>
            </a:r>
            <a:r>
              <a:rPr lang="ru-RU" sz="1800" dirty="0"/>
              <a:t>: Швидко розпізнавати проблеми та перенаправляти трафік на альтернативні ресурси, гарантуючи, що кінцеві користувачі не зазнають серйозних незручностей, а також що черговий оперативний персонал не буде викликаний без потреби.</a:t>
            </a:r>
          </a:p>
          <a:p>
            <a:pPr marL="0" indent="0">
              <a:buNone/>
            </a:pPr>
            <a:r>
              <a:rPr lang="ru-RU" sz="1800" u="sng" dirty="0"/>
              <a:t>Самовідновлення</a:t>
            </a:r>
            <a:r>
              <a:rPr lang="ru-RU" sz="1800" dirty="0"/>
              <a:t>: Розподілити ресурси відповідно до політики та автоматично перерозгорнути невдалі компоненти в міру необхідності, щоб повернути застосунок до нормального стану в поточних умовах.</a:t>
            </a:r>
          </a:p>
          <a:p>
            <a:pPr marL="0" indent="0">
              <a:buNone/>
            </a:pPr>
            <a:r>
              <a:rPr lang="ru-RU" sz="1800" u="sng" dirty="0"/>
              <a:t>Моніторинг подій</a:t>
            </a:r>
            <a:r>
              <a:rPr lang="ru-RU" sz="1800" dirty="0"/>
              <a:t>: Запам'ятати все, що призвело до інциденту, щоб можна було запланувати виправлення та провести дослідження.</a:t>
            </a:r>
          </a:p>
          <a:p>
            <a:pPr marL="0" indent="0">
              <a:buNone/>
            </a:pPr>
            <a:r>
              <a:rPr lang="ru-RU" sz="1800" dirty="0"/>
              <a:t>Деякі прихильники Інженерії хаосу навіть виступають за використання інструментів автоматизації, щоб спричиняти контрольовані (або випадкові) збої у виробничих системах. Це постійно закликає </a:t>
            </a:r>
            <a:r>
              <a:rPr lang="en-US" sz="1800" dirty="0"/>
              <a:t>Dev </a:t>
            </a:r>
            <a:r>
              <a:rPr lang="ru-RU" sz="1800" dirty="0"/>
              <a:t>і </a:t>
            </a:r>
            <a:r>
              <a:rPr lang="en-US" sz="1800" dirty="0"/>
              <a:t>Ops </a:t>
            </a:r>
            <a:r>
              <a:rPr lang="ru-RU" sz="1800" dirty="0"/>
              <a:t>передбачати проблеми і розвивати більшу стійкість та здатність до самовідновлення. Проекти з відкритим вихідним кодом, такі як </a:t>
            </a:r>
            <a:r>
              <a:rPr lang="en-US" sz="1800" dirty="0"/>
              <a:t>Chaos Monkey </a:t>
            </a:r>
            <a:r>
              <a:rPr lang="ru-RU" sz="1800" dirty="0"/>
              <a:t>і «</a:t>
            </a:r>
            <a:r>
              <a:rPr lang="en-US" sz="1800" dirty="0"/>
              <a:t>Failure-as-a-Service», </a:t>
            </a:r>
            <a:r>
              <a:rPr lang="ru-RU" sz="1800" dirty="0"/>
              <a:t>платформи, такі як </a:t>
            </a:r>
            <a:r>
              <a:rPr lang="en-US" sz="1800" dirty="0"/>
              <a:t>Gremlin, </a:t>
            </a:r>
            <a:r>
              <a:rPr lang="ru-RU" sz="1800" dirty="0"/>
              <a:t>призначені для злому речей, як випадковим, так і набагато більш контрольованим та емпіричним способом. Дисципліна, що виникла, називається «Тестування з використанням відмов».</a:t>
            </a:r>
          </a:p>
          <a:p>
            <a:pPr marL="0" indent="0">
              <a:buNone/>
            </a:pPr>
            <a:endParaRPr lang="ru-RU" sz="1800" dirty="0"/>
          </a:p>
        </p:txBody>
      </p:sp>
    </p:spTree>
    <p:extLst>
      <p:ext uri="{BB962C8B-B14F-4D97-AF65-F5344CB8AC3E}">
        <p14:creationId xmlns:p14="http://schemas.microsoft.com/office/powerpoint/2010/main" val="60270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2300" b="1" dirty="0"/>
              <a:t>Puppet</a:t>
            </a:r>
          </a:p>
          <a:p>
            <a:pPr marL="0" indent="0">
              <a:buNone/>
            </a:pPr>
            <a:r>
              <a:rPr lang="en-US" sz="1600" dirty="0"/>
              <a:t>Puppet </a:t>
            </a:r>
            <a:r>
              <a:rPr lang="ru-RU" sz="1600" dirty="0"/>
              <a:t>був заснований в 2005 році як відкритий вихідний код і комерціалізований в 2011 році </a:t>
            </a:r>
            <a:r>
              <a:rPr lang="en-US" sz="1600" dirty="0"/>
              <a:t>Puppet Labs, </a:t>
            </a:r>
            <a:r>
              <a:rPr lang="ru-RU" sz="1600" dirty="0"/>
              <a:t>як </a:t>
            </a:r>
            <a:r>
              <a:rPr lang="en-US" sz="1600" dirty="0"/>
              <a:t>Puppet Enterprise.</a:t>
            </a:r>
          </a:p>
          <a:p>
            <a:pPr marL="0" indent="0">
              <a:buNone/>
            </a:pPr>
            <a:r>
              <a:rPr lang="ru-RU" sz="1600" dirty="0"/>
              <a:t>Архітектура ядра </a:t>
            </a:r>
            <a:r>
              <a:rPr lang="en-US" sz="1600" dirty="0"/>
              <a:t>Puppet </a:t>
            </a:r>
            <a:r>
              <a:rPr lang="ru-RU" sz="1600" dirty="0"/>
              <a:t>має наступні характеристики:</a:t>
            </a:r>
          </a:p>
          <a:p>
            <a:r>
              <a:rPr lang="ru-RU" sz="1600" dirty="0"/>
              <a:t>Призначений сервер для розміщення основних компонентів застосунку:</a:t>
            </a:r>
          </a:p>
          <a:p>
            <a:pPr lvl="1"/>
            <a:r>
              <a:rPr lang="en-US" sz="1600" dirty="0"/>
              <a:t>Puppet </a:t>
            </a:r>
            <a:r>
              <a:rPr lang="ru-RU" sz="1600" dirty="0"/>
              <a:t>Сервер (історично називався «</a:t>
            </a:r>
            <a:r>
              <a:rPr lang="en-US" sz="1600" dirty="0"/>
              <a:t>Puppet Master»)</a:t>
            </a:r>
          </a:p>
          <a:p>
            <a:pPr lvl="1"/>
            <a:r>
              <a:rPr lang="en-US" sz="1600" dirty="0" err="1"/>
              <a:t>Facter</a:t>
            </a:r>
            <a:r>
              <a:rPr lang="en-US" sz="1600" dirty="0"/>
              <a:t>, </a:t>
            </a:r>
            <a:r>
              <a:rPr lang="ru-RU" sz="1600" dirty="0"/>
              <a:t>сервіс збирання фактів</a:t>
            </a:r>
          </a:p>
          <a:p>
            <a:pPr lvl="1"/>
            <a:r>
              <a:rPr lang="en-US" sz="1600" dirty="0" err="1"/>
              <a:t>PuppetDB</a:t>
            </a:r>
            <a:r>
              <a:rPr lang="en-US" sz="1600" dirty="0"/>
              <a:t>, </a:t>
            </a:r>
            <a:r>
              <a:rPr lang="ru-RU" sz="1600" dirty="0"/>
              <a:t>який може зберігати факти, каталоги вузлів та історію подій конфігурації</a:t>
            </a:r>
          </a:p>
          <a:p>
            <a:r>
              <a:rPr lang="ru-RU" sz="1600" dirty="0"/>
              <a:t>Захищений клієнт, також відомий як </a:t>
            </a:r>
            <a:r>
              <a:rPr lang="en-US" sz="1600" dirty="0"/>
              <a:t>Puppet </a:t>
            </a:r>
            <a:r>
              <a:rPr lang="ru-RU" sz="1600" dirty="0"/>
              <a:t>Агент, встановлений і налаштований на цільових машинах. Клієнти та сервер взаємно автентифікуються за допомогою сертифікатів із власним підписом, а </a:t>
            </a:r>
            <a:r>
              <a:rPr lang="en-US" sz="1600" dirty="0"/>
              <a:t>SSL </a:t>
            </a:r>
            <a:r>
              <a:rPr lang="ru-RU" sz="1600" dirty="0"/>
              <a:t>використовується для транспортування. Агенти збирають факти (під контролем сервсісу </a:t>
            </a:r>
            <a:r>
              <a:rPr lang="en-US" sz="1600" dirty="0" err="1"/>
              <a:t>Facter</a:t>
            </a:r>
            <a:r>
              <a:rPr lang="en-US" sz="1600" dirty="0"/>
              <a:t>) </a:t>
            </a:r>
            <a:r>
              <a:rPr lang="ru-RU" sz="1600" dirty="0"/>
              <a:t>і вносять зміни в конфігурацію відповідно до вказівок Сервера </a:t>
            </a:r>
            <a:r>
              <a:rPr lang="en-US" sz="1600" dirty="0"/>
              <a:t>Puppet.</a:t>
            </a:r>
          </a:p>
          <a:p>
            <a:r>
              <a:rPr lang="ru-RU" sz="1600" dirty="0"/>
              <a:t>Для хмарних </a:t>
            </a:r>
            <a:r>
              <a:rPr lang="en-US" sz="1600" dirty="0"/>
              <a:t>API </a:t>
            </a:r>
            <a:r>
              <a:rPr lang="ru-RU" sz="1600" dirty="0"/>
              <a:t>та обладнання, яке не може запустити агент, </a:t>
            </a:r>
            <a:r>
              <a:rPr lang="en-US" sz="1600" dirty="0"/>
              <a:t>Puppet </a:t>
            </a:r>
            <a:r>
              <a:rPr lang="ru-RU" sz="1600" dirty="0"/>
              <a:t>має модулі, доступні для ввімкнення цих підключень.</a:t>
            </a:r>
          </a:p>
          <a:p>
            <a:r>
              <a:rPr lang="ru-RU" sz="1600" dirty="0"/>
              <a:t>У масштабованих впровадженнях, де керують багатьма пристроями без підтримки агентів, </a:t>
            </a:r>
            <a:r>
              <a:rPr lang="en-US" sz="1600" dirty="0"/>
              <a:t>Puppet </a:t>
            </a:r>
            <a:r>
              <a:rPr lang="ru-RU" sz="1600" dirty="0"/>
              <a:t>дозволяє проксі-агенту розвантажити роботу безпосереднім підключенням до інтерфейсу командного рядка пристрою та обміну інформацією.</a:t>
            </a:r>
          </a:p>
          <a:p>
            <a:pPr marL="0" indent="0">
              <a:buNone/>
            </a:pPr>
            <a:r>
              <a:rPr lang="ru-RU" sz="1600" dirty="0"/>
              <a:t>Оператори спілкуються з Сервером </a:t>
            </a:r>
            <a:r>
              <a:rPr lang="en-US" sz="1600" dirty="0"/>
              <a:t>Puppet </a:t>
            </a:r>
            <a:r>
              <a:rPr lang="ru-RU" sz="1600" dirty="0"/>
              <a:t>переважно через </a:t>
            </a:r>
            <a:r>
              <a:rPr lang="en-US" sz="1600" dirty="0"/>
              <a:t>SSH </a:t>
            </a:r>
            <a:r>
              <a:rPr lang="ru-RU" sz="1600" dirty="0"/>
              <a:t>і командний рядок.</a:t>
            </a:r>
          </a:p>
          <a:p>
            <a:pPr marL="0" indent="0">
              <a:buNone/>
            </a:pPr>
            <a:r>
              <a:rPr lang="ru-RU" sz="1600" dirty="0"/>
              <a:t>Сервер </a:t>
            </a:r>
            <a:r>
              <a:rPr lang="en-US" sz="1600" dirty="0"/>
              <a:t>Puppet </a:t>
            </a:r>
            <a:r>
              <a:rPr lang="ru-RU" sz="1600" dirty="0"/>
              <a:t>може бути віртуальною машиною або навіть контейнером </a:t>
            </a:r>
            <a:r>
              <a:rPr lang="en-US" sz="1600" dirty="0" err="1"/>
              <a:t>Docker</a:t>
            </a:r>
            <a:r>
              <a:rPr lang="en-US" sz="1600" dirty="0"/>
              <a:t> </a:t>
            </a:r>
            <a:r>
              <a:rPr lang="ru-RU" sz="1600" dirty="0"/>
              <a:t>для невеликих впроваджень із самонавчанням, а </a:t>
            </a:r>
            <a:r>
              <a:rPr lang="en-US" sz="1600" dirty="0"/>
              <a:t>Puppet </a:t>
            </a:r>
            <a:r>
              <a:rPr lang="ru-RU" sz="1600" dirty="0"/>
              <a:t>забезпечує компактну установку </a:t>
            </a:r>
            <a:r>
              <a:rPr lang="en-US" sz="1600" dirty="0" err="1"/>
              <a:t>Docker</a:t>
            </a:r>
            <a:r>
              <a:rPr lang="en-US" sz="1600" dirty="0"/>
              <a:t> </a:t>
            </a:r>
            <a:r>
              <a:rPr lang="ru-RU" sz="1600" dirty="0"/>
              <a:t>для цієї мети, яка називається </a:t>
            </a:r>
            <a:r>
              <a:rPr lang="en-US" sz="1600" dirty="0"/>
              <a:t>PUPPERWARE. </a:t>
            </a:r>
            <a:r>
              <a:rPr lang="ru-RU" sz="1600" dirty="0"/>
              <a:t>Стандартні пакети доступні для побудови </a:t>
            </a:r>
            <a:r>
              <a:rPr lang="en-US" sz="1600" dirty="0"/>
              <a:t>Puppet </a:t>
            </a:r>
            <a:r>
              <a:rPr lang="ru-RU" sz="1600" dirty="0"/>
              <a:t>Сервера на </a:t>
            </a:r>
            <a:r>
              <a:rPr lang="en-US" sz="1600" dirty="0"/>
              <a:t>Linux, </a:t>
            </a:r>
            <a:r>
              <a:rPr lang="ru-RU" sz="1600" dirty="0"/>
              <a:t>який наразі є єдиним варіантом для встановлення сервера. </a:t>
            </a:r>
            <a:r>
              <a:rPr lang="en-US" sz="1600" dirty="0"/>
              <a:t>Puppet </a:t>
            </a:r>
            <a:r>
              <a:rPr lang="ru-RU" sz="1600" dirty="0"/>
              <a:t>агенти (також називаються Клієнтами) доступні для </a:t>
            </a:r>
            <a:r>
              <a:rPr lang="en-US" sz="1600" dirty="0"/>
              <a:t>Linux, Windows </a:t>
            </a:r>
            <a:r>
              <a:rPr lang="ru-RU" sz="1600" dirty="0"/>
              <a:t>і </a:t>
            </a:r>
            <a:r>
              <a:rPr lang="en-US" sz="1600" dirty="0" err="1"/>
              <a:t>macOS</a:t>
            </a:r>
            <a:r>
              <a:rPr lang="en-US" sz="1600" dirty="0"/>
              <a:t>.</a:t>
            </a:r>
          </a:p>
          <a:p>
            <a:pPr marL="0" indent="0">
              <a:buNone/>
            </a:pPr>
            <a:endParaRPr lang="ru-RU" sz="1800" dirty="0"/>
          </a:p>
        </p:txBody>
      </p:sp>
    </p:spTree>
    <p:extLst>
      <p:ext uri="{BB962C8B-B14F-4D97-AF65-F5344CB8AC3E}">
        <p14:creationId xmlns:p14="http://schemas.microsoft.com/office/powerpoint/2010/main" val="372145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54831" y="152400"/>
            <a:ext cx="9236869" cy="6582221"/>
          </a:xfrm>
          <a:prstGeom prst="rect">
            <a:avLst/>
          </a:prstGeom>
        </p:spPr>
      </p:pic>
    </p:spTree>
    <p:extLst>
      <p:ext uri="{BB962C8B-B14F-4D97-AF65-F5344CB8AC3E}">
        <p14:creationId xmlns:p14="http://schemas.microsoft.com/office/powerpoint/2010/main" val="1358330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87312" y="116237"/>
            <a:ext cx="1185703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Встановлення Puppet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Сервер Puppet вимагає досить потужного обладнання (або великої віртуальної машини), а також вимагає встановлення, налаштування та тестування клієнта Network Time Protocol. Ви можете знайти широкий спектр публікацій щодо встановлення Puppet, але проект Puppet швидко розвивається, а сторонні публікації та статті можуть бути застарілими або ненадійними.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Як тільки ви запустили Сервер Puppet, ви вже можете починати встановлювати Агенти Puppet на вузли, якими ви бажаєте керувати. Після цього агенти повинні мати файл </a:t>
            </a:r>
            <a:r>
              <a:rPr kumimoji="0" lang="ru-RU" altLang="ru-RU" sz="1600" b="1" u="none" strike="noStrike" cap="none" normalizeH="0" baseline="0" dirty="0" smtClean="0">
                <a:ln>
                  <a:noFill/>
                </a:ln>
                <a:solidFill>
                  <a:schemeClr val="tx1"/>
                </a:solidFill>
                <a:effectLst/>
              </a:rPr>
              <a:t>puppet.conf</a:t>
            </a:r>
            <a:r>
              <a:rPr kumimoji="0" lang="ru-RU" altLang="ru-RU" sz="1600" b="0" i="0" u="none" strike="noStrike" cap="none" normalizeH="0" baseline="0" dirty="0" smtClean="0">
                <a:ln>
                  <a:noFill/>
                </a:ln>
                <a:solidFill>
                  <a:schemeClr val="tx1"/>
                </a:solidFill>
                <a:effectLst/>
              </a:rPr>
              <a:t>, налаштований для зв'язку з Сервером Puppet. Після запуску клієнтського сервісу, він матиме свій сертифікат, підписаний сервером. Сервер тепер зможе збирати дані про клієнта і оновлювати стан клієнта з будь-якими змінами конфігурації.</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Структура коду Puppet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Подібно Ansible, Puppet дозволяє зберігати компоненти проекту або дискретну конфігурацію у дереві каталогів (</a:t>
            </a:r>
            <a:r>
              <a:rPr kumimoji="0" lang="ru-RU" altLang="ru-RU" sz="1600" b="1" i="0" u="none" strike="noStrike" cap="none" normalizeH="0" baseline="0" dirty="0" smtClean="0">
                <a:ln>
                  <a:noFill/>
                </a:ln>
                <a:solidFill>
                  <a:schemeClr val="tx1"/>
                </a:solidFill>
                <a:effectLst/>
              </a:rPr>
              <a:t>/etc/pupppetlabs/code/environments</a:t>
            </a:r>
            <a:r>
              <a:rPr kumimoji="0" lang="ru-RU" altLang="ru-RU" sz="1600" b="0" i="0" u="none" strike="noStrike" cap="none" normalizeH="0" baseline="0" dirty="0" smtClean="0">
                <a:ln>
                  <a:noFill/>
                </a:ln>
                <a:solidFill>
                  <a:schemeClr val="tx1"/>
                </a:solidFill>
                <a:effectLst/>
              </a:rPr>
              <a:t>). Дочірні папки створюються відповідно до конфігурації в </a:t>
            </a:r>
            <a:r>
              <a:rPr kumimoji="0" lang="ru-RU" altLang="ru-RU" sz="1600" b="1" i="0" u="none" strike="noStrike" cap="none" normalizeH="0" baseline="0" dirty="0" smtClean="0">
                <a:ln>
                  <a:noFill/>
                </a:ln>
                <a:solidFill>
                  <a:schemeClr val="tx1"/>
                </a:solidFill>
                <a:effectLst/>
              </a:rPr>
              <a:t>puppet.conf</a:t>
            </a:r>
            <a:r>
              <a:rPr kumimoji="0" lang="ru-RU" altLang="ru-RU" sz="1600" b="0" i="0" u="none" strike="noStrike" cap="none" normalizeH="0" baseline="0" dirty="0" smtClean="0">
                <a:ln>
                  <a:noFill/>
                </a:ln>
                <a:solidFill>
                  <a:schemeClr val="tx1"/>
                </a:solidFill>
                <a:effectLst/>
              </a:rPr>
              <a:t> або оператором.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Як приклад можна задекларувати </a:t>
            </a:r>
            <a:r>
              <a:rPr kumimoji="0" lang="ru-RU" altLang="ru-RU" sz="1600" b="1" i="0" u="none" strike="noStrike" cap="none" normalizeH="0" baseline="0" dirty="0" smtClean="0">
                <a:ln>
                  <a:noFill/>
                </a:ln>
                <a:solidFill>
                  <a:schemeClr val="tx1"/>
                </a:solidFill>
                <a:effectLst/>
              </a:rPr>
              <a:t>environment = production</a:t>
            </a:r>
            <a:r>
              <a:rPr kumimoji="0" lang="ru-RU" altLang="ru-RU" sz="1600" b="0" i="0" u="none" strike="noStrike" cap="none" normalizeH="0" baseline="0" dirty="0" smtClean="0">
                <a:ln>
                  <a:noFill/>
                </a:ln>
                <a:solidFill>
                  <a:schemeClr val="tx1"/>
                </a:solidFill>
                <a:effectLst/>
              </a:rPr>
              <a:t> в </a:t>
            </a:r>
            <a:r>
              <a:rPr kumimoji="0" lang="ru-RU" altLang="ru-RU" sz="1600" b="1" i="0" u="none" strike="noStrike" cap="none" normalizeH="0" baseline="0" dirty="0" smtClean="0">
                <a:ln>
                  <a:noFill/>
                </a:ln>
                <a:solidFill>
                  <a:schemeClr val="tx1"/>
                </a:solidFill>
                <a:effectLst/>
              </a:rPr>
              <a:t>puppet.conf</a:t>
            </a:r>
            <a:r>
              <a:rPr kumimoji="0" lang="ru-RU" altLang="ru-RU" sz="1600" b="0" i="0" u="none" strike="noStrike" cap="none" normalizeH="0" baseline="0" dirty="0" smtClean="0">
                <a:ln>
                  <a:noFill/>
                </a:ln>
                <a:solidFill>
                  <a:schemeClr val="tx1"/>
                </a:solidFill>
                <a:effectLst/>
              </a:rPr>
              <a:t>. Puppet створить каталог для цього середовища за замовчуванням, у якому міститиметься підкаталог </a:t>
            </a:r>
            <a:r>
              <a:rPr kumimoji="0" lang="ru-RU" altLang="ru-RU" sz="1600" b="1" i="0" u="none" strike="noStrike" cap="none" normalizeH="0" baseline="0" dirty="0" smtClean="0">
                <a:ln>
                  <a:noFill/>
                </a:ln>
                <a:solidFill>
                  <a:schemeClr val="tx1"/>
                </a:solidFill>
                <a:effectLst/>
              </a:rPr>
              <a:t>modules</a:t>
            </a:r>
            <a:r>
              <a:rPr kumimoji="0" lang="ru-RU" altLang="ru-RU" sz="1600" b="0" i="0" u="none" strike="noStrike" cap="none" normalizeH="0" baseline="0" dirty="0" smtClean="0">
                <a:ln>
                  <a:noFill/>
                </a:ln>
                <a:solidFill>
                  <a:schemeClr val="tx1"/>
                </a:solidFill>
                <a:effectLst/>
              </a:rPr>
              <a:t>, у якому ви можете зберігати дочірні проекти та маніфести для речей, які вам потрібно побудувати та налаштувати (</a:t>
            </a:r>
            <a:r>
              <a:rPr kumimoji="0" lang="ru-RU" altLang="ru-RU" sz="1600" b="1" i="0" u="none" strike="noStrike" cap="none" normalizeH="0" baseline="0" dirty="0" smtClean="0">
                <a:ln>
                  <a:noFill/>
                </a:ln>
                <a:solidFill>
                  <a:schemeClr val="tx1"/>
                </a:solidFill>
                <a:effectLst/>
              </a:rPr>
              <a:t>etc/pupppetlabs/code/environments/production/modules</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Для того, щоб розпочати невеличкий проект, ви можете створити папку всередині цього каталогу, а потім у цій папці створити ще одну з назвою </a:t>
            </a:r>
            <a:r>
              <a:rPr kumimoji="0" lang="ru-RU" altLang="ru-RU" sz="1600" b="1" i="0" u="none" strike="noStrike" cap="none" normalizeH="0" baseline="0" dirty="0" smtClean="0">
                <a:ln>
                  <a:noFill/>
                </a:ln>
                <a:solidFill>
                  <a:schemeClr val="tx1"/>
                </a:solidFill>
                <a:effectLst/>
              </a:rPr>
              <a:t>manifests</a:t>
            </a:r>
            <a:r>
              <a:rPr kumimoji="0" lang="ru-RU" altLang="ru-RU" sz="1600" b="0" i="0" u="none" strike="noStrike" cap="none" normalizeH="0" baseline="0" dirty="0" smtClean="0">
                <a:ln>
                  <a:noFill/>
                </a:ln>
                <a:solidFill>
                  <a:schemeClr val="tx1"/>
                </a:solidFill>
                <a:effectLst/>
              </a:rPr>
              <a:t>, де ви зберігатимете файли маніфесту, що оголошують операційні класи. Це блоки коду, що описують операцію конфігурації. Файли маніфесту, як правило, закінчуються розширенням </a:t>
            </a:r>
            <a:r>
              <a:rPr kumimoji="0" lang="ru-RU" altLang="ru-RU" sz="1600" b="1" i="0" u="none" strike="noStrike" cap="none" normalizeH="0" baseline="0" dirty="0" smtClean="0">
                <a:ln>
                  <a:noFill/>
                </a:ln>
                <a:solidFill>
                  <a:schemeClr val="tx1"/>
                </a:solidFill>
                <a:effectLst/>
              </a:rPr>
              <a:t>.pp </a:t>
            </a:r>
            <a:r>
              <a:rPr kumimoji="0" lang="ru-RU" altLang="ru-RU" sz="1600" b="0" i="0" u="none" strike="noStrike" cap="none" normalizeH="0" baseline="0" dirty="0" smtClean="0">
                <a:ln>
                  <a:noFill/>
                </a:ln>
                <a:solidFill>
                  <a:schemeClr val="tx1"/>
                </a:solidFill>
                <a:effectLst/>
              </a:rPr>
              <a:t>і написані декларативною мовою Puppet, яка виглядає приблизно як Ruby, і була натхненна форматом файлу конфігурації Nagios.</a:t>
            </a:r>
          </a:p>
        </p:txBody>
      </p:sp>
    </p:spTree>
    <p:extLst>
      <p:ext uri="{BB962C8B-B14F-4D97-AF65-F5344CB8AC3E}">
        <p14:creationId xmlns:p14="http://schemas.microsoft.com/office/powerpoint/2010/main" val="5262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Подібно до </a:t>
            </a:r>
            <a:r>
              <a:rPr lang="en-US" sz="1600" dirty="0" err="1"/>
              <a:t>Ansible</a:t>
            </a:r>
            <a:r>
              <a:rPr lang="en-US" sz="1600" dirty="0"/>
              <a:t> </a:t>
            </a:r>
            <a:r>
              <a:rPr lang="ru-RU" sz="1600" dirty="0"/>
              <a:t>та інших інструментів налаштування, </a:t>
            </a:r>
            <a:r>
              <a:rPr lang="en-US" sz="1600" dirty="0"/>
              <a:t>Puppet </a:t>
            </a:r>
            <a:r>
              <a:rPr lang="ru-RU" sz="1600" dirty="0"/>
              <a:t>надає безліч ресурсів, які можна викликати для визначення дій конфігурації, які будуть виконуватися на вузлах і на під'єднаній інфраструктурі. Основна ідея дуже схожа на практику </a:t>
            </a:r>
            <a:r>
              <a:rPr lang="en-US" sz="1600" dirty="0" err="1"/>
              <a:t>Ansible</a:t>
            </a:r>
            <a:r>
              <a:rPr lang="en-US" sz="1600" dirty="0"/>
              <a:t>, </a:t>
            </a:r>
            <a:r>
              <a:rPr lang="ru-RU" sz="1600" dirty="0"/>
              <a:t>коли клас, який викликає ресурс, буде параметризований для функціонування ідемпотентно і буде застосований в контексті отримання бажаного результату кожного разу, коли він працює.</a:t>
            </a:r>
          </a:p>
          <a:p>
            <a:pPr marL="0" indent="0">
              <a:buNone/>
            </a:pPr>
            <a:r>
              <a:rPr lang="en-US" sz="1600" dirty="0"/>
              <a:t>Puppet </a:t>
            </a:r>
            <a:r>
              <a:rPr lang="ru-RU" sz="1600" dirty="0"/>
              <a:t>поставляється з вбудованим набором базових ресурсів (шаблонів для виконання дій конфігурації). Багато додаткових ресурсів для виконання всіляких операцій над усіма видами інфраструктури можна завантажити і встановити з </a:t>
            </a:r>
            <a:r>
              <a:rPr lang="en-US" sz="1600" dirty="0"/>
              <a:t>Puppet Forge </a:t>
            </a:r>
            <a:r>
              <a:rPr lang="ru-RU" sz="1600" dirty="0"/>
              <a:t>за допомогою команди </a:t>
            </a:r>
            <a:r>
              <a:rPr lang="en-US" sz="1600" dirty="0"/>
              <a:t>puppet module.</a:t>
            </a:r>
          </a:p>
          <a:p>
            <a:pPr marL="0" indent="0">
              <a:buNone/>
            </a:pPr>
            <a:r>
              <a:rPr lang="en-US" sz="1600" b="1" dirty="0"/>
              <a:t>Puppet </a:t>
            </a:r>
            <a:r>
              <a:rPr lang="ru-RU" sz="1600" b="1" dirty="0"/>
              <a:t>в масштабі</a:t>
            </a:r>
            <a:endParaRPr lang="ru-RU" sz="1600" dirty="0"/>
          </a:p>
          <a:p>
            <a:pPr marL="0" indent="0">
              <a:buNone/>
            </a:pPr>
            <a:r>
              <a:rPr lang="ru-RU" sz="1600" dirty="0"/>
              <a:t>Сервер </a:t>
            </a:r>
            <a:r>
              <a:rPr lang="en-US" sz="1600" dirty="0"/>
              <a:t>Puppet </a:t>
            </a:r>
            <a:r>
              <a:rPr lang="ru-RU" sz="1600" dirty="0"/>
              <a:t>дещо монолітний, а розробники (відкритого коду) рекомендують виконувати монолітну установку, і стверджують, що належним чином налаштований Сервер </a:t>
            </a:r>
            <a:r>
              <a:rPr lang="en-US" sz="1600" dirty="0"/>
              <a:t>Puppet </a:t>
            </a:r>
            <a:r>
              <a:rPr lang="ru-RU" sz="1600" dirty="0"/>
              <a:t>здатний керувати «більше ніж 4000» вузлами.</a:t>
            </a:r>
          </a:p>
          <a:p>
            <a:pPr marL="0" indent="0">
              <a:buNone/>
            </a:pPr>
            <a:r>
              <a:rPr lang="ru-RU" sz="1600" dirty="0"/>
              <a:t>Першим рекомендованим кроком для розміщення більшої кількості вузлів є створення додаткових «майстрів компіляції», які компілюють каталоги для клієнтських агентів і розміщують їх за балансувальником навантаження для розподілу роботи.</a:t>
            </a:r>
          </a:p>
          <a:p>
            <a:pPr marL="0" indent="0">
              <a:buNone/>
            </a:pPr>
            <a:r>
              <a:rPr lang="ru-RU" sz="1600" dirty="0"/>
              <a:t>Клієнти </a:t>
            </a:r>
            <a:r>
              <a:rPr lang="en-US" sz="1600" dirty="0"/>
              <a:t>Puppet Enterprise </a:t>
            </a:r>
            <a:r>
              <a:rPr lang="ru-RU" sz="1600" dirty="0"/>
              <a:t>можуть додатково розширити можливості, замінивши </a:t>
            </a:r>
            <a:r>
              <a:rPr lang="en-US" sz="1600" dirty="0" err="1"/>
              <a:t>PuppetDB</a:t>
            </a:r>
            <a:r>
              <a:rPr lang="en-US" sz="1600" dirty="0"/>
              <a:t> </a:t>
            </a:r>
            <a:r>
              <a:rPr lang="ru-RU" sz="1600" dirty="0"/>
              <a:t>на автономну, налаштовану базу даних під назвою </a:t>
            </a:r>
            <a:r>
              <a:rPr lang="en-US" sz="1600" dirty="0"/>
              <a:t>PE-</a:t>
            </a:r>
            <a:r>
              <a:rPr lang="en-US" sz="1600" dirty="0" err="1"/>
              <a:t>PostgreSQL</a:t>
            </a:r>
            <a:r>
              <a:rPr lang="en-US" sz="1600" dirty="0"/>
              <a:t>. </a:t>
            </a:r>
            <a:r>
              <a:rPr lang="ru-RU" sz="1600" dirty="0"/>
              <a:t>Продукт </a:t>
            </a:r>
            <a:r>
              <a:rPr lang="en-US" sz="1600" dirty="0"/>
              <a:t>Puppet Enterprise </a:t>
            </a:r>
            <a:r>
              <a:rPr lang="ru-RU" sz="1600" dirty="0"/>
              <a:t>також пропонує багато інших зручностей, включаючи веб-консоль, яка надає доступ до звітів, журналів і дозволяє певні види конфігурації «наведи і натисни».</a:t>
            </a:r>
          </a:p>
          <a:p>
            <a:pPr marL="0" indent="0">
              <a:buNone/>
            </a:pPr>
            <a:r>
              <a:rPr lang="ru-RU" sz="1600" b="1" dirty="0"/>
              <a:t>Ресурси </a:t>
            </a:r>
            <a:r>
              <a:rPr lang="en-US" sz="1600" b="1" dirty="0"/>
              <a:t>Cisco Puppet</a:t>
            </a:r>
            <a:endParaRPr lang="en-US" sz="1600" dirty="0"/>
          </a:p>
          <a:p>
            <a:pPr marL="0" indent="0">
              <a:buNone/>
            </a:pPr>
            <a:r>
              <a:rPr lang="en-US" sz="1600" dirty="0"/>
              <a:t>Cisco </a:t>
            </a:r>
            <a:r>
              <a:rPr lang="ru-RU" sz="1600" dirty="0"/>
              <a:t>та спільнота </a:t>
            </a:r>
            <a:r>
              <a:rPr lang="en-US" sz="1600" dirty="0"/>
              <a:t>Puppet </a:t>
            </a:r>
            <a:r>
              <a:rPr lang="ru-RU" sz="1600" dirty="0"/>
              <a:t>підтримують великі бібліотеки модулів для автоматизації обчислювального та мережного обладнання </a:t>
            </a:r>
            <a:r>
              <a:rPr lang="en-US" sz="1600" dirty="0"/>
              <a:t>Cisco, </a:t>
            </a:r>
            <a:r>
              <a:rPr lang="ru-RU" sz="1600" dirty="0"/>
              <a:t>зокрема:</a:t>
            </a:r>
          </a:p>
          <a:p>
            <a:r>
              <a:rPr lang="ru-RU" sz="1600" dirty="0"/>
              <a:t>Модулі </a:t>
            </a:r>
            <a:r>
              <a:rPr lang="en-US" sz="1600" dirty="0"/>
              <a:t>Cisco IOS, </a:t>
            </a:r>
            <a:r>
              <a:rPr lang="ru-RU" sz="1600" dirty="0"/>
              <a:t>що забезпечують керування інфраструктурою </a:t>
            </a:r>
            <a:r>
              <a:rPr lang="en-US" sz="1600" dirty="0"/>
              <a:t>IOS.</a:t>
            </a:r>
          </a:p>
          <a:p>
            <a:r>
              <a:rPr lang="ru-RU" sz="1600" dirty="0"/>
              <a:t>Модулі </a:t>
            </a:r>
            <a:r>
              <a:rPr lang="en-US" sz="1600" dirty="0"/>
              <a:t>Cisco UCS, </a:t>
            </a:r>
            <a:r>
              <a:rPr lang="ru-RU" sz="1600" dirty="0"/>
              <a:t>що дозволяють керувати </a:t>
            </a:r>
            <a:r>
              <a:rPr lang="en-US" sz="1600" dirty="0"/>
              <a:t>UCS </a:t>
            </a:r>
            <a:r>
              <a:rPr lang="ru-RU" sz="1600" dirty="0"/>
              <a:t>за допомогою </a:t>
            </a:r>
            <a:r>
              <a:rPr lang="en-US" sz="1600" dirty="0"/>
              <a:t>UCS Manager.</a:t>
            </a:r>
          </a:p>
          <a:p>
            <a:pPr marL="0" indent="0">
              <a:buNone/>
            </a:pPr>
            <a:endParaRPr lang="ru-RU" sz="1600" dirty="0"/>
          </a:p>
        </p:txBody>
      </p:sp>
    </p:spTree>
    <p:extLst>
      <p:ext uri="{BB962C8B-B14F-4D97-AF65-F5344CB8AC3E}">
        <p14:creationId xmlns:p14="http://schemas.microsoft.com/office/powerpoint/2010/main" val="383625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600" b="1" dirty="0"/>
              <a:t>Приклад </a:t>
            </a:r>
            <a:r>
              <a:rPr lang="en-US" sz="1600" b="1" dirty="0"/>
              <a:t>Puppet</a:t>
            </a:r>
          </a:p>
          <a:p>
            <a:pPr marL="0" indent="0">
              <a:buNone/>
            </a:pPr>
            <a:r>
              <a:rPr lang="ru-RU" sz="1600" dirty="0"/>
              <a:t>Ця вправа описує, як встановити </a:t>
            </a:r>
            <a:r>
              <a:rPr lang="en-US" sz="1600" dirty="0"/>
              <a:t>Puppet, </a:t>
            </a:r>
            <a:r>
              <a:rPr lang="ru-RU" sz="1600" dirty="0"/>
              <a:t>а потім використовувати </a:t>
            </a:r>
            <a:r>
              <a:rPr lang="en-US" sz="1600" dirty="0"/>
              <a:t>Puppet </a:t>
            </a:r>
            <a:r>
              <a:rPr lang="ru-RU" sz="1600" dirty="0"/>
              <a:t>для встановлення </a:t>
            </a:r>
            <a:r>
              <a:rPr lang="en-US" sz="1600" dirty="0"/>
              <a:t>Apache 2 </a:t>
            </a:r>
            <a:r>
              <a:rPr lang="ru-RU" sz="1600" dirty="0"/>
              <a:t>на пристрій. Ви можете просто прочитати, щоб краще зрозуміти </a:t>
            </a:r>
            <a:r>
              <a:rPr lang="en-US" sz="1600" dirty="0"/>
              <a:t>Puppet.</a:t>
            </a:r>
          </a:p>
          <a:p>
            <a:pPr marL="0" indent="0">
              <a:buNone/>
            </a:pPr>
            <a:r>
              <a:rPr lang="ru-RU" sz="1600" dirty="0"/>
              <a:t>Цей приклад наближено відповідає звичайному робочому процесу для операцій </a:t>
            </a:r>
            <a:r>
              <a:rPr lang="en-US" sz="1600" dirty="0"/>
              <a:t>Puppet </a:t>
            </a:r>
            <a:r>
              <a:rPr lang="ru-RU" sz="1600" dirty="0"/>
              <a:t>в автоматизованому клієнт-серверному середовищі. Зауважте, що модулі можуть бути повністю універсальними та позбавлені від специфічної інформації про конкретний сайт, а потім окремо і повторно використовуватися для налаштування будь-якої кількості вузлів або компонентів інфраструктури. Оскільки модулі та маніфести складаються у вигляді текстових файлів, їх можна легко зберігати узгоджено у сховищі керування версіями, наприклад </a:t>
            </a:r>
            <a:r>
              <a:rPr lang="en-US" sz="1600" dirty="0" err="1"/>
              <a:t>Git</a:t>
            </a:r>
            <a:r>
              <a:rPr lang="en-US" sz="1600" dirty="0"/>
              <a:t>.</a:t>
            </a:r>
          </a:p>
          <a:p>
            <a:pPr marL="0" indent="0">
              <a:buNone/>
            </a:pPr>
            <a:r>
              <a:rPr lang="ru-RU" sz="1600" b="1" dirty="0"/>
              <a:t>Встановлення Сервера </a:t>
            </a:r>
            <a:r>
              <a:rPr lang="en-US" sz="1600" b="1" dirty="0" smtClean="0"/>
              <a:t>Puppet</a:t>
            </a:r>
            <a:endParaRPr lang="uk-UA" sz="1600" b="1" dirty="0" smtClean="0"/>
          </a:p>
          <a:p>
            <a:pPr marL="0" indent="0">
              <a:buNone/>
            </a:pPr>
            <a:r>
              <a:rPr lang="ru-RU" sz="1600" dirty="0" smtClean="0"/>
              <a:t>Сервер </a:t>
            </a:r>
            <a:r>
              <a:rPr lang="en-US" sz="1600" dirty="0"/>
              <a:t>Puppet </a:t>
            </a:r>
            <a:r>
              <a:rPr lang="ru-RU" sz="1600" dirty="0"/>
              <a:t>вимагає досить потужного обладнання (або великої віртуальної машини), а також вимагає встановлення, налаштування та тестування клієнта </a:t>
            </a:r>
            <a:r>
              <a:rPr lang="en-US" sz="1600" dirty="0"/>
              <a:t>Network Time Protocol. </a:t>
            </a:r>
            <a:r>
              <a:rPr lang="ru-RU" sz="1600" dirty="0"/>
              <a:t>Вказівки щодо встановлення сервера можна знайти в документації </a:t>
            </a:r>
            <a:r>
              <a:rPr lang="en-US" sz="1600" dirty="0"/>
              <a:t>Puppet.</a:t>
            </a:r>
          </a:p>
          <a:p>
            <a:pPr marL="0" indent="0">
              <a:buNone/>
            </a:pPr>
            <a:r>
              <a:rPr lang="ru-RU" sz="1600" b="1" dirty="0"/>
              <a:t>Встановлення Клієнта </a:t>
            </a:r>
            <a:r>
              <a:rPr lang="en-US" sz="1600" b="1" dirty="0" smtClean="0"/>
              <a:t>Puppet</a:t>
            </a:r>
            <a:endParaRPr lang="uk-UA" sz="1600" b="1" dirty="0" smtClean="0"/>
          </a:p>
          <a:p>
            <a:pPr marL="0" indent="0">
              <a:buNone/>
            </a:pPr>
            <a:r>
              <a:rPr lang="ru-RU" sz="1600" dirty="0" smtClean="0"/>
              <a:t>Якщо </a:t>
            </a:r>
            <a:r>
              <a:rPr lang="ru-RU" sz="1600" dirty="0"/>
              <a:t>у вас працює Сервер </a:t>
            </a:r>
            <a:r>
              <a:rPr lang="en-US" sz="1600" dirty="0"/>
              <a:t>Puppet, </a:t>
            </a:r>
            <a:r>
              <a:rPr lang="ru-RU" sz="1600" dirty="0"/>
              <a:t>ви можете встановити </a:t>
            </a:r>
            <a:r>
              <a:rPr lang="en-US" sz="1600" dirty="0"/>
              <a:t>Puppet </a:t>
            </a:r>
            <a:r>
              <a:rPr lang="ru-RU" sz="1600" dirty="0"/>
              <a:t>Агенти на вузол. Наприклад, на систему </a:t>
            </a:r>
            <a:r>
              <a:rPr lang="en-US" sz="1600" dirty="0" err="1"/>
              <a:t>Debian</a:t>
            </a:r>
            <a:r>
              <a:rPr lang="en-US" sz="1600" dirty="0"/>
              <a:t> </a:t>
            </a:r>
            <a:r>
              <a:rPr lang="ru-RU" sz="1600" dirty="0"/>
              <a:t>типу </a:t>
            </a:r>
            <a:r>
              <a:rPr lang="en-US" sz="1600" dirty="0"/>
              <a:t>Linux </a:t>
            </a:r>
            <a:r>
              <a:rPr lang="ru-RU" sz="1600" dirty="0"/>
              <a:t>можна встановити </a:t>
            </a:r>
            <a:r>
              <a:rPr lang="en-US" sz="1600" dirty="0"/>
              <a:t>Puppet </a:t>
            </a:r>
            <a:r>
              <a:rPr lang="ru-RU" sz="1600" dirty="0"/>
              <a:t>Агент за допомогою однієї команди:</a:t>
            </a:r>
          </a:p>
          <a:p>
            <a:pPr marL="0" indent="0">
              <a:buNone/>
            </a:pPr>
            <a:endParaRPr lang="ru-RU" sz="1800" dirty="0"/>
          </a:p>
        </p:txBody>
      </p:sp>
      <p:pic>
        <p:nvPicPr>
          <p:cNvPr id="2" name="Picture 1"/>
          <p:cNvPicPr>
            <a:picLocks noChangeAspect="1"/>
          </p:cNvPicPr>
          <p:nvPr/>
        </p:nvPicPr>
        <p:blipFill>
          <a:blip r:embed="rId2"/>
          <a:stretch>
            <a:fillRect/>
          </a:stretch>
        </p:blipFill>
        <p:spPr>
          <a:xfrm>
            <a:off x="419099" y="4524374"/>
            <a:ext cx="3711773" cy="409575"/>
          </a:xfrm>
          <a:prstGeom prst="rect">
            <a:avLst/>
          </a:prstGeom>
        </p:spPr>
      </p:pic>
    </p:spTree>
    <p:extLst>
      <p:ext uri="{BB962C8B-B14F-4D97-AF65-F5344CB8AC3E}">
        <p14:creationId xmlns:p14="http://schemas.microsoft.com/office/powerpoint/2010/main" val="647157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87337" y="93762"/>
            <a:ext cx="117427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Змінення</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Після встановлення Puppet Agent потрібно налаштувати пошук Сервера Puppet. Додайте наступні рядки до файлу </a:t>
            </a:r>
            <a:r>
              <a:rPr kumimoji="0" lang="ru-RU" altLang="ru-RU" sz="1600" b="1" i="0" u="none" strike="noStrike" cap="none" normalizeH="0" baseline="0" dirty="0" smtClean="0">
                <a:ln>
                  <a:noFill/>
                </a:ln>
                <a:solidFill>
                  <a:schemeClr val="tx1"/>
                </a:solidFill>
                <a:effectLst/>
              </a:rPr>
              <a:t>/etc/puppet/puppet.conf:</a:t>
            </a:r>
          </a:p>
        </p:txBody>
      </p:sp>
      <p:pic>
        <p:nvPicPr>
          <p:cNvPr id="4" name="Picture 3"/>
          <p:cNvPicPr>
            <a:picLocks noChangeAspect="1"/>
          </p:cNvPicPr>
          <p:nvPr/>
        </p:nvPicPr>
        <p:blipFill>
          <a:blip r:embed="rId2"/>
          <a:stretch>
            <a:fillRect/>
          </a:stretch>
        </p:blipFill>
        <p:spPr>
          <a:xfrm>
            <a:off x="357187" y="1170980"/>
            <a:ext cx="3525715" cy="1095970"/>
          </a:xfrm>
          <a:prstGeom prst="rect">
            <a:avLst/>
          </a:prstGeom>
        </p:spPr>
      </p:pic>
      <p:sp>
        <p:nvSpPr>
          <p:cNvPr id="5" name="Rectangle 2"/>
          <p:cNvSpPr>
            <a:spLocks noChangeArrowheads="1"/>
          </p:cNvSpPr>
          <p:nvPr/>
        </p:nvSpPr>
        <p:spPr bwMode="auto">
          <a:xfrm>
            <a:off x="285750" y="2251562"/>
            <a:ext cx="1174432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Це повідомляє Клієнту назву вузла вашого сервера (перетвореного за допомогою </a:t>
            </a:r>
            <a:r>
              <a:rPr kumimoji="0" lang="ru-RU" altLang="ru-RU" sz="1600" b="1" i="0" u="none" strike="noStrike" cap="none" normalizeH="0" baseline="0" dirty="0" smtClean="0">
                <a:ln>
                  <a:noFill/>
                </a:ln>
                <a:solidFill>
                  <a:schemeClr val="tx1"/>
                </a:solidFill>
                <a:effectLst/>
              </a:rPr>
              <a:t>/etc/hosts</a:t>
            </a:r>
            <a:r>
              <a:rPr kumimoji="0" lang="ru-RU" altLang="ru-RU" sz="1600" b="0" i="0" u="none" strike="noStrike" cap="none" normalizeH="0" baseline="0" dirty="0" smtClean="0">
                <a:ln>
                  <a:noFill/>
                </a:ln>
                <a:solidFill>
                  <a:schemeClr val="tx1"/>
                </a:solidFill>
                <a:effectLst/>
              </a:rPr>
              <a:t>) та назву сертифіката автентифікації, який ви згенеруєте на наступному кроці.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Запустіть puppet сервіс на Клієнті:</a:t>
            </a:r>
          </a:p>
          <a:p>
            <a:pPr marL="0" marR="0" lvl="0" indent="0" algn="l" defTabSz="914400" rtl="0" eaLnBrk="0" fontAlgn="base" latinLnBrk="0" hangingPunct="0">
              <a:lnSpc>
                <a:spcPct val="100000"/>
              </a:lnSpc>
              <a:spcBef>
                <a:spcPct val="0"/>
              </a:spcBef>
              <a:spcAft>
                <a:spcPct val="0"/>
              </a:spcAft>
              <a:buClrTx/>
              <a:buSzTx/>
              <a:buFontTx/>
              <a:buNone/>
              <a:tabLst/>
            </a:pPr>
            <a:endParaRPr lang="ru-RU" altLang="ru-RU"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lvl="0" eaLnBrk="0" fontAlgn="base" hangingPunct="0">
              <a:spcBef>
                <a:spcPct val="0"/>
              </a:spcBef>
              <a:spcAft>
                <a:spcPct val="0"/>
              </a:spcAft>
            </a:pPr>
            <a:r>
              <a:rPr lang="ru-RU" sz="1600" dirty="0"/>
              <a:t>Ви повинні отримати відповідь, подібну до наступної:</a:t>
            </a:r>
            <a:endParaRPr kumimoji="0" lang="ru-RU" altLang="ru-RU" sz="1600"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stretch>
            <a:fillRect/>
          </a:stretch>
        </p:blipFill>
        <p:spPr>
          <a:xfrm>
            <a:off x="357186" y="3373339"/>
            <a:ext cx="8262939" cy="324272"/>
          </a:xfrm>
          <a:prstGeom prst="rect">
            <a:avLst/>
          </a:prstGeom>
        </p:spPr>
      </p:pic>
      <p:pic>
        <p:nvPicPr>
          <p:cNvPr id="7" name="Picture 6"/>
          <p:cNvPicPr>
            <a:picLocks noChangeAspect="1"/>
          </p:cNvPicPr>
          <p:nvPr/>
        </p:nvPicPr>
        <p:blipFill>
          <a:blip r:embed="rId4"/>
          <a:stretch>
            <a:fillRect/>
          </a:stretch>
        </p:blipFill>
        <p:spPr>
          <a:xfrm>
            <a:off x="357186" y="4099114"/>
            <a:ext cx="6577014" cy="1144312"/>
          </a:xfrm>
          <a:prstGeom prst="rect">
            <a:avLst/>
          </a:prstGeom>
        </p:spPr>
      </p:pic>
      <p:sp>
        <p:nvSpPr>
          <p:cNvPr id="8" name="Rectangle 7"/>
          <p:cNvSpPr/>
          <p:nvPr/>
        </p:nvSpPr>
        <p:spPr>
          <a:xfrm>
            <a:off x="285750" y="5505361"/>
            <a:ext cx="11677650" cy="584775"/>
          </a:xfrm>
          <a:prstGeom prst="rect">
            <a:avLst/>
          </a:prstGeom>
        </p:spPr>
        <p:txBody>
          <a:bodyPr wrap="square">
            <a:spAutoFit/>
          </a:bodyPr>
          <a:lstStyle/>
          <a:p>
            <a:r>
              <a:rPr lang="ru-RU" sz="1600" dirty="0"/>
              <a:t>Зверніть увагу на декларативний метод конфігурації </a:t>
            </a:r>
            <a:r>
              <a:rPr lang="en-US" sz="1600" dirty="0"/>
              <a:t>Puppet. Puppet </a:t>
            </a:r>
            <a:r>
              <a:rPr lang="ru-RU" sz="1600" dirty="0"/>
              <a:t>використовує себе для налаштування та активації своєї служби. Зверніть увагу на синтаксис, подібний до </a:t>
            </a:r>
            <a:r>
              <a:rPr lang="en-US" sz="1600" dirty="0"/>
              <a:t>Ruby.</a:t>
            </a:r>
            <a:endParaRPr lang="uk-UA" sz="1600" dirty="0"/>
          </a:p>
        </p:txBody>
      </p:sp>
    </p:spTree>
    <p:extLst>
      <p:ext uri="{BB962C8B-B14F-4D97-AF65-F5344CB8AC3E}">
        <p14:creationId xmlns:p14="http://schemas.microsoft.com/office/powerpoint/2010/main" val="521998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77812" y="88376"/>
            <a:ext cx="115903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Підписання сертифікату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Агенти Puppet використовують сертифікати для автентифікації з сервером, перш ніж отримувати свої конфігурації. Коли служба клієнта запускається вперше, він надсилає запит до призначеного сервера, для підпису її сертифікату, що дозволяє зв'язок.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На Сервері введення команди </a:t>
            </a:r>
            <a:r>
              <a:rPr kumimoji="0" lang="ru-RU" altLang="ru-RU" sz="1600" b="1" i="0" u="none" strike="noStrike" cap="none" normalizeH="0" baseline="0" dirty="0" smtClean="0">
                <a:ln>
                  <a:noFill/>
                </a:ln>
                <a:solidFill>
                  <a:schemeClr val="tx1"/>
                </a:solidFill>
                <a:effectLst/>
              </a:rPr>
              <a:t>ca list</a:t>
            </a:r>
            <a:r>
              <a:rPr kumimoji="0" lang="ru-RU" altLang="ru-RU" sz="1600" b="0" i="0" u="none" strike="noStrike" cap="none" normalizeH="0" baseline="0" dirty="0" smtClean="0">
                <a:ln>
                  <a:noFill/>
                </a:ln>
                <a:solidFill>
                  <a:schemeClr val="tx1"/>
                </a:solidFill>
                <a:effectLst/>
              </a:rPr>
              <a:t> повертає список відкладених сертифікатів:</a:t>
            </a:r>
          </a:p>
        </p:txBody>
      </p:sp>
      <p:pic>
        <p:nvPicPr>
          <p:cNvPr id="4" name="Picture 3"/>
          <p:cNvPicPr>
            <a:picLocks noChangeAspect="1"/>
          </p:cNvPicPr>
          <p:nvPr/>
        </p:nvPicPr>
        <p:blipFill>
          <a:blip r:embed="rId2"/>
          <a:stretch>
            <a:fillRect/>
          </a:stretch>
        </p:blipFill>
        <p:spPr>
          <a:xfrm>
            <a:off x="361949" y="1495424"/>
            <a:ext cx="4932485" cy="314325"/>
          </a:xfrm>
          <a:prstGeom prst="rect">
            <a:avLst/>
          </a:prstGeom>
        </p:spPr>
      </p:pic>
      <p:sp>
        <p:nvSpPr>
          <p:cNvPr id="5" name="Rectangle 4"/>
          <p:cNvSpPr/>
          <p:nvPr/>
        </p:nvSpPr>
        <p:spPr>
          <a:xfrm>
            <a:off x="277812" y="1893358"/>
            <a:ext cx="4192686" cy="338554"/>
          </a:xfrm>
          <a:prstGeom prst="rect">
            <a:avLst/>
          </a:prstGeom>
        </p:spPr>
        <p:txBody>
          <a:bodyPr wrap="none">
            <a:spAutoFit/>
          </a:bodyPr>
          <a:lstStyle/>
          <a:p>
            <a:r>
              <a:rPr lang="ru-RU" sz="1600" dirty="0"/>
              <a:t>Відповідь повинна бути подібна до наступної:</a:t>
            </a:r>
            <a:endParaRPr lang="uk-UA" sz="1600" dirty="0"/>
          </a:p>
        </p:txBody>
      </p:sp>
      <p:pic>
        <p:nvPicPr>
          <p:cNvPr id="6" name="Picture 5"/>
          <p:cNvPicPr>
            <a:picLocks noChangeAspect="1"/>
          </p:cNvPicPr>
          <p:nvPr/>
        </p:nvPicPr>
        <p:blipFill>
          <a:blip r:embed="rId3"/>
          <a:stretch>
            <a:fillRect/>
          </a:stretch>
        </p:blipFill>
        <p:spPr>
          <a:xfrm>
            <a:off x="361948" y="2291291"/>
            <a:ext cx="9064409" cy="785283"/>
          </a:xfrm>
          <a:prstGeom prst="rect">
            <a:avLst/>
          </a:prstGeom>
        </p:spPr>
      </p:pic>
      <p:sp>
        <p:nvSpPr>
          <p:cNvPr id="7" name="Rectangle 6"/>
          <p:cNvSpPr/>
          <p:nvPr/>
        </p:nvSpPr>
        <p:spPr>
          <a:xfrm>
            <a:off x="277812" y="3135953"/>
            <a:ext cx="10104438" cy="338554"/>
          </a:xfrm>
          <a:prstGeom prst="rect">
            <a:avLst/>
          </a:prstGeom>
        </p:spPr>
        <p:txBody>
          <a:bodyPr wrap="square">
            <a:spAutoFit/>
          </a:bodyPr>
          <a:lstStyle/>
          <a:p>
            <a:r>
              <a:rPr lang="ru-RU" sz="1600" dirty="0"/>
              <a:t>Після цього ви можете підписати сертифікат, увімкнувши керування віддаленим вузлом:</a:t>
            </a:r>
            <a:endParaRPr lang="uk-UA" sz="1600" dirty="0"/>
          </a:p>
        </p:txBody>
      </p:sp>
      <p:pic>
        <p:nvPicPr>
          <p:cNvPr id="8" name="Picture 7"/>
          <p:cNvPicPr>
            <a:picLocks noChangeAspect="1"/>
          </p:cNvPicPr>
          <p:nvPr/>
        </p:nvPicPr>
        <p:blipFill>
          <a:blip r:embed="rId4"/>
          <a:stretch>
            <a:fillRect/>
          </a:stretch>
        </p:blipFill>
        <p:spPr>
          <a:xfrm>
            <a:off x="367505" y="3533886"/>
            <a:ext cx="7643020" cy="344510"/>
          </a:xfrm>
          <a:prstGeom prst="rect">
            <a:avLst/>
          </a:prstGeom>
        </p:spPr>
      </p:pic>
      <p:sp>
        <p:nvSpPr>
          <p:cNvPr id="9" name="Rectangle 8"/>
          <p:cNvSpPr/>
          <p:nvPr/>
        </p:nvSpPr>
        <p:spPr>
          <a:xfrm>
            <a:off x="361948" y="3956050"/>
            <a:ext cx="1082348" cy="338554"/>
          </a:xfrm>
          <a:prstGeom prst="rect">
            <a:avLst/>
          </a:prstGeom>
        </p:spPr>
        <p:txBody>
          <a:bodyPr wrap="none">
            <a:spAutoFit/>
          </a:bodyPr>
          <a:lstStyle/>
          <a:p>
            <a:r>
              <a:rPr lang="ru-RU" sz="1600" dirty="0"/>
              <a:t>Відповідь:</a:t>
            </a:r>
            <a:endParaRPr lang="uk-UA" sz="1600" dirty="0"/>
          </a:p>
        </p:txBody>
      </p:sp>
      <p:pic>
        <p:nvPicPr>
          <p:cNvPr id="10" name="Picture 9"/>
          <p:cNvPicPr>
            <a:picLocks noChangeAspect="1"/>
          </p:cNvPicPr>
          <p:nvPr/>
        </p:nvPicPr>
        <p:blipFill>
          <a:blip r:embed="rId5"/>
          <a:stretch>
            <a:fillRect/>
          </a:stretch>
        </p:blipFill>
        <p:spPr>
          <a:xfrm>
            <a:off x="361948" y="4294604"/>
            <a:ext cx="5620503" cy="315496"/>
          </a:xfrm>
          <a:prstGeom prst="rect">
            <a:avLst/>
          </a:prstGeom>
        </p:spPr>
      </p:pic>
      <p:sp>
        <p:nvSpPr>
          <p:cNvPr id="11" name="Rectangle 10"/>
          <p:cNvSpPr/>
          <p:nvPr/>
        </p:nvSpPr>
        <p:spPr>
          <a:xfrm>
            <a:off x="301582" y="4776147"/>
            <a:ext cx="11361738" cy="830997"/>
          </a:xfrm>
          <a:prstGeom prst="rect">
            <a:avLst/>
          </a:prstGeom>
        </p:spPr>
        <p:txBody>
          <a:bodyPr wrap="square">
            <a:spAutoFit/>
          </a:bodyPr>
          <a:lstStyle/>
          <a:p>
            <a:r>
              <a:rPr lang="ru-RU" sz="1600" dirty="0"/>
              <a:t>Сервер і Клієнт тепер мають безпечний зв'язок та можуть взаємодіяти. Це дозволить Серверу збирати дані від Клієнта і дозволить вам створювати конфігурації на Сервері, які отримує клієнт, і використовувати їх для збереження його стану (кожні 15 хвилин).</a:t>
            </a:r>
            <a:endParaRPr lang="uk-UA" sz="1600" dirty="0"/>
          </a:p>
        </p:txBody>
      </p:sp>
    </p:spTree>
    <p:extLst>
      <p:ext uri="{BB962C8B-B14F-4D97-AF65-F5344CB8AC3E}">
        <p14:creationId xmlns:p14="http://schemas.microsoft.com/office/powerpoint/2010/main" val="3007681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112170"/>
            <a:ext cx="11497901" cy="6346479"/>
          </a:xfrm>
        </p:spPr>
        <p:txBody>
          <a:bodyPr>
            <a:normAutofit/>
          </a:bodyPr>
          <a:lstStyle/>
          <a:p>
            <a:pPr marL="0" indent="0">
              <a:buNone/>
            </a:pPr>
            <a:r>
              <a:rPr lang="ru-RU" sz="1600" b="1" dirty="0"/>
              <a:t>Створення конфігурації</a:t>
            </a:r>
            <a:endParaRPr lang="ru-RU" sz="1600" dirty="0"/>
          </a:p>
          <a:p>
            <a:pPr marL="0" indent="0">
              <a:buNone/>
            </a:pPr>
            <a:r>
              <a:rPr lang="ru-RU" sz="1600" dirty="0"/>
              <a:t>Подібно до </a:t>
            </a:r>
            <a:r>
              <a:rPr lang="en-US" sz="1600" dirty="0" err="1"/>
              <a:t>Ansible</a:t>
            </a:r>
            <a:r>
              <a:rPr lang="en-US" sz="1600" dirty="0"/>
              <a:t>, Puppet </a:t>
            </a:r>
            <a:r>
              <a:rPr lang="ru-RU" sz="1600" dirty="0"/>
              <a:t>дозволяє зберігати компоненти проекту або дискретної конфігурації у дереві каталогів:</a:t>
            </a:r>
          </a:p>
          <a:p>
            <a:pPr marL="0" indent="0">
              <a:buNone/>
            </a:pPr>
            <a:endParaRPr lang="ru-RU" sz="1800" dirty="0"/>
          </a:p>
        </p:txBody>
      </p:sp>
      <p:pic>
        <p:nvPicPr>
          <p:cNvPr id="2" name="Picture 1"/>
          <p:cNvPicPr>
            <a:picLocks noChangeAspect="1"/>
          </p:cNvPicPr>
          <p:nvPr/>
        </p:nvPicPr>
        <p:blipFill>
          <a:blip r:embed="rId2"/>
          <a:stretch>
            <a:fillRect/>
          </a:stretch>
        </p:blipFill>
        <p:spPr>
          <a:xfrm>
            <a:off x="409574" y="981075"/>
            <a:ext cx="3946071" cy="381000"/>
          </a:xfrm>
          <a:prstGeom prst="rect">
            <a:avLst/>
          </a:prstGeom>
        </p:spPr>
      </p:pic>
      <p:sp>
        <p:nvSpPr>
          <p:cNvPr id="4" name="Rectangle 1"/>
          <p:cNvSpPr>
            <a:spLocks noChangeArrowheads="1"/>
          </p:cNvSpPr>
          <p:nvPr/>
        </p:nvSpPr>
        <p:spPr bwMode="auto">
          <a:xfrm>
            <a:off x="325925" y="1362075"/>
            <a:ext cx="117232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Дочірні папки створюються відповідно до конфігурації в </a:t>
            </a:r>
            <a:r>
              <a:rPr kumimoji="0" lang="ru-RU" altLang="ru-RU" sz="1600" b="1" i="0" u="none" strike="noStrike" cap="none" normalizeH="0" baseline="0" dirty="0" smtClean="0">
                <a:ln>
                  <a:noFill/>
                </a:ln>
                <a:solidFill>
                  <a:schemeClr val="tx1"/>
                </a:solidFill>
                <a:effectLst/>
              </a:rPr>
              <a:t>puppet.conf</a:t>
            </a:r>
            <a:r>
              <a:rPr kumimoji="0" lang="ru-RU" altLang="ru-RU" sz="1600" b="0" i="0" u="none" strike="noStrike" cap="none" normalizeH="0" baseline="0" dirty="0" smtClean="0">
                <a:ln>
                  <a:noFill/>
                </a:ln>
                <a:solidFill>
                  <a:schemeClr val="tx1"/>
                </a:solidFill>
                <a:effectLst/>
              </a:rPr>
              <a:t> або оператором. У цьому прикладі, оголосивши </a:t>
            </a:r>
            <a:r>
              <a:rPr kumimoji="0" lang="ru-RU" altLang="ru-RU" sz="1600" b="1" i="0" u="none" strike="noStrike" cap="none" normalizeH="0" baseline="0" dirty="0" smtClean="0">
                <a:ln>
                  <a:noFill/>
                </a:ln>
                <a:solidFill>
                  <a:schemeClr val="tx1"/>
                </a:solidFill>
                <a:effectLst/>
              </a:rPr>
              <a:t>environment = production</a:t>
            </a:r>
            <a:r>
              <a:rPr kumimoji="0" lang="ru-RU" altLang="ru-RU" sz="1600" b="0" i="0" u="none" strike="noStrike" cap="none" normalizeH="0" baseline="0" dirty="0" smtClean="0">
                <a:ln>
                  <a:noFill/>
                </a:ln>
                <a:solidFill>
                  <a:schemeClr val="tx1"/>
                </a:solidFill>
                <a:effectLst/>
              </a:rPr>
              <a:t> в puppet.conf, Puppet вже створив каталог для цього сайту за замовчуванням, що містить підкаталог </a:t>
            </a:r>
            <a:r>
              <a:rPr kumimoji="0" lang="ru-RU" altLang="ru-RU" sz="1600" b="1" i="0" u="none" strike="noStrike" cap="none" normalizeH="0" baseline="0" dirty="0" smtClean="0">
                <a:ln>
                  <a:noFill/>
                </a:ln>
                <a:solidFill>
                  <a:schemeClr val="tx1"/>
                </a:solidFill>
                <a:effectLst/>
              </a:rPr>
              <a:t>modules</a:t>
            </a:r>
            <a:r>
              <a:rPr kumimoji="0" lang="ru-RU" altLang="ru-RU" sz="1600" b="0" i="0" u="none" strike="noStrike" cap="none" normalizeH="0" baseline="0" dirty="0" smtClean="0">
                <a:ln>
                  <a:noFill/>
                </a:ln>
                <a:solidFill>
                  <a:schemeClr val="tx1"/>
                </a:solidFill>
                <a:effectLst/>
              </a:rPr>
              <a:t>, в якому ми можемо зберігати дочірні проекти і маніфести для речей, які нам потрібно створити і налаштувати. </a:t>
            </a:r>
          </a:p>
        </p:txBody>
      </p:sp>
      <p:pic>
        <p:nvPicPr>
          <p:cNvPr id="5" name="Picture 4"/>
          <p:cNvPicPr>
            <a:picLocks noChangeAspect="1"/>
          </p:cNvPicPr>
          <p:nvPr/>
        </p:nvPicPr>
        <p:blipFill>
          <a:blip r:embed="rId3"/>
          <a:stretch>
            <a:fillRect/>
          </a:stretch>
        </p:blipFill>
        <p:spPr>
          <a:xfrm>
            <a:off x="409574" y="2190750"/>
            <a:ext cx="5754414" cy="381000"/>
          </a:xfrm>
          <a:prstGeom prst="rect">
            <a:avLst/>
          </a:prstGeom>
        </p:spPr>
      </p:pic>
      <p:sp>
        <p:nvSpPr>
          <p:cNvPr id="6" name="Rectangle 5"/>
          <p:cNvSpPr/>
          <p:nvPr/>
        </p:nvSpPr>
        <p:spPr>
          <a:xfrm>
            <a:off x="409574" y="2700635"/>
            <a:ext cx="11414252" cy="584775"/>
          </a:xfrm>
          <a:prstGeom prst="rect">
            <a:avLst/>
          </a:prstGeom>
        </p:spPr>
        <p:txBody>
          <a:bodyPr wrap="square">
            <a:spAutoFit/>
          </a:bodyPr>
          <a:lstStyle/>
          <a:p>
            <a:r>
              <a:rPr lang="ru-RU" sz="1600" dirty="0"/>
              <a:t>Тепер ви встановите </a:t>
            </a:r>
            <a:r>
              <a:rPr lang="en-US" sz="1600" dirty="0"/>
              <a:t>Apache2 </a:t>
            </a:r>
            <a:r>
              <a:rPr lang="ru-RU" sz="1600" dirty="0"/>
              <a:t>на керований Клієнт. </a:t>
            </a:r>
            <a:r>
              <a:rPr lang="en-US" sz="1600" dirty="0"/>
              <a:t>Puppet </a:t>
            </a:r>
            <a:r>
              <a:rPr lang="ru-RU" sz="1600" dirty="0"/>
              <a:t>операції зазвичай виконуються від імені </a:t>
            </a:r>
            <a:r>
              <a:rPr lang="en-US" sz="1600" dirty="0"/>
              <a:t>root, </a:t>
            </a:r>
            <a:r>
              <a:rPr lang="ru-RU" sz="1600" dirty="0"/>
              <a:t>отже, тимчасово станьте </a:t>
            </a:r>
            <a:r>
              <a:rPr lang="en-US" sz="1600" dirty="0"/>
              <a:t>root </a:t>
            </a:r>
            <a:r>
              <a:rPr lang="ru-RU" sz="1600" dirty="0"/>
              <a:t>на Сервері, ввівши:</a:t>
            </a:r>
            <a:endParaRPr lang="uk-UA" sz="1600" dirty="0"/>
          </a:p>
        </p:txBody>
      </p:sp>
      <p:pic>
        <p:nvPicPr>
          <p:cNvPr id="7" name="Picture 6"/>
          <p:cNvPicPr>
            <a:picLocks noChangeAspect="1"/>
          </p:cNvPicPr>
          <p:nvPr/>
        </p:nvPicPr>
        <p:blipFill>
          <a:blip r:embed="rId4"/>
          <a:stretch>
            <a:fillRect/>
          </a:stretch>
        </p:blipFill>
        <p:spPr>
          <a:xfrm>
            <a:off x="468036" y="3276599"/>
            <a:ext cx="1230923" cy="333375"/>
          </a:xfrm>
          <a:prstGeom prst="rect">
            <a:avLst/>
          </a:prstGeom>
        </p:spPr>
      </p:pic>
      <p:sp>
        <p:nvSpPr>
          <p:cNvPr id="8" name="Rectangle 2"/>
          <p:cNvSpPr>
            <a:spLocks noChangeArrowheads="1"/>
          </p:cNvSpPr>
          <p:nvPr/>
        </p:nvSpPr>
        <p:spPr bwMode="auto">
          <a:xfrm>
            <a:off x="409574" y="3587023"/>
            <a:ext cx="7877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Перейдіть до папки </a:t>
            </a:r>
            <a:r>
              <a:rPr kumimoji="0" lang="ru-RU" altLang="ru-RU" sz="1600" b="1" i="0" u="none" strike="noStrike" cap="none" normalizeH="0" baseline="0" dirty="0" smtClean="0">
                <a:ln>
                  <a:noFill/>
                </a:ln>
                <a:solidFill>
                  <a:schemeClr val="tx1"/>
                </a:solidFill>
                <a:effectLst/>
              </a:rPr>
              <a:t>/modules</a:t>
            </a:r>
            <a:r>
              <a:rPr kumimoji="0" lang="ru-RU" altLang="ru-RU" sz="1600" b="0" i="0" u="none" strike="noStrike" cap="none" normalizeH="0" baseline="0" dirty="0" smtClean="0">
                <a:ln>
                  <a:noFill/>
                </a:ln>
                <a:solidFill>
                  <a:schemeClr val="tx1"/>
                </a:solidFill>
                <a:effectLst/>
              </a:rPr>
              <a:t> у середовищі </a:t>
            </a:r>
            <a:r>
              <a:rPr kumimoji="0" lang="ru-RU" altLang="ru-RU" sz="1600" b="1" i="0" u="none" strike="noStrike" cap="none" normalizeH="0" baseline="0" dirty="0" smtClean="0">
                <a:ln>
                  <a:noFill/>
                </a:ln>
                <a:solidFill>
                  <a:schemeClr val="tx1"/>
                </a:solidFill>
                <a:effectLst/>
              </a:rPr>
              <a:t>/production</a:t>
            </a:r>
            <a:r>
              <a:rPr kumimoji="0" lang="ru-RU" altLang="ru-RU" sz="1600" b="0" i="0" u="none" strike="noStrike" cap="none" normalizeH="0" baseline="0" dirty="0" smtClean="0">
                <a:ln>
                  <a:noFill/>
                </a:ln>
                <a:solidFill>
                  <a:schemeClr val="tx1"/>
                </a:solidFill>
                <a:effectLst/>
              </a:rPr>
              <a:t>: </a:t>
            </a:r>
          </a:p>
        </p:txBody>
      </p:sp>
      <p:pic>
        <p:nvPicPr>
          <p:cNvPr id="9" name="Picture 8"/>
          <p:cNvPicPr>
            <a:picLocks noChangeAspect="1"/>
          </p:cNvPicPr>
          <p:nvPr/>
        </p:nvPicPr>
        <p:blipFill>
          <a:blip r:embed="rId5"/>
          <a:stretch>
            <a:fillRect/>
          </a:stretch>
        </p:blipFill>
        <p:spPr>
          <a:xfrm>
            <a:off x="468036" y="3969494"/>
            <a:ext cx="5710142" cy="392956"/>
          </a:xfrm>
          <a:prstGeom prst="rect">
            <a:avLst/>
          </a:prstGeom>
        </p:spPr>
      </p:pic>
      <p:sp>
        <p:nvSpPr>
          <p:cNvPr id="10" name="Rectangle 3"/>
          <p:cNvSpPr>
            <a:spLocks noChangeArrowheads="1"/>
          </p:cNvSpPr>
          <p:nvPr/>
        </p:nvSpPr>
        <p:spPr bwMode="auto">
          <a:xfrm>
            <a:off x="438805" y="4437221"/>
            <a:ext cx="59245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Створіть структуру папок, яка містить модуль </a:t>
            </a:r>
            <a:r>
              <a:rPr kumimoji="0" lang="ru-RU" altLang="ru-RU" sz="1600" b="1" i="0" u="none" strike="noStrike" cap="none" normalizeH="0" baseline="0" dirty="0" smtClean="0">
                <a:ln>
                  <a:noFill/>
                </a:ln>
                <a:solidFill>
                  <a:schemeClr val="tx1"/>
                </a:solidFill>
                <a:effectLst/>
              </a:rPr>
              <a:t>install apache</a:t>
            </a:r>
            <a:r>
              <a:rPr kumimoji="0" lang="ru-RU" altLang="ru-RU" sz="1600" b="0" i="0" u="none" strike="noStrike" cap="none" normalizeH="0" baseline="0" dirty="0" smtClean="0">
                <a:ln>
                  <a:noFill/>
                </a:ln>
                <a:solidFill>
                  <a:schemeClr val="tx1"/>
                </a:solidFill>
                <a:effectLst/>
              </a:rPr>
              <a:t>: </a:t>
            </a:r>
          </a:p>
        </p:txBody>
      </p:sp>
      <p:pic>
        <p:nvPicPr>
          <p:cNvPr id="11" name="Picture 10"/>
          <p:cNvPicPr>
            <a:picLocks noChangeAspect="1"/>
          </p:cNvPicPr>
          <p:nvPr/>
        </p:nvPicPr>
        <p:blipFill>
          <a:blip r:embed="rId6"/>
          <a:stretch>
            <a:fillRect/>
          </a:stretch>
        </p:blipFill>
        <p:spPr>
          <a:xfrm>
            <a:off x="468035" y="4850545"/>
            <a:ext cx="3099469" cy="540605"/>
          </a:xfrm>
          <a:prstGeom prst="rect">
            <a:avLst/>
          </a:prstGeom>
        </p:spPr>
      </p:pic>
    </p:spTree>
    <p:extLst>
      <p:ext uri="{BB962C8B-B14F-4D97-AF65-F5344CB8AC3E}">
        <p14:creationId xmlns:p14="http://schemas.microsoft.com/office/powerpoint/2010/main" val="212761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58763" y="218073"/>
            <a:ext cx="1099288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У цій папці маніфестів створіть файл з назвою </a:t>
            </a:r>
            <a:r>
              <a:rPr kumimoji="0" lang="ru-RU" altLang="ru-RU" sz="1600" b="1" i="0" u="none" strike="noStrike" cap="none" normalizeH="0" baseline="0" dirty="0" smtClean="0">
                <a:ln>
                  <a:noFill/>
                </a:ln>
                <a:solidFill>
                  <a:schemeClr val="tx1"/>
                </a:solidFill>
                <a:effectLst/>
              </a:rPr>
              <a:t>init.pp</a:t>
            </a:r>
            <a:r>
              <a:rPr kumimoji="0" lang="ru-RU" altLang="ru-RU" sz="1600" b="0" i="0" u="none" strike="noStrike" cap="none" normalizeH="0" baseline="0" dirty="0" smtClean="0">
                <a:ln>
                  <a:noFill/>
                </a:ln>
                <a:solidFill>
                  <a:schemeClr val="tx1"/>
                </a:solidFill>
                <a:effectLst/>
              </a:rPr>
              <a:t>, який є зарезервованим іменем файлу для кроку ініціалізації у модулі: </a:t>
            </a:r>
          </a:p>
        </p:txBody>
      </p:sp>
      <p:pic>
        <p:nvPicPr>
          <p:cNvPr id="4" name="Picture 3"/>
          <p:cNvPicPr>
            <a:picLocks noChangeAspect="1"/>
          </p:cNvPicPr>
          <p:nvPr/>
        </p:nvPicPr>
        <p:blipFill>
          <a:blip r:embed="rId2"/>
          <a:stretch>
            <a:fillRect/>
          </a:stretch>
        </p:blipFill>
        <p:spPr>
          <a:xfrm>
            <a:off x="366712" y="556627"/>
            <a:ext cx="3557588" cy="2170024"/>
          </a:xfrm>
          <a:prstGeom prst="rect">
            <a:avLst/>
          </a:prstGeom>
        </p:spPr>
      </p:pic>
      <p:sp>
        <p:nvSpPr>
          <p:cNvPr id="5" name="Rectangle 2"/>
          <p:cNvSpPr>
            <a:spLocks noChangeArrowheads="1"/>
          </p:cNvSpPr>
          <p:nvPr/>
        </p:nvSpPr>
        <p:spPr bwMode="auto">
          <a:xfrm>
            <a:off x="258763" y="2726651"/>
            <a:ext cx="1178083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Визначення класу впорядковує кроки, які ми хочемо виконати: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Крок 1.</a:t>
            </a:r>
            <a:r>
              <a:rPr kumimoji="0" lang="ru-RU" altLang="ru-RU" sz="1600" b="0" i="0" u="none" strike="noStrike" cap="none" normalizeH="0" baseline="0" dirty="0" smtClean="0">
                <a:ln>
                  <a:noFill/>
                </a:ln>
                <a:solidFill>
                  <a:schemeClr val="tx1"/>
                </a:solidFill>
                <a:effectLst/>
              </a:rPr>
              <a:t> Викличте ресурс </a:t>
            </a:r>
            <a:r>
              <a:rPr kumimoji="0" lang="ru-RU" altLang="ru-RU" sz="1600" b="1" i="0" u="none" strike="noStrike" cap="none" normalizeH="0" baseline="0" dirty="0" smtClean="0">
                <a:ln>
                  <a:noFill/>
                </a:ln>
                <a:solidFill>
                  <a:schemeClr val="tx1"/>
                </a:solidFill>
                <a:effectLst/>
              </a:rPr>
              <a:t>package</a:t>
            </a:r>
            <a:r>
              <a:rPr kumimoji="0" lang="ru-RU" altLang="ru-RU" sz="1600" b="0" i="0" u="none" strike="noStrike" cap="none" normalizeH="0" baseline="0" dirty="0" smtClean="0">
                <a:ln>
                  <a:noFill/>
                </a:ln>
                <a:solidFill>
                  <a:schemeClr val="tx1"/>
                </a:solidFill>
                <a:effectLst/>
              </a:rPr>
              <a:t>, щоб встановити іменований пакет. Якщо ви бажаєте вилучити пакет, ви можете змінити </a:t>
            </a:r>
            <a:r>
              <a:rPr kumimoji="0" lang="ru-RU" altLang="ru-RU" sz="1600" b="1" i="0" u="none" strike="noStrike" cap="none" normalizeH="0" baseline="0" dirty="0" smtClean="0">
                <a:ln>
                  <a:noFill/>
                </a:ln>
                <a:solidFill>
                  <a:schemeClr val="tx1"/>
                </a:solidFill>
                <a:effectLst/>
              </a:rPr>
              <a:t>ensure =&gt; installed</a:t>
            </a:r>
            <a:r>
              <a:rPr kumimoji="0" lang="ru-RU" altLang="ru-RU" sz="1600" b="0" i="0" u="none" strike="noStrike" cap="none" normalizeH="0" baseline="0" dirty="0" smtClean="0">
                <a:ln>
                  <a:noFill/>
                </a:ln>
                <a:solidFill>
                  <a:schemeClr val="tx1"/>
                </a:solidFill>
                <a:effectLst/>
              </a:rPr>
              <a:t>, щоб зчитати </a:t>
            </a:r>
            <a:r>
              <a:rPr kumimoji="0" lang="ru-RU" altLang="ru-RU" sz="1600" b="1" i="0" u="none" strike="noStrike" cap="none" normalizeH="0" baseline="0" dirty="0" smtClean="0">
                <a:ln>
                  <a:noFill/>
                </a:ln>
                <a:solidFill>
                  <a:schemeClr val="tx1"/>
                </a:solidFill>
                <a:effectLst/>
              </a:rPr>
              <a:t>ensure =&gt; absent</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Крок 2.</a:t>
            </a:r>
            <a:r>
              <a:rPr kumimoji="0" lang="ru-RU" altLang="ru-RU" sz="1600" b="0" i="0" u="none" strike="noStrike" cap="none" normalizeH="0" baseline="0" dirty="0" smtClean="0">
                <a:ln>
                  <a:noFill/>
                </a:ln>
                <a:solidFill>
                  <a:schemeClr val="tx1"/>
                </a:solidFill>
                <a:effectLst/>
              </a:rPr>
              <a:t> Викличте ресурс служби для запуску, якщо його вимога (у цьому випадку наявність Apache2) виконується. Доручіть йому забезпечити доступність служби, а потім увімкніть автоматичний перезапуск під час перезавантаження сервера.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Перейдіть до відповідної папки </a:t>
            </a:r>
            <a:r>
              <a:rPr kumimoji="0" lang="ru-RU" altLang="ru-RU" sz="1600" b="1" i="0" u="none" strike="noStrike" cap="none" normalizeH="0" baseline="0" dirty="0" smtClean="0">
                <a:ln>
                  <a:noFill/>
                </a:ln>
                <a:solidFill>
                  <a:schemeClr val="tx1"/>
                </a:solidFill>
                <a:effectLst/>
              </a:rPr>
              <a:t>manifests</a:t>
            </a:r>
            <a:r>
              <a:rPr kumimoji="0" lang="ru-RU" altLang="ru-RU" sz="1600" b="0" i="0" u="none" strike="noStrike" cap="none" normalizeH="0" baseline="0" dirty="0" smtClean="0">
                <a:ln>
                  <a:noFill/>
                </a:ln>
                <a:solidFill>
                  <a:schemeClr val="tx1"/>
                </a:solidFill>
                <a:effectLst/>
              </a:rPr>
              <a:t>:</a:t>
            </a:r>
          </a:p>
        </p:txBody>
      </p:sp>
      <p:pic>
        <p:nvPicPr>
          <p:cNvPr id="6" name="Picture 5"/>
          <p:cNvPicPr>
            <a:picLocks noChangeAspect="1"/>
          </p:cNvPicPr>
          <p:nvPr/>
        </p:nvPicPr>
        <p:blipFill>
          <a:blip r:embed="rId3"/>
          <a:stretch>
            <a:fillRect/>
          </a:stretch>
        </p:blipFill>
        <p:spPr>
          <a:xfrm>
            <a:off x="366712" y="4788754"/>
            <a:ext cx="6084009" cy="299025"/>
          </a:xfrm>
          <a:prstGeom prst="rect">
            <a:avLst/>
          </a:prstGeom>
        </p:spPr>
      </p:pic>
      <p:sp>
        <p:nvSpPr>
          <p:cNvPr id="7" name="Rectangle 3"/>
          <p:cNvSpPr>
            <a:spLocks noChangeArrowheads="1"/>
          </p:cNvSpPr>
          <p:nvPr/>
        </p:nvSpPr>
        <p:spPr bwMode="auto">
          <a:xfrm>
            <a:off x="258763" y="5166181"/>
            <a:ext cx="107498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rPr>
              <a:t>Створіть файл </a:t>
            </a:r>
            <a:r>
              <a:rPr kumimoji="0" lang="ru-RU" altLang="ru-RU" sz="1400" b="1" i="0" u="none" strike="noStrike" cap="none" normalizeH="0" baseline="0" dirty="0" smtClean="0">
                <a:ln>
                  <a:noFill/>
                </a:ln>
                <a:solidFill>
                  <a:schemeClr val="tx1"/>
                </a:solidFill>
                <a:effectLst/>
              </a:rPr>
              <a:t>site.pp</a:t>
            </a:r>
            <a:r>
              <a:rPr kumimoji="0" lang="ru-RU" altLang="ru-RU" sz="1400" b="0" i="0" u="none" strike="noStrike" cap="none" normalizeH="0" baseline="0" dirty="0" smtClean="0">
                <a:ln>
                  <a:noFill/>
                </a:ln>
                <a:solidFill>
                  <a:schemeClr val="tx1"/>
                </a:solidFill>
                <a:effectLst/>
              </a:rPr>
              <a:t>, який викликає модуль і застосовує його до цільової машини: </a:t>
            </a:r>
          </a:p>
        </p:txBody>
      </p:sp>
      <p:pic>
        <p:nvPicPr>
          <p:cNvPr id="8" name="Picture 7"/>
          <p:cNvPicPr>
            <a:picLocks noChangeAspect="1"/>
          </p:cNvPicPr>
          <p:nvPr/>
        </p:nvPicPr>
        <p:blipFill>
          <a:blip r:embed="rId4"/>
          <a:stretch>
            <a:fillRect/>
          </a:stretch>
        </p:blipFill>
        <p:spPr>
          <a:xfrm>
            <a:off x="366712" y="5522772"/>
            <a:ext cx="2405484" cy="801828"/>
          </a:xfrm>
          <a:prstGeom prst="rect">
            <a:avLst/>
          </a:prstGeom>
        </p:spPr>
      </p:pic>
    </p:spTree>
    <p:extLst>
      <p:ext uri="{BB962C8B-B14F-4D97-AF65-F5344CB8AC3E}">
        <p14:creationId xmlns:p14="http://schemas.microsoft.com/office/powerpoint/2010/main" val="3304442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600" b="1" dirty="0"/>
              <a:t>Розгортання конфігурації</a:t>
            </a:r>
            <a:endParaRPr lang="ru-RU" sz="1600" dirty="0"/>
          </a:p>
          <a:p>
            <a:pPr marL="0" indent="0">
              <a:buNone/>
            </a:pPr>
            <a:r>
              <a:rPr lang="ru-RU" sz="1600" dirty="0"/>
              <a:t>Ви маєте два варіанти розгортання завершеної конфігурації:</a:t>
            </a:r>
          </a:p>
          <a:p>
            <a:r>
              <a:rPr lang="ru-RU" sz="1600" dirty="0"/>
              <a:t>Перезапуск </a:t>
            </a:r>
            <a:r>
              <a:rPr lang="en-US" sz="1600" dirty="0"/>
              <a:t>C</a:t>
            </a:r>
            <a:r>
              <a:rPr lang="ru-RU" sz="1600" dirty="0"/>
              <a:t>ервера </a:t>
            </a:r>
            <a:r>
              <a:rPr lang="en-US" sz="1600" dirty="0"/>
              <a:t>Puppet </a:t>
            </a:r>
            <a:r>
              <a:rPr lang="ru-RU" sz="1600" dirty="0"/>
              <a:t>тепер призведе до компіляції маніфестів і надання їх доступу Агенту </a:t>
            </a:r>
            <a:r>
              <a:rPr lang="en-US" sz="1600" dirty="0"/>
              <a:t>Puppet </a:t>
            </a:r>
            <a:r>
              <a:rPr lang="ru-RU" sz="1600" dirty="0"/>
              <a:t>на вказаному пристрої. Агент отримає та застосує їх, встановивши </a:t>
            </a:r>
            <a:r>
              <a:rPr lang="en-US" sz="1600" dirty="0"/>
              <a:t>Apache2 </a:t>
            </a:r>
            <a:r>
              <a:rPr lang="ru-RU" sz="1600" dirty="0"/>
              <a:t>з наступним циклом оновлення</a:t>
            </a:r>
            <a:r>
              <a:rPr lang="ru-RU" sz="1600" dirty="0" smtClean="0"/>
              <a:t>:</a:t>
            </a:r>
          </a:p>
          <a:p>
            <a:endParaRPr lang="ru-RU" sz="1600" dirty="0"/>
          </a:p>
          <a:p>
            <a:r>
              <a:rPr lang="ru-RU" sz="1600" dirty="0"/>
              <a:t>Для розробки та налагодження ви можете викликати </a:t>
            </a:r>
            <a:r>
              <a:rPr lang="en-US" sz="1600" dirty="0"/>
              <a:t>Puppet Agent </a:t>
            </a:r>
            <a:r>
              <a:rPr lang="ru-RU" sz="1600" dirty="0"/>
              <a:t>на цільовій машині (у цьому випадку наша машина </a:t>
            </a:r>
            <a:r>
              <a:rPr lang="en-US" sz="1600" dirty="0"/>
              <a:t>Puppet Client</a:t>
            </a:r>
            <a:r>
              <a:rPr lang="en-US" sz="1600" dirty="0" smtClean="0"/>
              <a:t>):</a:t>
            </a:r>
            <a:endParaRPr lang="uk-UA" sz="1600" dirty="0" smtClean="0"/>
          </a:p>
          <a:p>
            <a:endParaRPr lang="uk-UA" sz="1600" dirty="0"/>
          </a:p>
          <a:p>
            <a:r>
              <a:rPr lang="ru-RU" sz="1600" dirty="0"/>
              <a:t>Агент негайно опитає сервер, завантажить його каталог (конфігурації, які посилаються на нього) і застосує його. Результати будуть подібними до такого виведення:</a:t>
            </a:r>
          </a:p>
          <a:p>
            <a:pPr marL="0" indent="0">
              <a:buNone/>
            </a:pPr>
            <a:endParaRPr lang="ru-RU" sz="1800" dirty="0"/>
          </a:p>
        </p:txBody>
      </p:sp>
      <p:pic>
        <p:nvPicPr>
          <p:cNvPr id="2" name="Picture 1"/>
          <p:cNvPicPr>
            <a:picLocks noChangeAspect="1"/>
          </p:cNvPicPr>
          <p:nvPr/>
        </p:nvPicPr>
        <p:blipFill>
          <a:blip r:embed="rId2"/>
          <a:stretch>
            <a:fillRect/>
          </a:stretch>
        </p:blipFill>
        <p:spPr>
          <a:xfrm>
            <a:off x="404812" y="1543050"/>
            <a:ext cx="4029075" cy="342900"/>
          </a:xfrm>
          <a:prstGeom prst="rect">
            <a:avLst/>
          </a:prstGeom>
        </p:spPr>
      </p:pic>
      <p:pic>
        <p:nvPicPr>
          <p:cNvPr id="4" name="Picture 3"/>
          <p:cNvPicPr>
            <a:picLocks noChangeAspect="1"/>
          </p:cNvPicPr>
          <p:nvPr/>
        </p:nvPicPr>
        <p:blipFill>
          <a:blip r:embed="rId3"/>
          <a:stretch>
            <a:fillRect/>
          </a:stretch>
        </p:blipFill>
        <p:spPr>
          <a:xfrm>
            <a:off x="404811" y="2381249"/>
            <a:ext cx="2409265" cy="409575"/>
          </a:xfrm>
          <a:prstGeom prst="rect">
            <a:avLst/>
          </a:prstGeom>
        </p:spPr>
      </p:pic>
      <p:pic>
        <p:nvPicPr>
          <p:cNvPr id="5" name="Picture 4"/>
          <p:cNvPicPr>
            <a:picLocks noChangeAspect="1"/>
          </p:cNvPicPr>
          <p:nvPr/>
        </p:nvPicPr>
        <p:blipFill>
          <a:blip r:embed="rId4"/>
          <a:stretch>
            <a:fillRect/>
          </a:stretch>
        </p:blipFill>
        <p:spPr>
          <a:xfrm>
            <a:off x="404811" y="3387691"/>
            <a:ext cx="9777414" cy="1240062"/>
          </a:xfrm>
          <a:prstGeom prst="rect">
            <a:avLst/>
          </a:prstGeom>
        </p:spPr>
      </p:pic>
      <p:sp>
        <p:nvSpPr>
          <p:cNvPr id="6" name="Rectangle 5"/>
          <p:cNvSpPr/>
          <p:nvPr/>
        </p:nvSpPr>
        <p:spPr>
          <a:xfrm>
            <a:off x="325924" y="4857465"/>
            <a:ext cx="11497901" cy="584775"/>
          </a:xfrm>
          <a:prstGeom prst="rect">
            <a:avLst/>
          </a:prstGeom>
        </p:spPr>
        <p:txBody>
          <a:bodyPr wrap="square">
            <a:spAutoFit/>
          </a:bodyPr>
          <a:lstStyle/>
          <a:p>
            <a:r>
              <a:rPr lang="ru-RU" sz="1600" dirty="0"/>
              <a:t>Після успішного розгортання застосунку введіть </a:t>
            </a:r>
            <a:r>
              <a:rPr lang="en-US" sz="1600" dirty="0"/>
              <a:t>IP-</a:t>
            </a:r>
            <a:r>
              <a:rPr lang="ru-RU" sz="1600" dirty="0"/>
              <a:t>адресу цільової машини у вашому веб-переглядачі. Це має викликати домашню сторінку </a:t>
            </a:r>
            <a:r>
              <a:rPr lang="en-US" sz="1600" dirty="0"/>
              <a:t>Apache 2 </a:t>
            </a:r>
            <a:r>
              <a:rPr lang="ru-RU" sz="1600" dirty="0"/>
              <a:t>за замовчуванням.</a:t>
            </a:r>
            <a:endParaRPr lang="uk-UA" sz="1600" dirty="0"/>
          </a:p>
        </p:txBody>
      </p:sp>
    </p:spTree>
    <p:extLst>
      <p:ext uri="{BB962C8B-B14F-4D97-AF65-F5344CB8AC3E}">
        <p14:creationId xmlns:p14="http://schemas.microsoft.com/office/powerpoint/2010/main" val="2338049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130492" y="133353"/>
            <a:ext cx="1169955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Вступ до Основ написання скриптів автоматизації</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Потужні інструменти автоматизації, такі як Ansible, Puppet і Chef, вносять в роботу DevOps простоту використання, передбачуваність, дисциплінованість та здатність працювати в масштабі. Але це не означає, що ви не можете зробити деяку автоматизацію за допомогою більш </a:t>
            </a:r>
            <a:r>
              <a:rPr kumimoji="0" lang="ru-RU" altLang="ru-RU" sz="1600" b="0" i="0" u="none" strike="noStrike" cap="none" normalizeH="0" baseline="0" dirty="0" smtClean="0">
                <a:ln>
                  <a:noFill/>
                </a:ln>
                <a:solidFill>
                  <a:schemeClr val="tx1"/>
                </a:solidFill>
                <a:effectLst/>
              </a:rPr>
              <a:t>базових </a:t>
            </a:r>
            <a:r>
              <a:rPr kumimoji="0" lang="ru-RU" altLang="ru-RU" sz="1600" b="0" i="0" u="none" strike="noStrike" cap="none" normalizeH="0" baseline="0" dirty="0" smtClean="0">
                <a:ln>
                  <a:noFill/>
                </a:ln>
                <a:solidFill>
                  <a:schemeClr val="tx1"/>
                </a:solidFill>
                <a:effectLst/>
              </a:rPr>
              <a:t>інструментів, таких як Bash і Python. Інструменти автоматизації частково працюють шляхом вкладення функцій оболонки, утиліт операційної системи, функцій API та інших елементів площини керування для простоти, одноманітності, розширення функцій та сумісності в сценаріях DevOps. Але ці інструменти все ще не вирішують кожну проблему розгортання та конфігурації.</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Саме тому кожний інструмент автоматизації має одну або кілька функцій, які виконують основні команди та скрипти для цілей та повертають результати. Наприклад, у Ansible ці функції включають </a:t>
            </a:r>
            <a:r>
              <a:rPr kumimoji="0" lang="ru-RU" altLang="ru-RU" sz="1600" b="1" i="1" u="none" strike="noStrike" cap="none" normalizeH="0" baseline="0" dirty="0" smtClean="0">
                <a:ln>
                  <a:noFill/>
                </a:ln>
                <a:solidFill>
                  <a:schemeClr val="tx1"/>
                </a:solidFill>
                <a:effectLst/>
              </a:rPr>
              <a:t>command</a:t>
            </a:r>
            <a:r>
              <a:rPr kumimoji="0" lang="ru-RU" altLang="ru-RU" sz="1600" b="0" i="0" u="none" strike="noStrike" cap="none" normalizeH="0" baseline="0" dirty="0" smtClean="0">
                <a:ln>
                  <a:noFill/>
                </a:ln>
                <a:solidFill>
                  <a:schemeClr val="tx1"/>
                </a:solidFill>
                <a:effectLst/>
              </a:rPr>
              <a:t>, </a:t>
            </a:r>
            <a:r>
              <a:rPr kumimoji="0" lang="ru-RU" altLang="ru-RU" sz="1600" b="1" i="1" u="none" strike="noStrike" cap="none" normalizeH="0" baseline="0" dirty="0" smtClean="0">
                <a:ln>
                  <a:noFill/>
                </a:ln>
                <a:solidFill>
                  <a:schemeClr val="tx1"/>
                </a:solidFill>
                <a:effectLst/>
              </a:rPr>
              <a:t>shell</a:t>
            </a:r>
            <a:r>
              <a:rPr kumimoji="0" lang="ru-RU" altLang="ru-RU" sz="1600" b="0" i="0" u="none" strike="noStrike" cap="none" normalizeH="0" baseline="0" dirty="0" smtClean="0">
                <a:ln>
                  <a:noFill/>
                </a:ln>
                <a:solidFill>
                  <a:schemeClr val="tx1"/>
                </a:solidFill>
                <a:effectLst/>
              </a:rPr>
              <a:t> та </a:t>
            </a:r>
            <a:r>
              <a:rPr kumimoji="0" lang="ru-RU" altLang="ru-RU" sz="1600" b="1" i="1" u="none" strike="noStrike" cap="none" normalizeH="0" baseline="0" dirty="0" smtClean="0">
                <a:ln>
                  <a:noFill/>
                </a:ln>
                <a:solidFill>
                  <a:schemeClr val="tx1"/>
                </a:solidFill>
                <a:effectLst/>
              </a:rPr>
              <a:t>raw</a:t>
            </a:r>
            <a:r>
              <a:rPr kumimoji="0" lang="ru-RU" altLang="ru-RU" sz="16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Іноді можна швидше і простіше використовувати команди оболонки або скрипти. Іноді це пов'язано з тим, що багато реалізацій інструментів починаються з перекладу автоматизації, спочатку написаної на Bash, Python або інших мовах, і ви хочете швидко та точно передати цю функціональність в інструмент перед перенесенням і рефакторингом.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Таким чином, рідко вдається глибоко вивчити репозиторії інфраструктури як коду, що підтримуються інструментами, не знайшовши при цьому певних скриптів. Тому мати ці навички важливо!</a:t>
            </a:r>
          </a:p>
        </p:txBody>
      </p:sp>
    </p:spTree>
    <p:extLst>
      <p:ext uri="{BB962C8B-B14F-4D97-AF65-F5344CB8AC3E}">
        <p14:creationId xmlns:p14="http://schemas.microsoft.com/office/powerpoint/2010/main" val="8194940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smtClean="0"/>
              <a:t>Chef</a:t>
            </a:r>
            <a:endParaRPr lang="uk-UA" sz="1600" b="1" dirty="0" smtClean="0"/>
          </a:p>
          <a:p>
            <a:pPr marL="0" indent="0">
              <a:buNone/>
            </a:pPr>
            <a:r>
              <a:rPr lang="en-US" sz="1600" dirty="0" smtClean="0"/>
              <a:t>Chef </a:t>
            </a:r>
            <a:r>
              <a:rPr lang="ru-RU" sz="1600" dirty="0"/>
              <a:t>надає повну систему обробки інфраструктури як коду. Продукти </a:t>
            </a:r>
            <a:r>
              <a:rPr lang="en-US" sz="1600" dirty="0"/>
              <a:t>Chef </a:t>
            </a:r>
            <a:r>
              <a:rPr lang="ru-RU" sz="1600" dirty="0"/>
              <a:t>частково ліцензовані, але безкоштовні для особистого використання (у випадку </a:t>
            </a:r>
            <a:r>
              <a:rPr lang="en-US" sz="1600" dirty="0"/>
              <a:t>Chef Infra Server - </a:t>
            </a:r>
            <a:r>
              <a:rPr lang="ru-RU" sz="1600" dirty="0"/>
              <a:t>для менш ніж 25 керованих вузлів).</a:t>
            </a:r>
          </a:p>
          <a:p>
            <a:pPr marL="0" indent="0">
              <a:buNone/>
            </a:pPr>
            <a:r>
              <a:rPr lang="ru-RU" sz="1600" dirty="0"/>
              <a:t>Продукти та рішення </a:t>
            </a:r>
            <a:r>
              <a:rPr lang="en-US" sz="1600" dirty="0"/>
              <a:t>Chef </a:t>
            </a:r>
            <a:r>
              <a:rPr lang="ru-RU" sz="1600" dirty="0"/>
              <a:t>дозволяють створювати, тестувати, організовувати, зберігати репозиторій та виконувати дії на віддалених вузлах, як з окремої робочої станції </a:t>
            </a:r>
            <a:r>
              <a:rPr lang="en-US" sz="1600" dirty="0"/>
              <a:t>Chef, </a:t>
            </a:r>
            <a:r>
              <a:rPr lang="ru-RU" sz="1600" dirty="0"/>
              <a:t>так і опосередковано з центрального сервера </a:t>
            </a:r>
            <a:r>
              <a:rPr lang="en-US" sz="1600" dirty="0"/>
              <a:t>Chef Infra Server. </a:t>
            </a:r>
            <a:r>
              <a:rPr lang="ru-RU" sz="1600" dirty="0"/>
              <a:t>Ви повинні знати основні компоненти </a:t>
            </a:r>
            <a:r>
              <a:rPr lang="en-US" sz="1600" dirty="0"/>
              <a:t>Chef:</a:t>
            </a:r>
          </a:p>
          <a:p>
            <a:r>
              <a:rPr lang="ru-RU" sz="1600" b="1" dirty="0"/>
              <a:t>Робоча станція </a:t>
            </a:r>
            <a:r>
              <a:rPr lang="en-US" sz="1600" b="1" dirty="0"/>
              <a:t>Chef</a:t>
            </a:r>
            <a:r>
              <a:rPr lang="en-US" sz="1600" dirty="0"/>
              <a:t> - </a:t>
            </a:r>
            <a:r>
              <a:rPr lang="ru-RU" sz="1600" dirty="0"/>
              <a:t>Автономна робоча станція оператора, яка може мати все, що необхідно для дрібних операцій.</a:t>
            </a:r>
          </a:p>
          <a:p>
            <a:r>
              <a:rPr lang="ru-RU" sz="1600" b="1" dirty="0"/>
              <a:t>Клієнт </a:t>
            </a:r>
            <a:r>
              <a:rPr lang="en-US" sz="1600" b="1" dirty="0"/>
              <a:t>Chef Infra (</a:t>
            </a:r>
            <a:r>
              <a:rPr lang="ru-RU" sz="1600" b="1" dirty="0"/>
              <a:t>вузловий агент)</a:t>
            </a:r>
            <a:r>
              <a:rPr lang="ru-RU" sz="1600" dirty="0"/>
              <a:t> - Клієнти </a:t>
            </a:r>
            <a:r>
              <a:rPr lang="en-US" sz="1600" dirty="0"/>
              <a:t>Chef Infra </a:t>
            </a:r>
            <a:r>
              <a:rPr lang="ru-RU" sz="1600" dirty="0"/>
              <a:t>працюють на вузлах і отримують шаблони конфігурації та впроваджують необхідні зміни. </a:t>
            </a:r>
            <a:r>
              <a:rPr lang="en-US" sz="1600" dirty="0"/>
              <a:t>Cookbooks (</a:t>
            </a:r>
            <a:r>
              <a:rPr lang="ru-RU" sz="1600" dirty="0"/>
              <a:t>і проксі-клієнти) дозволяють керувати апаратним забезпеченням та ресурсами, які не можуть локально запустити Клієнт </a:t>
            </a:r>
            <a:r>
              <a:rPr lang="en-US" sz="1600" dirty="0"/>
              <a:t>Chef Infra (</a:t>
            </a:r>
            <a:r>
              <a:rPr lang="ru-RU" sz="1600" dirty="0"/>
              <a:t>наприклад, мережні пристрої).</a:t>
            </a:r>
          </a:p>
          <a:p>
            <a:r>
              <a:rPr lang="ru-RU" sz="1600" b="1" dirty="0"/>
              <a:t>Сервер </a:t>
            </a:r>
            <a:r>
              <a:rPr lang="en-US" sz="1600" b="1" dirty="0"/>
              <a:t>Chef Infra</a:t>
            </a:r>
            <a:r>
              <a:rPr lang="en-US" sz="1600" dirty="0"/>
              <a:t> - </a:t>
            </a:r>
            <a:r>
              <a:rPr lang="ru-RU" sz="1600" dirty="0"/>
              <a:t>Відповідає на запити від Агентів </a:t>
            </a:r>
            <a:r>
              <a:rPr lang="en-US" sz="1600" dirty="0"/>
              <a:t>Chef Infra </a:t>
            </a:r>
            <a:r>
              <a:rPr lang="ru-RU" sz="1600" dirty="0"/>
              <a:t>щодо перевірених вузлів і відповідає оновленнями конфігурації, після чого Агенти потім збирають конфігурацію вузла.</a:t>
            </a:r>
          </a:p>
          <a:p>
            <a:pPr marL="0" indent="0">
              <a:buNone/>
            </a:pPr>
            <a:r>
              <a:rPr lang="ru-RU" sz="1600" dirty="0"/>
              <a:t>Більшість завдань конфігурації також можуть виконуватися безпосередньо між робочою станцією </a:t>
            </a:r>
            <a:r>
              <a:rPr lang="en-US" sz="1600" dirty="0"/>
              <a:t>Chef </a:t>
            </a:r>
            <a:r>
              <a:rPr lang="ru-RU" sz="1600" dirty="0"/>
              <a:t>і керованими вузлами і пристроями.</a:t>
            </a:r>
          </a:p>
          <a:p>
            <a:pPr marL="0" indent="0">
              <a:buNone/>
            </a:pPr>
            <a:endParaRPr lang="ru-RU" sz="1800" dirty="0"/>
          </a:p>
        </p:txBody>
      </p:sp>
    </p:spTree>
    <p:extLst>
      <p:ext uri="{BB962C8B-B14F-4D97-AF65-F5344CB8AC3E}">
        <p14:creationId xmlns:p14="http://schemas.microsoft.com/office/powerpoint/2010/main" val="196966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92956" y="287338"/>
            <a:ext cx="8874919" cy="6353987"/>
          </a:xfrm>
          <a:prstGeom prst="rect">
            <a:avLst/>
          </a:prstGeom>
        </p:spPr>
      </p:pic>
    </p:spTree>
    <p:extLst>
      <p:ext uri="{BB962C8B-B14F-4D97-AF65-F5344CB8AC3E}">
        <p14:creationId xmlns:p14="http://schemas.microsoft.com/office/powerpoint/2010/main" val="1398085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134938" y="41733"/>
            <a:ext cx="11495087"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Компоненти Робочої станції Chef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Оператор робочої станції Chef забезпечує:</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Інструменти командного рядка для створення, тестування та підтримки «cookbooks» і застосування їх безпосередньо до вузлів</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Взаємодію з серверами Chef Infra для завантаження нових вузлів і встановлення політики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Test Kitchen, що являє собою тестову систему</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ChefSpec, що імітує ефекти коду перед впровадженням змін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InSpec, система аудиту безпеки/відповідності та тестування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Chef надає сотні ресурсів для виконання загальних завдань конфігурації в ідемпотентному порядку, а також Chef Supermarket, підтримуваний спільнотою сайт обміну для Cookbooks, призначених для користувацьких ресурсів та інших рішень.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Код підтримується у форматі локального репозиторію під назвою </a:t>
            </a:r>
            <a:r>
              <a:rPr kumimoji="0" lang="ru-RU" altLang="ru-RU" sz="1600" b="1" i="0" u="none" strike="noStrike" cap="none" normalizeH="0" baseline="0" dirty="0" smtClean="0">
                <a:ln>
                  <a:noFill/>
                </a:ln>
                <a:solidFill>
                  <a:schemeClr val="tx1"/>
                </a:solidFill>
                <a:effectLst/>
              </a:rPr>
              <a:t>chef-repo</a:t>
            </a:r>
            <a:r>
              <a:rPr kumimoji="0" lang="ru-RU" altLang="ru-RU" sz="1600" b="0" i="0" u="none" strike="noStrike" cap="none" normalizeH="0" baseline="0" dirty="0" smtClean="0">
                <a:ln>
                  <a:noFill/>
                </a:ln>
                <a:solidFill>
                  <a:schemeClr val="tx1"/>
                </a:solidFill>
                <a:effectLst/>
              </a:rPr>
              <a:t>, який можна синхронізувати з Git для корпоративних зусиль, спрямованих на використання інфраструктури як коду. В межах репозиторію код організований в папках «cookbook», що містять «recipes» (фактичний код лінійної конфігурації, написаний на розширеному синтаксисі Chef Ruby), окремі атрибути, власні ресурси, тестовий код і метадані.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Chef предметно-орієнтована мова (Domain-Specific Language - DSL) дозволяє вирішувати завдання конфігурації, розробляючи послідовність невеликих шаблонів у дужках, кожен з яких оголошує ресурс і параметризує його. Як правило Ресурси Chef є більш абстрактними, ніж Ansible або Puppet, що допомагає вирішувати проблеми, пов'язані з різними платформами. Наприклад, ресурс пакету може визначити тип середовища Linux, MacOS або Windows, на якому він працює, і завершити необхідну інсталяцію певним чином для платформи.</a:t>
            </a:r>
          </a:p>
        </p:txBody>
      </p:sp>
    </p:spTree>
    <p:extLst>
      <p:ext uri="{BB962C8B-B14F-4D97-AF65-F5344CB8AC3E}">
        <p14:creationId xmlns:p14="http://schemas.microsoft.com/office/powerpoint/2010/main" val="2746698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173038" y="159101"/>
            <a:ext cx="118094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Встановлення Робочої станції Chef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Для використання Chef, першим кроком є встановлення Робочої станції Chef, яка забезпечує повне робоче середовище. Робоча станція доступна для Linux і Windows. Для отримання додаткової інформації зверніться до сторінки завантажень Робочої станції Chef.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Після встановлення робочої станції, ви вже можете її використовувати та розпочати вносити зміни в конфігурацію на доступних вузлах. Певна підготовка вузла корисна перед тим, як спробувати керувати цільовим вузлом за допомогою Chef. Вам потрібно налаштувати SSH-доступ за допомогою ключа до вузла, а не використовувати паролі. І це допомагає (якщо ви не запускаєте DNS) включити IP-адресу та назву вузла цільової машини у файл </a:t>
            </a:r>
            <a:r>
              <a:rPr kumimoji="0" lang="ru-RU" altLang="ru-RU" sz="1600" b="1" i="0" u="none" strike="noStrike" cap="none" normalizeH="0" baseline="0" dirty="0" smtClean="0">
                <a:ln>
                  <a:noFill/>
                </a:ln>
                <a:solidFill>
                  <a:schemeClr val="tx1"/>
                </a:solidFill>
                <a:effectLst/>
              </a:rPr>
              <a:t>/etc/hosts </a:t>
            </a:r>
            <a:r>
              <a:rPr kumimoji="0" lang="ru-RU" altLang="ru-RU" sz="1600" b="0" i="0" u="none" strike="noStrike" cap="none" normalizeH="0" baseline="0" dirty="0" smtClean="0">
                <a:ln>
                  <a:noFill/>
                </a:ln>
                <a:solidFill>
                  <a:schemeClr val="tx1"/>
                </a:solidFill>
                <a:effectLst/>
              </a:rPr>
              <a:t>вашої робочої станції.</a:t>
            </a:r>
            <a:endParaRPr kumimoji="0" lang="ru-RU"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Запуск Chef у масштабі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Сервер Chef Infra був перероблений кілька років тому за допомогою Erlang, щоб збільшити його пропускну здатність, дозволяючи керувати приблизно 10 000 вузлами. Він може бути налаштований на високу доступність, розгорнувши свої інтерфейсні служби (включаючи NGINX і логіку застосунків без стану) в масив проксі-серверів зі збалансованим навантаженням, які підключаються до три-серверного активного/активного кластера, що підтримує фонові сервіси, такі як elasticsearch, etcd та PostgreSQL.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Chef також надає безліч продуктів, які в сукупності вирішують більшість проблем підприємств, з якими вони стикаються у дедалі складніших, мастшабних, гібридних інфраструктурах. Його структури </a:t>
            </a:r>
            <a:r>
              <a:rPr kumimoji="0" lang="ru-RU" altLang="ru-RU" sz="1600" b="1" i="0" u="none" strike="noStrike" cap="none" normalizeH="0" baseline="0" dirty="0" smtClean="0">
                <a:ln>
                  <a:noFill/>
                </a:ln>
                <a:solidFill>
                  <a:schemeClr val="tx1"/>
                </a:solidFill>
                <a:effectLst/>
              </a:rPr>
              <a:t>chef-repo</a:t>
            </a:r>
            <a:r>
              <a:rPr kumimoji="0" lang="ru-RU" altLang="ru-RU" sz="1600" b="0" i="0" u="none" strike="noStrike" cap="none" normalizeH="0" baseline="0" dirty="0" smtClean="0">
                <a:ln>
                  <a:noFill/>
                </a:ln>
                <a:solidFill>
                  <a:schemeClr val="tx1"/>
                </a:solidFill>
                <a:effectLst/>
              </a:rPr>
              <a:t> на робочій станції узгоджені з Git, що забезпечує зручне керування версіями та співпрацю над кодом DevOps, а також спрощує переходи до режиму інфраструктури як коду. Його основна філософія безперервного керування конфігурацією добре поєднується з метою постійного постачання ІТ.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Вбудований фреймворк модульного тестування від Chef Test Kitchen, симулятори попереднього розгортання, а також супровід аудиту і оцінки безпеки InSpec забезпечують решту спеціально створеної тестової системи розробки DevOps.</a:t>
            </a:r>
          </a:p>
        </p:txBody>
      </p:sp>
    </p:spTree>
    <p:extLst>
      <p:ext uri="{BB962C8B-B14F-4D97-AF65-F5344CB8AC3E}">
        <p14:creationId xmlns:p14="http://schemas.microsoft.com/office/powerpoint/2010/main" val="257232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Ресурси </a:t>
            </a:r>
            <a:r>
              <a:rPr lang="en-US" sz="1800" b="1" dirty="0"/>
              <a:t>Cisco </a:t>
            </a:r>
            <a:r>
              <a:rPr lang="en-US" sz="1800" b="1" dirty="0" smtClean="0"/>
              <a:t>Chef</a:t>
            </a:r>
            <a:endParaRPr lang="uk-UA" sz="1800" b="1" dirty="0" smtClean="0"/>
          </a:p>
          <a:p>
            <a:pPr marL="0" indent="0">
              <a:buNone/>
            </a:pPr>
            <a:r>
              <a:rPr lang="ru-RU" sz="1800" dirty="0" smtClean="0"/>
              <a:t>Компанія </a:t>
            </a:r>
            <a:r>
              <a:rPr lang="en-US" sz="1800" dirty="0"/>
              <a:t>Cisco </a:t>
            </a:r>
            <a:r>
              <a:rPr lang="ru-RU" sz="1800" dirty="0"/>
              <a:t>розробила модифіковані Агенти </a:t>
            </a:r>
            <a:r>
              <a:rPr lang="en-US" sz="1800" dirty="0"/>
              <a:t>Chef Infra, </a:t>
            </a:r>
            <a:r>
              <a:rPr lang="ru-RU" sz="1800" dirty="0"/>
              <a:t>які працюють у гостьовій оболонці комутаційного обладнання </a:t>
            </a:r>
            <a:r>
              <a:rPr lang="en-US" sz="1800" dirty="0"/>
              <a:t>NX-OS, </a:t>
            </a:r>
            <a:r>
              <a:rPr lang="ru-RU" sz="1800" dirty="0"/>
              <a:t>дозволяючи цьому апаратному забезпеченню працювати з </a:t>
            </a:r>
            <a:r>
              <a:rPr lang="en-US" sz="1800" dirty="0"/>
              <a:t>Chef </a:t>
            </a:r>
            <a:r>
              <a:rPr lang="ru-RU" sz="1800" dirty="0"/>
              <a:t>так, ніби це керований вузол. Компанія </a:t>
            </a:r>
            <a:r>
              <a:rPr lang="en-US" sz="1800" dirty="0"/>
              <a:t>Cisco </a:t>
            </a:r>
            <a:r>
              <a:rPr lang="ru-RU" sz="1800" dirty="0"/>
              <a:t>також розробила і підтримує </a:t>
            </a:r>
            <a:r>
              <a:rPr lang="en-US" sz="1800" dirty="0"/>
              <a:t>Cisco Chef Cookbook </a:t>
            </a:r>
            <a:r>
              <a:rPr lang="ru-RU" sz="1800" dirty="0"/>
              <a:t>для інфраструктури </a:t>
            </a:r>
            <a:r>
              <a:rPr lang="en-US" sz="1800" dirty="0"/>
              <a:t>NX-OS, </a:t>
            </a:r>
            <a:r>
              <a:rPr lang="ru-RU" sz="1800" dirty="0"/>
              <a:t>доступну в </a:t>
            </a:r>
            <a:r>
              <a:rPr lang="en-US" sz="1800" dirty="0"/>
              <a:t>Chef Supermarket.</a:t>
            </a:r>
          </a:p>
          <a:p>
            <a:pPr marL="0" indent="0">
              <a:buNone/>
            </a:pPr>
            <a:r>
              <a:rPr lang="ru-RU" sz="1800" dirty="0"/>
              <a:t>Також підтримується публічний репозиторій </a:t>
            </a:r>
            <a:r>
              <a:rPr lang="en-US" sz="1800" dirty="0" err="1"/>
              <a:t>GitHub</a:t>
            </a:r>
            <a:r>
              <a:rPr lang="en-US" sz="1800" dirty="0"/>
              <a:t> cookbook </a:t>
            </a:r>
            <a:r>
              <a:rPr lang="ru-RU" sz="1800" dirty="0"/>
              <a:t>та коду рецептів, що дозволяє керувати широким спектром продуктів </a:t>
            </a:r>
            <a:r>
              <a:rPr lang="en-US" sz="1800" dirty="0"/>
              <a:t>Cisco.</a:t>
            </a:r>
          </a:p>
          <a:p>
            <a:pPr marL="0" indent="0">
              <a:buNone/>
            </a:pPr>
            <a:r>
              <a:rPr lang="ru-RU" sz="1800" dirty="0"/>
              <a:t>Інфраструктура </a:t>
            </a:r>
            <a:r>
              <a:rPr lang="en-US" sz="1800" dirty="0"/>
              <a:t>Cisco UCS </a:t>
            </a:r>
            <a:r>
              <a:rPr lang="ru-RU" sz="1800" dirty="0"/>
              <a:t>легко керується з </a:t>
            </a:r>
            <a:r>
              <a:rPr lang="en-US" sz="1800" dirty="0"/>
              <a:t>Chef </a:t>
            </a:r>
            <a:r>
              <a:rPr lang="ru-RU" sz="1800" dirty="0"/>
              <a:t>за допомогою </a:t>
            </a:r>
            <a:r>
              <a:rPr lang="en-US" sz="1800" dirty="0"/>
              <a:t>cookbook, </a:t>
            </a:r>
            <a:r>
              <a:rPr lang="ru-RU" sz="1800" dirty="0"/>
              <a:t>що забезпечує інтеграцію з інтегрованими контролерами керування. Керування через </a:t>
            </a:r>
            <a:r>
              <a:rPr lang="en-US" sz="1800" dirty="0"/>
              <a:t>UCS Manager </a:t>
            </a:r>
            <a:r>
              <a:rPr lang="ru-RU" sz="1800" dirty="0"/>
              <a:t>та </a:t>
            </a:r>
            <a:r>
              <a:rPr lang="en-US" sz="1800" dirty="0" err="1"/>
              <a:t>Intersight</a:t>
            </a:r>
            <a:r>
              <a:rPr lang="en-US" sz="1800" dirty="0"/>
              <a:t> </a:t>
            </a:r>
            <a:r>
              <a:rPr lang="ru-RU" sz="1800" dirty="0"/>
              <a:t>можливе через </a:t>
            </a:r>
            <a:r>
              <a:rPr lang="en-US" sz="1800" dirty="0"/>
              <a:t>Python </a:t>
            </a:r>
            <a:r>
              <a:rPr lang="ru-RU" sz="1800" dirty="0"/>
              <a:t>та/або </a:t>
            </a:r>
            <a:r>
              <a:rPr lang="en-US" sz="1800" dirty="0"/>
              <a:t>PowerShell SDK.</a:t>
            </a:r>
          </a:p>
          <a:p>
            <a:pPr marL="0" indent="0">
              <a:buNone/>
            </a:pPr>
            <a:endParaRPr lang="ru-RU" sz="1800" dirty="0"/>
          </a:p>
        </p:txBody>
      </p:sp>
    </p:spTree>
    <p:extLst>
      <p:ext uri="{BB962C8B-B14F-4D97-AF65-F5344CB8AC3E}">
        <p14:creationId xmlns:p14="http://schemas.microsoft.com/office/powerpoint/2010/main" val="1877393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92500"/>
          </a:bodyPr>
          <a:lstStyle/>
          <a:p>
            <a:pPr marL="0" indent="0">
              <a:buNone/>
            </a:pPr>
            <a:r>
              <a:rPr lang="ru-RU" sz="1800" b="1" dirty="0"/>
              <a:t>Навіщо зберігати інфраструктуру у вигляді коду?</a:t>
            </a:r>
          </a:p>
          <a:p>
            <a:pPr marL="0" indent="0">
              <a:buNone/>
            </a:pPr>
            <a:r>
              <a:rPr lang="ru-RU" sz="1800" dirty="0"/>
              <a:t>На даний момент настав час ввести новий термін: </a:t>
            </a:r>
            <a:r>
              <a:rPr lang="ru-RU" sz="1800" b="1" dirty="0"/>
              <a:t>незмінність</a:t>
            </a:r>
            <a:r>
              <a:rPr lang="ru-RU" sz="1800" dirty="0"/>
              <a:t>. Це буквально означає «стан незмінності», але, кажучи мовою </a:t>
            </a:r>
            <a:r>
              <a:rPr lang="en-US" sz="1800" dirty="0" err="1"/>
              <a:t>DevOps</a:t>
            </a:r>
            <a:r>
              <a:rPr lang="en-US" sz="1800" dirty="0"/>
              <a:t>, </a:t>
            </a:r>
            <a:r>
              <a:rPr lang="ru-RU" sz="1800" dirty="0"/>
              <a:t>це означає підтримку систем повністю як коду, не виконуючи над ними жодних ручних операцій.</a:t>
            </a:r>
          </a:p>
          <a:p>
            <a:pPr marL="0" indent="0">
              <a:buNone/>
            </a:pPr>
            <a:r>
              <a:rPr lang="ru-RU" sz="1800" dirty="0"/>
              <a:t>У цих темах вже кілька разів велася розмова про концепцію трактування інфраструктури як коду. Але до цього часу, переважно розглядалася механіка. Ви знаєте, що має сенс автоматизувати повне розгортання, яке є віртуальною інфраструктурою (обчислення/зберігання/мережа) та застосунками. Ви бачили кілька підходів до написання основного коду автоматизації та механіки інструментів автоматизації, а також безпечного зберігання коду та отримання його із сховищ керування версіями.</a:t>
            </a:r>
          </a:p>
          <a:p>
            <a:pPr marL="0" indent="0">
              <a:buNone/>
            </a:pPr>
            <a:r>
              <a:rPr lang="ru-RU" sz="1800" dirty="0"/>
              <a:t>Тепер ви знайомі з ідеєю ідемпотентності та суміжними темами, і побачили, як можна скласти код автоматизації, який дуже безпечний для запуску. Це код, який не ламає речі, а натомість виправляє ситуацію і сходиться до бажаного стану, описаного (частково або повністю) декларативною моделлю розгорнутої системи. Ви також дізналися, як подібний код можна використовувати для пришвидшення операцій, вирішення проблем за допомогою грубої сили, а не детальної криміналістики та схильних до помилок, трудомістких ручних операцій.</a:t>
            </a:r>
          </a:p>
          <a:p>
            <a:pPr marL="0" indent="0">
              <a:buNone/>
            </a:pPr>
            <a:r>
              <a:rPr lang="en-US" sz="1800" b="1" dirty="0" err="1"/>
              <a:t>GitOps</a:t>
            </a:r>
            <a:r>
              <a:rPr lang="en-US" sz="1800" b="1" dirty="0"/>
              <a:t>: </a:t>
            </a:r>
            <a:r>
              <a:rPr lang="ru-RU" sz="1800" b="1" dirty="0"/>
              <a:t>сучасна інфраструктура як </a:t>
            </a:r>
            <a:r>
              <a:rPr lang="ru-RU" sz="1800" b="1" dirty="0" smtClean="0"/>
              <a:t>код</a:t>
            </a:r>
            <a:endParaRPr lang="en-US" sz="1800" b="1" dirty="0" smtClean="0"/>
          </a:p>
          <a:p>
            <a:pPr marL="0" indent="0">
              <a:buNone/>
            </a:pPr>
            <a:r>
              <a:rPr lang="ru-RU" sz="1800" dirty="0" smtClean="0"/>
              <a:t>Зобов'язання </a:t>
            </a:r>
            <a:r>
              <a:rPr lang="ru-RU" sz="1800" dirty="0"/>
              <a:t>до незмінності дозволяє вам ставитися до вашого коду автоматизації як до будь-якого коду програми:</a:t>
            </a:r>
          </a:p>
          <a:p>
            <a:r>
              <a:rPr lang="ru-RU" sz="1800" dirty="0"/>
              <a:t>Ви можете бути впенені в тому, що кодова база описує те, що насправді працює на «голому залізі» або хмарних серверах.</a:t>
            </a:r>
          </a:p>
          <a:p>
            <a:r>
              <a:rPr lang="ru-RU" sz="1800" dirty="0"/>
              <a:t>Ви можете керувати </a:t>
            </a:r>
            <a:r>
              <a:rPr lang="en-US" sz="1800" dirty="0"/>
              <a:t>Agile </a:t>
            </a:r>
            <a:r>
              <a:rPr lang="ru-RU" sz="1800" dirty="0"/>
              <a:t>процедурами кодової бази та структурованим використанням керування версіями, щоб зробити речі чіткими та простими.</a:t>
            </a:r>
          </a:p>
          <a:p>
            <a:pPr marL="0" indent="0">
              <a:buNone/>
            </a:pPr>
            <a:r>
              <a:rPr lang="en-US" sz="1800" dirty="0" err="1"/>
              <a:t>GitOps</a:t>
            </a:r>
            <a:r>
              <a:rPr lang="en-US" sz="1800" dirty="0"/>
              <a:t> </a:t>
            </a:r>
            <a:r>
              <a:rPr lang="ru-RU" sz="1800" dirty="0"/>
              <a:t>також називають «операціями за </a:t>
            </a:r>
            <a:r>
              <a:rPr lang="en-US" sz="1800" dirty="0"/>
              <a:t>pull-</a:t>
            </a:r>
            <a:r>
              <a:rPr lang="ru-RU" sz="1800" dirty="0"/>
              <a:t>запитом». У типових налаштуваннях </a:t>
            </a:r>
            <a:r>
              <a:rPr lang="en-US" sz="1800" dirty="0" err="1"/>
              <a:t>GitOps</a:t>
            </a:r>
            <a:r>
              <a:rPr lang="en-US" sz="1800" dirty="0"/>
              <a:t> </a:t>
            </a:r>
            <a:r>
              <a:rPr lang="ru-RU" sz="1800" dirty="0"/>
              <a:t>ви можете підтримувати сховище, таке як </a:t>
            </a:r>
            <a:r>
              <a:rPr lang="en-US" sz="1800" dirty="0"/>
              <a:t>private repo </a:t>
            </a:r>
            <a:r>
              <a:rPr lang="ru-RU" sz="1800" dirty="0"/>
              <a:t>на </a:t>
            </a:r>
            <a:r>
              <a:rPr lang="en-US" sz="1800" dirty="0" err="1"/>
              <a:t>GitHub</a:t>
            </a:r>
            <a:r>
              <a:rPr lang="en-US" sz="1800" dirty="0"/>
              <a:t>, </a:t>
            </a:r>
            <a:r>
              <a:rPr lang="ru-RU" sz="1800" dirty="0"/>
              <a:t>з декількома гілками, що називаються «Розробка», «Тестування/</a:t>
            </a:r>
            <a:r>
              <a:rPr lang="en-US" sz="1800" dirty="0"/>
              <a:t>UAT» </a:t>
            </a:r>
            <a:r>
              <a:rPr lang="ru-RU" sz="1800" dirty="0"/>
              <a:t>та «Виробництво».</a:t>
            </a:r>
          </a:p>
          <a:p>
            <a:pPr marL="0" indent="0">
              <a:buNone/>
            </a:pPr>
            <a:endParaRPr lang="ru-RU" sz="1800" dirty="0"/>
          </a:p>
        </p:txBody>
      </p:sp>
    </p:spTree>
    <p:extLst>
      <p:ext uri="{BB962C8B-B14F-4D97-AF65-F5344CB8AC3E}">
        <p14:creationId xmlns:p14="http://schemas.microsoft.com/office/powerpoint/2010/main" val="3603612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835944" y="430213"/>
            <a:ext cx="8172450" cy="2924175"/>
          </a:xfrm>
          <a:prstGeom prst="rect">
            <a:avLst/>
          </a:prstGeom>
        </p:spPr>
      </p:pic>
      <p:sp>
        <p:nvSpPr>
          <p:cNvPr id="4" name="Rectangle 3"/>
          <p:cNvSpPr/>
          <p:nvPr/>
        </p:nvSpPr>
        <p:spPr>
          <a:xfrm>
            <a:off x="142875" y="3440113"/>
            <a:ext cx="11887200" cy="3293209"/>
          </a:xfrm>
          <a:prstGeom prst="rect">
            <a:avLst/>
          </a:prstGeom>
        </p:spPr>
        <p:txBody>
          <a:bodyPr wrap="square">
            <a:spAutoFit/>
          </a:bodyPr>
          <a:lstStyle/>
          <a:p>
            <a:r>
              <a:rPr lang="ru-RU" sz="1600" dirty="0"/>
              <a:t>У цій моделі кожна гілка застосовується до відокремленої інфраструктури.</a:t>
            </a:r>
          </a:p>
          <a:p>
            <a:pPr>
              <a:buFont typeface="Arial" panose="020B0604020202020204" pitchFamily="34" charset="0"/>
              <a:buChar char="•"/>
            </a:pPr>
            <a:r>
              <a:rPr lang="ru-RU" sz="1600" b="1" dirty="0"/>
              <a:t>Розробка -</a:t>
            </a:r>
            <a:r>
              <a:rPr lang="ru-RU" sz="1600" dirty="0"/>
              <a:t> Розробники вносять зміни в гілку Розробки, подаючи коміти і роблячи pull-запити. Ці запити виконуються автоматизованим процесом Gating і поставлені в чергу для автоматизованого тестування. Оператори бачать результати автоматизованого тестування, а розробники повторюють до тих пір, поки не пройдуть тести. Після цього зміни зливаються в гілку Тестування для наступного рівня перегляду.</a:t>
            </a:r>
          </a:p>
          <a:p>
            <a:pPr>
              <a:buFont typeface="Arial" panose="020B0604020202020204" pitchFamily="34" charset="0"/>
              <a:buChar char="•"/>
            </a:pPr>
            <a:r>
              <a:rPr lang="ru-RU" sz="1600" b="1" dirty="0"/>
              <a:t>Тестування -</a:t>
            </a:r>
            <a:r>
              <a:rPr lang="ru-RU" sz="1600" dirty="0"/>
              <a:t> Коли зміни «зливаються» з Розробки в Тестування, код розгортається у більш великому середовищі тестування і піддається більш широкому набору автоматизованих тестів.</a:t>
            </a:r>
          </a:p>
          <a:p>
            <a:pPr>
              <a:buFont typeface="Arial" panose="020B0604020202020204" pitchFamily="34" charset="0"/>
              <a:buChar char="•"/>
            </a:pPr>
            <a:r>
              <a:rPr lang="ru-RU" sz="1600" b="1" dirty="0"/>
              <a:t>Виробництво -</a:t>
            </a:r>
            <a:r>
              <a:rPr lang="ru-RU" sz="1600" dirty="0"/>
              <a:t> Тестовані зміни знову переглядаються та об'єднуються до Виробництва, з якого здійснюється розгортання випуску.</a:t>
            </a:r>
          </a:p>
          <a:p>
            <a:r>
              <a:rPr lang="ru-RU" sz="1600" dirty="0"/>
              <a:t>До того часу, коли перевірений код був зафіксований, оцінений, повторений і злитий з Виробничою гілкою, він пройшов щонайменше два повних цикли тестування на інфраструктурі, що наближається до виробництва, а також пройшов свідому оцінку кількома експертами. Результат - код, який фактично позбавлений помилок і добре працює. Ця операційна модель може використовуватися для розробки широких можливостей самообслуговування та самовідновлення обчислень/зберігання/мережі/PaaS, або реалізації широкомасштабних розподілених застосунків під розширеною оркестрацією контейнерів.</a:t>
            </a:r>
          </a:p>
        </p:txBody>
      </p:sp>
    </p:spTree>
    <p:extLst>
      <p:ext uri="{BB962C8B-B14F-4D97-AF65-F5344CB8AC3E}">
        <p14:creationId xmlns:p14="http://schemas.microsoft.com/office/powerpoint/2010/main" val="1972331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b="1" dirty="0"/>
              <a:t>Куди вас може завести </a:t>
            </a:r>
            <a:r>
              <a:rPr lang="en-US" sz="1600" b="1" dirty="0" err="1"/>
              <a:t>GitOps</a:t>
            </a:r>
            <a:r>
              <a:rPr lang="en-US" sz="1600" b="1" dirty="0"/>
              <a:t>?</a:t>
            </a:r>
            <a:endParaRPr lang="en-US" sz="1600" dirty="0"/>
          </a:p>
          <a:p>
            <a:pPr marL="0" indent="0">
              <a:buNone/>
            </a:pPr>
            <a:r>
              <a:rPr lang="ru-RU" sz="1600" dirty="0"/>
              <a:t>Коли ваші процедури та робочий процес </a:t>
            </a:r>
            <a:r>
              <a:rPr lang="en-US" sz="1600" dirty="0" err="1"/>
              <a:t>GitOps</a:t>
            </a:r>
            <a:r>
              <a:rPr lang="en-US" sz="1600" dirty="0"/>
              <a:t>, </a:t>
            </a:r>
            <a:r>
              <a:rPr lang="ru-RU" sz="1600" dirty="0"/>
              <a:t>збір даних/</a:t>
            </a:r>
            <a:r>
              <a:rPr lang="en-US" sz="1600" dirty="0"/>
              <a:t>CI-CD, </a:t>
            </a:r>
            <a:r>
              <a:rPr lang="ru-RU" sz="1600" dirty="0"/>
              <a:t>автоматизоване тестування та інші компоненти на місці, ви можете почати експериментувати з елітними стратегіями розгортання, які вимагають бездоганної автоматизації.</a:t>
            </a:r>
          </a:p>
          <a:p>
            <a:pPr marL="0" indent="0">
              <a:buNone/>
            </a:pPr>
            <a:r>
              <a:rPr lang="en-US" sz="1600" b="1" dirty="0"/>
              <a:t>Blue/Green </a:t>
            </a:r>
            <a:r>
              <a:rPr lang="ru-RU" sz="1600" b="1" dirty="0"/>
              <a:t>розгортання</a:t>
            </a:r>
            <a:endParaRPr lang="ru-RU" sz="1600" dirty="0"/>
          </a:p>
          <a:p>
            <a:pPr marL="0" indent="0">
              <a:buNone/>
            </a:pPr>
            <a:r>
              <a:rPr lang="en-US" sz="1600" dirty="0"/>
              <a:t>Blue/Green (</a:t>
            </a:r>
            <a:r>
              <a:rPr lang="ru-RU" sz="1600" dirty="0"/>
              <a:t>Синьо-зелене) розгортання — це метод зменшення або усунення простоїв у виробничих середовищах. Для цього потрібно підтримувати два однакових виробничих середовища (необов’язково називати їх Синім і Зеленим. Підійдуть будь-які два кольори, такі як Червоний та Чорний). Розробіть можливість швидкого перенаправлення трафіку застосунків на той чи інший (за допомогою автоматизації </a:t>
            </a:r>
            <a:r>
              <a:rPr lang="en-US" sz="1600" dirty="0"/>
              <a:t>ACI; </a:t>
            </a:r>
            <a:r>
              <a:rPr lang="ru-RU" sz="1600" dirty="0"/>
              <a:t>балансування навантаження; програмований </a:t>
            </a:r>
            <a:r>
              <a:rPr lang="en-US" sz="1600" dirty="0"/>
              <a:t>DNS; </a:t>
            </a:r>
            <a:r>
              <a:rPr lang="ru-RU" sz="1600" dirty="0"/>
              <a:t>або інші засоби).</a:t>
            </a:r>
          </a:p>
          <a:p>
            <a:pPr marL="0" indent="0">
              <a:buNone/>
            </a:pPr>
            <a:r>
              <a:rPr lang="ru-RU" sz="1600" dirty="0"/>
              <a:t>Випуск розгортається в середовищі, яке зараз не використовується (Зелений). Після перевірки тестування перенаправте трафік у це середовище. Якщо виникають проблеми, ви можете перенаправити трафік назад у вихідне середовище (Синій). Якщо Зелене розгортання оцінюється адекватно, ресурси, що належать до Синього розгортання, можуть бути відхилені, а ролі замінені на наступний випуск.</a:t>
            </a:r>
          </a:p>
          <a:p>
            <a:pPr marL="0" indent="0">
              <a:buNone/>
            </a:pPr>
            <a:endParaRPr lang="ru-RU" sz="1800" dirty="0"/>
          </a:p>
        </p:txBody>
      </p:sp>
    </p:spTree>
    <p:extLst>
      <p:ext uri="{BB962C8B-B14F-4D97-AF65-F5344CB8AC3E}">
        <p14:creationId xmlns:p14="http://schemas.microsoft.com/office/powerpoint/2010/main" val="3513680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31081" y="292099"/>
            <a:ext cx="9436894" cy="6145463"/>
          </a:xfrm>
          <a:prstGeom prst="rect">
            <a:avLst/>
          </a:prstGeom>
        </p:spPr>
      </p:pic>
    </p:spTree>
    <p:extLst>
      <p:ext uri="{BB962C8B-B14F-4D97-AF65-F5344CB8AC3E}">
        <p14:creationId xmlns:p14="http://schemas.microsoft.com/office/powerpoint/2010/main" val="1433296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Примітка</a:t>
            </a:r>
            <a:r>
              <a:rPr lang="ru-RU" sz="1800" dirty="0"/>
              <a:t>: Деякі практики </a:t>
            </a:r>
            <a:r>
              <a:rPr lang="en-US" sz="1800" dirty="0" err="1"/>
              <a:t>DevOps</a:t>
            </a:r>
            <a:r>
              <a:rPr lang="en-US" sz="1800" dirty="0"/>
              <a:t> </a:t>
            </a:r>
            <a:r>
              <a:rPr lang="ru-RU" sz="1800" dirty="0"/>
              <a:t>розрізняють синьо-зелену і червоно-чорну стратегії. Вони кажуть, що у синьо-зеленому кольорі трафік поступово мігрує з одного середовища в інше, тож на певний період часу він потрапляє в обидві системи; тоді як у червоно-чорному кольорі - рух припиняється відразу. Деякі просунуті практики </a:t>
            </a:r>
            <a:r>
              <a:rPr lang="en-US" sz="1800" dirty="0" err="1"/>
              <a:t>DevOps</a:t>
            </a:r>
            <a:r>
              <a:rPr lang="en-US" sz="1800" dirty="0"/>
              <a:t>, </a:t>
            </a:r>
            <a:r>
              <a:rPr lang="ru-RU" sz="1800" dirty="0"/>
              <a:t>такі як </a:t>
            </a:r>
            <a:r>
              <a:rPr lang="en-US" sz="1800" dirty="0"/>
              <a:t>Netflix, </a:t>
            </a:r>
            <a:r>
              <a:rPr lang="ru-RU" sz="1800" dirty="0"/>
              <a:t>практикують версію червоного/чорного на рівні сервера, яку вони називають «перехідний червоний/чорний». З переходом на червоний/чорний, сервери в обох середовищах поступово оновлюються, в кінцевому результаті закінчуючись однією версією, відмінною одна від одної, яку також можна відкочувати окремо. Це означає, що </a:t>
            </a:r>
            <a:r>
              <a:rPr lang="ru-RU" sz="1800" i="1" dirty="0"/>
              <a:t>три</a:t>
            </a:r>
            <a:r>
              <a:rPr lang="ru-RU" sz="1800" dirty="0"/>
              <a:t> (а не дві) версії програми або стека працюють в обох середовищах у будь-який момент часу.</a:t>
            </a:r>
          </a:p>
          <a:p>
            <a:pPr marL="0" indent="0">
              <a:buNone/>
            </a:pPr>
            <a:r>
              <a:rPr lang="en-US" sz="1800" b="1" dirty="0"/>
              <a:t>Canary </a:t>
            </a:r>
            <a:r>
              <a:rPr lang="ru-RU" sz="1800" b="1" dirty="0"/>
              <a:t>тестування</a:t>
            </a:r>
            <a:endParaRPr lang="ru-RU" sz="1800" dirty="0"/>
          </a:p>
          <a:p>
            <a:pPr marL="0" indent="0">
              <a:buNone/>
            </a:pPr>
            <a:r>
              <a:rPr lang="en-US" sz="1800" dirty="0"/>
              <a:t>Canary </a:t>
            </a:r>
            <a:r>
              <a:rPr lang="ru-RU" sz="1800" dirty="0"/>
              <a:t>тестування схоже на синьо-зелене розгортання, але дещо більш делікатне. Міграція між старим і новим розгортанням виконується індивідуально для кожного клієнта (або навіть для кожного користувача), при чому міграції здійснюються навмисно для того, щоб зменшити ризик і покращити якість зворотного зв’язку. Деякі клієнти можуть бути дуже зацікавлені в отримані доступу до нових функцій і будуть вдячні за надану таку можливість. Вони із задоволенням нададуть відгуки про випуски по ефективних каналах.</a:t>
            </a:r>
          </a:p>
          <a:p>
            <a:pPr marL="0" indent="0">
              <a:buNone/>
            </a:pPr>
            <a:endParaRPr lang="ru-RU" sz="1800" dirty="0"/>
          </a:p>
        </p:txBody>
      </p:sp>
    </p:spTree>
    <p:extLst>
      <p:ext uri="{BB962C8B-B14F-4D97-AF65-F5344CB8AC3E}">
        <p14:creationId xmlns:p14="http://schemas.microsoft.com/office/powerpoint/2010/main" val="414319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50" y="128729"/>
            <a:ext cx="11497901" cy="6346479"/>
          </a:xfrm>
        </p:spPr>
        <p:txBody>
          <a:bodyPr>
            <a:normAutofit/>
          </a:bodyPr>
          <a:lstStyle/>
          <a:p>
            <a:pPr marL="0" indent="0">
              <a:buNone/>
            </a:pPr>
            <a:r>
              <a:rPr lang="ru-RU" sz="1600" b="1" dirty="0"/>
              <a:t>Процедурна автоматизація</a:t>
            </a:r>
          </a:p>
          <a:p>
            <a:pPr marL="0" indent="0">
              <a:buNone/>
            </a:pPr>
            <a:r>
              <a:rPr lang="ru-RU" sz="1600" dirty="0"/>
              <a:t>Використання </a:t>
            </a:r>
            <a:r>
              <a:rPr lang="en-US" sz="1600" dirty="0"/>
              <a:t>Bash, Python </a:t>
            </a:r>
            <a:r>
              <a:rPr lang="ru-RU" sz="1600" dirty="0"/>
              <a:t>або інших традиційних мов для автоматизації зазвичай означає написання імперативної процедури. Імперативна процедура - це впорядкована послідовність команд, спрямованих на досягнення мети. Послідовність може включати керування потоком, умови, функціональну структуру, класи тощо.</a:t>
            </a:r>
          </a:p>
          <a:p>
            <a:pPr marL="0" indent="0">
              <a:buNone/>
            </a:pPr>
            <a:r>
              <a:rPr lang="ru-RU" sz="1600" dirty="0"/>
              <a:t>Така процедурна автоматизація може бути досить потужною. Але вона залишається простою тільки в тому випадку, якщо ви добре обізнані у роботі системних утиліт, </a:t>
            </a:r>
            <a:r>
              <a:rPr lang="en-US" sz="1600" dirty="0"/>
              <a:t>CLI/SDK </a:t>
            </a:r>
            <a:r>
              <a:rPr lang="ru-RU" sz="1600" dirty="0"/>
              <a:t>та інших інтерфейсів. Ви також повинні знати про стан цільової системи.</a:t>
            </a:r>
          </a:p>
          <a:p>
            <a:pPr marL="0" indent="0">
              <a:buNone/>
            </a:pPr>
            <a:r>
              <a:rPr lang="ru-RU" sz="1600" b="1" dirty="0"/>
              <a:t>Розробка </a:t>
            </a:r>
            <a:r>
              <a:rPr lang="ru-RU" sz="1600" b="1" dirty="0" smtClean="0"/>
              <a:t>процедури</a:t>
            </a:r>
            <a:endParaRPr lang="en-US" sz="1600" b="1" dirty="0" smtClean="0"/>
          </a:p>
          <a:p>
            <a:pPr marL="0" indent="0">
              <a:buNone/>
            </a:pPr>
            <a:r>
              <a:rPr lang="ru-RU" sz="1600" dirty="0" smtClean="0"/>
              <a:t>Як </a:t>
            </a:r>
            <a:r>
              <a:rPr lang="ru-RU" sz="1600" dirty="0"/>
              <a:t>ви знаєте, якщо ви напишите невеликий скрипт для встановлення та налаштування програмного забезпечення на віддаленій цільовій системі, він може працювати нормально з першого разу. Однак запустіть його вдруге - і ваш простий скрипт може спричинити хаос. Він може спричинити помилку і зупинитися, коли знайде вже встановлену програму, або ще гірше, проігнорувати таку помилку, і перейти до внесення надлишкових змін у файлах налаштувань.</a:t>
            </a:r>
          </a:p>
          <a:p>
            <a:pPr marL="0" indent="0">
              <a:buNone/>
            </a:pPr>
            <a:r>
              <a:rPr lang="ru-RU" sz="1600" dirty="0"/>
              <a:t>Щоб зробити цей скрипт безпечнішим, простішим у використанні, гнучкішим і багаторазовим, вам потрібно зробити його розумнішим і досконалішим. Наприклад, ви можете покращити його до:</a:t>
            </a:r>
          </a:p>
          <a:p>
            <a:pPr marL="0" indent="0">
              <a:buNone/>
            </a:pPr>
            <a:endParaRPr lang="ru-RU" sz="1800" dirty="0"/>
          </a:p>
        </p:txBody>
      </p:sp>
      <p:sp>
        <p:nvSpPr>
          <p:cNvPr id="4" name="Rectangle 2"/>
          <p:cNvSpPr>
            <a:spLocks noChangeArrowheads="1"/>
          </p:cNvSpPr>
          <p:nvPr/>
        </p:nvSpPr>
        <p:spPr bwMode="auto">
          <a:xfrm>
            <a:off x="208512" y="3633516"/>
            <a:ext cx="1198348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Визначте, чи запущено його у середовищі Debian або CentOS, і скористайтеся правильним менеджером пакетів (</a:t>
            </a:r>
            <a:r>
              <a:rPr kumimoji="0" lang="ru-RU" altLang="ru-RU" sz="1600" b="1" i="0" u="none" strike="noStrike" cap="none" normalizeH="0" baseline="0" dirty="0" smtClean="0">
                <a:ln>
                  <a:noFill/>
                </a:ln>
                <a:solidFill>
                  <a:schemeClr val="tx1"/>
                </a:solidFill>
                <a:effectLst/>
              </a:rPr>
              <a:t>apt </a:t>
            </a:r>
            <a:r>
              <a:rPr kumimoji="0" lang="ru-RU" altLang="ru-RU" sz="1600" b="0" i="0" u="none" strike="noStrike" cap="none" normalizeH="0" baseline="0" dirty="0" smtClean="0">
                <a:ln>
                  <a:noFill/>
                </a:ln>
                <a:solidFill>
                  <a:schemeClr val="tx1"/>
                </a:solidFill>
                <a:effectLst/>
              </a:rPr>
              <a:t>або </a:t>
            </a:r>
            <a:r>
              <a:rPr kumimoji="0" lang="ru-RU" altLang="ru-RU" sz="1600" b="1" i="0" u="none" strike="noStrike" cap="none" normalizeH="0" baseline="0" dirty="0" smtClean="0">
                <a:ln>
                  <a:noFill/>
                </a:ln>
                <a:solidFill>
                  <a:schemeClr val="tx1"/>
                </a:solidFill>
                <a:effectLst/>
              </a:rPr>
              <a:t>yum</a:t>
            </a:r>
            <a:r>
              <a:rPr kumimoji="0" lang="ru-RU" altLang="ru-RU" sz="1600" b="0" i="0" u="none" strike="noStrike" cap="none" normalizeH="0" baseline="0" dirty="0" smtClean="0">
                <a:ln>
                  <a:noFill/>
                </a:ln>
                <a:solidFill>
                  <a:schemeClr val="tx1"/>
                </a:solidFill>
                <a:effectLst/>
              </a:rPr>
              <a:t>) та синтаксисом.</a:t>
            </a:r>
          </a:p>
          <a:p>
            <a:pPr marL="0" lvl="8" eaLnBrk="0" fontAlgn="base" hangingPunct="0">
              <a:spcBef>
                <a:spcPct val="0"/>
              </a:spcBef>
              <a:spcAft>
                <a:spcPct val="0"/>
              </a:spcAft>
              <a:buFontTx/>
              <a:buChar char="•"/>
            </a:pPr>
            <a:r>
              <a:rPr kumimoji="0" lang="ru-RU" altLang="ru-RU" sz="1600" b="0" i="0" u="none" strike="noStrike" cap="none" normalizeH="0" baseline="0" dirty="0" smtClean="0">
                <a:ln>
                  <a:noFill/>
                </a:ln>
                <a:solidFill>
                  <a:schemeClr val="tx1"/>
                </a:solidFill>
                <a:effectLst/>
              </a:rPr>
              <a:t>Визначте, чи ваша цільова програма вже встановлена у відповідній версії, і спробуйте інсталювати її, якщо вона відсутня, зупинившись у іншому випадку та не вносячи жодних подальших змін.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Визначте, чи було створено копію кожного файлу налаштувань, перш ніж змінювати його, і використовуйте потокові редактори (</a:t>
            </a:r>
            <a:r>
              <a:rPr kumimoji="0" lang="ru-RU" altLang="ru-RU" sz="1600" b="1" i="0" u="none" strike="noStrike" cap="none" normalizeH="0" baseline="0" dirty="0" smtClean="0">
                <a:ln>
                  <a:noFill/>
                </a:ln>
                <a:solidFill>
                  <a:schemeClr val="tx1"/>
                </a:solidFill>
                <a:effectLst/>
              </a:rPr>
              <a:t>awk</a:t>
            </a:r>
            <a:r>
              <a:rPr kumimoji="0" lang="ru-RU" altLang="ru-RU" sz="1600" b="0" i="0" u="none" strike="noStrike" cap="none" normalizeH="0" baseline="0" dirty="0" smtClean="0">
                <a:ln>
                  <a:noFill/>
                </a:ln>
                <a:solidFill>
                  <a:schemeClr val="tx1"/>
                </a:solidFill>
                <a:effectLst/>
              </a:rPr>
              <a:t>, </a:t>
            </a:r>
            <a:r>
              <a:rPr kumimoji="0" lang="ru-RU" altLang="ru-RU" sz="1600" b="1" i="0" u="none" strike="noStrike" cap="none" normalizeH="0" baseline="0" dirty="0" smtClean="0">
                <a:ln>
                  <a:noFill/>
                </a:ln>
                <a:solidFill>
                  <a:schemeClr val="tx1"/>
                </a:solidFill>
                <a:effectLst/>
              </a:rPr>
              <a:t>sed</a:t>
            </a:r>
            <a:r>
              <a:rPr kumimoji="0" lang="ru-RU" altLang="ru-RU" sz="1600" b="0" i="0" u="none" strike="noStrike" cap="none" normalizeH="0" baseline="0" dirty="0" smtClean="0">
                <a:ln>
                  <a:noFill/>
                </a:ln>
                <a:solidFill>
                  <a:schemeClr val="tx1"/>
                </a:solidFill>
                <a:effectLst/>
              </a:rPr>
              <a:t> тощо) для внесення точних змін, а не недбалого додавання тексту до файлів налаштувань, сподіваючись що програми, які використовують ці файли, не дадуть збій.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З метою подальшої розробки та вдосконалення скриптів ви хочете, щоб вони виконували деякі з таких завдань:</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Відкривали, реєстрували та компілювали інформацію про цільові системи та були впевненим, що скрипти роблять це за замовчуванням.</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Інкапсулювали складність безпечної установки застосунків. Створювали резервні копії та зміни файлу конфігурації, а також перезапускали служби у форми, які можна багаторазово використовувати, наприклад допоміжні скрипти, що містять параметри, бібліотеки функцій та іншу інформацію. </a:t>
            </a:r>
          </a:p>
        </p:txBody>
      </p:sp>
    </p:spTree>
    <p:extLst>
      <p:ext uri="{BB962C8B-B14F-4D97-AF65-F5344CB8AC3E}">
        <p14:creationId xmlns:p14="http://schemas.microsoft.com/office/powerpoint/2010/main" val="4106024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866075" cy="6510196"/>
          </a:xfrm>
        </p:spPr>
        <p:txBody>
          <a:bodyPr>
            <a:normAutofit fontScale="85000" lnSpcReduction="10000"/>
          </a:bodyPr>
          <a:lstStyle/>
          <a:p>
            <a:pPr marL="0" indent="0">
              <a:buNone/>
            </a:pPr>
            <a:r>
              <a:rPr lang="ru-RU" sz="1800" b="1" dirty="0"/>
              <a:t>Автоматизоване тестування та перевірка</a:t>
            </a:r>
          </a:p>
          <a:p>
            <a:pPr marL="0" indent="0">
              <a:buNone/>
            </a:pPr>
            <a:r>
              <a:rPr lang="ru-RU" sz="1800" dirty="0"/>
              <a:t>У цій темі ви дізнаєтеся про набір продуктів і практик, створених </a:t>
            </a:r>
            <a:r>
              <a:rPr lang="en-US" sz="1800" dirty="0"/>
              <a:t>Cisco </a:t>
            </a:r>
            <a:r>
              <a:rPr lang="ru-RU" sz="1800" dirty="0"/>
              <a:t>та її спільнотою користувачів для розширення автоматизації тестування до програмно-керованої конфігурації мережі, а також для зменшення або усунення невизначеності щодо того, як функціонуватимуть та працюватимуть потенційні мережні архітектури при повній реалізації.</a:t>
            </a:r>
          </a:p>
          <a:p>
            <a:pPr marL="0" indent="0">
              <a:buNone/>
            </a:pPr>
            <a:r>
              <a:rPr lang="ru-RU" sz="1800" b="1" dirty="0"/>
              <a:t>Проблеми тестування інфраструктури</a:t>
            </a:r>
            <a:endParaRPr lang="ru-RU" sz="1800" dirty="0"/>
          </a:p>
          <a:p>
            <a:pPr marL="0" indent="0">
              <a:buNone/>
            </a:pPr>
            <a:r>
              <a:rPr lang="ru-RU" sz="1800" dirty="0"/>
              <a:t>Інструменти автоматизації, такі як </a:t>
            </a:r>
            <a:r>
              <a:rPr lang="en-US" sz="1800" dirty="0" err="1"/>
              <a:t>Ansible</a:t>
            </a:r>
            <a:r>
              <a:rPr lang="en-US" sz="1800" dirty="0"/>
              <a:t>, Puppet, Chef </a:t>
            </a:r>
            <a:r>
              <a:rPr lang="ru-RU" sz="1800" dirty="0"/>
              <a:t>та інші, вирішують частину проблеми, перетворюючи інфраструктуру на код. Як правило, </a:t>
            </a:r>
            <a:r>
              <a:rPr lang="en-US" sz="1800" dirty="0" err="1"/>
              <a:t>DevOps</a:t>
            </a:r>
            <a:r>
              <a:rPr lang="en-US" sz="1800" dirty="0"/>
              <a:t> </a:t>
            </a:r>
            <a:r>
              <a:rPr lang="ru-RU" sz="1800" dirty="0"/>
              <a:t>потребує більш детальних способів визначення та реалізації інфраструктур, підтвердження того, що розгорнуті інфраструктури працюють необхідним чином, а також проактивного забезпечення безперебійного функціонування інфраструктури. </a:t>
            </a:r>
            <a:r>
              <a:rPr lang="en-US" sz="1800" dirty="0" err="1"/>
              <a:t>DevOps</a:t>
            </a:r>
            <a:r>
              <a:rPr lang="en-US" sz="1800" dirty="0"/>
              <a:t> </a:t>
            </a:r>
            <a:r>
              <a:rPr lang="ru-RU" sz="1800" dirty="0"/>
              <a:t>також потребує способів попереджувального вжиття заходів у разі неминучих збоїв, а також пошуку та усунення проблем у разі виникнення помилок.</a:t>
            </a:r>
          </a:p>
          <a:p>
            <a:pPr marL="0" indent="0">
              <a:buNone/>
            </a:pPr>
            <a:r>
              <a:rPr lang="ru-RU" sz="1800" dirty="0"/>
              <a:t>Якщо ви використовуєте інструменти модульного тестування, такі як </a:t>
            </a:r>
            <a:r>
              <a:rPr lang="en-US" sz="1800" dirty="0" err="1"/>
              <a:t>pytest</a:t>
            </a:r>
            <a:r>
              <a:rPr lang="en-US" sz="1800" dirty="0"/>
              <a:t>, </a:t>
            </a:r>
            <a:r>
              <a:rPr lang="ru-RU" sz="1800" dirty="0"/>
              <a:t>в тандемі з автоматизацією вищого порядку та узгоджено з безперервним постачанням (</a:t>
            </a:r>
            <a:r>
              <a:rPr lang="en-US" sz="1800" dirty="0"/>
              <a:t>CI/CD), </a:t>
            </a:r>
            <a:r>
              <a:rPr lang="ru-RU" sz="1800" dirty="0"/>
              <a:t>ви можете створити середовища, де код може бути автоматично перевірений при внесенні змін.</a:t>
            </a:r>
          </a:p>
          <a:p>
            <a:pPr marL="0" indent="0">
              <a:buNone/>
            </a:pPr>
            <a:r>
              <a:rPr lang="ru-RU" sz="1800" dirty="0"/>
              <a:t>Фреймворки модульного тестування роблять тести частиною вашої кодової бази, слідуючи коду через коміти розробника, роблячи запити на витягування, і через шлюзи перегляду коду до контролю якості/тестування та виробництва. Це особливо корисно в середовищах розробки, керованих тестуванням (</a:t>
            </a:r>
            <a:r>
              <a:rPr lang="en-US" sz="1800" dirty="0"/>
              <a:t>Test-Driven Development - TDD), </a:t>
            </a:r>
            <a:r>
              <a:rPr lang="ru-RU" sz="1800" dirty="0"/>
              <a:t>де написання тестів є неперервним процесом, який фактично </a:t>
            </a:r>
            <a:r>
              <a:rPr lang="ru-RU" sz="1800" i="1" dirty="0"/>
              <a:t>керує</a:t>
            </a:r>
            <a:r>
              <a:rPr lang="ru-RU" sz="1800" dirty="0"/>
              <a:t> розробкою, автоматично забезпечуючи досить високий рівень охоплення тестами.</a:t>
            </a:r>
          </a:p>
          <a:p>
            <a:pPr marL="0" indent="0">
              <a:buNone/>
            </a:pPr>
            <a:r>
              <a:rPr lang="ru-RU" sz="1800" b="1" dirty="0"/>
              <a:t>Проблеми тестування мережі</a:t>
            </a:r>
            <a:endParaRPr lang="ru-RU" sz="1800" dirty="0"/>
          </a:p>
          <a:p>
            <a:pPr marL="0" indent="0">
              <a:buNone/>
            </a:pPr>
            <a:r>
              <a:rPr lang="ru-RU" sz="1800" dirty="0"/>
              <a:t>Поведінка та продуктивність реальної мережі є колективною, що підтримується конфігураціями багатьох окремих частин обладнання та програмного забезпечення.</a:t>
            </a:r>
          </a:p>
          <a:p>
            <a:pPr marL="0" indent="0">
              <a:buNone/>
            </a:pPr>
            <a:r>
              <a:rPr lang="ru-RU" sz="1800" dirty="0"/>
              <a:t>У традиційних середовищах з'єднання та функціональні можливості підтримуються вручну для численних окремих пристроїв за допомогою різноманітних інтерфейсів. Часто операції вимагають внесення змін до обладнання, що перебуває в експлуатації і передає реальний трафік. Це важко, займає багато часу, надзвичайно схильне до помилок і ризиковане.</a:t>
            </a:r>
          </a:p>
          <a:p>
            <a:pPr marL="0" indent="0">
              <a:buNone/>
            </a:pPr>
            <a:r>
              <a:rPr lang="ru-RU" sz="1800" dirty="0"/>
              <a:t>Неправильні налаштування мережі часто виявляються лише опосередковано, коли комп’ютери не можуть спілкуватися між собою. Оскільки мережі ускладнюються і несуть більш різноманітний і чутливий до продуктивності трафік, ризики для безпеки та погіршення продуктивності, які може бути як важко виявити, так і кількісно визначити, стають все більш важливими наслідками неправильної конфігурації.</a:t>
            </a:r>
          </a:p>
          <a:p>
            <a:pPr marL="0" indent="0">
              <a:buNone/>
            </a:pPr>
            <a:r>
              <a:rPr lang="ru-RU" sz="1800" dirty="0"/>
              <a:t>Керування мережею та тестування все ще залишаються складними, навіть коли мережні пристрої та з'єднання стають програмно-адресованими та віртуалізованими. Методи побудови та налаштування мереж, безумовно, змінюються, але вам все одно потрібно створити колективну архітектуру для безпечного з'єднання, детально вникаючи в налаштування численних інтерфейсів пристроїв.</a:t>
            </a:r>
          </a:p>
          <a:p>
            <a:pPr marL="0" indent="0">
              <a:buNone/>
            </a:pPr>
            <a:endParaRPr lang="ru-RU" sz="1800" dirty="0"/>
          </a:p>
        </p:txBody>
      </p:sp>
    </p:spTree>
    <p:extLst>
      <p:ext uri="{BB962C8B-B14F-4D97-AF65-F5344CB8AC3E}">
        <p14:creationId xmlns:p14="http://schemas.microsoft.com/office/powerpoint/2010/main" val="1740173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fontScale="85000" lnSpcReduction="20000"/>
          </a:bodyPr>
          <a:lstStyle/>
          <a:p>
            <a:pPr marL="0" indent="0">
              <a:buNone/>
            </a:pPr>
            <a:r>
              <a:rPr lang="ru-RU" sz="1800" b="1" dirty="0"/>
              <a:t>Тестування Програмно-визначених мереж (</a:t>
            </a:r>
            <a:r>
              <a:rPr lang="en-US" sz="1800" b="1" dirty="0"/>
              <a:t>SDN)</a:t>
            </a:r>
            <a:endParaRPr lang="en-US" sz="1800" dirty="0"/>
          </a:p>
          <a:p>
            <a:pPr marL="0" indent="0">
              <a:buNone/>
            </a:pPr>
            <a:r>
              <a:rPr lang="ru-RU" sz="1800" dirty="0"/>
              <a:t>Компанія </a:t>
            </a:r>
            <a:r>
              <a:rPr lang="en-US" sz="1800" dirty="0"/>
              <a:t>Cisco </a:t>
            </a:r>
            <a:r>
              <a:rPr lang="ru-RU" sz="1800" dirty="0"/>
              <a:t>досягла величезних успіхів у розробці Програмно-визначених мереж ( </a:t>
            </a:r>
            <a:r>
              <a:rPr lang="en-US" sz="1800" dirty="0"/>
              <a:t>Software Defined Networks - SDN) </a:t>
            </a:r>
            <a:r>
              <a:rPr lang="ru-RU" sz="1800" dirty="0"/>
              <a:t>та проміжного програмного забезпечення, що дозволяє інженерам звертатися до фізичної мережі як до єдиного програмованого об'єкту. У випадку з </a:t>
            </a:r>
            <a:r>
              <a:rPr lang="en-US" sz="1800" dirty="0"/>
              <a:t>Cisco </a:t>
            </a:r>
            <a:r>
              <a:rPr lang="ru-RU" sz="1800" dirty="0"/>
              <a:t>це включає в себе:</a:t>
            </a:r>
          </a:p>
          <a:p>
            <a:r>
              <a:rPr lang="en-US" sz="1800" b="1" dirty="0"/>
              <a:t>Application Centric Infrastructure (ACI)</a:t>
            </a:r>
            <a:r>
              <a:rPr lang="en-US" sz="1800" dirty="0"/>
              <a:t> — </a:t>
            </a:r>
            <a:r>
              <a:rPr lang="ru-RU" sz="1800" dirty="0"/>
              <a:t>Це комплексне рішення центру обробки даних, яке працює на пристроях </a:t>
            </a:r>
            <a:r>
              <a:rPr lang="en-US" sz="1800" dirty="0"/>
              <a:t>Nexus 9000 </a:t>
            </a:r>
            <a:r>
              <a:rPr lang="ru-RU" sz="1800" dirty="0"/>
              <a:t>та </a:t>
            </a:r>
            <a:r>
              <a:rPr lang="en-US" sz="1800" dirty="0"/>
              <a:t>APIC. </a:t>
            </a:r>
            <a:r>
              <a:rPr lang="ru-RU" sz="1800" dirty="0"/>
              <a:t>Дозволяє абстрагувати та програмувати загальну функціональність мережі за допомогою Контролера інфраструктури політики застосунків (</a:t>
            </a:r>
            <a:r>
              <a:rPr lang="en-US" sz="1800" dirty="0"/>
              <a:t>Application Policy Infrastructure Controller - APIC).</a:t>
            </a:r>
          </a:p>
          <a:p>
            <a:r>
              <a:rPr lang="en-US" sz="1800" b="1" dirty="0"/>
              <a:t>Digital Network Architecture Center (Cisco DNA Center)</a:t>
            </a:r>
            <a:r>
              <a:rPr lang="en-US" sz="1800" dirty="0"/>
              <a:t> — </a:t>
            </a:r>
            <a:r>
              <a:rPr lang="ru-RU" sz="1800" dirty="0"/>
              <a:t>Це відкрита, розширювана програмно-керована архітектура для </a:t>
            </a:r>
            <a:r>
              <a:rPr lang="en-US" sz="1800" dirty="0"/>
              <a:t>Catalyst 9000 </a:t>
            </a:r>
            <a:r>
              <a:rPr lang="ru-RU" sz="1800" dirty="0"/>
              <a:t>та інших пристроїв </a:t>
            </a:r>
            <a:r>
              <a:rPr lang="en-US" sz="1800" dirty="0"/>
              <a:t>IOSXE </a:t>
            </a:r>
            <a:r>
              <a:rPr lang="ru-RU" sz="1800" dirty="0"/>
              <a:t>для корпоративної мережі.</a:t>
            </a:r>
          </a:p>
          <a:p>
            <a:pPr marL="0" indent="0">
              <a:buNone/>
            </a:pPr>
            <a:r>
              <a:rPr lang="en-US" sz="1800" dirty="0"/>
              <a:t>REST API </a:t>
            </a:r>
            <a:r>
              <a:rPr lang="ru-RU" sz="1800" dirty="0"/>
              <a:t>та </a:t>
            </a:r>
            <a:r>
              <a:rPr lang="en-US" sz="1800" dirty="0"/>
              <a:t>SDK, </a:t>
            </a:r>
            <a:r>
              <a:rPr lang="ru-RU" sz="1800" dirty="0"/>
              <a:t>що забезпечують інтеграцію з такими інструментами автоматизації, як </a:t>
            </a:r>
            <a:r>
              <a:rPr lang="en-US" sz="1800" dirty="0" err="1"/>
              <a:t>Ansible</a:t>
            </a:r>
            <a:r>
              <a:rPr lang="en-US" sz="1800" dirty="0"/>
              <a:t>, Puppet </a:t>
            </a:r>
            <a:r>
              <a:rPr lang="ru-RU" sz="1800" dirty="0"/>
              <a:t>та </a:t>
            </a:r>
            <a:r>
              <a:rPr lang="en-US" sz="1800" dirty="0"/>
              <a:t>Chef.</a:t>
            </a:r>
          </a:p>
          <a:p>
            <a:pPr marL="0" indent="0">
              <a:buNone/>
            </a:pPr>
            <a:r>
              <a:rPr lang="ru-RU" sz="1800" dirty="0"/>
              <a:t>Такі рішення, як </a:t>
            </a:r>
            <a:r>
              <a:rPr lang="en-US" sz="1800" dirty="0"/>
              <a:t>ACI, </a:t>
            </a:r>
            <a:r>
              <a:rPr lang="ru-RU" sz="1800" dirty="0"/>
              <a:t>керують усією мережею за допомогою конвергентних моделей (часто написаних у декларативному синтаксисі під назвою </a:t>
            </a:r>
            <a:r>
              <a:rPr lang="en-US" sz="1800" dirty="0"/>
              <a:t>YANG), </a:t>
            </a:r>
            <a:r>
              <a:rPr lang="ru-RU" sz="1800" dirty="0"/>
              <a:t>які представляють бажані стани функціональності та можливості під'єднання. Проміжне програмне забезпечення дозволяє моделі гармонійно працювати з іншими моделями, які в даний час визначають стан системи та вимоги до ресурсів. Інженери рідше взаємодіють із окремими пристроями безпосередньо, хоча моделі все одно повинні надати достатньо деталей, щоб забезпечити конфігурацію. Складний стан великих інфраструктур, який швидко розвивається, може підтримуватися у вигляді коду, що дозволяє наступне:</a:t>
            </a:r>
          </a:p>
          <a:p>
            <a:r>
              <a:rPr lang="ru-RU" sz="1800" dirty="0"/>
              <a:t>Швидке повернення до бажаних станів у разі потреби. Якщо пристрій зламається і буде замінений, його можна швидко повторно інтегрувати з наявною мережею, а його запрограмовані функціональні можливості швидко відновити разом із поведінкою та продуктивністю мережі.</a:t>
            </a:r>
          </a:p>
          <a:p>
            <a:r>
              <a:rPr lang="ru-RU" sz="1800" dirty="0"/>
              <a:t>Портативність, полягає у тому, що коли основна програма переміщується з одного центру обробки даних в інший, його необхідна конфігурація мережі супроводжує його.</a:t>
            </a:r>
          </a:p>
          <a:p>
            <a:r>
              <a:rPr lang="ru-RU" sz="1800" dirty="0"/>
              <a:t>Контроль версій, </a:t>
            </a:r>
            <a:r>
              <a:rPr lang="en-US" sz="1800" dirty="0"/>
              <a:t>CI/CD </a:t>
            </a:r>
            <a:r>
              <a:rPr lang="ru-RU" sz="1800" dirty="0"/>
              <a:t>та інші інструменти для підтримки, розвитку та застосування кодової бази мережі.</a:t>
            </a:r>
          </a:p>
          <a:p>
            <a:pPr marL="0" indent="0">
              <a:buNone/>
            </a:pPr>
            <a:r>
              <a:rPr lang="ru-RU" sz="1800" dirty="0"/>
              <a:t>Ці нововведення стають все популярнішими у великих організацій, операторів зв'язку та інших крупних організацій. Проте, у багатьох випадках, мережі все ще містять кілька поколінь різноманітних, гібридних, фізичних та віртуальних інфраструктур від кількох постачальників, тому проблема примусової конфігурації на рівні пристрою все ще актуальна.</a:t>
            </a:r>
          </a:p>
          <a:p>
            <a:pPr marL="0" indent="0">
              <a:buNone/>
            </a:pPr>
            <a:r>
              <a:rPr lang="ru-RU" sz="1800" dirty="0"/>
              <a:t>І навіть якщо доступна складна </a:t>
            </a:r>
            <a:r>
              <a:rPr lang="en-US" sz="1800" dirty="0"/>
              <a:t>SDN, </a:t>
            </a:r>
            <a:r>
              <a:rPr lang="ru-RU" sz="1800" dirty="0"/>
              <a:t>контролер/оркестратори </a:t>
            </a:r>
            <a:r>
              <a:rPr lang="en-US" sz="1800" dirty="0"/>
              <a:t>SDN </a:t>
            </a:r>
            <a:r>
              <a:rPr lang="ru-RU" sz="1800" dirty="0"/>
              <a:t>не завжди можуть запобігти неправильній конфігурації. Вони можуть відхилити некоректний код, виконувати перевірки працездатності перед застосуванням змін і повідомляти, коли моделі висувають вимоги, що перевищують порогові значення ресурсів, проте, здавалося б, правомірні зміни все ж можна застосувати.</a:t>
            </a:r>
          </a:p>
          <a:p>
            <a:pPr marL="0" indent="0">
              <a:buNone/>
            </a:pPr>
            <a:endParaRPr lang="ru-RU" sz="1800" dirty="0"/>
          </a:p>
        </p:txBody>
      </p:sp>
    </p:spTree>
    <p:extLst>
      <p:ext uri="{BB962C8B-B14F-4D97-AF65-F5344CB8AC3E}">
        <p14:creationId xmlns:p14="http://schemas.microsoft.com/office/powerpoint/2010/main" val="580399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550" y="271604"/>
            <a:ext cx="11723200" cy="6481621"/>
          </a:xfrm>
        </p:spPr>
        <p:txBody>
          <a:bodyPr>
            <a:normAutofit fontScale="47500" lnSpcReduction="20000"/>
          </a:bodyPr>
          <a:lstStyle/>
          <a:p>
            <a:pPr marL="0" indent="0">
              <a:buNone/>
            </a:pPr>
            <a:r>
              <a:rPr lang="ru-RU" sz="2900" b="1" dirty="0"/>
              <a:t>Рішення для тестування мережі: </a:t>
            </a:r>
            <a:r>
              <a:rPr lang="en-US" sz="2900" b="1" dirty="0" err="1"/>
              <a:t>pyATS</a:t>
            </a:r>
            <a:endParaRPr lang="en-US" sz="2900" dirty="0"/>
          </a:p>
          <a:p>
            <a:pPr marL="0" indent="0">
              <a:buNone/>
            </a:pPr>
            <a:r>
              <a:rPr lang="en-US" sz="2900" dirty="0"/>
              <a:t>Python Automated Test System (</a:t>
            </a:r>
            <a:r>
              <a:rPr lang="en-US" sz="2900" dirty="0" err="1"/>
              <a:t>pyATS</a:t>
            </a:r>
            <a:r>
              <a:rPr lang="en-US" sz="2900" dirty="0"/>
              <a:t>) — </a:t>
            </a:r>
            <a:r>
              <a:rPr lang="ru-RU" sz="2900" dirty="0"/>
              <a:t>це рішення для тестування та перевірки мережних пристроїв на основі </a:t>
            </a:r>
            <a:r>
              <a:rPr lang="en-US" sz="2900" dirty="0"/>
              <a:t>Python, </a:t>
            </a:r>
            <a:r>
              <a:rPr lang="ru-RU" sz="2900" dirty="0"/>
              <a:t>спочатку розроблене </a:t>
            </a:r>
            <a:r>
              <a:rPr lang="en-US" sz="2900" dirty="0"/>
              <a:t>Cisco </a:t>
            </a:r>
            <a:r>
              <a:rPr lang="ru-RU" sz="2900" dirty="0"/>
              <a:t>для внутрішнього використання, а потім доступне для громадськості та частково з відкритим кодом. </a:t>
            </a:r>
            <a:r>
              <a:rPr lang="en-US" sz="2900" dirty="0" err="1"/>
              <a:t>pyATS</a:t>
            </a:r>
            <a:r>
              <a:rPr lang="en-US" sz="2900" dirty="0"/>
              <a:t> </a:t>
            </a:r>
            <a:r>
              <a:rPr lang="ru-RU" sz="2900" dirty="0"/>
              <a:t>можна використовувати, щоб перевірити, чи працюють ваші зміни, перш ніж запустити їх у виробництво, а також продовжити перевірку та моніторинг у виробництві, щоб забезпечити безперебійну роботу.</a:t>
            </a:r>
          </a:p>
          <a:p>
            <a:pPr marL="0" indent="0">
              <a:buNone/>
            </a:pPr>
            <a:r>
              <a:rPr lang="ru-RU" sz="2900" b="1" dirty="0"/>
              <a:t>Екологія </a:t>
            </a:r>
            <a:r>
              <a:rPr lang="en-US" sz="2900" b="1" dirty="0" err="1"/>
              <a:t>pyATS</a:t>
            </a:r>
            <a:endParaRPr lang="en-US" sz="2900" dirty="0"/>
          </a:p>
          <a:p>
            <a:pPr marL="0" indent="0">
              <a:buNone/>
            </a:pPr>
            <a:r>
              <a:rPr lang="en-US" sz="2900" dirty="0" err="1"/>
              <a:t>pyATS</a:t>
            </a:r>
            <a:r>
              <a:rPr lang="en-US" sz="2900" dirty="0"/>
              <a:t> </a:t>
            </a:r>
            <a:r>
              <a:rPr lang="ru-RU" sz="2900" dirty="0"/>
              <a:t>виникла як низькорівневий </a:t>
            </a:r>
            <a:r>
              <a:rPr lang="en-US" sz="2900" dirty="0"/>
              <a:t>Python, </a:t>
            </a:r>
            <a:r>
              <a:rPr lang="ru-RU" sz="2900" dirty="0"/>
              <a:t>що лежить в основі тестової системи в цілому. Система бібліотеки вищого рівня, </a:t>
            </a:r>
            <a:r>
              <a:rPr lang="en-US" sz="2900" dirty="0"/>
              <a:t>Genie, </a:t>
            </a:r>
            <a:r>
              <a:rPr lang="ru-RU" sz="2900" dirty="0"/>
              <a:t>забезпечує необхідні </a:t>
            </a:r>
            <a:r>
              <a:rPr lang="en-US" sz="2900" dirty="0"/>
              <a:t>API </a:t>
            </a:r>
            <a:r>
              <a:rPr lang="ru-RU" sz="2900" dirty="0"/>
              <a:t>та бібліотеки, які керують мережними пристроями, взаємодіють з ними та виконують фактичне тестування. Обидва разом утворюють рішення для тестування від </a:t>
            </a:r>
            <a:r>
              <a:rPr lang="en-US" sz="2900" dirty="0"/>
              <a:t>Cisco, </a:t>
            </a:r>
            <a:r>
              <a:rPr lang="ru-RU" sz="2900" dirty="0"/>
              <a:t>яке ми знаємо як </a:t>
            </a:r>
            <a:r>
              <a:rPr lang="en-US" sz="2900" dirty="0" err="1"/>
              <a:t>pyATS</a:t>
            </a:r>
            <a:r>
              <a:rPr lang="en-US" sz="2900" dirty="0"/>
              <a:t>.</a:t>
            </a:r>
          </a:p>
          <a:p>
            <a:pPr marL="0" indent="0">
              <a:buNone/>
            </a:pPr>
            <a:r>
              <a:rPr lang="ru-RU" sz="2900" dirty="0"/>
              <a:t>В </a:t>
            </a:r>
            <a:r>
              <a:rPr lang="en-US" sz="2900" dirty="0" err="1"/>
              <a:t>pyATS</a:t>
            </a:r>
            <a:r>
              <a:rPr lang="en-US" sz="2900" dirty="0"/>
              <a:t> </a:t>
            </a:r>
            <a:r>
              <a:rPr lang="ru-RU" sz="2900" dirty="0"/>
              <a:t>є кілька ключових функцій:</a:t>
            </a:r>
          </a:p>
          <a:p>
            <a:pPr marL="0" indent="0">
              <a:buNone/>
            </a:pPr>
            <a:r>
              <a:rPr lang="ru-RU" sz="2900" dirty="0"/>
              <a:t>Фреймворк </a:t>
            </a:r>
            <a:r>
              <a:rPr lang="en-US" sz="2900" dirty="0" err="1"/>
              <a:t>pyATS</a:t>
            </a:r>
            <a:r>
              <a:rPr lang="en-US" sz="2900" dirty="0"/>
              <a:t> </a:t>
            </a:r>
            <a:r>
              <a:rPr lang="ru-RU" sz="2900" dirty="0"/>
              <a:t>та бібліотеки можна використовувати в будь-якому коді </a:t>
            </a:r>
            <a:r>
              <a:rPr lang="en-US" sz="2900" dirty="0"/>
              <a:t>Python.</a:t>
            </a:r>
          </a:p>
          <a:p>
            <a:pPr marL="0" indent="0">
              <a:buNone/>
            </a:pPr>
            <a:r>
              <a:rPr lang="ru-RU" sz="2900" dirty="0"/>
              <a:t>Він модульний і містить такі компоненти, як:</a:t>
            </a:r>
          </a:p>
          <a:p>
            <a:pPr lvl="1"/>
            <a:r>
              <a:rPr lang="en-US" sz="2900" dirty="0" err="1"/>
              <a:t>AEtest</a:t>
            </a:r>
            <a:r>
              <a:rPr lang="en-US" sz="2900" dirty="0"/>
              <a:t> </a:t>
            </a:r>
            <a:r>
              <a:rPr lang="ru-RU" sz="2900" dirty="0"/>
              <a:t>виконує тестові скрипти.</a:t>
            </a:r>
          </a:p>
          <a:p>
            <a:pPr lvl="1"/>
            <a:r>
              <a:rPr lang="en-US" sz="2900" dirty="0" err="1"/>
              <a:t>Easypy</a:t>
            </a:r>
            <a:r>
              <a:rPr lang="en-US" sz="2900" dirty="0"/>
              <a:t> — </a:t>
            </a:r>
            <a:r>
              <a:rPr lang="ru-RU" sz="2900" dirty="0"/>
              <a:t>це механізм виконання, який дозволяє паралельно виконувати декілька скриптів, збирає журнали в одному місці та забезпечує центральну точку, з якої можна вносити зміни до тестованої топології.</a:t>
            </a:r>
          </a:p>
          <a:p>
            <a:pPr marL="0" indent="0">
              <a:buNone/>
            </a:pPr>
            <a:r>
              <a:rPr lang="en-US" sz="2900" dirty="0"/>
              <a:t>CLI </a:t>
            </a:r>
            <a:r>
              <a:rPr lang="ru-RU" sz="2900" dirty="0"/>
              <a:t>забезпечує швидке опитування діючих мереж, вилучення даних і допомагає автоматизувати роботу тестових скриптів та іншої експертизи. Це дозволяє дуже швидке налагодження «без коду» та виправляти проблеми в мережних топологіях, створених та підтримуваних за допомогою цих інструментів.</a:t>
            </a:r>
          </a:p>
          <a:p>
            <a:pPr marL="0" indent="0">
              <a:buNone/>
            </a:pPr>
            <a:r>
              <a:rPr lang="ru-RU" sz="2900" dirty="0"/>
              <a:t>У різних середовищах: </a:t>
            </a:r>
            <a:r>
              <a:rPr lang="en-US" sz="2900" dirty="0"/>
              <a:t>SDN/</a:t>
            </a:r>
            <a:r>
              <a:rPr lang="ru-RU" sz="2900" dirty="0"/>
              <a:t>хмарах/віртуальних мережах - налаштування може передбачати насамперед побудову топології, а очищення може призвести до її видалення та відновлення ресурсів платформи. Це налаштування та очищення можна здійснити безпосередньо за допомогою коду </a:t>
            </a:r>
            <a:r>
              <a:rPr lang="en-US" sz="2900" dirty="0" err="1"/>
              <a:t>pyATS</a:t>
            </a:r>
            <a:r>
              <a:rPr lang="en-US" sz="2900" dirty="0"/>
              <a:t>. </a:t>
            </a:r>
            <a:r>
              <a:rPr lang="en-US" sz="2900" dirty="0" err="1"/>
              <a:t>pyATS</a:t>
            </a:r>
            <a:r>
              <a:rPr lang="en-US" sz="2900" dirty="0"/>
              <a:t> </a:t>
            </a:r>
            <a:r>
              <a:rPr lang="ru-RU" sz="2900" dirty="0"/>
              <a:t>забезпечує величезну бібліотеку інтерфейсів для </a:t>
            </a:r>
            <a:r>
              <a:rPr lang="en-US" sz="2900" dirty="0"/>
              <a:t>Cisco </a:t>
            </a:r>
            <a:r>
              <a:rPr lang="ru-RU" sz="2900" dirty="0"/>
              <a:t>та іншої інфраструктури через цілий ряд інтерфейсів, включаючи </a:t>
            </a:r>
            <a:r>
              <a:rPr lang="en-US" sz="2900" dirty="0"/>
              <a:t>API </a:t>
            </a:r>
            <a:r>
              <a:rPr lang="ru-RU" sz="2900" dirty="0"/>
              <a:t>низького рівня </a:t>
            </a:r>
            <a:r>
              <a:rPr lang="en-US" sz="2900" dirty="0"/>
              <a:t>CLI </a:t>
            </a:r>
            <a:r>
              <a:rPr lang="ru-RU" sz="2900" dirty="0"/>
              <a:t>та </a:t>
            </a:r>
            <a:r>
              <a:rPr lang="en-US" sz="2900" dirty="0"/>
              <a:t>REST, </a:t>
            </a:r>
            <a:r>
              <a:rPr lang="ru-RU" sz="2900" dirty="0"/>
              <a:t>а також під'єднання до </a:t>
            </a:r>
            <a:r>
              <a:rPr lang="en-US" sz="2900" dirty="0"/>
              <a:t>ACI </a:t>
            </a:r>
            <a:r>
              <a:rPr lang="ru-RU" sz="2900" dirty="0"/>
              <a:t>та інших структур керування </a:t>
            </a:r>
            <a:r>
              <a:rPr lang="en-US" sz="2900" dirty="0"/>
              <a:t>SDN </a:t>
            </a:r>
            <a:r>
              <a:rPr lang="ru-RU" sz="2900" dirty="0"/>
              <a:t>вищого порядку.</a:t>
            </a:r>
          </a:p>
          <a:p>
            <a:pPr marL="0" indent="0">
              <a:buNone/>
            </a:pPr>
            <a:r>
              <a:rPr lang="en-US" sz="2900" dirty="0" err="1"/>
              <a:t>pyATS</a:t>
            </a:r>
            <a:r>
              <a:rPr lang="en-US" sz="2900" dirty="0"/>
              <a:t> </a:t>
            </a:r>
            <a:r>
              <a:rPr lang="ru-RU" sz="2900" dirty="0"/>
              <a:t>може використовувати, аналізувати та реалізовувати топології, описані </a:t>
            </a:r>
            <a:r>
              <a:rPr lang="en-US" sz="2900" dirty="0"/>
              <a:t>JSON, </a:t>
            </a:r>
            <a:r>
              <a:rPr lang="ru-RU" sz="2900" dirty="0"/>
              <a:t>такі як моделі </a:t>
            </a:r>
            <a:r>
              <a:rPr lang="en-US" sz="2900" dirty="0"/>
              <a:t>YANG </a:t>
            </a:r>
            <a:r>
              <a:rPr lang="ru-RU" sz="2900" dirty="0"/>
              <a:t>та з інших джерел, навіть з електронних таблиць </a:t>
            </a:r>
            <a:r>
              <a:rPr lang="en-US" sz="2900" dirty="0"/>
              <a:t>Excel.</a:t>
            </a:r>
          </a:p>
          <a:p>
            <a:pPr marL="0" indent="0">
              <a:buNone/>
            </a:pPr>
            <a:r>
              <a:rPr lang="en-US" sz="2900" dirty="0" err="1"/>
              <a:t>pyATS</a:t>
            </a:r>
            <a:r>
              <a:rPr lang="en-US" sz="2900" dirty="0"/>
              <a:t> </a:t>
            </a:r>
            <a:r>
              <a:rPr lang="ru-RU" sz="2900" dirty="0"/>
              <a:t>також можна інтегрувати з інструментами автоматизації, такими як </a:t>
            </a:r>
            <a:r>
              <a:rPr lang="en-US" sz="2900" dirty="0" err="1"/>
              <a:t>Ansible</a:t>
            </a:r>
            <a:r>
              <a:rPr lang="en-US" sz="2900" dirty="0"/>
              <a:t>, </a:t>
            </a:r>
            <a:r>
              <a:rPr lang="ru-RU" sz="2900" dirty="0"/>
              <a:t>для побудови, забезпечення та демонтажу. Однак, можливо, краще зробити навпаки. Використовуйте </a:t>
            </a:r>
            <a:r>
              <a:rPr lang="en-US" sz="2900" dirty="0" err="1"/>
              <a:t>Ansible</a:t>
            </a:r>
            <a:r>
              <a:rPr lang="en-US" sz="2900" dirty="0"/>
              <a:t>, Puppet </a:t>
            </a:r>
            <a:r>
              <a:rPr lang="ru-RU" sz="2900" dirty="0"/>
              <a:t>або </a:t>
            </a:r>
            <a:r>
              <a:rPr lang="en-US" sz="2900" dirty="0"/>
              <a:t>Chef </a:t>
            </a:r>
            <a:r>
              <a:rPr lang="ru-RU" sz="2900" dirty="0"/>
              <a:t>для керування всією кодовою базою інфраструктури і нехай ці продукти викликають </a:t>
            </a:r>
            <a:r>
              <a:rPr lang="en-US" sz="2900" dirty="0"/>
              <a:t>Python (</a:t>
            </a:r>
            <a:r>
              <a:rPr lang="ru-RU" sz="2900" dirty="0"/>
              <a:t>і </a:t>
            </a:r>
            <a:r>
              <a:rPr lang="en-US" sz="2900" dirty="0" err="1"/>
              <a:t>pyATS</a:t>
            </a:r>
            <a:r>
              <a:rPr lang="en-US" sz="2900" dirty="0"/>
              <a:t>) </a:t>
            </a:r>
            <a:r>
              <a:rPr lang="ru-RU" sz="2900" dirty="0"/>
              <a:t>для обробки деталей реалізації мережі. Ці інструменти також застосовують </a:t>
            </a:r>
            <a:r>
              <a:rPr lang="en-US" sz="2900" dirty="0"/>
              <a:t>ACI </a:t>
            </a:r>
            <a:r>
              <a:rPr lang="ru-RU" sz="2900" dirty="0"/>
              <a:t>або інше проміжне програмне забезпечення для спрощення завдання та дозволяють відокремлене зберігання версій </a:t>
            </a:r>
            <a:r>
              <a:rPr lang="en-US" sz="2900" dirty="0"/>
              <a:t>YANG </a:t>
            </a:r>
            <a:r>
              <a:rPr lang="ru-RU" sz="2900" dirty="0"/>
              <a:t>або інших моделей, що визначають конкретні топології.</a:t>
            </a:r>
          </a:p>
          <a:p>
            <a:pPr marL="0" indent="0">
              <a:buNone/>
            </a:pPr>
            <a:r>
              <a:rPr lang="ru-RU" sz="2900" dirty="0"/>
              <a:t>Крім того, ви можете викликати </a:t>
            </a:r>
            <a:r>
              <a:rPr lang="en-US" sz="2900" dirty="0" err="1"/>
              <a:t>pyATS</a:t>
            </a:r>
            <a:r>
              <a:rPr lang="en-US" sz="2900" dirty="0"/>
              <a:t> </a:t>
            </a:r>
            <a:r>
              <a:rPr lang="ru-RU" sz="2900" dirty="0"/>
              <a:t>опосередковано кількома способами (включаючи способи, що вимагають мінімальних знань програмування на </a:t>
            </a:r>
            <a:r>
              <a:rPr lang="en-US" sz="2900" dirty="0"/>
              <a:t>Python).</a:t>
            </a:r>
          </a:p>
          <a:p>
            <a:pPr marL="0" indent="0">
              <a:buNone/>
            </a:pPr>
            <a:endParaRPr lang="ru-RU" sz="1800" dirty="0"/>
          </a:p>
        </p:txBody>
      </p:sp>
    </p:spTree>
    <p:extLst>
      <p:ext uri="{BB962C8B-B14F-4D97-AF65-F5344CB8AC3E}">
        <p14:creationId xmlns:p14="http://schemas.microsoft.com/office/powerpoint/2010/main" val="1530729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Моделювання мережі та </a:t>
            </a:r>
            <a:r>
              <a:rPr lang="en-US" sz="1800" b="1" dirty="0"/>
              <a:t>VIRL</a:t>
            </a:r>
          </a:p>
          <a:p>
            <a:pPr marL="0" indent="0">
              <a:buNone/>
            </a:pPr>
            <a:r>
              <a:rPr lang="ru-RU" sz="1800" dirty="0"/>
              <a:t>Моделювання мережі забезпечує засоби тестування конфігурацій мережі, налагодження коду конфігурації, а також для роботи та вивчення інфраструктури </a:t>
            </a:r>
            <a:r>
              <a:rPr lang="en-US" sz="1800" dirty="0"/>
              <a:t>Cisco </a:t>
            </a:r>
            <a:r>
              <a:rPr lang="ru-RU" sz="1800" dirty="0"/>
              <a:t>та </a:t>
            </a:r>
            <a:r>
              <a:rPr lang="en-US" sz="1800" dirty="0"/>
              <a:t>API-</a:t>
            </a:r>
            <a:r>
              <a:rPr lang="ru-RU" sz="1800" dirty="0"/>
              <a:t>інтерфейсів безпечним, зручним і дешевим способом.</a:t>
            </a:r>
          </a:p>
          <a:p>
            <a:pPr marL="0" indent="0">
              <a:buNone/>
            </a:pPr>
            <a:r>
              <a:rPr lang="en-US" sz="1800" dirty="0"/>
              <a:t>Cisco Virtual Internet Routing Laboratory (VIRL, </a:t>
            </a:r>
            <a:r>
              <a:rPr lang="ru-RU" sz="1800" dirty="0"/>
              <a:t>вимовляється як «</a:t>
            </a:r>
            <a:r>
              <a:rPr lang="en-US" sz="1800" dirty="0"/>
              <a:t>viral») — </a:t>
            </a:r>
            <a:r>
              <a:rPr lang="ru-RU" sz="1800" dirty="0"/>
              <a:t>комерційний продукт, спочатку розроблений для внутрішнього використання в </a:t>
            </a:r>
            <a:r>
              <a:rPr lang="en-US" sz="1800" dirty="0"/>
              <a:t>Cisco </a:t>
            </a:r>
            <a:r>
              <a:rPr lang="ru-RU" sz="1800" dirty="0"/>
              <a:t>за широкої та активної підтримки спільноти. Тепер у версії 2, </a:t>
            </a:r>
            <a:r>
              <a:rPr lang="en-US" sz="1800" dirty="0"/>
              <a:t>VIRL </a:t>
            </a:r>
            <a:r>
              <a:rPr lang="ru-RU" sz="1800" dirty="0"/>
              <a:t>може працювати на «голому залізі» або на великих віртуальних машинах на декількох платформах гіпервізора (серед них </a:t>
            </a:r>
            <a:r>
              <a:rPr lang="en-US" sz="1800" dirty="0" err="1"/>
              <a:t>ESXi</a:t>
            </a:r>
            <a:r>
              <a:rPr lang="en-US" sz="1800" dirty="0"/>
              <a:t> </a:t>
            </a:r>
            <a:r>
              <a:rPr lang="ru-RU" sz="1800" dirty="0"/>
              <a:t>та </a:t>
            </a:r>
            <a:r>
              <a:rPr lang="en-US" sz="1800" dirty="0"/>
              <a:t>VMware Workstation 12+). </a:t>
            </a:r>
            <a:r>
              <a:rPr lang="ru-RU" sz="1800" dirty="0"/>
              <a:t>Офіційна назва </a:t>
            </a:r>
            <a:r>
              <a:rPr lang="en-US" sz="1800" dirty="0"/>
              <a:t>VIRL v 2.0 - Cisco Modeling Labs - Personal (</a:t>
            </a:r>
            <a:r>
              <a:rPr lang="ru-RU" sz="1800" dirty="0"/>
              <a:t>або </a:t>
            </a:r>
            <a:r>
              <a:rPr lang="en-US" sz="1800" dirty="0"/>
              <a:t>CML-Personal). </a:t>
            </a:r>
            <a:r>
              <a:rPr lang="ru-RU" sz="1800" dirty="0"/>
              <a:t>Ви можете знайти інструмент, на який посилаються як </a:t>
            </a:r>
            <a:r>
              <a:rPr lang="en-US" sz="1800" dirty="0"/>
              <a:t>VIRL 2.0, </a:t>
            </a:r>
            <a:r>
              <a:rPr lang="ru-RU" sz="1800" dirty="0"/>
              <a:t>так і </a:t>
            </a:r>
            <a:r>
              <a:rPr lang="en-US" sz="1800" dirty="0"/>
              <a:t>CML - P.</a:t>
            </a:r>
          </a:p>
          <a:p>
            <a:pPr marL="0" indent="0">
              <a:buNone/>
            </a:pPr>
            <a:r>
              <a:rPr lang="ru-RU" sz="1800" dirty="0"/>
              <a:t>Хоча </a:t>
            </a:r>
            <a:r>
              <a:rPr lang="en-US" sz="1800" dirty="0"/>
              <a:t>VIRL </a:t>
            </a:r>
            <a:r>
              <a:rPr lang="ru-RU" sz="1800" dirty="0"/>
              <a:t>не може дублювати продуктивність елітного обладнання або програмних компонентів </a:t>
            </a:r>
            <a:r>
              <a:rPr lang="en-US" sz="1800" dirty="0"/>
              <a:t>SDN, </a:t>
            </a:r>
            <a:r>
              <a:rPr lang="ru-RU" sz="1800" dirty="0"/>
              <a:t>що працюють в оптимальних виробничих умовах, він чудово відображає функціональність </a:t>
            </a:r>
            <a:r>
              <a:rPr lang="en-US" sz="1800" dirty="0"/>
              <a:t>Cisco. </a:t>
            </a:r>
            <a:r>
              <a:rPr lang="ru-RU" sz="1800" dirty="0"/>
              <a:t>Віртуальне обладнання, яке працює всередині </a:t>
            </a:r>
            <a:r>
              <a:rPr lang="en-US" sz="1800" dirty="0"/>
              <a:t>VIRL, </a:t>
            </a:r>
            <a:r>
              <a:rPr lang="ru-RU" sz="1800" dirty="0"/>
              <a:t>використовує той самий код, який працює всередині реальних продуктів </a:t>
            </a:r>
            <a:r>
              <a:rPr lang="en-US" sz="1800" dirty="0"/>
              <a:t>Cisco. </a:t>
            </a:r>
            <a:r>
              <a:rPr lang="ru-RU" sz="1800" dirty="0"/>
              <a:t>Це робить </a:t>
            </a:r>
            <a:r>
              <a:rPr lang="en-US" sz="1800" dirty="0"/>
              <a:t>VIRL </a:t>
            </a:r>
            <a:r>
              <a:rPr lang="ru-RU" sz="1800" dirty="0"/>
              <a:t>ідеальним інструментом для навчання, а також корисним механізмом для тестування мережних конфігурацій та автоматизації тонкого налаштування для їх створення та тестування.</a:t>
            </a:r>
          </a:p>
          <a:p>
            <a:pPr marL="0" indent="0">
              <a:buNone/>
            </a:pPr>
            <a:r>
              <a:rPr lang="ru-RU" sz="1800" b="1" dirty="0"/>
              <a:t>Компоненти та робочий процес </a:t>
            </a:r>
            <a:r>
              <a:rPr lang="en-US" sz="1800" b="1" dirty="0"/>
              <a:t>VIRL </a:t>
            </a:r>
            <a:r>
              <a:rPr lang="en-US" sz="1800" dirty="0" err="1"/>
              <a:t>VIRL</a:t>
            </a:r>
            <a:r>
              <a:rPr lang="en-US" sz="1800" dirty="0"/>
              <a:t> </a:t>
            </a:r>
            <a:r>
              <a:rPr lang="ru-RU" sz="1800" dirty="0"/>
              <a:t>надає локальний </a:t>
            </a:r>
            <a:r>
              <a:rPr lang="en-US" sz="1800" dirty="0"/>
              <a:t>CLI </a:t>
            </a:r>
            <a:r>
              <a:rPr lang="ru-RU" sz="1800" dirty="0"/>
              <a:t>для керування системою, інтерфейс </a:t>
            </a:r>
            <a:r>
              <a:rPr lang="en-US" sz="1800" dirty="0"/>
              <a:t>REST </a:t>
            </a:r>
            <a:r>
              <a:rPr lang="ru-RU" sz="1800" dirty="0"/>
              <a:t>для інтеграції з автоматизацією та потужний користувацький інтерфейс, який пропонує повне графічне середовище для побудови та налаштування топологій моделювання.</a:t>
            </a:r>
          </a:p>
          <a:p>
            <a:pPr marL="0" indent="0">
              <a:buNone/>
            </a:pPr>
            <a:r>
              <a:rPr lang="ru-RU" sz="1800" dirty="0"/>
              <a:t>Інтерфейс користувача містить кілька прикладів топологій, щоб ви могли розпочати свою роботу. Серед них є моделювання мережі з двома маршрутизаторами </a:t>
            </a:r>
            <a:r>
              <a:rPr lang="en-US" sz="1800" dirty="0"/>
              <a:t>IOS, </a:t>
            </a:r>
            <a:r>
              <a:rPr lang="ru-RU" sz="1800" dirty="0"/>
              <a:t>яку можна швидко активувати та дослідити. Подання </a:t>
            </a:r>
            <a:r>
              <a:rPr lang="ru-RU" sz="1800" b="1" dirty="0"/>
              <a:t>Перспектива проектування</a:t>
            </a:r>
            <a:r>
              <a:rPr lang="ru-RU" sz="1800" dirty="0"/>
              <a:t> у </a:t>
            </a:r>
            <a:r>
              <a:rPr lang="en-US" sz="1800" dirty="0"/>
              <a:t>VIRL </a:t>
            </a:r>
            <a:r>
              <a:rPr lang="ru-RU" sz="1800" dirty="0"/>
              <a:t>дозволяє змінювати існуючі симуляції або створювати нові шляхом перетягування, відпускання та з'єднання мережних об’єктів, а також їх налаштування під час роботи.</a:t>
            </a:r>
          </a:p>
          <a:p>
            <a:pPr marL="0" indent="0">
              <a:buNone/>
            </a:pPr>
            <a:endParaRPr lang="ru-RU" sz="1800" dirty="0"/>
          </a:p>
        </p:txBody>
      </p:sp>
    </p:spTree>
    <p:extLst>
      <p:ext uri="{BB962C8B-B14F-4D97-AF65-F5344CB8AC3E}">
        <p14:creationId xmlns:p14="http://schemas.microsoft.com/office/powerpoint/2010/main" val="2313444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69534" y="271463"/>
            <a:ext cx="7810069" cy="6346825"/>
          </a:xfrm>
          <a:prstGeom prst="rect">
            <a:avLst/>
          </a:prstGeom>
        </p:spPr>
      </p:pic>
    </p:spTree>
    <p:extLst>
      <p:ext uri="{BB962C8B-B14F-4D97-AF65-F5344CB8AC3E}">
        <p14:creationId xmlns:p14="http://schemas.microsoft.com/office/powerpoint/2010/main" val="269330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ChangeArrowheads="1"/>
          </p:cNvSpPr>
          <p:nvPr>
            <p:ph idx="1"/>
          </p:nvPr>
        </p:nvSpPr>
        <p:spPr bwMode="auto">
          <a:xfrm>
            <a:off x="296863" y="244110"/>
            <a:ext cx="1159986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Візуалізація містить елементи, які можна натискати, що дозволяють вам досліджувати конфігурацію об'єктів та вносити зміни за допомогою WebUI або шляхом під'єднання до мережних елементів за допомогою консолі. Ви також можете витягти конфігурації окремих пристроїв або конфігурації цілої змодельованої мережі у вигляді файлів </a:t>
            </a:r>
            <a:r>
              <a:rPr kumimoji="0" lang="ru-RU" altLang="ru-RU" sz="1600" b="1" i="0" u="none" strike="noStrike" cap="none" normalizeH="0" baseline="0" dirty="0" smtClean="0">
                <a:ln>
                  <a:noFill/>
                </a:ln>
                <a:solidFill>
                  <a:schemeClr val="tx1"/>
                </a:solidFill>
                <a:effectLst/>
              </a:rPr>
              <a:t>.virl</a:t>
            </a:r>
            <a:r>
              <a:rPr kumimoji="0" lang="ru-RU" altLang="ru-RU" sz="1600" b="0" i="0" u="none" strike="noStrike" cap="none" normalizeH="0" baseline="0" dirty="0" smtClean="0">
                <a:ln>
                  <a:noFill/>
                </a:ln>
                <a:solidFill>
                  <a:schemeClr val="tx1"/>
                </a:solidFill>
                <a:effectLst/>
              </a:rPr>
              <a:t>.</a:t>
            </a:r>
            <a:endParaRPr kumimoji="0" lang="en-US"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Файли VIRL</a:t>
            </a:r>
            <a:endParaRPr kumimoji="0" lang="en-US" altLang="ru-RU" sz="16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VIRL також дозволяє визначити моделювання як код, забезпечуючи двосторонню інтеграцію з іншими програмними платформами для керування мережею та тестування.</a:t>
            </a:r>
            <a:endParaRPr kumimoji="0" lang="en-US"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Рідний формат конфігурації VIRL називається файлом </a:t>
            </a:r>
            <a:r>
              <a:rPr kumimoji="0" lang="ru-RU" altLang="ru-RU" sz="1600" b="1" i="0" u="none" strike="noStrike" cap="none" normalizeH="0" baseline="0" dirty="0" smtClean="0">
                <a:ln>
                  <a:noFill/>
                </a:ln>
                <a:solidFill>
                  <a:schemeClr val="tx1"/>
                </a:solidFill>
                <a:effectLst/>
              </a:rPr>
              <a:t>.virl</a:t>
            </a:r>
            <a:r>
              <a:rPr kumimoji="0" lang="ru-RU" altLang="ru-RU" sz="1600" b="0" i="0" u="none" strike="noStrike" cap="none" normalizeH="0" baseline="0" dirty="0" smtClean="0">
                <a:ln>
                  <a:noFill/>
                </a:ln>
                <a:solidFill>
                  <a:schemeClr val="tx1"/>
                </a:solidFill>
                <a:effectLst/>
              </a:rPr>
              <a:t>, який є зручним для читання YAML-файлом. Файл </a:t>
            </a:r>
            <a:r>
              <a:rPr kumimoji="0" lang="ru-RU" altLang="ru-RU" sz="1600" b="1" i="0" u="none" strike="noStrike" cap="none" normalizeH="0" baseline="0" dirty="0" smtClean="0">
                <a:ln>
                  <a:noFill/>
                </a:ln>
                <a:solidFill>
                  <a:schemeClr val="tx1"/>
                </a:solidFill>
                <a:effectLst/>
              </a:rPr>
              <a:t>.virl </a:t>
            </a:r>
            <a:r>
              <a:rPr kumimoji="0" lang="ru-RU" altLang="ru-RU" sz="1600" b="0" i="0" u="none" strike="noStrike" cap="none" normalizeH="0" baseline="0" dirty="0" smtClean="0">
                <a:ln>
                  <a:noFill/>
                </a:ln>
                <a:solidFill>
                  <a:schemeClr val="tx1"/>
                </a:solidFill>
                <a:effectLst/>
              </a:rPr>
              <a:t>містить повний опис маршрутизаторів IOS, їх конфігурації інтерфейсу та з'єднання (а також іншу інформацію про конфігурацію), облікові дані для доступу до них та інші подробиці. Ці файли можуть бути використані для запуску моделювання за допомогою VIRL REST API, і ви можете конвертувати файли </a:t>
            </a:r>
            <a:r>
              <a:rPr kumimoji="0" lang="ru-RU" altLang="ru-RU" sz="1600" b="1" i="0" u="none" strike="noStrike" cap="none" normalizeH="0" baseline="0" dirty="0" smtClean="0">
                <a:ln>
                  <a:noFill/>
                </a:ln>
                <a:solidFill>
                  <a:schemeClr val="tx1"/>
                </a:solidFill>
                <a:effectLst/>
              </a:rPr>
              <a:t>.virl </a:t>
            </a:r>
            <a:r>
              <a:rPr kumimoji="0" lang="ru-RU" altLang="ru-RU" sz="1600" b="0" i="0" u="none" strike="noStrike" cap="none" normalizeH="0" baseline="0" dirty="0" smtClean="0">
                <a:ln>
                  <a:noFill/>
                </a:ln>
                <a:solidFill>
                  <a:schemeClr val="tx1"/>
                </a:solidFill>
                <a:effectLst/>
              </a:rPr>
              <a:t>у файли тестового середовища (testbed), а з них для застосування з pyATS і Genie.</a:t>
            </a:r>
            <a:endParaRPr kumimoji="0" lang="en-US"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В інтерфейсі VIRL ви вибираєте моделювання, змушуєте VIRL прочитати конфігурацію пристрою, а потім він створює файл </a:t>
            </a:r>
            <a:r>
              <a:rPr kumimoji="0" lang="ru-RU" altLang="ru-RU" sz="1600" b="1" i="0" u="none" strike="noStrike" cap="none" normalizeH="0" baseline="0" dirty="0" smtClean="0">
                <a:ln>
                  <a:noFill/>
                </a:ln>
                <a:solidFill>
                  <a:schemeClr val="tx1"/>
                </a:solidFill>
                <a:effectLst/>
              </a:rPr>
              <a:t>.virl </a:t>
            </a:r>
            <a:r>
              <a:rPr kumimoji="0" lang="ru-RU" altLang="ru-RU" sz="1600" b="0" i="0" u="none" strike="noStrike" cap="none" normalizeH="0" baseline="0" dirty="0" smtClean="0">
                <a:ln>
                  <a:noFill/>
                </a:ln>
                <a:solidFill>
                  <a:schemeClr val="tx1"/>
                </a:solidFill>
                <a:effectLst/>
              </a:rPr>
              <a:t>для його подання. VIRL пропонує зберегти топологію у новому файлі, який потім можна відкрити в редакторі для перегляду.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Файл .virl надає метод визначення, чи відбулося відхилення конфігурації під час моделювання. Проста команда </a:t>
            </a:r>
            <a:r>
              <a:rPr kumimoji="0" lang="ru-RU" altLang="ru-RU" sz="1600" b="1" i="0" u="none" strike="noStrike" cap="none" normalizeH="0" baseline="0" dirty="0" smtClean="0">
                <a:ln>
                  <a:noFill/>
                </a:ln>
                <a:solidFill>
                  <a:schemeClr val="tx1"/>
                </a:solidFill>
                <a:effectLst/>
              </a:rPr>
              <a:t>diff</a:t>
            </a:r>
            <a:r>
              <a:rPr kumimoji="0" lang="ru-RU" altLang="ru-RU" sz="1600" b="0" i="0" u="none" strike="noStrike" cap="none" normalizeH="0" baseline="0" dirty="0" smtClean="0">
                <a:ln>
                  <a:noFill/>
                </a:ln>
                <a:solidFill>
                  <a:schemeClr val="tx1"/>
                </a:solidFill>
                <a:effectLst/>
              </a:rPr>
              <a:t> може порівняти нещодавно витягнутий файл </a:t>
            </a:r>
            <a:r>
              <a:rPr kumimoji="0" lang="ru-RU" altLang="ru-RU" sz="1600" b="1" i="0" u="none" strike="noStrike" cap="none" normalizeH="0" baseline="0" dirty="0" smtClean="0">
                <a:ln>
                  <a:noFill/>
                </a:ln>
                <a:solidFill>
                  <a:schemeClr val="tx1"/>
                </a:solidFill>
                <a:effectLst/>
              </a:rPr>
              <a:t>.virl </a:t>
            </a:r>
            <a:r>
              <a:rPr kumimoji="0" lang="ru-RU" altLang="ru-RU" sz="1600" b="0" i="0" u="none" strike="noStrike" cap="none" normalizeH="0" baseline="0" dirty="0" smtClean="0">
                <a:ln>
                  <a:noFill/>
                </a:ln>
                <a:solidFill>
                  <a:schemeClr val="tx1"/>
                </a:solidFill>
                <a:effectLst/>
              </a:rPr>
              <a:t>з оригінальним файлом .virl, який використовується для запуску моделювання, і відмінності будуть очевидними.</a:t>
            </a:r>
            <a:endParaRPr kumimoji="0" lang="en-US"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Цей метод, порівнюючи відомий хороший маніфест конфігурації, із витягнутим маніфестом, що описує поточний стан мережі, допомагає налагоджувати реальні мережі, для яких доступні авторитетні, повні топології PyATS.</a:t>
            </a:r>
          </a:p>
        </p:txBody>
      </p:sp>
    </p:spTree>
    <p:extLst>
      <p:ext uri="{BB962C8B-B14F-4D97-AF65-F5344CB8AC3E}">
        <p14:creationId xmlns:p14="http://schemas.microsoft.com/office/powerpoint/2010/main" val="5647773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smtClean="0"/>
              <a:t>Дякую за увагу!</a:t>
            </a:r>
            <a:endParaRPr lang="uk-UA" sz="4400" b="1" dirty="0"/>
          </a:p>
        </p:txBody>
      </p:sp>
    </p:spTree>
    <p:extLst>
      <p:ext uri="{BB962C8B-B14F-4D97-AF65-F5344CB8AC3E}">
        <p14:creationId xmlns:p14="http://schemas.microsoft.com/office/powerpoint/2010/main" val="129537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5"/>
            <a:ext cx="11497901" cy="1695308"/>
          </a:xfrm>
        </p:spPr>
        <p:txBody>
          <a:bodyPr>
            <a:normAutofit lnSpcReduction="10000"/>
          </a:bodyPr>
          <a:lstStyle/>
          <a:p>
            <a:pPr marL="0" indent="0">
              <a:buNone/>
            </a:pPr>
            <a:r>
              <a:rPr lang="ru-RU" sz="1600" dirty="0"/>
              <a:t>Щоб переконатися в тому, що скрипти є ефективними та багаторазовими, ви:</a:t>
            </a:r>
          </a:p>
          <a:p>
            <a:r>
              <a:rPr lang="ru-RU" sz="1600" dirty="0"/>
              <a:t>Стандартизуєте впорядкування та подання параметрів, прапорців і помилок.</a:t>
            </a:r>
          </a:p>
          <a:p>
            <a:r>
              <a:rPr lang="ru-RU" sz="1600" dirty="0"/>
              <a:t>Створюєте ієрархію коду, яка розділяє завдання логічно та ефективно.</a:t>
            </a:r>
          </a:p>
          <a:p>
            <a:r>
              <a:rPr lang="ru-RU" sz="1600" dirty="0"/>
              <a:t>Створюєте скрипти високого рівня для всього розгортання та скрипти нижчого рівня для етапів розгортання.</a:t>
            </a:r>
          </a:p>
          <a:p>
            <a:r>
              <a:rPr lang="ru-RU" sz="1600" dirty="0"/>
              <a:t>Відокремлюєте дані про розгортання від коду, роблячи код настільки загальним і багаторазовим, наскільки це можливо.</a:t>
            </a:r>
          </a:p>
          <a:p>
            <a:pPr marL="0" indent="0">
              <a:buNone/>
            </a:pPr>
            <a:endParaRPr lang="ru-RU" sz="1800" dirty="0"/>
          </a:p>
        </p:txBody>
      </p:sp>
      <p:pic>
        <p:nvPicPr>
          <p:cNvPr id="2" name="Picture 1"/>
          <p:cNvPicPr>
            <a:picLocks noChangeAspect="1"/>
          </p:cNvPicPr>
          <p:nvPr/>
        </p:nvPicPr>
        <p:blipFill>
          <a:blip r:embed="rId2"/>
          <a:stretch>
            <a:fillRect/>
          </a:stretch>
        </p:blipFill>
        <p:spPr>
          <a:xfrm>
            <a:off x="1824037" y="1966912"/>
            <a:ext cx="7305675" cy="3152775"/>
          </a:xfrm>
          <a:prstGeom prst="rect">
            <a:avLst/>
          </a:prstGeom>
        </p:spPr>
      </p:pic>
      <p:sp>
        <p:nvSpPr>
          <p:cNvPr id="4" name="Rectangle 3"/>
          <p:cNvSpPr/>
          <p:nvPr/>
        </p:nvSpPr>
        <p:spPr>
          <a:xfrm>
            <a:off x="325925" y="5493954"/>
            <a:ext cx="11601450" cy="584775"/>
          </a:xfrm>
          <a:prstGeom prst="rect">
            <a:avLst/>
          </a:prstGeom>
        </p:spPr>
        <p:txBody>
          <a:bodyPr wrap="square">
            <a:spAutoFit/>
          </a:bodyPr>
          <a:lstStyle/>
          <a:p>
            <a:r>
              <a:rPr lang="ru-RU" sz="1600" dirty="0"/>
              <a:t>Цей тип скриптів, як правило, небезпечний, якщо стан запуску не є повністю відомим і контрольованим. Повторне застосування тих самих змін до правильно налаштованої системи може навіть зламати її.</a:t>
            </a:r>
            <a:endParaRPr lang="uk-UA" sz="1600" dirty="0"/>
          </a:p>
        </p:txBody>
      </p:sp>
    </p:spTree>
    <p:extLst>
      <p:ext uri="{BB962C8B-B14F-4D97-AF65-F5344CB8AC3E}">
        <p14:creationId xmlns:p14="http://schemas.microsoft.com/office/powerpoint/2010/main" val="30727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150" y="152400"/>
            <a:ext cx="11789875" cy="6346479"/>
          </a:xfrm>
        </p:spPr>
        <p:txBody>
          <a:bodyPr>
            <a:normAutofit/>
          </a:bodyPr>
          <a:lstStyle/>
          <a:p>
            <a:pPr marL="0" indent="0">
              <a:buNone/>
            </a:pPr>
            <a:r>
              <a:rPr lang="ru-RU" sz="1600" b="1" dirty="0"/>
              <a:t>Ідемпотентність: повторювана тема в </a:t>
            </a:r>
            <a:r>
              <a:rPr lang="ru-RU" sz="1600" b="1" dirty="0" smtClean="0"/>
              <a:t>автоматизації</a:t>
            </a:r>
          </a:p>
          <a:p>
            <a:pPr marL="0" indent="0">
              <a:buNone/>
            </a:pPr>
            <a:r>
              <a:rPr lang="ru-RU" sz="1600" dirty="0" smtClean="0"/>
              <a:t>Зрештою</a:t>
            </a:r>
            <a:r>
              <a:rPr lang="ru-RU" sz="1600" dirty="0"/>
              <a:t>, мета майже будь-якого скрипту полягає в досягненні бажаного стану в системі, незалежно від стартових умов. Ретельно написані процедурні скрипти та засоби декларативної конфігурації досліджують цілі перед виконанням завдань над ними, лише виконуючи ті завдання, необхідні для досягнення бажаного стану.</a:t>
            </a:r>
          </a:p>
          <a:p>
            <a:pPr marL="0" indent="0">
              <a:buNone/>
            </a:pPr>
            <a:r>
              <a:rPr lang="ru-RU" sz="1600" dirty="0"/>
              <a:t>Така якість програмного забезпечення називається </a:t>
            </a:r>
            <a:r>
              <a:rPr lang="ru-RU" sz="1600" b="1" dirty="0"/>
              <a:t>ідемпотентність</a:t>
            </a:r>
            <a:r>
              <a:rPr lang="ru-RU" sz="1600" dirty="0"/>
              <a:t>. Є кілька основних принципів ідемпотентності, яких варто дотримуватися:</a:t>
            </a:r>
          </a:p>
          <a:p>
            <a:pPr marL="0" indent="0">
              <a:buNone/>
            </a:pPr>
            <a:endParaRPr lang="ru-RU" sz="1600" dirty="0"/>
          </a:p>
        </p:txBody>
      </p:sp>
      <p:sp>
        <p:nvSpPr>
          <p:cNvPr id="2" name="Rectangle 1"/>
          <p:cNvSpPr/>
          <p:nvPr/>
        </p:nvSpPr>
        <p:spPr>
          <a:xfrm>
            <a:off x="221150" y="2097196"/>
            <a:ext cx="6096000" cy="4278094"/>
          </a:xfrm>
          <a:prstGeom prst="rect">
            <a:avLst/>
          </a:prstGeom>
        </p:spPr>
        <p:txBody>
          <a:bodyPr>
            <a:spAutoFit/>
          </a:bodyPr>
          <a:lstStyle/>
          <a:p>
            <a:pPr>
              <a:buFont typeface="Arial" panose="020B0604020202020204" pitchFamily="34" charset="0"/>
              <a:buChar char="•"/>
            </a:pPr>
            <a:r>
              <a:rPr lang="ru-RU" sz="1600" b="1" dirty="0"/>
              <a:t>Переконайтеся, що зміни, які ви хочете зробити, ще не були зроблені -</a:t>
            </a:r>
            <a:r>
              <a:rPr lang="ru-RU" sz="1600" dirty="0"/>
              <a:t> Також відомий як «По-перше, не нашкодь». Нічого не робити - це майже завжди кращий вибір, ніж робити щось неправильно таким чином, що це не підлягатиме відновленню.</a:t>
            </a:r>
          </a:p>
          <a:p>
            <a:pPr>
              <a:buFont typeface="Arial" panose="020B0604020202020204" pitchFamily="34" charset="0"/>
              <a:buChar char="•"/>
            </a:pPr>
            <a:r>
              <a:rPr lang="ru-RU" sz="1600" b="1" dirty="0"/>
              <a:t>Перш ніж вносити зміни, перейдіть у добре відомий стан, якщо це можливо - </a:t>
            </a:r>
            <a:r>
              <a:rPr lang="ru-RU" sz="1600" dirty="0"/>
              <a:t>наприклад, вам може знадобитися видалити і очистити попередні версії застосунків, перш ніж встановлювати пізніші версії. У виробничих середовищах інфраструктури як коду цей принцип стає основою незмінності. Незмінність - це ідея, що зміни ніколи не вносяться в системах, що працюють. Натомість змініть автоматизацію і використовуйте її для створення абсолютно нових, добре відомих компонентів з нуля.</a:t>
            </a:r>
          </a:p>
          <a:p>
            <a:pPr>
              <a:buFont typeface="Arial" panose="020B0604020202020204" pitchFamily="34" charset="0"/>
              <a:buChar char="•"/>
            </a:pPr>
            <a:r>
              <a:rPr lang="ru-RU" sz="1600" b="1" dirty="0"/>
              <a:t>Тест на ідемпотентність</a:t>
            </a:r>
            <a:r>
              <a:rPr lang="ru-RU" sz="1600" dirty="0"/>
              <a:t>: Будьте скрупульозними щодо створення автоматизації без побічних ефектів.</a:t>
            </a:r>
          </a:p>
          <a:p>
            <a:pPr>
              <a:buFont typeface="Arial" panose="020B0604020202020204" pitchFamily="34" charset="0"/>
              <a:buChar char="•"/>
            </a:pPr>
            <a:r>
              <a:rPr lang="ru-RU" sz="1600" b="1" dirty="0"/>
              <a:t>Всі компоненти процедури повинні бути ідемпотентними -</a:t>
            </a:r>
            <a:r>
              <a:rPr lang="ru-RU" sz="1600" dirty="0"/>
              <a:t> Тільки якщо всі компоненти процедури відомі як ідемпотентні, ця процедура в цілому може бути ідемпотентною.</a:t>
            </a:r>
          </a:p>
        </p:txBody>
      </p:sp>
      <p:pic>
        <p:nvPicPr>
          <p:cNvPr id="4" name="Picture 3"/>
          <p:cNvPicPr>
            <a:picLocks noChangeAspect="1"/>
          </p:cNvPicPr>
          <p:nvPr/>
        </p:nvPicPr>
        <p:blipFill>
          <a:blip r:embed="rId2"/>
          <a:stretch>
            <a:fillRect/>
          </a:stretch>
        </p:blipFill>
        <p:spPr>
          <a:xfrm>
            <a:off x="6805612" y="1685925"/>
            <a:ext cx="3960405" cy="5100637"/>
          </a:xfrm>
          <a:prstGeom prst="rect">
            <a:avLst/>
          </a:prstGeom>
        </p:spPr>
      </p:pic>
    </p:spTree>
    <p:extLst>
      <p:ext uri="{BB962C8B-B14F-4D97-AF65-F5344CB8AC3E}">
        <p14:creationId xmlns:p14="http://schemas.microsoft.com/office/powerpoint/2010/main" val="300239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3349" y="219104"/>
            <a:ext cx="111728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rPr>
              <a:t>Виконання скриптів локально та віддалено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rPr>
              <a:t>Щоб налаштувати віддалені системи, потрібно отримати доступ і виконати на них скрипти. Є багато способів зробити це:</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 можете зберігати скрипти локально, передавати їх на цільові машини за допомогою утиліти оболонки наприклад </a:t>
            </a:r>
            <a:r>
              <a:rPr kumimoji="0" lang="ru-RU" altLang="ru-RU" sz="1600" b="1" i="0" u="none" strike="noStrike" cap="none" normalizeH="0" baseline="0" dirty="0" smtClean="0">
                <a:ln>
                  <a:noFill/>
                </a:ln>
                <a:solidFill>
                  <a:schemeClr val="tx1"/>
                </a:solidFill>
                <a:effectLst/>
              </a:rPr>
              <a:t>scp</a:t>
            </a:r>
            <a:r>
              <a:rPr kumimoji="0" lang="ru-RU" altLang="ru-RU" sz="1600" b="0" i="0" u="none" strike="noStrike" cap="none" normalizeH="0" baseline="0" dirty="0" smtClean="0">
                <a:ln>
                  <a:noFill/>
                </a:ln>
                <a:solidFill>
                  <a:schemeClr val="tx1"/>
                </a:solidFill>
                <a:effectLst/>
              </a:rPr>
              <a:t>, а потім увійти до віддаленого комп'ютера за допомогою </a:t>
            </a:r>
            <a:r>
              <a:rPr kumimoji="0" lang="ru-RU" altLang="ru-RU" sz="1600" b="1" i="0" u="none" strike="noStrike" cap="none" normalizeH="0" baseline="0" dirty="0" smtClean="0">
                <a:ln>
                  <a:noFill/>
                </a:ln>
                <a:solidFill>
                  <a:schemeClr val="tx1"/>
                </a:solidFill>
                <a:effectLst/>
              </a:rPr>
              <a:t>ssh</a:t>
            </a:r>
            <a:r>
              <a:rPr kumimoji="0" lang="ru-RU" altLang="ru-RU" sz="1600" b="0" i="0" u="none" strike="noStrike" cap="none" normalizeH="0" baseline="0" dirty="0" smtClean="0">
                <a:ln>
                  <a:noFill/>
                </a:ln>
                <a:solidFill>
                  <a:schemeClr val="tx1"/>
                </a:solidFill>
                <a:effectLst/>
              </a:rPr>
              <a:t> і виконати їх.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 можете передавати скрипти на віддалену машину за допомогою </a:t>
            </a:r>
            <a:r>
              <a:rPr kumimoji="0" lang="ru-RU" altLang="ru-RU" sz="1600" b="1" i="0" u="none" strike="noStrike" cap="none" normalizeH="0" baseline="0" dirty="0" smtClean="0">
                <a:ln>
                  <a:noFill/>
                </a:ln>
                <a:solidFill>
                  <a:schemeClr val="tx1"/>
                </a:solidFill>
                <a:effectLst/>
              </a:rPr>
              <a:t>cat | ssh </a:t>
            </a:r>
            <a:r>
              <a:rPr kumimoji="0" lang="ru-RU" altLang="ru-RU" sz="1600" b="0" i="0" u="none" strike="noStrike" cap="none" normalizeH="0" baseline="0" dirty="0" smtClean="0">
                <a:ln>
                  <a:noFill/>
                </a:ln>
                <a:solidFill>
                  <a:schemeClr val="tx1"/>
                </a:solidFill>
                <a:effectLst/>
              </a:rPr>
              <a:t>і виконувати їх послідовно з іншими командами, захоплюючи і повертаючи результати до вашого терміналу, все це однією командою.</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 можете встановити клієнт безпечного передавання файлів загального призначення, наприклад SFTP, а потім скористатися цією утилітою для підключення до віддаленого комп'ютера, передачі, встановлення відповідних дозволів, а потім виконати файл скрипта.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 можете зберігати скрипти на веб-сервері, входити на віддалену машину та отримувати їх за допомогою </a:t>
            </a:r>
            <a:r>
              <a:rPr kumimoji="0" lang="ru-RU" altLang="ru-RU" sz="1600" b="1" i="0" u="none" strike="noStrike" cap="none" normalizeH="0" baseline="0" dirty="0" smtClean="0">
                <a:ln>
                  <a:noFill/>
                </a:ln>
                <a:solidFill>
                  <a:schemeClr val="tx1"/>
                </a:solidFill>
                <a:effectLst/>
              </a:rPr>
              <a:t>wget</a:t>
            </a:r>
            <a:r>
              <a:rPr kumimoji="0" lang="ru-RU" altLang="ru-RU" sz="1600" b="0" i="0" u="none" strike="noStrike" cap="none" normalizeH="0" baseline="0" dirty="0" smtClean="0">
                <a:ln>
                  <a:noFill/>
                </a:ln>
                <a:solidFill>
                  <a:schemeClr val="tx1"/>
                </a:solidFill>
                <a:effectLst/>
              </a:rPr>
              <a:t>, </a:t>
            </a:r>
            <a:r>
              <a:rPr kumimoji="0" lang="ru-RU" altLang="ru-RU" sz="1600" b="1" i="0" u="none" strike="noStrike" cap="none" normalizeH="0" baseline="0" dirty="0" smtClean="0">
                <a:ln>
                  <a:noFill/>
                </a:ln>
                <a:solidFill>
                  <a:schemeClr val="tx1"/>
                </a:solidFill>
                <a:effectLst/>
              </a:rPr>
              <a:t>curl</a:t>
            </a:r>
            <a:r>
              <a:rPr kumimoji="0" lang="ru-RU" altLang="ru-RU" sz="1600" b="0" i="0" u="none" strike="noStrike" cap="none" normalizeH="0" baseline="0" dirty="0" smtClean="0">
                <a:ln>
                  <a:noFill/>
                </a:ln>
                <a:solidFill>
                  <a:schemeClr val="tx1"/>
                </a:solidFill>
                <a:effectLst/>
              </a:rPr>
              <a:t> або інших утиліт, або зберігати скрипти у сховищі Git. Встановивши git на віддалену машину, клонуйте репозиторій до неї, перевірте гілку і виконате знайдені там скрипти.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Ви можете встановити повне рішення для віддалених операцій, наприклад VNC або NoMachine локально, встановити його сервер на цільову машину (зазвичай це вимагає також встановлення графічного середовища робочого столу), передати/копіювати, а потім виконувати скрипти.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ru-RU" sz="1600" b="0" i="0" u="none" strike="noStrike" cap="none" normalizeH="0" baseline="0" dirty="0" smtClean="0">
                <a:ln>
                  <a:noFill/>
                </a:ln>
                <a:solidFill>
                  <a:schemeClr val="tx1"/>
                </a:solidFill>
                <a:effectLst/>
              </a:rPr>
              <a:t>Якщо ваші цільові пристрої надаються у хмарній структурі, зазвичай існує спосіб ввести скрипт конфігурації за допомогою тієї ж команди CLI або дії WebUI, який представляє платформу.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210817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97894" y="0"/>
            <a:ext cx="7848600" cy="4838700"/>
          </a:xfrm>
          <a:prstGeom prst="rect">
            <a:avLst/>
          </a:prstGeom>
        </p:spPr>
      </p:pic>
      <p:sp>
        <p:nvSpPr>
          <p:cNvPr id="4" name="Rectangle 3"/>
          <p:cNvSpPr/>
          <p:nvPr/>
        </p:nvSpPr>
        <p:spPr>
          <a:xfrm>
            <a:off x="82153" y="5016490"/>
            <a:ext cx="12080081" cy="1569660"/>
          </a:xfrm>
          <a:prstGeom prst="rect">
            <a:avLst/>
          </a:prstGeom>
        </p:spPr>
        <p:txBody>
          <a:bodyPr wrap="square">
            <a:spAutoFit/>
          </a:bodyPr>
          <a:lstStyle/>
          <a:p>
            <a:r>
              <a:rPr lang="ru-RU" sz="1600" dirty="0"/>
              <a:t>Майже кожен розробник буде використовувати ці та інші методи в кінцевому підсумку в залежності від завдання (-нь), обмежень середовища, доступу до Інтернету та інших обмежень безпеки та інституційної політики.</a:t>
            </a:r>
          </a:p>
          <a:p>
            <a:r>
              <a:rPr lang="ru-RU" sz="1600" dirty="0"/>
              <a:t>Розуміння цих методів і їх практикування важливо, тому що процедурна автоматизація певних ручних процесів все ще може бути корисною, навіть при використанні розширених засобів розгортання для більшості завдань </a:t>
            </a:r>
            <a:r>
              <a:rPr lang="en-US" sz="1600" dirty="0" err="1"/>
              <a:t>DevOps</a:t>
            </a:r>
            <a:r>
              <a:rPr lang="en-US" sz="1600" dirty="0"/>
              <a:t>. </a:t>
            </a:r>
            <a:r>
              <a:rPr lang="ru-RU" sz="1600" dirty="0"/>
              <a:t>Щоб було зрозуміло, це не хороша практика, але сучасний рівень інструментарію ще не є досконалим або достатньо всеосяжним, щоб вирішити кожну проблему, з якою ви можете зіткнутися.</a:t>
            </a:r>
            <a:endParaRPr lang="ru-RU" sz="1600" dirty="0">
              <a:effectLst/>
            </a:endParaRPr>
          </a:p>
        </p:txBody>
      </p:sp>
    </p:spTree>
    <p:extLst>
      <p:ext uri="{BB962C8B-B14F-4D97-AF65-F5344CB8AC3E}">
        <p14:creationId xmlns:p14="http://schemas.microsoft.com/office/powerpoint/2010/main" val="166256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1300</TotalTime>
  <Words>9809</Words>
  <Application>Microsoft Office PowerPoint</Application>
  <PresentationFormat>Widescreen</PresentationFormat>
  <Paragraphs>391</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ЛЕКЦІЯ 6  Автоматизація інфраструктури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Understanding and Using APIs Content </dc:title>
  <dc:creator>Пользователь Windows</dc:creator>
  <cp:lastModifiedBy>Пользователь Windows</cp:lastModifiedBy>
  <cp:revision>111</cp:revision>
  <dcterms:created xsi:type="dcterms:W3CDTF">2022-02-18T10:35:48Z</dcterms:created>
  <dcterms:modified xsi:type="dcterms:W3CDTF">2022-05-30T09:47:34Z</dcterms:modified>
</cp:coreProperties>
</file>