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2" r:id="rId18"/>
    <p:sldId id="291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277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44DBE-E358-4772-B478-A5875CE926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14DB4-33CB-4AF7-B9EC-C1DF6FCD86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57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14DB4-33CB-4AF7-B9EC-C1DF6FCD86C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630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14DB4-33CB-4AF7-B9EC-C1DF6FCD86C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881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20AD-F0B2-4820-B26D-BC1178FE9CFB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27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F151-C472-4890-AC2F-19BDBC0653F0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53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20F34-2997-4D7A-84FD-6E02267970BD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24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C4A6-15BD-459D-A50A-214381466DEF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18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67AF-5FED-4037-A317-B835572DD6A0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5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7F72-259A-44E9-ACE9-9C20123A1DBE}" type="datetime1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50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FF4C-5195-4761-93E9-524DE42345E6}" type="datetime1">
              <a:rPr lang="ru-RU" smtClean="0"/>
              <a:t>26.03.2025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284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31FB-A874-4C3B-8CAE-548CC32B9D1F}" type="datetime1">
              <a:rPr lang="ru-RU" smtClean="0"/>
              <a:t>26.03.2025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83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E56A-13BC-4700-9CEA-93F1F1414F34}" type="datetime1">
              <a:rPr lang="ru-RU" smtClean="0"/>
              <a:t>26.03.2025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07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F948-920D-43A7-A848-33A789CE8237}" type="datetime1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66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1E694-DD28-45EF-B4B3-F12493DECC18}" type="datetime1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00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2B3F4-FC60-4ABE-A82E-5006CFCA9C7A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76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olframalpha.com/" TargetMode="External"/><Relationship Id="rId3" Type="http://schemas.openxmlformats.org/officeDocument/2006/relationships/hyperlink" Target="https://www.bing.com/" TargetMode="External"/><Relationship Id="rId7" Type="http://schemas.openxmlformats.org/officeDocument/2006/relationships/hyperlink" Target="https://duckduckgo.com/" TargetMode="External"/><Relationship Id="rId2" Type="http://schemas.openxmlformats.org/officeDocument/2006/relationships/hyperlink" Target="https://www.googl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andex.com/" TargetMode="External"/><Relationship Id="rId11" Type="http://schemas.openxmlformats.org/officeDocument/2006/relationships/hyperlink" Target="https://www.ecosia.org/" TargetMode="External"/><Relationship Id="rId5" Type="http://schemas.openxmlformats.org/officeDocument/2006/relationships/hyperlink" Target="https://www.baidu.com/" TargetMode="External"/><Relationship Id="rId10" Type="http://schemas.openxmlformats.org/officeDocument/2006/relationships/hyperlink" Target="https://thepiratebay.org/" TargetMode="External"/><Relationship Id="rId4" Type="http://schemas.openxmlformats.org/officeDocument/2006/relationships/hyperlink" Target="https://www.yahoo.com/" TargetMode="External"/><Relationship Id="rId9" Type="http://schemas.openxmlformats.org/officeDocument/2006/relationships/hyperlink" Target="https://www.shodan.i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uk-UA" b="1" dirty="0"/>
              <a:t>Технології аналітики даних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Лекція </a:t>
            </a:r>
            <a:r>
              <a:rPr lang="en-US" b="1" dirty="0" smtClean="0"/>
              <a:t>4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08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Систематизація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Систематизація</a:t>
            </a:r>
            <a:r>
              <a:rPr lang="uk-UA" dirty="0"/>
              <a:t> є відображенням єдності світу і ґрунтується на вивченні суттєвих </a:t>
            </a:r>
            <a:r>
              <a:rPr lang="uk-UA" dirty="0" err="1"/>
              <a:t>зв'язків</a:t>
            </a:r>
            <a:r>
              <a:rPr lang="uk-UA" dirty="0"/>
              <a:t>, які об'єднують ці предмети (явища). Вона спирається на класифікацію, аналіз і синтез істотних властивостей певної системи.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9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Інструменти систематизації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dirty="0"/>
              <a:t>Електронні таблиці (наприклад, Microsoft Excel, </a:t>
            </a:r>
            <a:r>
              <a:rPr lang="uk-UA" dirty="0" err="1"/>
              <a:t>Google</a:t>
            </a:r>
            <a:r>
              <a:rPr lang="uk-UA" dirty="0"/>
              <a:t> </a:t>
            </a:r>
            <a:r>
              <a:rPr lang="uk-UA" dirty="0" err="1"/>
              <a:t>Sheets</a:t>
            </a:r>
            <a:r>
              <a:rPr lang="uk-UA" dirty="0"/>
              <a:t>) - дозволяють створювати таблиці з числовими даними і проводити різні операції з ними, наприклад, підсумовувати, усереднювати, Сортувати. </a:t>
            </a:r>
            <a:endParaRPr lang="ru-RU" dirty="0"/>
          </a:p>
          <a:p>
            <a:pPr lvl="0"/>
            <a:r>
              <a:rPr lang="uk-UA" dirty="0"/>
              <a:t>Бази даних (наприклад, Microsoft Access, </a:t>
            </a:r>
            <a:r>
              <a:rPr lang="uk-UA" dirty="0" err="1"/>
              <a:t>MySQL</a:t>
            </a:r>
            <a:r>
              <a:rPr lang="uk-UA" dirty="0"/>
              <a:t>) - дозволяють зберігати великі обсяги даних і організовувати їх так, щоб їх було зручно використовувати і аналізувати. </a:t>
            </a:r>
            <a:endParaRPr lang="ru-RU" dirty="0"/>
          </a:p>
          <a:p>
            <a:pPr lvl="0"/>
            <a:r>
              <a:rPr lang="uk-UA" dirty="0"/>
              <a:t>Спеціалізовані програми для управління даними (наприклад, SPSS, </a:t>
            </a:r>
            <a:r>
              <a:rPr lang="uk-UA" dirty="0" err="1"/>
              <a:t>sas</a:t>
            </a:r>
            <a:r>
              <a:rPr lang="uk-UA" dirty="0"/>
              <a:t>) – дозволяють проводити статистичний аналіз і побудова моделей на основі числових даних. </a:t>
            </a:r>
            <a:endParaRPr lang="ru-RU" dirty="0"/>
          </a:p>
          <a:p>
            <a:pPr lvl="0"/>
            <a:r>
              <a:rPr lang="uk-UA" dirty="0"/>
              <a:t>Програми для візуалізації і т. д.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75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Побудова моделі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Для моделювання даних використовують різні види діаграм: </a:t>
            </a:r>
            <a:endParaRPr lang="uk-UA" dirty="0" smtClean="0"/>
          </a:p>
          <a:p>
            <a:pPr lvl="1"/>
            <a:r>
              <a:rPr lang="uk-UA" dirty="0" smtClean="0"/>
              <a:t>ERD</a:t>
            </a:r>
            <a:r>
              <a:rPr lang="uk-UA" dirty="0"/>
              <a:t>, </a:t>
            </a:r>
            <a:endParaRPr lang="uk-UA" dirty="0" smtClean="0"/>
          </a:p>
          <a:p>
            <a:pPr lvl="1"/>
            <a:r>
              <a:rPr lang="uk-UA" dirty="0" smtClean="0"/>
              <a:t>DFD</a:t>
            </a:r>
            <a:r>
              <a:rPr lang="uk-UA" dirty="0"/>
              <a:t>, </a:t>
            </a:r>
            <a:endParaRPr lang="uk-UA" dirty="0" smtClean="0"/>
          </a:p>
          <a:p>
            <a:pPr lvl="1"/>
            <a:r>
              <a:rPr lang="uk-UA" dirty="0" err="1" smtClean="0"/>
              <a:t>Class</a:t>
            </a:r>
            <a:r>
              <a:rPr lang="uk-UA" dirty="0" smtClean="0"/>
              <a:t> </a:t>
            </a:r>
          </a:p>
          <a:p>
            <a:pPr lvl="1"/>
            <a:r>
              <a:rPr lang="uk-UA" dirty="0" smtClean="0"/>
              <a:t>і </a:t>
            </a:r>
            <a:r>
              <a:rPr lang="uk-UA" dirty="0" err="1"/>
              <a:t>т.п</a:t>
            </a:r>
            <a:r>
              <a:rPr lang="uk-UA" dirty="0"/>
              <a:t>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48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Концептуальна модель </a:t>
            </a:r>
            <a:r>
              <a:rPr lang="uk-UA" i="1" dirty="0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/>
              <a:t>Концептуальна модель даних</a:t>
            </a:r>
            <a:r>
              <a:rPr lang="uk-UA" dirty="0"/>
              <a:t> (CDM-</a:t>
            </a:r>
            <a:r>
              <a:rPr lang="uk-UA" dirty="0" err="1"/>
              <a:t>Conceptual</a:t>
            </a:r>
            <a:r>
              <a:rPr lang="uk-UA" dirty="0"/>
              <a:t>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Model</a:t>
            </a:r>
            <a:r>
              <a:rPr lang="uk-UA" dirty="0"/>
              <a:t>)-</a:t>
            </a:r>
            <a:r>
              <a:rPr lang="uk-UA" dirty="0" err="1"/>
              <a:t>високорівневе</a:t>
            </a:r>
            <a:r>
              <a:rPr lang="uk-UA" dirty="0"/>
              <a:t> представлення предметної області, містить зазвичай тільки бізнес-критичні бізнес-сутності, зв'язки і залежності між ними.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13</a:t>
            </a:fld>
            <a:endParaRPr lang="ru-RU"/>
          </a:p>
        </p:txBody>
      </p:sp>
      <p:pic>
        <p:nvPicPr>
          <p:cNvPr id="6" name="Рисунок 5" descr="CDM exampl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4034" y="3364704"/>
            <a:ext cx="6376179" cy="29916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22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Логічна модель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8595"/>
            <a:ext cx="10515600" cy="4351338"/>
          </a:xfrm>
        </p:spPr>
        <p:txBody>
          <a:bodyPr/>
          <a:lstStyle/>
          <a:p>
            <a:r>
              <a:rPr lang="uk-UA" i="1" dirty="0"/>
              <a:t>Логічна модель даних</a:t>
            </a:r>
            <a:r>
              <a:rPr lang="uk-UA" dirty="0"/>
              <a:t> (L</a:t>
            </a:r>
            <a:r>
              <a:rPr lang="pl-PL" dirty="0"/>
              <a:t>D</a:t>
            </a:r>
            <a:r>
              <a:rPr lang="uk-UA" dirty="0"/>
              <a:t>M - </a:t>
            </a:r>
            <a:r>
              <a:rPr lang="uk-UA" dirty="0" err="1"/>
              <a:t>Logical</a:t>
            </a:r>
            <a:r>
              <a:rPr lang="uk-UA" dirty="0"/>
              <a:t>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Model</a:t>
            </a:r>
            <a:r>
              <a:rPr lang="uk-UA" dirty="0"/>
              <a:t>) - це модель даних предметної області або процесу, описана в термінах бізнесу і не залежить від конкретної системи управління базами даних або технології зберігання.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14</a:t>
            </a:fld>
            <a:endParaRPr lang="ru-RU"/>
          </a:p>
        </p:txBody>
      </p:sp>
      <p:pic>
        <p:nvPicPr>
          <p:cNvPr id="6" name="Рисунок 5" descr="LDM exampl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6" y="2794716"/>
            <a:ext cx="5958625" cy="39267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081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Фізична модель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/>
              <a:t>Фізична модель даних</a:t>
            </a:r>
            <a:r>
              <a:rPr lang="uk-UA" dirty="0"/>
              <a:t> (PDM - </a:t>
            </a:r>
            <a:r>
              <a:rPr lang="uk-UA" dirty="0" err="1"/>
              <a:t>Physical</a:t>
            </a:r>
            <a:r>
              <a:rPr lang="uk-UA" dirty="0"/>
              <a:t>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Model</a:t>
            </a:r>
            <a:r>
              <a:rPr lang="uk-UA" dirty="0"/>
              <a:t>) - це представлення структури даних, реалізованої або призначеної для реалізації в системі управління базами даних.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15</a:t>
            </a:fld>
            <a:endParaRPr lang="ru-RU"/>
          </a:p>
        </p:txBody>
      </p:sp>
      <p:pic>
        <p:nvPicPr>
          <p:cNvPr id="6" name="Рисунок 5" descr="https://avatars.dzeninfra.ru/get-zen_doc/1899873/pub_65053eb4a214a4331d9c3f7a_65055f575651ee26c26a7c7c/scale_24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095" y="3047683"/>
            <a:ext cx="5381567" cy="36737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603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Технологія виявлення знань в базах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dirty="0"/>
              <a:t>Технологія виявлення знань в базах даних (</a:t>
            </a:r>
            <a:r>
              <a:rPr lang="uk-UA" b="1" dirty="0" err="1"/>
              <a:t>Knowledge</a:t>
            </a:r>
            <a:r>
              <a:rPr lang="uk-UA" b="1" dirty="0"/>
              <a:t> </a:t>
            </a:r>
            <a:r>
              <a:rPr lang="uk-UA" b="1" dirty="0" err="1"/>
              <a:t>Discovery</a:t>
            </a:r>
            <a:r>
              <a:rPr lang="uk-UA" b="1" dirty="0"/>
              <a:t> </a:t>
            </a:r>
            <a:r>
              <a:rPr lang="uk-UA" b="1" dirty="0" err="1"/>
              <a:t>in</a:t>
            </a:r>
            <a:r>
              <a:rPr lang="uk-UA" b="1" dirty="0"/>
              <a:t> </a:t>
            </a:r>
            <a:r>
              <a:rPr lang="uk-UA" b="1" dirty="0" err="1"/>
              <a:t>Databases</a:t>
            </a:r>
            <a:r>
              <a:rPr lang="uk-UA" b="1" dirty="0"/>
              <a:t>)</a:t>
            </a:r>
            <a:endParaRPr lang="ru-RU" dirty="0"/>
          </a:p>
          <a:p>
            <a:pPr lvl="1"/>
            <a:r>
              <a:rPr lang="uk-UA" dirty="0"/>
              <a:t>Системи підтримки прийняття рішень, які містять базу знань і розробляються з використанням методів штучного інтелекту, називаються системами підтримки прийняття рішень на базі знань (</a:t>
            </a:r>
            <a:r>
              <a:rPr lang="uk-UA" dirty="0" err="1"/>
              <a:t>Knowledge-based</a:t>
            </a:r>
            <a:r>
              <a:rPr lang="uk-UA" dirty="0"/>
              <a:t> </a:t>
            </a:r>
            <a:r>
              <a:rPr lang="uk-UA" dirty="0" err="1"/>
              <a:t>Decision</a:t>
            </a:r>
            <a:r>
              <a:rPr lang="uk-UA" dirty="0"/>
              <a:t> </a:t>
            </a:r>
            <a:r>
              <a:rPr lang="uk-UA" dirty="0" err="1"/>
              <a:t>Support</a:t>
            </a:r>
            <a:r>
              <a:rPr lang="uk-UA" dirty="0"/>
              <a:t> </a:t>
            </a:r>
            <a:r>
              <a:rPr lang="uk-UA" dirty="0" err="1"/>
              <a:t>Systems</a:t>
            </a:r>
            <a:r>
              <a:rPr lang="uk-UA" dirty="0"/>
              <a:t>). </a:t>
            </a:r>
            <a:r>
              <a:rPr lang="uk-UA" b="1" dirty="0"/>
              <a:t>Знання </a:t>
            </a:r>
            <a:r>
              <a:rPr lang="uk-UA" dirty="0"/>
              <a:t>в цьому сенсі є інформацією, яка зберігається в пам’яті систем штучного інтелекту, містить в собі відомості про об’єкти і зв’язки предметної області, процеси взаємодії об’єктів в часі і просторі, яка містить правила, на основі яких виконується логічне доведення.</a:t>
            </a:r>
            <a:endParaRPr lang="ru-RU" dirty="0"/>
          </a:p>
          <a:p>
            <a:pPr lvl="1"/>
            <a:r>
              <a:rPr lang="uk-UA" dirty="0"/>
              <a:t>Виявлення знань в базах даних (</a:t>
            </a:r>
            <a:r>
              <a:rPr lang="uk-UA" dirty="0" err="1"/>
              <a:t>Knowledge</a:t>
            </a:r>
            <a:r>
              <a:rPr lang="uk-UA" dirty="0"/>
              <a:t> </a:t>
            </a:r>
            <a:r>
              <a:rPr lang="uk-UA" dirty="0" err="1"/>
              <a:t>Discovery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Databases</a:t>
            </a:r>
            <a:r>
              <a:rPr lang="uk-UA" dirty="0"/>
              <a:t>, KDD) – це послідовність дій, яку необхідно виконати для побудови моделі (видобування знань). Ця послідовність не описує певний алгоритм або математичний апарат, не залежить від наочної області. Це – набір операцій, комбінуючи які, можна отримати потрібне рішення.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44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Цілі моделювання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uk-UA" dirty="0" smtClean="0"/>
              <a:t>Розробка </a:t>
            </a:r>
            <a:r>
              <a:rPr lang="uk-UA" dirty="0"/>
              <a:t>більш якісного програмного забезпечення за рахунок зниження кількості помилок </a:t>
            </a:r>
            <a:endParaRPr lang="ru-RU" dirty="0"/>
          </a:p>
          <a:p>
            <a:pPr lvl="0"/>
            <a:r>
              <a:rPr lang="uk-UA" dirty="0"/>
              <a:t>Скорочення витрат на розробку за рахунок використання шаблонів даних для основних сутностей </a:t>
            </a:r>
            <a:endParaRPr lang="ru-RU" dirty="0"/>
          </a:p>
          <a:p>
            <a:pPr lvl="0"/>
            <a:r>
              <a:rPr lang="uk-UA" dirty="0"/>
              <a:t>Скорочення часу виходу нових продуктів на ринок і часу на розробку інтеграційних потоків за рахунок скорочення часу на пошук і опис </a:t>
            </a:r>
            <a:r>
              <a:rPr lang="uk-UA" dirty="0" err="1"/>
              <a:t>перевикористовуваних</a:t>
            </a:r>
            <a:r>
              <a:rPr lang="uk-UA" dirty="0"/>
              <a:t> даних </a:t>
            </a:r>
            <a:endParaRPr lang="ru-RU" dirty="0"/>
          </a:p>
          <a:p>
            <a:pPr lvl="0"/>
            <a:r>
              <a:rPr lang="uk-UA" dirty="0"/>
              <a:t>Отримання більш чіткого уявлення про бізнес-контексті, використання даних, їх поведінці та обробки в різних системах і додатках </a:t>
            </a:r>
            <a:endParaRPr lang="ru-RU" dirty="0"/>
          </a:p>
          <a:p>
            <a:pPr lvl="0"/>
            <a:r>
              <a:rPr lang="uk-UA" dirty="0"/>
              <a:t>Підвищення продуктивності додатків і баз даних </a:t>
            </a:r>
            <a:endParaRPr lang="ru-RU" dirty="0"/>
          </a:p>
          <a:p>
            <a:pPr lvl="0"/>
            <a:r>
              <a:rPr lang="uk-UA" dirty="0"/>
              <a:t>Надання високоякісної документації </a:t>
            </a:r>
            <a:endParaRPr lang="ru-RU" dirty="0"/>
          </a:p>
          <a:p>
            <a:pPr lvl="0"/>
            <a:r>
              <a:rPr lang="uk-UA" dirty="0"/>
              <a:t>Підвищення керованості даними: зниження ризиків і підвищення якості даних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05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Етапи </a:t>
            </a:r>
            <a:r>
              <a:rPr lang="pl-PL" dirty="0"/>
              <a:t>KDD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18</a:t>
            </a:fld>
            <a:endParaRPr lang="ru-RU"/>
          </a:p>
        </p:txBody>
      </p:sp>
      <p:pic>
        <p:nvPicPr>
          <p:cNvPr id="6" name="Рисунок 5"/>
          <p:cNvPicPr/>
          <p:nvPr/>
        </p:nvPicPr>
        <p:blipFill rotWithShape="1">
          <a:blip r:embed="rId2"/>
          <a:srcRect l="21894" t="30588" r="24417" b="20682"/>
          <a:stretch/>
        </p:blipFill>
        <p:spPr bwMode="auto">
          <a:xfrm>
            <a:off x="2163651" y="1519707"/>
            <a:ext cx="6903075" cy="48366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8254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алгоритми </a:t>
            </a:r>
            <a:r>
              <a:rPr lang="uk-UA" b="1" dirty="0" err="1"/>
              <a:t>Data</a:t>
            </a:r>
            <a:r>
              <a:rPr lang="uk-UA" b="1" dirty="0"/>
              <a:t> </a:t>
            </a:r>
            <a:r>
              <a:rPr lang="uk-UA" b="1" dirty="0" err="1"/>
              <a:t>Mining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19</a:t>
            </a:fld>
            <a:endParaRPr lang="ru-RU"/>
          </a:p>
        </p:txBody>
      </p:sp>
      <p:pic>
        <p:nvPicPr>
          <p:cNvPr id="6" name="Рисунок 5" descr="https://buklib.net/msohtml1/678/clip_image002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2287" y="1447242"/>
            <a:ext cx="7250806" cy="49091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153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uk-UA" dirty="0"/>
              <a:t>Етапи розв’язування задач аналізу даних: висунення гіпотез, збір і систематизація даних, побудова моделі, яка пояснює факти, тестування моделі та інтерпретація результатів, застосування отриманої моделі.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Технологія </a:t>
            </a:r>
            <a:r>
              <a:rPr lang="uk-UA" dirty="0" err="1"/>
              <a:t>Knowledge</a:t>
            </a:r>
            <a:r>
              <a:rPr lang="uk-UA" dirty="0"/>
              <a:t> </a:t>
            </a:r>
            <a:r>
              <a:rPr lang="uk-UA" dirty="0" err="1"/>
              <a:t>Discovery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Databases</a:t>
            </a:r>
            <a:r>
              <a:rPr lang="uk-UA" dirty="0"/>
              <a:t>. Формування вибірки даних.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Технологія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Mining</a:t>
            </a:r>
            <a:r>
              <a:rPr lang="uk-UA" dirty="0"/>
              <a:t>. Задачі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Mining</a:t>
            </a:r>
            <a:r>
              <a:rPr lang="uk-UA" dirty="0"/>
              <a:t>: класифікація, регресія, </a:t>
            </a:r>
            <a:r>
              <a:rPr lang="uk-UA" dirty="0" err="1"/>
              <a:t>кластеризація</a:t>
            </a:r>
            <a:r>
              <a:rPr lang="uk-UA" dirty="0"/>
              <a:t>, асоціація, послідовність даних. Поняття про аналітичні системи. Актуальні задачі аналізу даних.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ІС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Mining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Статистичні </a:t>
            </a:r>
            <a:r>
              <a:rPr lang="uk-UA" dirty="0" smtClean="0"/>
              <a:t>пакети</a:t>
            </a:r>
          </a:p>
          <a:p>
            <a:pPr lvl="1"/>
            <a:r>
              <a:rPr lang="uk-UA" dirty="0"/>
              <a:t>STATISTICA містить модуль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Miner</a:t>
            </a:r>
            <a:r>
              <a:rPr lang="uk-UA" dirty="0"/>
              <a:t>, що дає змогу будувати дерева рішень, нейронні мережі, виявляти IF THEN правила </a:t>
            </a:r>
            <a:r>
              <a:rPr lang="uk-UA" dirty="0" smtClean="0"/>
              <a:t>тощо</a:t>
            </a:r>
          </a:p>
          <a:p>
            <a:pPr lvl="1"/>
            <a:r>
              <a:rPr lang="uk-UA" dirty="0"/>
              <a:t>SAS (компанія SAS </a:t>
            </a:r>
            <a:r>
              <a:rPr lang="uk-UA" dirty="0" err="1"/>
              <a:t>Institute</a:t>
            </a:r>
            <a:r>
              <a:rPr lang="uk-UA" dirty="0"/>
              <a:t>), </a:t>
            </a:r>
            <a:endParaRPr lang="uk-UA" dirty="0" smtClean="0"/>
          </a:p>
          <a:p>
            <a:pPr lvl="1"/>
            <a:r>
              <a:rPr lang="uk-UA" dirty="0" smtClean="0"/>
              <a:t>SPSS </a:t>
            </a:r>
            <a:r>
              <a:rPr lang="uk-UA" dirty="0"/>
              <a:t>(SPSS), </a:t>
            </a:r>
            <a:endParaRPr lang="uk-UA" dirty="0" smtClean="0"/>
          </a:p>
          <a:p>
            <a:pPr lvl="1"/>
            <a:r>
              <a:rPr lang="uk-UA" dirty="0" smtClean="0"/>
              <a:t>STATGRAPICS </a:t>
            </a:r>
            <a:r>
              <a:rPr lang="uk-UA" dirty="0"/>
              <a:t>(</a:t>
            </a:r>
            <a:r>
              <a:rPr lang="uk-UA" dirty="0" err="1"/>
              <a:t>Manugistics</a:t>
            </a:r>
            <a:r>
              <a:rPr lang="uk-UA" dirty="0"/>
              <a:t>), </a:t>
            </a:r>
            <a:endParaRPr lang="uk-UA" dirty="0" smtClean="0"/>
          </a:p>
          <a:p>
            <a:pPr lvl="1"/>
            <a:r>
              <a:rPr lang="uk-UA" dirty="0" smtClean="0"/>
              <a:t>STATISTICA</a:t>
            </a:r>
            <a:r>
              <a:rPr lang="uk-UA" dirty="0"/>
              <a:t>, </a:t>
            </a:r>
            <a:endParaRPr lang="uk-UA" dirty="0" smtClean="0"/>
          </a:p>
          <a:p>
            <a:pPr lvl="1"/>
            <a:r>
              <a:rPr lang="uk-UA" dirty="0" smtClean="0"/>
              <a:t>STADIA</a:t>
            </a:r>
            <a:r>
              <a:rPr lang="uk-UA" dirty="0"/>
              <a:t>, </a:t>
            </a:r>
            <a:endParaRPr lang="uk-UA" dirty="0" smtClean="0"/>
          </a:p>
          <a:p>
            <a:pPr lvl="1"/>
            <a:r>
              <a:rPr lang="uk-UA" dirty="0" err="1" smtClean="0"/>
              <a:t>Eviews</a:t>
            </a:r>
            <a:r>
              <a:rPr lang="uk-UA" dirty="0" smtClean="0"/>
              <a:t> </a:t>
            </a:r>
          </a:p>
          <a:p>
            <a:pPr lvl="1"/>
            <a:r>
              <a:rPr lang="uk-UA" dirty="0" smtClean="0"/>
              <a:t>тощо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41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Нейронні мережі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/>
              <a:t>BrainMaker</a:t>
            </a:r>
            <a:r>
              <a:rPr lang="uk-UA" dirty="0"/>
              <a:t> (CSS), </a:t>
            </a:r>
            <a:endParaRPr lang="uk-UA" dirty="0" smtClean="0"/>
          </a:p>
          <a:p>
            <a:r>
              <a:rPr lang="uk-UA" dirty="0" err="1" smtClean="0"/>
              <a:t>NeuroShell</a:t>
            </a:r>
            <a:r>
              <a:rPr lang="uk-UA" dirty="0" smtClean="0"/>
              <a:t> </a:t>
            </a:r>
            <a:r>
              <a:rPr lang="uk-UA" dirty="0"/>
              <a:t>(</a:t>
            </a:r>
            <a:r>
              <a:rPr lang="uk-UA" dirty="0" err="1"/>
              <a:t>Ward</a:t>
            </a:r>
            <a:r>
              <a:rPr lang="uk-UA" dirty="0"/>
              <a:t> </a:t>
            </a:r>
            <a:r>
              <a:rPr lang="uk-UA" dirty="0" err="1"/>
              <a:t>Systems</a:t>
            </a:r>
            <a:r>
              <a:rPr lang="uk-UA" dirty="0"/>
              <a:t> </a:t>
            </a:r>
            <a:r>
              <a:rPr lang="uk-UA" dirty="0" err="1"/>
              <a:t>Group</a:t>
            </a:r>
            <a:r>
              <a:rPr lang="uk-UA" dirty="0"/>
              <a:t>), </a:t>
            </a:r>
            <a:endParaRPr lang="uk-UA" dirty="0" smtClean="0"/>
          </a:p>
          <a:p>
            <a:r>
              <a:rPr lang="uk-UA" dirty="0" smtClean="0"/>
              <a:t>OWL </a:t>
            </a:r>
            <a:r>
              <a:rPr lang="uk-UA" dirty="0"/>
              <a:t>(</a:t>
            </a:r>
            <a:r>
              <a:rPr lang="uk-UA" dirty="0" err="1"/>
              <a:t>HyperLogic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72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Системи міркувань на основі аналогічних випадків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/>
              <a:t>case</a:t>
            </a:r>
            <a:r>
              <a:rPr lang="uk-UA" dirty="0"/>
              <a:t> </a:t>
            </a:r>
            <a:r>
              <a:rPr lang="uk-UA" dirty="0" err="1"/>
              <a:t>based</a:t>
            </a:r>
            <a:r>
              <a:rPr lang="uk-UA" dirty="0"/>
              <a:t> </a:t>
            </a:r>
            <a:r>
              <a:rPr lang="uk-UA" dirty="0" err="1"/>
              <a:t>reasoning</a:t>
            </a:r>
            <a:r>
              <a:rPr lang="uk-UA" dirty="0"/>
              <a:t> — </a:t>
            </a:r>
            <a:r>
              <a:rPr lang="uk-UA" dirty="0" smtClean="0"/>
              <a:t>CBR</a:t>
            </a:r>
          </a:p>
          <a:p>
            <a:pPr lvl="1"/>
            <a:r>
              <a:rPr lang="uk-UA" dirty="0" smtClean="0"/>
              <a:t>метод </a:t>
            </a:r>
            <a:r>
              <a:rPr lang="uk-UA" dirty="0"/>
              <a:t>«найближчого сусіда» (</a:t>
            </a:r>
            <a:r>
              <a:rPr lang="uk-UA" dirty="0" err="1"/>
              <a:t>nearest</a:t>
            </a:r>
            <a:r>
              <a:rPr lang="uk-UA" dirty="0"/>
              <a:t> </a:t>
            </a:r>
            <a:r>
              <a:rPr lang="uk-UA" dirty="0" err="1"/>
              <a:t>neighbour</a:t>
            </a:r>
            <a:r>
              <a:rPr lang="uk-UA" dirty="0"/>
              <a:t>). </a:t>
            </a:r>
            <a:endParaRPr lang="uk-UA" dirty="0" smtClean="0"/>
          </a:p>
          <a:p>
            <a:pPr lvl="1"/>
            <a:r>
              <a:rPr lang="uk-UA" dirty="0" smtClean="0"/>
              <a:t>«</a:t>
            </a:r>
            <a:r>
              <a:rPr lang="uk-UA" dirty="0" err="1"/>
              <a:t>memory</a:t>
            </a:r>
            <a:r>
              <a:rPr lang="uk-UA" dirty="0"/>
              <a:t> </a:t>
            </a:r>
            <a:r>
              <a:rPr lang="uk-UA" dirty="0" err="1"/>
              <a:t>based</a:t>
            </a:r>
            <a:r>
              <a:rPr lang="uk-UA" dirty="0"/>
              <a:t> </a:t>
            </a:r>
            <a:r>
              <a:rPr lang="uk-UA" dirty="0" err="1"/>
              <a:t>reasoning</a:t>
            </a:r>
            <a:r>
              <a:rPr lang="uk-UA" dirty="0"/>
              <a:t>», </a:t>
            </a:r>
            <a:r>
              <a:rPr lang="uk-UA" dirty="0" smtClean="0"/>
              <a:t>за яким </a:t>
            </a:r>
            <a:r>
              <a:rPr lang="uk-UA" dirty="0"/>
              <a:t>рішення приймається на підставі всієї інформації, </a:t>
            </a:r>
            <a:r>
              <a:rPr lang="uk-UA" dirty="0" smtClean="0"/>
              <a:t>накопиченої </a:t>
            </a:r>
            <a:r>
              <a:rPr lang="uk-UA" dirty="0"/>
              <a:t>в пам’яті</a:t>
            </a:r>
            <a:r>
              <a:rPr lang="uk-UA" dirty="0" smtClean="0"/>
              <a:t>.</a:t>
            </a:r>
          </a:p>
          <a:p>
            <a:pPr lvl="1"/>
            <a:r>
              <a:rPr lang="uk-UA" dirty="0"/>
              <a:t>KATE </a:t>
            </a:r>
            <a:r>
              <a:rPr lang="uk-UA" dirty="0" err="1"/>
              <a:t>tools</a:t>
            </a:r>
            <a:r>
              <a:rPr lang="uk-UA" dirty="0"/>
              <a:t> (</a:t>
            </a:r>
            <a:r>
              <a:rPr lang="uk-UA" dirty="0" err="1"/>
              <a:t>Acknosoft</a:t>
            </a:r>
            <a:r>
              <a:rPr lang="uk-UA" dirty="0"/>
              <a:t>, Франція), </a:t>
            </a:r>
            <a:endParaRPr lang="uk-UA" dirty="0" smtClean="0"/>
          </a:p>
          <a:p>
            <a:pPr lvl="1"/>
            <a:r>
              <a:rPr lang="uk-UA" dirty="0" err="1" smtClean="0"/>
              <a:t>Pattern</a:t>
            </a:r>
            <a:r>
              <a:rPr lang="uk-UA" dirty="0" smtClean="0"/>
              <a:t> </a:t>
            </a:r>
            <a:r>
              <a:rPr lang="uk-UA" dirty="0" err="1"/>
              <a:t>Recognition</a:t>
            </a:r>
            <a:r>
              <a:rPr lang="uk-UA" dirty="0"/>
              <a:t> </a:t>
            </a:r>
            <a:r>
              <a:rPr lang="uk-UA" dirty="0" err="1"/>
              <a:t>Workbench</a:t>
            </a:r>
            <a:r>
              <a:rPr lang="uk-UA" dirty="0"/>
              <a:t> (</a:t>
            </a:r>
            <a:r>
              <a:rPr lang="uk-UA" dirty="0" err="1"/>
              <a:t>Unica</a:t>
            </a:r>
            <a:r>
              <a:rPr lang="uk-UA" dirty="0"/>
              <a:t>, США)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97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Дерева рішень (</a:t>
            </a:r>
            <a:r>
              <a:rPr lang="uk-UA" dirty="0" err="1"/>
              <a:t>decision</a:t>
            </a:r>
            <a:r>
              <a:rPr lang="uk-UA" dirty="0"/>
              <a:t> </a:t>
            </a:r>
            <a:r>
              <a:rPr lang="uk-UA" dirty="0" err="1"/>
              <a:t>trees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See5/З5.0 (</a:t>
            </a:r>
            <a:r>
              <a:rPr lang="uk-UA" dirty="0" err="1"/>
              <a:t>RuleQuest</a:t>
            </a:r>
            <a:r>
              <a:rPr lang="uk-UA" dirty="0"/>
              <a:t>, Австралія), </a:t>
            </a:r>
            <a:endParaRPr lang="uk-UA" dirty="0" smtClean="0"/>
          </a:p>
          <a:p>
            <a:r>
              <a:rPr lang="uk-UA" dirty="0" err="1" smtClean="0"/>
              <a:t>Clementine</a:t>
            </a:r>
            <a:r>
              <a:rPr lang="uk-UA" dirty="0" smtClean="0"/>
              <a:t> </a:t>
            </a:r>
            <a:r>
              <a:rPr lang="uk-UA" dirty="0"/>
              <a:t>(</a:t>
            </a:r>
            <a:r>
              <a:rPr lang="uk-UA" dirty="0" err="1"/>
              <a:t>Integral</a:t>
            </a:r>
            <a:r>
              <a:rPr lang="uk-UA" dirty="0"/>
              <a:t> </a:t>
            </a:r>
            <a:r>
              <a:rPr lang="uk-UA" dirty="0" err="1"/>
              <a:t>Solutions</a:t>
            </a:r>
            <a:r>
              <a:rPr lang="uk-UA" dirty="0"/>
              <a:t>, Великобританія), </a:t>
            </a:r>
            <a:endParaRPr lang="uk-UA" dirty="0" smtClean="0"/>
          </a:p>
          <a:p>
            <a:r>
              <a:rPr lang="uk-UA" dirty="0" smtClean="0"/>
              <a:t>SIPINA </a:t>
            </a:r>
            <a:r>
              <a:rPr lang="uk-UA" dirty="0"/>
              <a:t>(</a:t>
            </a:r>
            <a:r>
              <a:rPr lang="uk-UA" dirty="0" err="1"/>
              <a:t>University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Lyon</a:t>
            </a:r>
            <a:r>
              <a:rPr lang="uk-UA" dirty="0"/>
              <a:t>, Франція), </a:t>
            </a:r>
            <a:endParaRPr lang="uk-UA" dirty="0" smtClean="0"/>
          </a:p>
          <a:p>
            <a:r>
              <a:rPr lang="uk-UA" dirty="0" smtClean="0"/>
              <a:t>IDIS </a:t>
            </a:r>
            <a:r>
              <a:rPr lang="uk-UA" dirty="0"/>
              <a:t>(</a:t>
            </a:r>
            <a:r>
              <a:rPr lang="uk-UA" dirty="0" err="1"/>
              <a:t>Information</a:t>
            </a:r>
            <a:r>
              <a:rPr lang="uk-UA" dirty="0"/>
              <a:t> </a:t>
            </a:r>
            <a:r>
              <a:rPr lang="uk-UA" dirty="0" err="1"/>
              <a:t>Discovery</a:t>
            </a:r>
            <a:r>
              <a:rPr lang="uk-UA" dirty="0"/>
              <a:t>, США), </a:t>
            </a:r>
            <a:endParaRPr lang="uk-UA" dirty="0" smtClean="0"/>
          </a:p>
          <a:p>
            <a:r>
              <a:rPr lang="uk-UA" dirty="0" err="1" smtClean="0"/>
              <a:t>KnowledgeSeeker</a:t>
            </a:r>
            <a:r>
              <a:rPr lang="uk-UA" dirty="0" smtClean="0"/>
              <a:t> </a:t>
            </a:r>
            <a:r>
              <a:rPr lang="uk-UA" dirty="0"/>
              <a:t>(ANGOSS, Канада)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09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Еволюційне програмування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система </a:t>
            </a:r>
            <a:r>
              <a:rPr lang="uk-UA" dirty="0" err="1" smtClean="0"/>
              <a:t>PolyAnalyst</a:t>
            </a:r>
            <a:endParaRPr lang="uk-UA" dirty="0" smtClean="0"/>
          </a:p>
          <a:p>
            <a:pPr lvl="1"/>
            <a:r>
              <a:rPr lang="uk-UA" dirty="0" smtClean="0"/>
              <a:t>Де гіпотези </a:t>
            </a:r>
            <a:r>
              <a:rPr lang="uk-UA" dirty="0"/>
              <a:t>про вигляд залежності цільової змінної від інших змінних </a:t>
            </a:r>
            <a:r>
              <a:rPr lang="uk-UA" dirty="0" err="1" smtClean="0"/>
              <a:t>формулюються</a:t>
            </a:r>
            <a:r>
              <a:rPr lang="uk-UA" dirty="0" smtClean="0"/>
              <a:t> </a:t>
            </a:r>
            <a:r>
              <a:rPr lang="uk-UA" dirty="0"/>
              <a:t>у вигляді програм, що подаються деякою внутрішньою мовою програмування. Процес побудови програм розгортається еволюційно в комплексі програм (на кшталт генетичних алгоритмів). </a:t>
            </a:r>
            <a:endParaRPr lang="uk-UA" dirty="0" smtClean="0"/>
          </a:p>
          <a:p>
            <a:pPr lvl="1"/>
            <a:r>
              <a:rPr lang="uk-UA" dirty="0" smtClean="0"/>
              <a:t>Коли </a:t>
            </a:r>
            <a:r>
              <a:rPr lang="uk-UA" dirty="0"/>
              <a:t>система відшукує програму, що більш-менш задовільно виражає шукану залежність, вона починає вносити до неї невеликі модифікації і добирає серед побудованих дочірніх програм ті, які підвищують точність. У такий спосіб система «вирощує» кілька генетичних ліній програм, що конкурують між собою стосовно точності вираження шуканої залежності. </a:t>
            </a:r>
            <a:endParaRPr lang="uk-UA" dirty="0" smtClean="0"/>
          </a:p>
          <a:p>
            <a:pPr lvl="1"/>
            <a:r>
              <a:rPr lang="uk-UA" dirty="0" smtClean="0"/>
              <a:t>Спеціальний </a:t>
            </a:r>
            <a:r>
              <a:rPr lang="uk-UA" dirty="0"/>
              <a:t>модуль системи </a:t>
            </a:r>
            <a:r>
              <a:rPr lang="uk-UA" dirty="0" err="1"/>
              <a:t>PolyAnalyst</a:t>
            </a:r>
            <a:r>
              <a:rPr lang="uk-UA" dirty="0"/>
              <a:t> перекладає знайдені залежності з внутрішньої мови системи зрозумілою користувачеві мовою (математичні формули, таблиці тощо).</a:t>
            </a:r>
            <a:endParaRPr lang="ru-RU" dirty="0"/>
          </a:p>
          <a:p>
            <a:r>
              <a:rPr lang="uk-UA" dirty="0" smtClean="0"/>
              <a:t>пошук </a:t>
            </a:r>
            <a:r>
              <a:rPr lang="uk-UA" dirty="0"/>
              <a:t>залежності цільових змінних від решти у формі функцій певного вигляду. </a:t>
            </a:r>
            <a:endParaRPr lang="uk-UA" dirty="0" smtClean="0"/>
          </a:p>
          <a:p>
            <a:pPr lvl="1"/>
            <a:r>
              <a:rPr lang="uk-UA" dirty="0" smtClean="0"/>
              <a:t>метод </a:t>
            </a:r>
            <a:r>
              <a:rPr lang="uk-UA" dirty="0"/>
              <a:t>групового врахування аргументів (МГВА) передбачає відшукання залежності у формі поліномів.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10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Генетичні алгоритми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система </a:t>
            </a:r>
            <a:r>
              <a:rPr lang="uk-UA" dirty="0" err="1"/>
              <a:t>GeneHunter</a:t>
            </a:r>
            <a:r>
              <a:rPr lang="uk-UA" dirty="0"/>
              <a:t> фірми </a:t>
            </a:r>
            <a:r>
              <a:rPr lang="uk-UA" dirty="0" err="1"/>
              <a:t>Ward</a:t>
            </a:r>
            <a:r>
              <a:rPr lang="uk-UA" dirty="0"/>
              <a:t> </a:t>
            </a:r>
            <a:r>
              <a:rPr lang="uk-UA" dirty="0" err="1"/>
              <a:t>Systems</a:t>
            </a:r>
            <a:r>
              <a:rPr lang="uk-UA" dirty="0"/>
              <a:t> </a:t>
            </a:r>
            <a:r>
              <a:rPr lang="uk-UA" dirty="0" err="1"/>
              <a:t>Group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65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Алгоритми обмеженого перебору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Ці алгоритми обчислюють частоти комбінацій простих логічних подій у підгрупах даних. Приклади простих логічних подій: x = a; x &lt; a; x &gt; a; a &lt; x &lt; b тощо, де x — деякий параметр, a та b — константи. На підставі аналізу обчислених частот робиться висновок про корисність тієї чи іншої комбінації стосовно встановлення асоціацій у даних, класифікації, прогнозування і т. ін.</a:t>
            </a:r>
            <a:endParaRPr lang="ru-RU" dirty="0"/>
          </a:p>
          <a:p>
            <a:r>
              <a:rPr lang="uk-UA" dirty="0"/>
              <a:t>Найбільш виразним сучасним представником цього підходу є система </a:t>
            </a:r>
            <a:r>
              <a:rPr lang="uk-UA" dirty="0" err="1"/>
              <a:t>WizWhy</a:t>
            </a:r>
            <a:r>
              <a:rPr lang="uk-UA" dirty="0"/>
              <a:t> підприємства </a:t>
            </a:r>
            <a:r>
              <a:rPr lang="uk-UA" dirty="0" err="1"/>
              <a:t>WizSoft</a:t>
            </a:r>
            <a:r>
              <a:rPr lang="uk-UA" dirty="0"/>
              <a:t>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96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Системи для візуалізації багатовимірних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програма </a:t>
            </a:r>
            <a:r>
              <a:rPr lang="uk-UA" dirty="0" err="1"/>
              <a:t>DataMiner</a:t>
            </a:r>
            <a:r>
              <a:rPr lang="uk-UA" dirty="0"/>
              <a:t> 3D словацької фірми </a:t>
            </a:r>
            <a:r>
              <a:rPr lang="uk-UA" dirty="0" err="1"/>
              <a:t>Dimension</a:t>
            </a:r>
            <a:r>
              <a:rPr lang="uk-UA" dirty="0"/>
              <a:t> 5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Задачі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Mining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Класифікація – це впорядкована у межах певної області система понять з явними або неявними принципами впорядкування. Класифікація базується на попередніх знаннях і формує ключ до розширення (поглиблення) знань. </a:t>
            </a:r>
            <a:endParaRPr lang="ru-RU" dirty="0"/>
          </a:p>
          <a:p>
            <a:r>
              <a:rPr lang="uk-UA" dirty="0"/>
              <a:t>Регресія - метод, що використовується для моделювання та аналізу відносин між змінними. Дозволяє переглядати вплив цих самих змінних на отримання того чи іншого результату.</a:t>
            </a:r>
            <a:endParaRPr lang="ru-RU" dirty="0"/>
          </a:p>
          <a:p>
            <a:r>
              <a:rPr lang="uk-UA" dirty="0" err="1"/>
              <a:t>Кластеризація</a:t>
            </a:r>
            <a:r>
              <a:rPr lang="uk-UA" dirty="0"/>
              <a:t> - це поділ великої групи об'єктів на кілька поменше. Кожна мала група називається кластером. Кластер формується на основі якогось конкретного критерію. </a:t>
            </a:r>
            <a:endParaRPr lang="ru-RU" dirty="0"/>
          </a:p>
          <a:p>
            <a:r>
              <a:rPr lang="uk-UA" dirty="0"/>
              <a:t>Асоціація - з'єднання або взаємозв'язок будь-яких об'єктів як матеріальної, так і нематеріальної природи.</a:t>
            </a:r>
            <a:endParaRPr lang="ru-RU" dirty="0"/>
          </a:p>
          <a:p>
            <a:r>
              <a:rPr lang="uk-UA" dirty="0"/>
              <a:t>Послідовність даних - Впорядкована множина даних.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97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аналітичні системи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Це системи, що забезпечують пошук, накопичення, збереження і аналіз даних на базі моделювання (</a:t>
            </a:r>
            <a:r>
              <a:rPr lang="pl-PL" dirty="0"/>
              <a:t>BI</a:t>
            </a:r>
            <a:r>
              <a:rPr lang="ru-RU" dirty="0"/>
              <a:t>-</a:t>
            </a:r>
            <a:r>
              <a:rPr lang="uk-UA" dirty="0"/>
              <a:t>системи).</a:t>
            </a:r>
            <a:endParaRPr lang="ru-RU" dirty="0"/>
          </a:p>
          <a:p>
            <a:r>
              <a:rPr lang="uk-UA" dirty="0"/>
              <a:t>Процедуру збирання і збереження інформації з одночасним її обробленням в аналітичних системах роблять інформаційні сховища.</a:t>
            </a:r>
            <a:endParaRPr lang="ru-RU" dirty="0"/>
          </a:p>
          <a:p>
            <a:r>
              <a:rPr lang="uk-UA" dirty="0"/>
              <a:t>Аналіз робиться за двома напрямками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Оперативний аналіз інформаційних даних.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Інтелектуальний аналіз інформаційних даних</a:t>
            </a:r>
            <a:r>
              <a:rPr lang="uk-UA" dirty="0" smtClean="0"/>
              <a:t>.</a:t>
            </a:r>
            <a:r>
              <a:rPr lang="uk-UA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06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Методи інтелектуального аналізу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err="1"/>
              <a:t>Knowledge</a:t>
            </a:r>
            <a:r>
              <a:rPr lang="uk-UA" dirty="0"/>
              <a:t> </a:t>
            </a:r>
            <a:r>
              <a:rPr lang="uk-UA" dirty="0" err="1"/>
              <a:t>Discovery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Databases</a:t>
            </a:r>
            <a:r>
              <a:rPr lang="uk-UA" dirty="0"/>
              <a:t> (дослівно: «виявлення знань у базах даних» — KDD) — аналітичний процес дослідження значних обсягів інформації із залученням засобів автоматизації, що має на меті виявити приховані у множині даних структури, залежності й взаємозв’язки</a:t>
            </a:r>
            <a:r>
              <a:rPr lang="uk-UA" dirty="0" smtClean="0"/>
              <a:t>.</a:t>
            </a:r>
          </a:p>
          <a:p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Mining</a:t>
            </a:r>
            <a:r>
              <a:rPr lang="uk-UA" dirty="0"/>
              <a:t> (дослівно: «Розробка, добування даних» — DM) — дослідження «сирих» даних і виявлення в них за допомогою «машини» (алгоритмів, засобів штучного інтелекту) прихованих нетривіальних структур і </a:t>
            </a:r>
            <a:r>
              <a:rPr lang="uk-UA" dirty="0" err="1"/>
              <a:t>залежностей</a:t>
            </a:r>
            <a:r>
              <a:rPr lang="uk-UA" dirty="0"/>
              <a:t>, які раніше не були відомі й мають практичну цінність та придатні для того, щоб їх інтерпретувала людина</a:t>
            </a:r>
            <a:r>
              <a:rPr lang="uk-UA" dirty="0" smtClean="0"/>
              <a:t>.</a:t>
            </a:r>
          </a:p>
          <a:p>
            <a:r>
              <a:rPr lang="uk-UA" dirty="0"/>
              <a:t>Технологія OLAP спрямована на підтримання процесу прийняття управлінських рішень і використовується з метою пошуку відповіді на запитання: чому деякі речі є такими, якими вони є насправді?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52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Контрольні запитання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uk-UA" dirty="0"/>
              <a:t>Дайте визначення технології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/>
              <a:t>Mining</a:t>
            </a:r>
            <a:r>
              <a:rPr lang="uk-UA" dirty="0"/>
              <a:t>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Чим відрізняється технологія DM від OLAP?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Наведіть основні етапи проведення інтелектуального аналізу даних</a:t>
            </a:r>
            <a:r>
              <a:rPr lang="uk-UA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Назвіть інструменти збирання, систематизації даних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Назвіть типи моделей побудови даних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Основні етапи і</a:t>
            </a:r>
            <a:r>
              <a:rPr lang="uk-UA" b="1" dirty="0" smtClean="0"/>
              <a:t>нтелектуального </a:t>
            </a:r>
            <a:r>
              <a:rPr lang="uk-UA" b="1" dirty="0"/>
              <a:t>аналізу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4</a:t>
            </a:fld>
            <a:endParaRPr lang="ru-RU"/>
          </a:p>
        </p:txBody>
      </p:sp>
      <p:pic>
        <p:nvPicPr>
          <p:cNvPr id="6" name="Рисунок 5" descr="https://buklib.net/msohtml1/677/clip_image002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027906"/>
            <a:ext cx="4920316" cy="53470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063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Гіпотеза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lnSpcReduction="10000"/>
          </a:bodyPr>
          <a:lstStyle/>
          <a:p>
            <a:r>
              <a:rPr lang="uk-UA" b="1" dirty="0"/>
              <a:t>Гіпотеза</a:t>
            </a:r>
            <a:r>
              <a:rPr lang="uk-UA" dirty="0"/>
              <a:t> - це науково обґрунтоване висловлення непевного характеру про сутність досліджуваних явищ дійсності. </a:t>
            </a:r>
            <a:endParaRPr lang="uk-UA" dirty="0" smtClean="0"/>
          </a:p>
          <a:p>
            <a:r>
              <a:rPr lang="uk-UA" dirty="0" smtClean="0"/>
              <a:t>Якщо </a:t>
            </a:r>
            <a:r>
              <a:rPr lang="uk-UA" dirty="0"/>
              <a:t>гіпотеза підтвердилася, то її приймають, якщо не підтвердилася, то відкидають. </a:t>
            </a:r>
            <a:endParaRPr lang="uk-UA" dirty="0" smtClean="0"/>
          </a:p>
          <a:p>
            <a:r>
              <a:rPr lang="uk-UA" dirty="0" smtClean="0"/>
              <a:t>Прийнята </a:t>
            </a:r>
            <a:r>
              <a:rPr lang="uk-UA" dirty="0"/>
              <a:t>гіпотеза може в подальшому при відповідних додаткових доказів її життєздатності і плідності перетворитися в теорію. </a:t>
            </a:r>
            <a:endParaRPr lang="uk-UA" dirty="0" smtClean="0"/>
          </a:p>
          <a:p>
            <a:r>
              <a:rPr lang="uk-UA" dirty="0" smtClean="0"/>
              <a:t>Висунута </a:t>
            </a:r>
            <a:r>
              <a:rPr lang="uk-UA" dirty="0"/>
              <a:t>до емпіричного дослідження гіпотеза зазвичай називається </a:t>
            </a:r>
            <a:r>
              <a:rPr lang="uk-UA" i="1" dirty="0"/>
              <a:t>дослідницької </a:t>
            </a:r>
            <a:r>
              <a:rPr lang="uk-UA" dirty="0"/>
              <a:t>або </a:t>
            </a:r>
            <a:r>
              <a:rPr lang="uk-UA" i="1" dirty="0"/>
              <a:t>робочої. </a:t>
            </a:r>
            <a:endParaRPr lang="uk-UA" i="1" dirty="0" smtClean="0"/>
          </a:p>
          <a:p>
            <a:r>
              <a:rPr lang="uk-UA" dirty="0" smtClean="0"/>
              <a:t>Робоча </a:t>
            </a:r>
            <a:r>
              <a:rPr lang="uk-UA" dirty="0"/>
              <a:t>гіпотеза дає перший, попередній проект рішення проблеми.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40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Збір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1. Отримання даних із внутрішніх джерел. Це не складно, бо така інформація зазвичай зберігається в облікових системах у табличній формі, де існують різні механізми отримання звітів та експортування даних.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2. Отримання відомостей із непрямих даних. Наприклад, потрібно оцінити реальний фінансовий стан мешканців певного регіону. Існує кілька категорій товару (зокрема, авто), що різняться за ціною – для незаможних, середнього класу, заможних. Якщо отримати звіт про продажі товару в цьому районі і проаналізувати пропорції, то дійдемо до висновку: чим більшим є відсоток продажів дорогого товару, тим заможнішими є мешканці.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3. Використання відкритих джерел. До широкого загалу надаються статистичні збірники, звіти корпорацій, результати маркетингових досліджень, соціологічні опитування.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4. Влаштування власних маркетингових досліджень та подібних заходів по збору даних. Це зазвичай є дорогим заходом, але доволі ефективним.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5. Наповнення даних згідно експертних оцінок співробітниками організації. 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74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Інструмент для збирання даних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7</a:t>
            </a:fld>
            <a:endParaRPr lang="ru-RU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 rotWithShape="1">
          <a:blip r:embed="rId2"/>
          <a:srcRect l="21091" t="23117" r="29326" b="20285"/>
          <a:stretch/>
        </p:blipFill>
        <p:spPr bwMode="auto">
          <a:xfrm>
            <a:off x="2252154" y="1312979"/>
            <a:ext cx="7213818" cy="504337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838200" y="1688585"/>
            <a:ext cx="5379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Структура інформаційної пошукової системи </a:t>
            </a: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</a:rPr>
              <a:t>Google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392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Опції пошуку </a:t>
            </a:r>
            <a:r>
              <a:rPr lang="uk-UA" b="1" dirty="0" err="1"/>
              <a:t>Google</a:t>
            </a:r>
            <a:r>
              <a:rPr lang="uk-UA" b="1" dirty="0"/>
              <a:t>*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1378336"/>
              </p:ext>
            </p:extLst>
          </p:nvPr>
        </p:nvGraphicFramePr>
        <p:xfrm>
          <a:off x="1944710" y="2073497"/>
          <a:ext cx="7118327" cy="3415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7646"/>
                <a:gridCol w="3990681"/>
              </a:tblGrid>
              <a:tr h="36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Рядок пошуку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Результат пошуку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fi</a:t>
                      </a:r>
                      <a:r>
                        <a:rPr lang="uk-UA" sz="2000" dirty="0">
                          <a:effectLst/>
                        </a:rPr>
                        <a:t> </a:t>
                      </a:r>
                      <a:r>
                        <a:rPr lang="uk-UA" sz="2000" dirty="0" err="1">
                          <a:effectLst/>
                        </a:rPr>
                        <a:t>letype</a:t>
                      </a:r>
                      <a:r>
                        <a:rPr lang="uk-UA" sz="2000" dirty="0">
                          <a:effectLst/>
                        </a:rPr>
                        <a:t>:&lt;формат файлу&gt;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задані типи файлів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inurl</a:t>
                      </a:r>
                      <a:r>
                        <a:rPr lang="uk-UA" sz="2000" dirty="0">
                          <a:effectLst/>
                        </a:rPr>
                        <a:t>:&lt;слово&gt;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задані слова в URL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index</a:t>
                      </a:r>
                      <a:r>
                        <a:rPr lang="uk-UA" sz="2000" dirty="0">
                          <a:effectLst/>
                        </a:rPr>
                        <a:t> </a:t>
                      </a:r>
                      <a:r>
                        <a:rPr lang="uk-UA" sz="2000" dirty="0" err="1">
                          <a:effectLst/>
                        </a:rPr>
                        <a:t>of</a:t>
                      </a:r>
                      <a:r>
                        <a:rPr lang="uk-UA" sz="2000" dirty="0">
                          <a:effectLst/>
                        </a:rPr>
                        <a:t> &lt;директорія&gt;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лістінг директорії на сервері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site</a:t>
                      </a:r>
                      <a:r>
                        <a:rPr lang="uk-UA" sz="2000" dirty="0">
                          <a:effectLst/>
                        </a:rPr>
                        <a:t>:&lt;домен&gt;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обмежується пошуком по вказаному домену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intitle</a:t>
                      </a:r>
                      <a:r>
                        <a:rPr lang="uk-UA" sz="2000" dirty="0">
                          <a:effectLst/>
                        </a:rPr>
                        <a:t>:&lt;слово&gt;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html-файли із вказаним словом у заголовку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link</a:t>
                      </a:r>
                      <a:r>
                        <a:rPr lang="uk-UA" sz="2000" dirty="0">
                          <a:effectLst/>
                        </a:rPr>
                        <a:t>:&lt;сайт&gt;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сторінки із посиланням на вказаний сайт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40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10 </a:t>
            </a:r>
            <a:r>
              <a:rPr lang="uk-UA" dirty="0" err="1"/>
              <a:t>кращ</a:t>
            </a:r>
            <a:r>
              <a:rPr lang="ru-RU" dirty="0"/>
              <a:t>их по</a:t>
            </a:r>
            <a:r>
              <a:rPr lang="uk-UA" dirty="0" err="1"/>
              <a:t>шу</a:t>
            </a:r>
            <a:r>
              <a:rPr lang="ru-RU" dirty="0"/>
              <a:t>ков</a:t>
            </a:r>
            <a:r>
              <a:rPr lang="uk-UA" dirty="0"/>
              <a:t>и</a:t>
            </a:r>
            <a:r>
              <a:rPr lang="ru-RU" dirty="0"/>
              <a:t>х систем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336259"/>
              </p:ext>
            </p:extLst>
          </p:nvPr>
        </p:nvGraphicFramePr>
        <p:xfrm>
          <a:off x="2562896" y="1455312"/>
          <a:ext cx="6400799" cy="6242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388"/>
                <a:gridCol w="2508037"/>
                <a:gridCol w="2089374"/>
              </a:tblGrid>
              <a:tr h="4320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 очіку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Вебсайт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</a:tr>
              <a:tr h="43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Google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Актуальн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google.com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</a:tr>
              <a:tr h="43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Bing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нтегрован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Microsoft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bing.com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</a:tr>
              <a:tr h="43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Yahoo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Падший вел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етень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yahoo.com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</a:tr>
              <a:tr h="43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Baidu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Китай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baidu.com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</a:tr>
              <a:tr h="43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Яндекс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yandex.ru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</a:tr>
              <a:tr h="43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DuckDuckGo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має від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ідкову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ван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duckduckgo.com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</a:tr>
              <a:tr h="43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Wolfram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Alpha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юва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wolframalpha.com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</a:tr>
              <a:tr h="43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Shodan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IoT-по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Shodan.io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</a:tr>
              <a:tr h="43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Pirate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Торрент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0"/>
                        </a:rPr>
                        <a:t>thepiratebay.org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</a:tr>
              <a:tr h="43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Ecosia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Эколог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чність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1"/>
                        </a:rPr>
                        <a:t>ecosia.org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 anchor="ctr"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42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1460</Words>
  <Application>Microsoft Office PowerPoint</Application>
  <PresentationFormat>Широкоэкранный</PresentationFormat>
  <Paragraphs>197</Paragraphs>
  <Slides>30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Тема Office</vt:lpstr>
      <vt:lpstr> Технології аналітики даних</vt:lpstr>
      <vt:lpstr>Зміст</vt:lpstr>
      <vt:lpstr>Методи інтелектуального аналізу даних</vt:lpstr>
      <vt:lpstr>Основні етапи інтелектуального аналізу даних</vt:lpstr>
      <vt:lpstr>Гіпотеза</vt:lpstr>
      <vt:lpstr>Збір даних</vt:lpstr>
      <vt:lpstr>Інструмент для збирання даних</vt:lpstr>
      <vt:lpstr>Опції пошуку Google*</vt:lpstr>
      <vt:lpstr>10 кращих пошукових систем</vt:lpstr>
      <vt:lpstr>Систематизація</vt:lpstr>
      <vt:lpstr>Інструменти систематизації</vt:lpstr>
      <vt:lpstr>Побудова моделі даних</vt:lpstr>
      <vt:lpstr>Концептуальна модель даних</vt:lpstr>
      <vt:lpstr>Логічна модель даних</vt:lpstr>
      <vt:lpstr>Фізична модель даних</vt:lpstr>
      <vt:lpstr>Технологія виявлення знань в базах даних</vt:lpstr>
      <vt:lpstr>Цілі моделювання даних</vt:lpstr>
      <vt:lpstr>Етапи KDD</vt:lpstr>
      <vt:lpstr>алгоритми Data Mining</vt:lpstr>
      <vt:lpstr>ІС Data Mining</vt:lpstr>
      <vt:lpstr>Нейронні мережі</vt:lpstr>
      <vt:lpstr>Системи міркувань на основі аналогічних випадків</vt:lpstr>
      <vt:lpstr>Дерева рішень (decision trees)</vt:lpstr>
      <vt:lpstr>Еволюційне програмування</vt:lpstr>
      <vt:lpstr>Генетичні алгоритми</vt:lpstr>
      <vt:lpstr>Алгоритми обмеженого перебору</vt:lpstr>
      <vt:lpstr>Системи для візуалізації багатовимірних даних</vt:lpstr>
      <vt:lpstr>Задачі Data Mining</vt:lpstr>
      <vt:lpstr>аналітичні системи</vt:lpstr>
      <vt:lpstr>Контрольні запитання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Поняття про аналітику даних</dc:title>
  <dc:creator>Пользователь Windows</dc:creator>
  <cp:lastModifiedBy>Пользователь Windows</cp:lastModifiedBy>
  <cp:revision>17</cp:revision>
  <dcterms:created xsi:type="dcterms:W3CDTF">2024-07-21T14:49:02Z</dcterms:created>
  <dcterms:modified xsi:type="dcterms:W3CDTF">2025-03-26T10:16:14Z</dcterms:modified>
</cp:coreProperties>
</file>