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4" r:id="rId6"/>
    <p:sldId id="265" r:id="rId7"/>
    <p:sldId id="266" r:id="rId8"/>
    <p:sldId id="267" r:id="rId9"/>
    <p:sldId id="268" r:id="rId10"/>
    <p:sldId id="269" r:id="rId11"/>
    <p:sldId id="270" r:id="rId12"/>
    <p:sldId id="271" r:id="rId13"/>
    <p:sldId id="260" r:id="rId14"/>
    <p:sldId id="261" r:id="rId15"/>
    <p:sldId id="272" r:id="rId16"/>
    <p:sldId id="273" r:id="rId17"/>
    <p:sldId id="274" r:id="rId18"/>
    <p:sldId id="275" r:id="rId19"/>
    <p:sldId id="276" r:id="rId20"/>
    <p:sldId id="277" r:id="rId21"/>
    <p:sldId id="278" r:id="rId22"/>
    <p:sldId id="279" r:id="rId23"/>
    <p:sldId id="280" r:id="rId24"/>
    <p:sldId id="281" r:id="rId25"/>
    <p:sldId id="262" r:id="rId26"/>
    <p:sldId id="282" r:id="rId27"/>
    <p:sldId id="263"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235DF37-2485-44FA-9652-1E4109C1A7A2}" type="datetimeFigureOut">
              <a:rPr lang="uk-UA" smtClean="0"/>
              <a:t>02.03.2021</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B4046EC9-7272-4C64-98BF-4152C6F98AE0}"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364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35DF37-2485-44FA-9652-1E4109C1A7A2}" type="datetimeFigureOut">
              <a:rPr lang="uk-UA" smtClean="0"/>
              <a:t>02.03.2021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4046EC9-7272-4C64-98BF-4152C6F98AE0}" type="slidenum">
              <a:rPr lang="uk-UA" smtClean="0"/>
              <a:t>‹#›</a:t>
            </a:fld>
            <a:endParaRPr lang="uk-UA"/>
          </a:p>
        </p:txBody>
      </p:sp>
    </p:spTree>
    <p:extLst>
      <p:ext uri="{BB962C8B-B14F-4D97-AF65-F5344CB8AC3E}">
        <p14:creationId xmlns:p14="http://schemas.microsoft.com/office/powerpoint/2010/main" val="268545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35DF37-2485-44FA-9652-1E4109C1A7A2}"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4046EC9-7272-4C64-98BF-4152C6F98AE0}"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23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35DF37-2485-44FA-9652-1E4109C1A7A2}"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4046EC9-7272-4C64-98BF-4152C6F98AE0}"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30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35DF37-2485-44FA-9652-1E4109C1A7A2}"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4046EC9-7272-4C64-98BF-4152C6F98AE0}" type="slidenum">
              <a:rPr lang="uk-UA" smtClean="0"/>
              <a:t>‹#›</a:t>
            </a:fld>
            <a:endParaRPr lang="uk-UA"/>
          </a:p>
        </p:txBody>
      </p:sp>
    </p:spTree>
    <p:extLst>
      <p:ext uri="{BB962C8B-B14F-4D97-AF65-F5344CB8AC3E}">
        <p14:creationId xmlns:p14="http://schemas.microsoft.com/office/powerpoint/2010/main" val="196337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35DF37-2485-44FA-9652-1E4109C1A7A2}"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4046EC9-7272-4C64-98BF-4152C6F98AE0}"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419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35DF37-2485-44FA-9652-1E4109C1A7A2}"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4046EC9-7272-4C64-98BF-4152C6F98AE0}"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39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35DF37-2485-44FA-9652-1E4109C1A7A2}"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4046EC9-7272-4C64-98BF-4152C6F98AE0}"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362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35DF37-2485-44FA-9652-1E4109C1A7A2}"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4046EC9-7272-4C64-98BF-4152C6F98AE0}"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482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35DF37-2485-44FA-9652-1E4109C1A7A2}"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4046EC9-7272-4C64-98BF-4152C6F98AE0}" type="slidenum">
              <a:rPr lang="uk-UA" smtClean="0"/>
              <a:t>‹#›</a:t>
            </a:fld>
            <a:endParaRPr lang="uk-UA"/>
          </a:p>
        </p:txBody>
      </p:sp>
    </p:spTree>
    <p:extLst>
      <p:ext uri="{BB962C8B-B14F-4D97-AF65-F5344CB8AC3E}">
        <p14:creationId xmlns:p14="http://schemas.microsoft.com/office/powerpoint/2010/main" val="51271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235DF37-2485-44FA-9652-1E4109C1A7A2}" type="datetimeFigureOut">
              <a:rPr lang="uk-UA" smtClean="0"/>
              <a:t>02.03.2021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4046EC9-7272-4C64-98BF-4152C6F98AE0}"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271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235DF37-2485-44FA-9652-1E4109C1A7A2}" type="datetimeFigureOut">
              <a:rPr lang="uk-UA" smtClean="0"/>
              <a:t>02.03.2021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4046EC9-7272-4C64-98BF-4152C6F98AE0}" type="slidenum">
              <a:rPr lang="uk-UA" smtClean="0"/>
              <a:t>‹#›</a:t>
            </a:fld>
            <a:endParaRPr lang="uk-UA"/>
          </a:p>
        </p:txBody>
      </p:sp>
    </p:spTree>
    <p:extLst>
      <p:ext uri="{BB962C8B-B14F-4D97-AF65-F5344CB8AC3E}">
        <p14:creationId xmlns:p14="http://schemas.microsoft.com/office/powerpoint/2010/main" val="398017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235DF37-2485-44FA-9652-1E4109C1A7A2}" type="datetimeFigureOut">
              <a:rPr lang="uk-UA" smtClean="0"/>
              <a:t>02.03.2021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4046EC9-7272-4C64-98BF-4152C6F98AE0}"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84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235DF37-2485-44FA-9652-1E4109C1A7A2}" type="datetimeFigureOut">
              <a:rPr lang="uk-UA" smtClean="0"/>
              <a:t>02.03.2021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4046EC9-7272-4C64-98BF-4152C6F98AE0}"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11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5DF37-2485-44FA-9652-1E4109C1A7A2}" type="datetimeFigureOut">
              <a:rPr lang="uk-UA" smtClean="0"/>
              <a:t>02.03.2021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4046EC9-7272-4C64-98BF-4152C6F98AE0}" type="slidenum">
              <a:rPr lang="uk-UA" smtClean="0"/>
              <a:t>‹#›</a:t>
            </a:fld>
            <a:endParaRPr lang="uk-UA"/>
          </a:p>
        </p:txBody>
      </p:sp>
    </p:spTree>
    <p:extLst>
      <p:ext uri="{BB962C8B-B14F-4D97-AF65-F5344CB8AC3E}">
        <p14:creationId xmlns:p14="http://schemas.microsoft.com/office/powerpoint/2010/main" val="141895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35DF37-2485-44FA-9652-1E4109C1A7A2}" type="datetimeFigureOut">
              <a:rPr lang="uk-UA" smtClean="0"/>
              <a:t>02.03.2021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4046EC9-7272-4C64-98BF-4152C6F98AE0}"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29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35DF37-2485-44FA-9652-1E4109C1A7A2}" type="datetimeFigureOut">
              <a:rPr lang="uk-UA" smtClean="0"/>
              <a:t>02.03.2021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4046EC9-7272-4C64-98BF-4152C6F98AE0}" type="slidenum">
              <a:rPr lang="uk-UA" smtClean="0"/>
              <a:t>‹#›</a:t>
            </a:fld>
            <a:endParaRPr lang="uk-UA"/>
          </a:p>
        </p:txBody>
      </p:sp>
    </p:spTree>
    <p:extLst>
      <p:ext uri="{BB962C8B-B14F-4D97-AF65-F5344CB8AC3E}">
        <p14:creationId xmlns:p14="http://schemas.microsoft.com/office/powerpoint/2010/main" val="3982135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35DF37-2485-44FA-9652-1E4109C1A7A2}" type="datetimeFigureOut">
              <a:rPr lang="uk-UA" smtClean="0"/>
              <a:t>02.03.2021</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046EC9-7272-4C64-98BF-4152C6F98AE0}" type="slidenum">
              <a:rPr lang="uk-UA" smtClean="0"/>
              <a:t>‹#›</a:t>
            </a:fld>
            <a:endParaRPr lang="uk-UA"/>
          </a:p>
        </p:txBody>
      </p:sp>
    </p:spTree>
    <p:extLst>
      <p:ext uri="{BB962C8B-B14F-4D97-AF65-F5344CB8AC3E}">
        <p14:creationId xmlns:p14="http://schemas.microsoft.com/office/powerpoint/2010/main" val="214676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ilab.xmedtest.net/" TargetMode="External"/><Relationship Id="rId2" Type="http://schemas.openxmlformats.org/officeDocument/2006/relationships/hyperlink" Target="https://socportal.info/ru/archive/telemeditsina_v_dejstvii_operatsii_na_serdtse_vpervye_proveli_cherez_internet/" TargetMode="External"/><Relationship Id="rId1" Type="http://schemas.openxmlformats.org/officeDocument/2006/relationships/slideLayout" Target="../slideLayouts/slideLayout2.xml"/><Relationship Id="rId6" Type="http://schemas.openxmlformats.org/officeDocument/2006/relationships/hyperlink" Target="https://www.dicomstandard.org/current/" TargetMode="External"/><Relationship Id="rId5" Type="http://schemas.openxmlformats.org/officeDocument/2006/relationships/hyperlink" Target="https://learn.ztu.edu.ua/pluginfile.php/73685/mod_resource/content/1/%D0%A1%D1%82%D0%B0%D0%BD%D0%B4%D0%B0%D1%80%D1%82%20DICOM.pdf" TargetMode="External"/><Relationship Id="rId4" Type="http://schemas.openxmlformats.org/officeDocument/2006/relationships/hyperlink" Target="http://www.ibmt.r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Стандарти передачі даних</a:t>
            </a:r>
            <a:endParaRPr lang="uk-UA" dirty="0"/>
          </a:p>
        </p:txBody>
      </p:sp>
      <p:sp>
        <p:nvSpPr>
          <p:cNvPr id="3" name="Подзаголовок 2"/>
          <p:cNvSpPr>
            <a:spLocks noGrp="1"/>
          </p:cNvSpPr>
          <p:nvPr>
            <p:ph type="subTitle" idx="1"/>
          </p:nvPr>
        </p:nvSpPr>
        <p:spPr/>
        <p:txBody>
          <a:bodyPr/>
          <a:lstStyle/>
          <a:p>
            <a:r>
              <a:rPr lang="en-US" sz="1600" dirty="0" smtClean="0">
                <a:solidFill>
                  <a:srgbClr val="000000"/>
                </a:solidFill>
                <a:ea typeface="Times New Roman" panose="02020603050405020304" pitchFamily="18" charset="0"/>
                <a:cs typeface="Times New Roman" panose="02020603050405020304" pitchFamily="18" charset="0"/>
              </a:rPr>
              <a:t>1</a:t>
            </a:r>
            <a:r>
              <a:rPr lang="uk-UA" sz="1600" dirty="0" smtClean="0">
                <a:solidFill>
                  <a:srgbClr val="000000"/>
                </a:solidFill>
                <a:ea typeface="Times New Roman" panose="02020603050405020304" pitchFamily="18" charset="0"/>
                <a:cs typeface="Times New Roman" panose="02020603050405020304" pitchFamily="18" charset="0"/>
              </a:rPr>
              <a:t>. Вступ</a:t>
            </a:r>
          </a:p>
          <a:p>
            <a:r>
              <a:rPr lang="uk-UA" sz="1600" dirty="0" smtClean="0">
                <a:solidFill>
                  <a:srgbClr val="000000"/>
                </a:solidFill>
                <a:ea typeface="Calibri" panose="020F0502020204030204" pitchFamily="34" charset="0"/>
                <a:cs typeface="Times New Roman" panose="02020603050405020304" pitchFamily="18" charset="0"/>
              </a:rPr>
              <a:t>2. </a:t>
            </a:r>
            <a:r>
              <a:rPr lang="uk-UA" sz="1600" dirty="0">
                <a:solidFill>
                  <a:srgbClr val="000000"/>
                </a:solidFill>
                <a:ea typeface="Times New Roman" panose="02020603050405020304" pitchFamily="18" charset="0"/>
                <a:cs typeface="Times New Roman" panose="02020603050405020304" pitchFamily="18" charset="0"/>
              </a:rPr>
              <a:t>Стандартизація інформаційно-комунікаційних систем передачі медичних даних</a:t>
            </a:r>
            <a:endParaRPr lang="uk-UA" sz="1600" dirty="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86427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tretch>
            <a:fillRect/>
          </a:stretch>
        </p:blipFill>
        <p:spPr>
          <a:xfrm>
            <a:off x="7798279" y="896325"/>
            <a:ext cx="3520925" cy="3097705"/>
          </a:xfrm>
          <a:prstGeom prst="rect">
            <a:avLst/>
          </a:prstGeom>
        </p:spPr>
      </p:pic>
      <p:sp>
        <p:nvSpPr>
          <p:cNvPr id="2" name="Прямоугольник 1"/>
          <p:cNvSpPr/>
          <p:nvPr/>
        </p:nvSpPr>
        <p:spPr>
          <a:xfrm>
            <a:off x="1072550" y="896324"/>
            <a:ext cx="6829245" cy="5078313"/>
          </a:xfrm>
          <a:prstGeom prst="rect">
            <a:avLst/>
          </a:prstGeom>
        </p:spPr>
        <p:txBody>
          <a:bodyPr wrap="square">
            <a:spAutoFit/>
          </a:bodyPr>
          <a:lstStyle/>
          <a:p>
            <a:pPr indent="457200"/>
            <a:r>
              <a:rPr lang="uk-UA" b="1" dirty="0" err="1"/>
              <a:t>Storyboard</a:t>
            </a:r>
            <a:r>
              <a:rPr lang="uk-UA" b="1" dirty="0"/>
              <a:t> </a:t>
            </a:r>
            <a:r>
              <a:rPr lang="uk-UA" dirty="0"/>
              <a:t>–</a:t>
            </a:r>
            <a:r>
              <a:rPr lang="uk-UA" b="1" dirty="0"/>
              <a:t> </a:t>
            </a:r>
            <a:r>
              <a:rPr lang="uk-UA" dirty="0"/>
              <a:t>Розкадрування. Функціональна модель – у термінах системного проектування, UML. Концепція розкадровки (</a:t>
            </a:r>
            <a:r>
              <a:rPr lang="uk-UA" dirty="0" err="1"/>
              <a:t>storyboard</a:t>
            </a:r>
            <a:r>
              <a:rPr lang="uk-UA" dirty="0"/>
              <a:t>) була взята з кіноіндустрії і дозволяє представити засобами HL7 важливі моменти передачі повідомлень, як кадри. В кожному кадрі описані ключові учасники та їх взаємодія. Комплект кадрів представляє як передачу повідомлення, так і функціонування системи. Кожна взаємодія описується розкадруванням (у UML діаграма послідовностей</a:t>
            </a:r>
            <a:r>
              <a:rPr lang="uk-UA" dirty="0" smtClean="0"/>
              <a:t>).</a:t>
            </a:r>
          </a:p>
          <a:p>
            <a:pPr indent="457200"/>
            <a:r>
              <a:rPr lang="uk-UA" b="1" dirty="0" err="1" smtClean="0"/>
              <a:t>Vocalbulary</a:t>
            </a:r>
            <a:r>
              <a:rPr lang="uk-UA" b="1" dirty="0" smtClean="0"/>
              <a:t> </a:t>
            </a:r>
            <a:r>
              <a:rPr lang="uk-UA" dirty="0"/>
              <a:t>–</a:t>
            </a:r>
            <a:r>
              <a:rPr lang="uk-UA" b="1" dirty="0"/>
              <a:t> </a:t>
            </a:r>
            <a:r>
              <a:rPr lang="uk-UA" dirty="0"/>
              <a:t>Словники. Представлені у вигляді тезаурусів або навіть </a:t>
            </a:r>
            <a:r>
              <a:rPr lang="uk-UA" dirty="0" err="1"/>
              <a:t>онтологій</a:t>
            </a:r>
            <a:r>
              <a:rPr lang="uk-UA" dirty="0"/>
              <a:t> описів специфіки предметних областей. Атрибут у RIM-описі може бути елементом словника. Словниками можуть бути: побудована на принципах </a:t>
            </a:r>
            <a:r>
              <a:rPr lang="uk-UA" dirty="0" err="1"/>
              <a:t>метатезауруса</a:t>
            </a:r>
            <a:r>
              <a:rPr lang="uk-UA" dirty="0"/>
              <a:t> UMLS таблиця описана засобами HL7, LOINC, SNOMED, HIPAA, місцеві, національні словники</a:t>
            </a:r>
            <a:r>
              <a:rPr lang="uk-UA" dirty="0" smtClean="0"/>
              <a:t>.</a:t>
            </a:r>
          </a:p>
          <a:p>
            <a:pPr indent="457200"/>
            <a:r>
              <a:rPr lang="uk-UA" b="1" dirty="0"/>
              <a:t>HMD </a:t>
            </a:r>
            <a:r>
              <a:rPr lang="uk-UA" dirty="0"/>
              <a:t>(</a:t>
            </a:r>
            <a:r>
              <a:rPr lang="uk-UA" dirty="0" err="1"/>
              <a:t>Hierarchial</a:t>
            </a:r>
            <a:r>
              <a:rPr lang="uk-UA" dirty="0"/>
              <a:t> </a:t>
            </a:r>
            <a:r>
              <a:rPr lang="uk-UA" dirty="0" err="1"/>
              <a:t>Message</a:t>
            </a:r>
            <a:r>
              <a:rPr lang="uk-UA" dirty="0"/>
              <a:t> </a:t>
            </a:r>
            <a:r>
              <a:rPr lang="uk-UA" dirty="0" err="1"/>
              <a:t>Descriptor</a:t>
            </a:r>
            <a:r>
              <a:rPr lang="uk-UA" dirty="0"/>
              <a:t>) – визначник ієрархічної структури повідомлення. Принципи HMD: система передачі повинна розуміти генезис класів; повідомлення при передачі утворюють лінійну структуровану послідовність</a:t>
            </a:r>
            <a:r>
              <a:rPr lang="uk-UA" dirty="0" smtClean="0"/>
              <a:t>.</a:t>
            </a:r>
            <a:endParaRPr lang="uk-UA" dirty="0"/>
          </a:p>
        </p:txBody>
      </p:sp>
      <p:sp>
        <p:nvSpPr>
          <p:cNvPr id="4" name="Прямоугольник 3"/>
          <p:cNvSpPr/>
          <p:nvPr/>
        </p:nvSpPr>
        <p:spPr>
          <a:xfrm>
            <a:off x="8039525" y="3994030"/>
            <a:ext cx="3141949" cy="458074"/>
          </a:xfrm>
          <a:prstGeom prst="rect">
            <a:avLst/>
          </a:prstGeom>
        </p:spPr>
        <p:txBody>
          <a:bodyPr wrap="none">
            <a:spAutoFit/>
          </a:bodyPr>
          <a:lstStyle/>
          <a:p>
            <a:pPr indent="450215" algn="ctr">
              <a:lnSpc>
                <a:spcPct val="150000"/>
              </a:lnSpc>
              <a:spcAft>
                <a:spcPts val="0"/>
              </a:spcAft>
            </a:pPr>
            <a:r>
              <a:rPr lang="uk-UA" dirty="0" smtClean="0">
                <a:solidFill>
                  <a:srgbClr val="000000"/>
                </a:solidFill>
                <a:latin typeface="Times New Roman" panose="02020603050405020304" pitchFamily="18" charset="0"/>
                <a:ea typeface="Times New Roman" panose="02020603050405020304" pitchFamily="18" charset="0"/>
              </a:rPr>
              <a:t>Рис. </a:t>
            </a:r>
            <a:r>
              <a:rPr lang="uk-UA" dirty="0">
                <a:solidFill>
                  <a:srgbClr val="000000"/>
                </a:solidFill>
                <a:latin typeface="Times New Roman" panose="02020603050405020304" pitchFamily="18" charset="0"/>
                <a:ea typeface="Times New Roman" panose="02020603050405020304" pitchFamily="18" charset="0"/>
              </a:rPr>
              <a:t>2</a:t>
            </a:r>
            <a:r>
              <a:rPr lang="uk-UA" dirty="0" smtClean="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 Архітектура HL7</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2084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3026" y="896324"/>
            <a:ext cx="7203057" cy="5355312"/>
          </a:xfrm>
          <a:prstGeom prst="rect">
            <a:avLst/>
          </a:prstGeom>
        </p:spPr>
        <p:txBody>
          <a:bodyPr wrap="square">
            <a:spAutoFit/>
          </a:bodyPr>
          <a:lstStyle/>
          <a:p>
            <a:pPr indent="457200"/>
            <a:r>
              <a:rPr lang="uk-UA" b="1" smtClean="0"/>
              <a:t>HMD </a:t>
            </a:r>
            <a:r>
              <a:rPr lang="uk-UA" smtClean="0"/>
              <a:t>(Hierarchial Message Descriptor) – визначник ієрархічної структури повідомлення. Принципи HMD: система передачі повинна розуміти генезис класів; повідомлення при передачі утворюють лінійну структуровану послідовність.</a:t>
            </a:r>
          </a:p>
          <a:p>
            <a:pPr indent="457200"/>
            <a:r>
              <a:rPr lang="uk-UA" b="1" smtClean="0"/>
              <a:t>EHR</a:t>
            </a:r>
            <a:r>
              <a:rPr lang="uk-UA" dirty="0"/>
              <a:t> </a:t>
            </a:r>
            <a:r>
              <a:rPr lang="uk-UA" b="1" dirty="0" err="1"/>
              <a:t>System</a:t>
            </a:r>
            <a:r>
              <a:rPr lang="uk-UA" dirty="0"/>
              <a:t> (</a:t>
            </a:r>
            <a:r>
              <a:rPr lang="uk-UA" dirty="0" err="1"/>
              <a:t>Electronic</a:t>
            </a:r>
            <a:r>
              <a:rPr lang="uk-UA" dirty="0"/>
              <a:t> </a:t>
            </a:r>
            <a:r>
              <a:rPr lang="uk-UA" dirty="0" err="1"/>
              <a:t>Health</a:t>
            </a:r>
            <a:r>
              <a:rPr lang="uk-UA" dirty="0"/>
              <a:t> </a:t>
            </a:r>
            <a:r>
              <a:rPr lang="uk-UA" dirty="0" err="1"/>
              <a:t>Record</a:t>
            </a:r>
            <a:r>
              <a:rPr lang="uk-UA" dirty="0"/>
              <a:t> </a:t>
            </a:r>
            <a:r>
              <a:rPr lang="uk-UA" dirty="0" err="1"/>
              <a:t>Systems</a:t>
            </a:r>
            <a:r>
              <a:rPr lang="uk-UA" dirty="0"/>
              <a:t>) – Система Електронної історії хвороби. EHR складається з розділів: керування наданням медичної допомоги (</a:t>
            </a:r>
            <a:r>
              <a:rPr lang="uk-UA" dirty="0" err="1"/>
              <a:t>Care</a:t>
            </a:r>
            <a:r>
              <a:rPr lang="uk-UA" dirty="0"/>
              <a:t> </a:t>
            </a:r>
            <a:r>
              <a:rPr lang="uk-UA" dirty="0" err="1"/>
              <a:t>Management</a:t>
            </a:r>
            <a:r>
              <a:rPr lang="uk-UA" dirty="0"/>
              <a:t>), клінічний документообіг (</a:t>
            </a:r>
            <a:r>
              <a:rPr lang="uk-UA" dirty="0" err="1"/>
              <a:t>Clinical</a:t>
            </a:r>
            <a:r>
              <a:rPr lang="uk-UA" dirty="0"/>
              <a:t> </a:t>
            </a:r>
            <a:r>
              <a:rPr lang="uk-UA" dirty="0" err="1"/>
              <a:t>Support</a:t>
            </a:r>
            <a:r>
              <a:rPr lang="uk-UA" dirty="0"/>
              <a:t>), інформаційна інфраструктура (</a:t>
            </a:r>
            <a:r>
              <a:rPr lang="uk-UA" dirty="0" err="1"/>
              <a:t>Information</a:t>
            </a:r>
            <a:r>
              <a:rPr lang="uk-UA" dirty="0"/>
              <a:t> </a:t>
            </a:r>
            <a:r>
              <a:rPr lang="uk-UA" dirty="0" err="1"/>
              <a:t>Infrastructure</a:t>
            </a:r>
            <a:r>
              <a:rPr lang="uk-UA" dirty="0"/>
              <a:t>) – всього 125 функцій.</a:t>
            </a:r>
          </a:p>
          <a:p>
            <a:pPr indent="457200"/>
            <a:r>
              <a:rPr lang="uk-UA" b="1" dirty="0" err="1"/>
              <a:t>Arden</a:t>
            </a:r>
            <a:r>
              <a:rPr lang="uk-UA" b="1" dirty="0"/>
              <a:t> </a:t>
            </a:r>
            <a:r>
              <a:rPr lang="uk-UA" b="1" dirty="0" err="1"/>
              <a:t>Syntax</a:t>
            </a:r>
            <a:r>
              <a:rPr lang="uk-UA" b="1" dirty="0"/>
              <a:t> </a:t>
            </a:r>
            <a:r>
              <a:rPr lang="uk-UA" dirty="0"/>
              <a:t>–</a:t>
            </a:r>
            <a:r>
              <a:rPr lang="uk-UA" b="1" dirty="0"/>
              <a:t> </a:t>
            </a:r>
            <a:r>
              <a:rPr lang="uk-UA" dirty="0"/>
              <a:t>Специфікація прийнята HL7 для визначення і розповсюдження медичних знань. Арден синтаксис є мовою Медичних Логічних Модулів (МЛМ - </a:t>
            </a:r>
            <a:r>
              <a:rPr lang="uk-UA" dirty="0" err="1"/>
              <a:t>Medical</a:t>
            </a:r>
            <a:r>
              <a:rPr lang="uk-UA" dirty="0"/>
              <a:t> </a:t>
            </a:r>
            <a:r>
              <a:rPr lang="uk-UA" dirty="0" err="1"/>
              <a:t>Logic</a:t>
            </a:r>
            <a:r>
              <a:rPr lang="uk-UA" dirty="0"/>
              <a:t> </a:t>
            </a:r>
            <a:r>
              <a:rPr lang="uk-UA" dirty="0" err="1"/>
              <a:t>Modules</a:t>
            </a:r>
            <a:r>
              <a:rPr lang="uk-UA" dirty="0"/>
              <a:t>) кодування медичних знань. Кожен МЛМ містить достатню інформацію для прийняття медичного рішення. МЛМ використовується для розуміння медичних даних, діагностики, фільтрації медичних даних і адміністративних завдань. За певних умов може бути розроблена комп’ютерна програма (</a:t>
            </a:r>
            <a:r>
              <a:rPr lang="uk-UA" dirty="0" err="1"/>
              <a:t>event</a:t>
            </a:r>
            <a:r>
              <a:rPr lang="uk-UA" dirty="0"/>
              <a:t> </a:t>
            </a:r>
            <a:r>
              <a:rPr lang="uk-UA" dirty="0" err="1"/>
              <a:t>monitor</a:t>
            </a:r>
            <a:r>
              <a:rPr lang="uk-UA" dirty="0"/>
              <a:t>) генеруюча експертну підтримку. МЛМ може бути пов’язаний з іншими МЛМ і створювати мережу.</a:t>
            </a:r>
          </a:p>
          <a:p>
            <a:pPr indent="457200"/>
            <a:endParaRPr lang="uk-UA" dirty="0"/>
          </a:p>
        </p:txBody>
      </p:sp>
      <p:pic>
        <p:nvPicPr>
          <p:cNvPr id="4" name="Рисунок 3"/>
          <p:cNvPicPr/>
          <p:nvPr/>
        </p:nvPicPr>
        <p:blipFill>
          <a:blip r:embed="rId2"/>
          <a:stretch>
            <a:fillRect/>
          </a:stretch>
        </p:blipFill>
        <p:spPr>
          <a:xfrm>
            <a:off x="7798279" y="896325"/>
            <a:ext cx="3520925" cy="3097705"/>
          </a:xfrm>
          <a:prstGeom prst="rect">
            <a:avLst/>
          </a:prstGeom>
        </p:spPr>
      </p:pic>
      <p:sp>
        <p:nvSpPr>
          <p:cNvPr id="5" name="Прямоугольник 4"/>
          <p:cNvSpPr/>
          <p:nvPr/>
        </p:nvSpPr>
        <p:spPr>
          <a:xfrm>
            <a:off x="7915205" y="3994030"/>
            <a:ext cx="3141949" cy="458074"/>
          </a:xfrm>
          <a:prstGeom prst="rect">
            <a:avLst/>
          </a:prstGeom>
        </p:spPr>
        <p:txBody>
          <a:bodyPr wrap="none">
            <a:spAutoFit/>
          </a:bodyPr>
          <a:lstStyle/>
          <a:p>
            <a:pPr indent="450215" algn="ctr">
              <a:lnSpc>
                <a:spcPct val="150000"/>
              </a:lnSpc>
              <a:spcAft>
                <a:spcPts val="0"/>
              </a:spcAft>
            </a:pPr>
            <a:r>
              <a:rPr lang="uk-UA" dirty="0" smtClean="0">
                <a:solidFill>
                  <a:srgbClr val="000000"/>
                </a:solidFill>
                <a:latin typeface="Times New Roman" panose="02020603050405020304" pitchFamily="18" charset="0"/>
                <a:ea typeface="Times New Roman" panose="02020603050405020304" pitchFamily="18" charset="0"/>
              </a:rPr>
              <a:t>Рис. </a:t>
            </a:r>
            <a:r>
              <a:rPr lang="uk-UA" dirty="0">
                <a:solidFill>
                  <a:srgbClr val="000000"/>
                </a:solidFill>
                <a:latin typeface="Times New Roman" panose="02020603050405020304" pitchFamily="18" charset="0"/>
                <a:ea typeface="Times New Roman" panose="02020603050405020304" pitchFamily="18" charset="0"/>
              </a:rPr>
              <a:t>2</a:t>
            </a:r>
            <a:r>
              <a:rPr lang="uk-UA" dirty="0" smtClean="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 Архітектура HL7</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433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7798279" y="896325"/>
            <a:ext cx="3520925" cy="3097705"/>
          </a:xfrm>
          <a:prstGeom prst="rect">
            <a:avLst/>
          </a:prstGeom>
        </p:spPr>
      </p:pic>
      <p:sp>
        <p:nvSpPr>
          <p:cNvPr id="2" name="Прямоугольник 1"/>
          <p:cNvSpPr/>
          <p:nvPr/>
        </p:nvSpPr>
        <p:spPr>
          <a:xfrm>
            <a:off x="923026" y="896324"/>
            <a:ext cx="7203057" cy="5355312"/>
          </a:xfrm>
          <a:prstGeom prst="rect">
            <a:avLst/>
          </a:prstGeom>
        </p:spPr>
        <p:txBody>
          <a:bodyPr wrap="square">
            <a:spAutoFit/>
          </a:bodyPr>
          <a:lstStyle/>
          <a:p>
            <a:pPr indent="457200"/>
            <a:r>
              <a:rPr lang="uk-UA" b="1" dirty="0"/>
              <a:t>CDA </a:t>
            </a:r>
            <a:r>
              <a:rPr lang="uk-UA" dirty="0"/>
              <a:t>(</a:t>
            </a:r>
            <a:r>
              <a:rPr lang="uk-UA" dirty="0" err="1"/>
              <a:t>Clinical</a:t>
            </a:r>
            <a:r>
              <a:rPr lang="uk-UA" dirty="0"/>
              <a:t> </a:t>
            </a:r>
            <a:r>
              <a:rPr lang="uk-UA" dirty="0" err="1"/>
              <a:t>Document</a:t>
            </a:r>
            <a:r>
              <a:rPr lang="uk-UA" dirty="0"/>
              <a:t> </a:t>
            </a:r>
            <a:r>
              <a:rPr lang="uk-UA" dirty="0" err="1"/>
              <a:t>Architecture</a:t>
            </a:r>
            <a:r>
              <a:rPr lang="uk-UA" dirty="0"/>
              <a:t>) – Архітектура Клінічного документа. Даний стандарт повністю визначає синтаксис і набір структур даних, котрі дозволяють повністю описати семантику будь-якого клінічного документа. В основу CDA покладено мову XML.</a:t>
            </a:r>
          </a:p>
          <a:p>
            <a:pPr indent="457200"/>
            <a:r>
              <a:rPr lang="uk-UA" dirty="0"/>
              <a:t>При створенні клінічного документа (КД) його розмітка, структура і семантика береться з опису CDA. Сама специфікація виходить на основі даних довідника RIM. Клінічний документ за CDA є повним інформаційним об’єктом з визначеними компонентами. Додатково він може містити текст, зображення, звук та інше мультимедійне зображення</a:t>
            </a:r>
            <a:r>
              <a:rPr lang="uk-UA" dirty="0" smtClean="0"/>
              <a:t>.</a:t>
            </a:r>
          </a:p>
          <a:p>
            <a:pPr indent="457200"/>
            <a:endParaRPr lang="uk-UA" dirty="0" smtClean="0"/>
          </a:p>
          <a:p>
            <a:pPr indent="457200"/>
            <a:r>
              <a:rPr lang="uk-UA" dirty="0" smtClean="0"/>
              <a:t>Спочатку </a:t>
            </a:r>
            <a:r>
              <a:rPr lang="uk-UA" dirty="0"/>
              <a:t>HL7 починав розвиватися як стандарт повідомлень. Сам передаваний клінічний документ є незалежним від формату повідомлення, в якому він передається, але він володіє набором ознак, такими, як: авторство, історія змін, стабільність і призначений для сприйняття людиною. У свою чергу повідомлення призначено для зчитування комп’ютером, існує тільки під час передачі документа. Сам КД описаний мовою XML, але також може містити дані інших типів, такі як аудіо/відео інформація, бінарні дані зображень, цифрові </a:t>
            </a:r>
            <a:r>
              <a:rPr lang="uk-UA" dirty="0" smtClean="0"/>
              <a:t>підписи</a:t>
            </a:r>
            <a:r>
              <a:rPr lang="uk-UA" dirty="0"/>
              <a:t>.</a:t>
            </a:r>
            <a:endParaRPr lang="uk-UA" dirty="0"/>
          </a:p>
          <a:p>
            <a:pPr indent="457200"/>
            <a:endParaRPr lang="uk-UA" dirty="0"/>
          </a:p>
        </p:txBody>
      </p:sp>
      <p:sp>
        <p:nvSpPr>
          <p:cNvPr id="5" name="Прямоугольник 4"/>
          <p:cNvSpPr/>
          <p:nvPr/>
        </p:nvSpPr>
        <p:spPr>
          <a:xfrm>
            <a:off x="7987766" y="3994030"/>
            <a:ext cx="3141949" cy="458074"/>
          </a:xfrm>
          <a:prstGeom prst="rect">
            <a:avLst/>
          </a:prstGeom>
        </p:spPr>
        <p:txBody>
          <a:bodyPr wrap="none">
            <a:spAutoFit/>
          </a:bodyPr>
          <a:lstStyle/>
          <a:p>
            <a:pPr indent="450215" algn="ctr">
              <a:lnSpc>
                <a:spcPct val="150000"/>
              </a:lnSpc>
              <a:spcAft>
                <a:spcPts val="0"/>
              </a:spcAft>
            </a:pPr>
            <a:r>
              <a:rPr lang="uk-UA" dirty="0" smtClean="0">
                <a:solidFill>
                  <a:srgbClr val="000000"/>
                </a:solidFill>
                <a:latin typeface="Times New Roman" panose="02020603050405020304" pitchFamily="18" charset="0"/>
                <a:ea typeface="Times New Roman" panose="02020603050405020304" pitchFamily="18" charset="0"/>
              </a:rPr>
              <a:t>Рис. </a:t>
            </a:r>
            <a:r>
              <a:rPr lang="uk-UA" dirty="0">
                <a:solidFill>
                  <a:srgbClr val="000000"/>
                </a:solidFill>
                <a:latin typeface="Times New Roman" panose="02020603050405020304" pitchFamily="18" charset="0"/>
                <a:ea typeface="Times New Roman" panose="02020603050405020304" pitchFamily="18" charset="0"/>
              </a:rPr>
              <a:t>2</a:t>
            </a:r>
            <a:r>
              <a:rPr lang="uk-UA" dirty="0" smtClean="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 Архітектура HL7</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3837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t>Стандарт </a:t>
            </a:r>
            <a:r>
              <a:rPr lang="en-US" sz="3600" b="1" dirty="0"/>
              <a:t>D</a:t>
            </a:r>
            <a:r>
              <a:rPr lang="uk-UA" sz="3600" b="1" dirty="0"/>
              <a:t>ІСОМ (</a:t>
            </a:r>
            <a:r>
              <a:rPr lang="en-US" sz="3600" b="1" dirty="0"/>
              <a:t>Digital Imaging and Communications in Medicine) </a:t>
            </a:r>
            <a:endParaRPr lang="uk-UA" sz="3600" dirty="0"/>
          </a:p>
        </p:txBody>
      </p:sp>
      <p:sp>
        <p:nvSpPr>
          <p:cNvPr id="3" name="Объект 2"/>
          <p:cNvSpPr>
            <a:spLocks noGrp="1"/>
          </p:cNvSpPr>
          <p:nvPr>
            <p:ph idx="1"/>
          </p:nvPr>
        </p:nvSpPr>
        <p:spPr/>
        <p:txBody>
          <a:bodyPr>
            <a:normAutofit fontScale="85000" lnSpcReduction="10000"/>
          </a:bodyPr>
          <a:lstStyle/>
          <a:p>
            <a:r>
              <a:rPr lang="uk-UA" dirty="0" smtClean="0"/>
              <a:t>є </a:t>
            </a:r>
            <a:r>
              <a:rPr lang="uk-UA" dirty="0"/>
              <a:t>медичним стандартом, що </a:t>
            </a:r>
            <a:r>
              <a:rPr lang="uk-UA" dirty="0" err="1"/>
              <a:t>інтенсивно</a:t>
            </a:r>
            <a:r>
              <a:rPr lang="uk-UA" dirty="0"/>
              <a:t> розви­вається і служить для передачі радіологічних цифрових зобра­жень та іншої медичної інформації між комп'ютерами.</a:t>
            </a:r>
          </a:p>
          <a:p>
            <a:r>
              <a:rPr lang="uk-UA" dirty="0"/>
              <a:t>Стандарт</a:t>
            </a:r>
            <a:r>
              <a:rPr lang="uk-UA" b="1" i="1" dirty="0"/>
              <a:t> </a:t>
            </a:r>
            <a:r>
              <a:rPr lang="en-US" b="1" i="1" dirty="0"/>
              <a:t>D</a:t>
            </a:r>
            <a:r>
              <a:rPr lang="uk-UA" b="1" i="1" dirty="0"/>
              <a:t>ІСОМ</a:t>
            </a:r>
            <a:r>
              <a:rPr lang="uk-UA" dirty="0"/>
              <a:t> описує паспортні дані пацієнта, умови проведення дослідження, положення тіла в момент отримання зображення тощо, щоб надалі можна було здійснити медичну інтерпретацію зображення. Стандарт дає змогу організувати цифровий зв'язок між різним діагностичним та терапевтич­ним обладнанням. Робочі станції, комп'ютерні та магнітно-ре­зонансні томографи, мікроскопи, ультразвукові сканери, за­гальні архіви, </a:t>
            </a:r>
            <a:r>
              <a:rPr lang="uk-UA" dirty="0" err="1"/>
              <a:t>хост</a:t>
            </a:r>
            <a:r>
              <a:rPr lang="uk-UA" dirty="0"/>
              <a:t>-комп'ютери, розташовані в одному місті або кількох містах, можуть "спілкуватися" один з одним на ос­нові з</a:t>
            </a:r>
            <a:r>
              <a:rPr lang="uk-UA" b="1" i="1" dirty="0"/>
              <a:t> </a:t>
            </a:r>
            <a:r>
              <a:rPr lang="en-US" b="1" i="1" dirty="0"/>
              <a:t>D</a:t>
            </a:r>
            <a:r>
              <a:rPr lang="uk-UA" b="1" i="1" dirty="0"/>
              <a:t>ІСОМ </a:t>
            </a:r>
            <a:r>
              <a:rPr lang="uk-UA" dirty="0"/>
              <a:t>використанням відкритих мереж за стандартни­ми протоколами </a:t>
            </a:r>
            <a:r>
              <a:rPr lang="uk-UA" dirty="0" smtClean="0"/>
              <a:t>(рис. 3).</a:t>
            </a:r>
            <a:endParaRPr lang="uk-UA" dirty="0"/>
          </a:p>
          <a:p>
            <a:endParaRPr lang="uk-UA" dirty="0"/>
          </a:p>
        </p:txBody>
      </p:sp>
    </p:spTree>
    <p:extLst>
      <p:ext uri="{BB962C8B-B14F-4D97-AF65-F5344CB8AC3E}">
        <p14:creationId xmlns:p14="http://schemas.microsoft.com/office/powerpoint/2010/main" val="165734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b="11136"/>
          <a:stretch/>
        </p:blipFill>
        <p:spPr>
          <a:xfrm>
            <a:off x="1093486" y="973886"/>
            <a:ext cx="2935049" cy="2882122"/>
          </a:xfrm>
          <a:prstGeom prst="rect">
            <a:avLst/>
          </a:prstGeom>
        </p:spPr>
      </p:pic>
      <p:sp>
        <p:nvSpPr>
          <p:cNvPr id="5" name="Прямоугольник 4"/>
          <p:cNvSpPr/>
          <p:nvPr/>
        </p:nvSpPr>
        <p:spPr>
          <a:xfrm>
            <a:off x="4186687" y="1228388"/>
            <a:ext cx="6096000" cy="1631216"/>
          </a:xfrm>
          <a:prstGeom prst="rect">
            <a:avLst/>
          </a:prstGeom>
        </p:spPr>
        <p:txBody>
          <a:bodyPr>
            <a:spAutoFit/>
          </a:bodyPr>
          <a:lstStyle/>
          <a:p>
            <a:r>
              <a:rPr lang="ru-RU" sz="2000" dirty="0" err="1">
                <a:solidFill>
                  <a:srgbClr val="000000"/>
                </a:solidFill>
              </a:rPr>
              <a:t>Наприклад</a:t>
            </a:r>
            <a:r>
              <a:rPr lang="ru-RU" sz="2000" dirty="0">
                <a:solidFill>
                  <a:srgbClr val="000000"/>
                </a:solidFill>
              </a:rPr>
              <a:t>, </a:t>
            </a:r>
            <a:r>
              <a:rPr lang="ru-RU" sz="2000" dirty="0" err="1">
                <a:solidFill>
                  <a:srgbClr val="000000"/>
                </a:solidFill>
              </a:rPr>
              <a:t>зображення</a:t>
            </a:r>
            <a:r>
              <a:rPr lang="ru-RU" sz="2000" dirty="0">
                <a:solidFill>
                  <a:srgbClr val="000000"/>
                </a:solidFill>
              </a:rPr>
              <a:t>, </a:t>
            </a:r>
            <a:r>
              <a:rPr lang="ru-RU" sz="2000" dirty="0" err="1">
                <a:solidFill>
                  <a:srgbClr val="000000"/>
                </a:solidFill>
              </a:rPr>
              <a:t>отримане</a:t>
            </a:r>
            <a:r>
              <a:rPr lang="ru-RU" sz="2000" dirty="0">
                <a:solidFill>
                  <a:srgbClr val="000000"/>
                </a:solidFill>
              </a:rPr>
              <a:t> </a:t>
            </a:r>
            <a:r>
              <a:rPr lang="ru-RU" sz="2000" dirty="0" err="1">
                <a:solidFill>
                  <a:srgbClr val="000000"/>
                </a:solidFill>
              </a:rPr>
              <a:t>із</a:t>
            </a:r>
            <a:r>
              <a:rPr lang="ru-RU" sz="2000" dirty="0">
                <a:solidFill>
                  <a:srgbClr val="000000"/>
                </a:solidFill>
              </a:rPr>
              <a:t> </a:t>
            </a:r>
            <a:r>
              <a:rPr lang="ru-RU" sz="2000" dirty="0" err="1">
                <a:solidFill>
                  <a:srgbClr val="000000"/>
                </a:solidFill>
              </a:rPr>
              <a:t>застосуванням</a:t>
            </a:r>
            <a:r>
              <a:rPr lang="ru-RU" sz="2000" dirty="0">
                <a:solidFill>
                  <a:srgbClr val="000000"/>
                </a:solidFill>
              </a:rPr>
              <a:t> </a:t>
            </a:r>
            <a:r>
              <a:rPr lang="ru-RU" sz="2000" dirty="0" err="1">
                <a:solidFill>
                  <a:srgbClr val="000000"/>
                </a:solidFill>
              </a:rPr>
              <a:t>комп'ютерного</a:t>
            </a:r>
            <a:r>
              <a:rPr lang="ru-RU" sz="2000" dirty="0">
                <a:solidFill>
                  <a:srgbClr val="000000"/>
                </a:solidFill>
              </a:rPr>
              <a:t> томографа (мал. </a:t>
            </a:r>
            <a:r>
              <a:rPr lang="ru-RU" sz="2000" dirty="0" smtClean="0">
                <a:solidFill>
                  <a:srgbClr val="000000"/>
                </a:solidFill>
              </a:rPr>
              <a:t>4), </a:t>
            </a:r>
            <a:r>
              <a:rPr lang="ru-RU" sz="2000" dirty="0" err="1">
                <a:solidFill>
                  <a:srgbClr val="000000"/>
                </a:solidFill>
              </a:rPr>
              <a:t>передається</a:t>
            </a:r>
            <a:r>
              <a:rPr lang="ru-RU" sz="2000" dirty="0">
                <a:solidFill>
                  <a:srgbClr val="000000"/>
                </a:solidFill>
              </a:rPr>
              <a:t> за </a:t>
            </a:r>
            <a:r>
              <a:rPr lang="ru-RU" sz="2000" dirty="0" err="1">
                <a:solidFill>
                  <a:srgbClr val="000000"/>
                </a:solidFill>
              </a:rPr>
              <a:t>допомогою</a:t>
            </a:r>
            <a:r>
              <a:rPr lang="ru-RU" sz="2000" dirty="0">
                <a:solidFill>
                  <a:srgbClr val="000000"/>
                </a:solidFill>
              </a:rPr>
              <a:t> стандарту </a:t>
            </a:r>
            <a:r>
              <a:rPr lang="ru-RU" sz="2000" b="1" i="1" dirty="0">
                <a:solidFill>
                  <a:srgbClr val="000000"/>
                </a:solidFill>
              </a:rPr>
              <a:t>DІСОМ,</a:t>
            </a:r>
            <a:r>
              <a:rPr lang="ru-RU" sz="2000" dirty="0">
                <a:solidFill>
                  <a:srgbClr val="000000"/>
                </a:solidFill>
              </a:rPr>
              <a:t> </a:t>
            </a:r>
            <a:r>
              <a:rPr lang="ru-RU" sz="2000" dirty="0" err="1">
                <a:solidFill>
                  <a:srgbClr val="000000"/>
                </a:solidFill>
              </a:rPr>
              <a:t>який</a:t>
            </a:r>
            <a:r>
              <a:rPr lang="ru-RU" sz="2000" dirty="0">
                <a:solidFill>
                  <a:srgbClr val="000000"/>
                </a:solidFill>
              </a:rPr>
              <a:t> </a:t>
            </a:r>
            <a:r>
              <a:rPr lang="ru-RU" sz="2000" dirty="0" err="1">
                <a:solidFill>
                  <a:srgbClr val="000000"/>
                </a:solidFill>
              </a:rPr>
              <a:t>набув</a:t>
            </a:r>
            <a:r>
              <a:rPr lang="ru-RU" sz="2000" dirty="0">
                <a:solidFill>
                  <a:srgbClr val="000000"/>
                </a:solidFill>
              </a:rPr>
              <a:t> </a:t>
            </a:r>
            <a:r>
              <a:rPr lang="ru-RU" sz="2000" dirty="0" err="1">
                <a:solidFill>
                  <a:srgbClr val="000000"/>
                </a:solidFill>
              </a:rPr>
              <a:t>значного</a:t>
            </a:r>
            <a:r>
              <a:rPr lang="ru-RU" sz="2000" dirty="0">
                <a:solidFill>
                  <a:srgbClr val="000000"/>
                </a:solidFill>
              </a:rPr>
              <a:t> </a:t>
            </a:r>
            <a:r>
              <a:rPr lang="ru-RU" sz="2000" dirty="0" err="1">
                <a:solidFill>
                  <a:srgbClr val="000000"/>
                </a:solidFill>
              </a:rPr>
              <a:t>поши­рення</a:t>
            </a:r>
            <a:r>
              <a:rPr lang="ru-RU" sz="2000" dirty="0">
                <a:solidFill>
                  <a:srgbClr val="000000"/>
                </a:solidFill>
              </a:rPr>
              <a:t> в США, </a:t>
            </a:r>
            <a:r>
              <a:rPr lang="ru-RU" sz="2000" dirty="0" err="1">
                <a:solidFill>
                  <a:srgbClr val="000000"/>
                </a:solidFill>
              </a:rPr>
              <a:t>Японії</a:t>
            </a:r>
            <a:r>
              <a:rPr lang="ru-RU" sz="2000" dirty="0">
                <a:solidFill>
                  <a:srgbClr val="000000"/>
                </a:solidFill>
              </a:rPr>
              <a:t>, </a:t>
            </a:r>
            <a:r>
              <a:rPr lang="ru-RU" sz="2000" dirty="0" err="1">
                <a:solidFill>
                  <a:srgbClr val="000000"/>
                </a:solidFill>
              </a:rPr>
              <a:t>Німеччині</a:t>
            </a:r>
            <a:r>
              <a:rPr lang="ru-RU" sz="2000" dirty="0">
                <a:solidFill>
                  <a:srgbClr val="000000"/>
                </a:solidFill>
              </a:rPr>
              <a:t> та </a:t>
            </a:r>
            <a:r>
              <a:rPr lang="ru-RU" sz="2000" dirty="0" err="1">
                <a:solidFill>
                  <a:srgbClr val="000000"/>
                </a:solidFill>
              </a:rPr>
              <a:t>інших</a:t>
            </a:r>
            <a:r>
              <a:rPr lang="ru-RU" sz="2000" dirty="0">
                <a:solidFill>
                  <a:srgbClr val="000000"/>
                </a:solidFill>
              </a:rPr>
              <a:t> </a:t>
            </a:r>
            <a:r>
              <a:rPr lang="ru-RU" sz="2000" dirty="0" err="1">
                <a:solidFill>
                  <a:srgbClr val="000000"/>
                </a:solidFill>
              </a:rPr>
              <a:t>країнах</a:t>
            </a:r>
            <a:r>
              <a:rPr lang="ru-RU" sz="2000" dirty="0">
                <a:solidFill>
                  <a:srgbClr val="000000"/>
                </a:solidFill>
              </a:rPr>
              <a:t>.</a:t>
            </a:r>
            <a:endParaRPr lang="uk-UA" sz="2000" dirty="0"/>
          </a:p>
        </p:txBody>
      </p:sp>
      <p:pic>
        <p:nvPicPr>
          <p:cNvPr id="6" name="Рисунок 5"/>
          <p:cNvPicPr>
            <a:picLocks noChangeAspect="1"/>
          </p:cNvPicPr>
          <p:nvPr/>
        </p:nvPicPr>
        <p:blipFill rotWithShape="1">
          <a:blip r:embed="rId3"/>
          <a:srcRect b="16418"/>
          <a:stretch/>
        </p:blipFill>
        <p:spPr>
          <a:xfrm>
            <a:off x="4614771" y="3076485"/>
            <a:ext cx="3092373" cy="2107990"/>
          </a:xfrm>
          <a:prstGeom prst="rect">
            <a:avLst/>
          </a:prstGeom>
        </p:spPr>
      </p:pic>
      <p:sp>
        <p:nvSpPr>
          <p:cNvPr id="7" name="Прямоугольник 6"/>
          <p:cNvSpPr/>
          <p:nvPr/>
        </p:nvSpPr>
        <p:spPr>
          <a:xfrm>
            <a:off x="763465" y="4014348"/>
            <a:ext cx="3595088" cy="646331"/>
          </a:xfrm>
          <a:prstGeom prst="rect">
            <a:avLst/>
          </a:prstGeom>
        </p:spPr>
        <p:txBody>
          <a:bodyPr wrap="none">
            <a:spAutoFit/>
          </a:bodyPr>
          <a:lstStyle/>
          <a:p>
            <a:pPr indent="450215" algn="ctr">
              <a:spcAft>
                <a:spcPts val="0"/>
              </a:spcAft>
            </a:pPr>
            <a:r>
              <a:rPr lang="uk-UA" dirty="0" smtClean="0">
                <a:solidFill>
                  <a:srgbClr val="000000"/>
                </a:solidFill>
                <a:latin typeface="Times New Roman" panose="02020603050405020304" pitchFamily="18" charset="0"/>
                <a:ea typeface="Times New Roman" panose="02020603050405020304" pitchFamily="18" charset="0"/>
              </a:rPr>
              <a:t>Рис. </a:t>
            </a:r>
            <a:r>
              <a:rPr lang="en-US" dirty="0" smtClean="0">
                <a:solidFill>
                  <a:srgbClr val="000000"/>
                </a:solidFill>
                <a:latin typeface="Times New Roman" panose="02020603050405020304" pitchFamily="18" charset="0"/>
                <a:ea typeface="Times New Roman" panose="02020603050405020304" pitchFamily="18" charset="0"/>
              </a:rPr>
              <a:t>3</a:t>
            </a:r>
            <a:r>
              <a:rPr lang="uk-UA" dirty="0" smtClean="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 </a:t>
            </a:r>
            <a:r>
              <a:rPr lang="uk-UA" dirty="0" smtClean="0">
                <a:solidFill>
                  <a:srgbClr val="000000"/>
                </a:solidFill>
                <a:latin typeface="Times New Roman" panose="02020603050405020304" pitchFamily="18" charset="0"/>
                <a:ea typeface="Times New Roman" panose="02020603050405020304" pitchFamily="18" charset="0"/>
              </a:rPr>
              <a:t>Відкриті мережі </a:t>
            </a:r>
          </a:p>
          <a:p>
            <a:pPr indent="450215" algn="ctr">
              <a:spcAft>
                <a:spcPts val="0"/>
              </a:spcAft>
            </a:pPr>
            <a:r>
              <a:rPr lang="uk-UA" dirty="0" smtClean="0">
                <a:solidFill>
                  <a:srgbClr val="000000"/>
                </a:solidFill>
                <a:latin typeface="Times New Roman" panose="02020603050405020304" pitchFamily="18" charset="0"/>
                <a:ea typeface="Times New Roman" panose="02020603050405020304" pitchFamily="18" charset="0"/>
              </a:rPr>
              <a:t>за стандартними протоколами</a:t>
            </a:r>
            <a:endParaRPr lang="uk-UA" sz="1600" dirty="0">
              <a:effectLst/>
              <a:latin typeface="Times New Roman" panose="02020603050405020304" pitchFamily="18" charset="0"/>
              <a:ea typeface="Times New Roman" panose="02020603050405020304" pitchFamily="18" charset="0"/>
            </a:endParaRPr>
          </a:p>
        </p:txBody>
      </p:sp>
      <p:sp>
        <p:nvSpPr>
          <p:cNvPr id="8" name="Прямоугольник 7"/>
          <p:cNvSpPr/>
          <p:nvPr/>
        </p:nvSpPr>
        <p:spPr>
          <a:xfrm>
            <a:off x="3554121" y="5253486"/>
            <a:ext cx="5213671" cy="646331"/>
          </a:xfrm>
          <a:prstGeom prst="rect">
            <a:avLst/>
          </a:prstGeom>
        </p:spPr>
        <p:txBody>
          <a:bodyPr wrap="none">
            <a:spAutoFit/>
          </a:bodyPr>
          <a:lstStyle/>
          <a:p>
            <a:pPr indent="450215" algn="ctr">
              <a:spcAft>
                <a:spcPts val="0"/>
              </a:spcAft>
            </a:pPr>
            <a:r>
              <a:rPr lang="uk-UA" dirty="0" smtClean="0">
                <a:solidFill>
                  <a:srgbClr val="000000"/>
                </a:solidFill>
                <a:latin typeface="Times New Roman" panose="02020603050405020304" pitchFamily="18" charset="0"/>
                <a:ea typeface="Times New Roman" panose="02020603050405020304" pitchFamily="18" charset="0"/>
              </a:rPr>
              <a:t>Рис. </a:t>
            </a:r>
            <a:r>
              <a:rPr lang="uk-UA" dirty="0">
                <a:solidFill>
                  <a:srgbClr val="000000"/>
                </a:solidFill>
                <a:latin typeface="Times New Roman" panose="02020603050405020304" pitchFamily="18" charset="0"/>
                <a:ea typeface="Times New Roman" panose="02020603050405020304" pitchFamily="18" charset="0"/>
              </a:rPr>
              <a:t>4</a:t>
            </a:r>
            <a:r>
              <a:rPr lang="uk-UA" dirty="0" smtClean="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 </a:t>
            </a:r>
            <a:r>
              <a:rPr lang="uk-UA" dirty="0" smtClean="0">
                <a:solidFill>
                  <a:srgbClr val="000000"/>
                </a:solidFill>
                <a:latin typeface="Times New Roman" panose="02020603050405020304" pitchFamily="18" charset="0"/>
                <a:ea typeface="Times New Roman" panose="02020603050405020304" pitchFamily="18" charset="0"/>
              </a:rPr>
              <a:t>Зображення, отримане за допомогою</a:t>
            </a:r>
          </a:p>
          <a:p>
            <a:pPr indent="450215" algn="ctr">
              <a:spcAft>
                <a:spcPts val="0"/>
              </a:spcAft>
            </a:pPr>
            <a:r>
              <a:rPr lang="uk-UA" dirty="0" smtClean="0">
                <a:solidFill>
                  <a:srgbClr val="000000"/>
                </a:solidFill>
                <a:latin typeface="Times New Roman" panose="02020603050405020304" pitchFamily="18" charset="0"/>
                <a:ea typeface="Times New Roman" panose="02020603050405020304" pitchFamily="18" charset="0"/>
              </a:rPr>
              <a:t>комп'ютерного томографа</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06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7811" y="1098308"/>
            <a:ext cx="8022566" cy="4801314"/>
          </a:xfrm>
          <a:prstGeom prst="rect">
            <a:avLst/>
          </a:prstGeom>
        </p:spPr>
        <p:txBody>
          <a:bodyPr wrap="square">
            <a:spAutoFit/>
          </a:bodyPr>
          <a:lstStyle/>
          <a:p>
            <a:pPr indent="457200"/>
            <a:r>
              <a:rPr lang="uk-UA" dirty="0"/>
              <a:t>Стандарт дозволяє організувати цифровий зв’язок між різним діагностичним і терапевтичним устаткуванням, що використовується в системах різних виробників. Робочі станції, комп’ютерні (КТ) і магнітно-резонансні томографи (МРТ), мікроскопи, узд-сканери, загальні архіви, </a:t>
            </a:r>
            <a:r>
              <a:rPr lang="uk-UA" dirty="0" err="1"/>
              <a:t>хост</a:t>
            </a:r>
            <a:r>
              <a:rPr lang="uk-UA" dirty="0"/>
              <a:t>-комп’ютері і </a:t>
            </a:r>
            <a:r>
              <a:rPr lang="uk-UA" dirty="0" err="1"/>
              <a:t>мейнфрейми</a:t>
            </a:r>
            <a:r>
              <a:rPr lang="uk-UA" dirty="0"/>
              <a:t> від різних виробників, розташовані в одному місті або декількох містах, можуть «спілкуватися» один з одним на основі DICOM з використанням відкритих мереж по стандартних протоколах, наприклад TCP/IP</a:t>
            </a:r>
            <a:r>
              <a:rPr lang="uk-UA" dirty="0" smtClean="0"/>
              <a:t>.</a:t>
            </a:r>
          </a:p>
          <a:p>
            <a:pPr indent="457200"/>
            <a:r>
              <a:rPr lang="uk-UA" dirty="0"/>
              <a:t>Найбільшого поширення набула третя версія, що допускає використання стандартних протоколів TCP/IP не лише на платформах UNIX, але і на персональних комп’ютерах. Стандарт DICOM версії 3.0 призначений для передачі медичних зображень, що отримуються за допомогою різних методів променевої і іншої діагностики, в його описі перераховано 29 діагностичних методів. У протоколі описані рівні сумісності з вимогами інших стандартів, зокрема, стандартами найбільших виробників діагностичного устаткування </a:t>
            </a:r>
            <a:r>
              <a:rPr lang="uk-UA" dirty="0" err="1"/>
              <a:t>General</a:t>
            </a:r>
            <a:r>
              <a:rPr lang="uk-UA" dirty="0"/>
              <a:t> </a:t>
            </a:r>
            <a:r>
              <a:rPr lang="uk-UA" dirty="0" err="1"/>
              <a:t>Electric</a:t>
            </a:r>
            <a:r>
              <a:rPr lang="uk-UA" dirty="0"/>
              <a:t>, </a:t>
            </a:r>
            <a:r>
              <a:rPr lang="uk-UA" dirty="0" err="1"/>
              <a:t>Philips</a:t>
            </a:r>
            <a:r>
              <a:rPr lang="uk-UA" dirty="0"/>
              <a:t>, </a:t>
            </a:r>
            <a:r>
              <a:rPr lang="uk-UA" dirty="0" err="1"/>
              <a:t>Siemens</a:t>
            </a:r>
            <a:r>
              <a:rPr lang="uk-UA" dirty="0"/>
              <a:t>. Стандарт DICOM сумісний з європейським стандартом MEDICOM.</a:t>
            </a:r>
          </a:p>
          <a:p>
            <a:endParaRPr lang="uk-UA" dirty="0"/>
          </a:p>
        </p:txBody>
      </p:sp>
    </p:spTree>
    <p:extLst>
      <p:ext uri="{BB962C8B-B14F-4D97-AF65-F5344CB8AC3E}">
        <p14:creationId xmlns:p14="http://schemas.microsoft.com/office/powerpoint/2010/main" val="277394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6763" y="851047"/>
            <a:ext cx="10205049" cy="5293757"/>
          </a:xfrm>
          <a:prstGeom prst="rect">
            <a:avLst/>
          </a:prstGeom>
        </p:spPr>
        <p:txBody>
          <a:bodyPr wrap="square">
            <a:spAutoFit/>
          </a:bodyPr>
          <a:lstStyle/>
          <a:p>
            <a:pPr indent="450215" algn="just">
              <a:spcAft>
                <a:spcPts val="0"/>
              </a:spcAft>
            </a:pPr>
            <a:r>
              <a:rPr lang="uk-UA" sz="2000" dirty="0">
                <a:solidFill>
                  <a:srgbClr val="000000"/>
                </a:solidFill>
                <a:ea typeface="Times New Roman" panose="02020603050405020304" pitchFamily="18" charset="0"/>
              </a:rPr>
              <a:t>Стандарт складається з 13 частин, з яких у поточній версії (DICOM 3.0) представлені перші 9 (рисунок 5</a:t>
            </a:r>
            <a:r>
              <a:rPr lang="uk-UA" sz="2000" dirty="0" smtClean="0">
                <a:solidFill>
                  <a:srgbClr val="000000"/>
                </a:solidFill>
                <a:ea typeface="Times New Roman" panose="02020603050405020304" pitchFamily="18" charset="0"/>
              </a:rPr>
              <a:t>):</a:t>
            </a:r>
            <a:endParaRPr lang="uk-UA" sz="2000" dirty="0">
              <a:ea typeface="Times New Roman" panose="02020603050405020304" pitchFamily="18" charset="0"/>
            </a:endParaRPr>
          </a:p>
          <a:p>
            <a:pPr indent="450215" algn="just">
              <a:spcAft>
                <a:spcPts val="0"/>
              </a:spcAft>
            </a:pPr>
            <a:r>
              <a:rPr lang="uk-UA" sz="2000" dirty="0">
                <a:solidFill>
                  <a:srgbClr val="000000"/>
                </a:solidFill>
                <a:ea typeface="Times New Roman" panose="02020603050405020304" pitchFamily="18" charset="0"/>
              </a:rPr>
              <a:t>Частина 1. Введення</a:t>
            </a:r>
            <a:endParaRPr lang="uk-UA" sz="2000" dirty="0">
              <a:ea typeface="Times New Roman" panose="02020603050405020304" pitchFamily="18" charset="0"/>
            </a:endParaRPr>
          </a:p>
          <a:p>
            <a:pPr indent="450215" algn="just">
              <a:spcAft>
                <a:spcPts val="0"/>
              </a:spcAft>
            </a:pPr>
            <a:r>
              <a:rPr lang="uk-UA" sz="2000" dirty="0">
                <a:solidFill>
                  <a:srgbClr val="000000"/>
                </a:solidFill>
                <a:ea typeface="Times New Roman" panose="02020603050405020304" pitchFamily="18" charset="0"/>
              </a:rPr>
              <a:t>Частина 2. Відповідність стандарту</a:t>
            </a:r>
            <a:endParaRPr lang="uk-UA" sz="2000" dirty="0">
              <a:ea typeface="Times New Roman" panose="02020603050405020304" pitchFamily="18" charset="0"/>
            </a:endParaRPr>
          </a:p>
          <a:p>
            <a:pPr indent="450215" algn="just">
              <a:spcAft>
                <a:spcPts val="0"/>
              </a:spcAft>
            </a:pPr>
            <a:r>
              <a:rPr lang="uk-UA" sz="2000" dirty="0">
                <a:solidFill>
                  <a:srgbClr val="000000"/>
                </a:solidFill>
                <a:ea typeface="Times New Roman" panose="02020603050405020304" pitchFamily="18" charset="0"/>
              </a:rPr>
              <a:t>Частина 3. Визначення інформаційних об’єктів</a:t>
            </a:r>
            <a:endParaRPr lang="uk-UA" sz="2000" dirty="0">
              <a:ea typeface="Times New Roman" panose="02020603050405020304" pitchFamily="18" charset="0"/>
            </a:endParaRPr>
          </a:p>
          <a:p>
            <a:pPr indent="450215" algn="just">
              <a:spcAft>
                <a:spcPts val="0"/>
              </a:spcAft>
            </a:pPr>
            <a:r>
              <a:rPr lang="uk-UA" sz="2000" dirty="0">
                <a:solidFill>
                  <a:srgbClr val="000000"/>
                </a:solidFill>
                <a:ea typeface="Times New Roman" panose="02020603050405020304" pitchFamily="18" charset="0"/>
              </a:rPr>
              <a:t>Частина 4. Специфікації класів операцій. Специфікації підлягають класи дій або операцій, які можуть виконуватися над інформаційними об’єктами. Вводиться поняття операція-об’єкт SOP (</a:t>
            </a:r>
            <a:r>
              <a:rPr lang="uk-UA" sz="2000" dirty="0" err="1">
                <a:solidFill>
                  <a:srgbClr val="000000"/>
                </a:solidFill>
                <a:ea typeface="Times New Roman" panose="02020603050405020304" pitchFamily="18" charset="0"/>
              </a:rPr>
              <a:t>service-object</a:t>
            </a:r>
            <a:r>
              <a:rPr lang="uk-UA" sz="2000" dirty="0">
                <a:solidFill>
                  <a:srgbClr val="000000"/>
                </a:solidFill>
                <a:ea typeface="Times New Roman" panose="02020603050405020304" pitchFamily="18" charset="0"/>
              </a:rPr>
              <a:t> </a:t>
            </a:r>
            <a:r>
              <a:rPr lang="uk-UA" sz="2000" dirty="0" err="1">
                <a:solidFill>
                  <a:srgbClr val="000000"/>
                </a:solidFill>
                <a:ea typeface="Times New Roman" panose="02020603050405020304" pitchFamily="18" charset="0"/>
              </a:rPr>
              <a:t>pair</a:t>
            </a:r>
            <a:r>
              <a:rPr lang="uk-UA" sz="2000" dirty="0">
                <a:solidFill>
                  <a:srgbClr val="000000"/>
                </a:solidFill>
                <a:ea typeface="Times New Roman" panose="02020603050405020304" pitchFamily="18" charset="0"/>
              </a:rPr>
              <a:t>). Розробники стандарту виходили з того, що застосування операції до об’єкта може бути обмежене його властивостями, тому є потреба в окремому описі класів SOP. Наприклад, для класу операцій зберігання виділяються окремі стандартні класи операцій-об’єктів зберігання зображень цифрової радіографії, зберігання ультразвукових зображень, зберігання накладень, зберігання таблиці перетворення пікселів і </a:t>
            </a:r>
            <a:r>
              <a:rPr lang="uk-UA" sz="2000" dirty="0" err="1">
                <a:solidFill>
                  <a:srgbClr val="000000"/>
                </a:solidFill>
                <a:ea typeface="Times New Roman" panose="02020603050405020304" pitchFamily="18" charset="0"/>
              </a:rPr>
              <a:t>т.д</a:t>
            </a:r>
            <a:r>
              <a:rPr lang="uk-UA" sz="2000" dirty="0">
                <a:solidFill>
                  <a:srgbClr val="000000"/>
                </a:solidFill>
                <a:ea typeface="Times New Roman" panose="02020603050405020304" pitchFamily="18" charset="0"/>
              </a:rPr>
              <a:t>. Аналогічні пари виділяються для </a:t>
            </a:r>
            <a:r>
              <a:rPr lang="uk-UA" sz="2000" dirty="0" err="1">
                <a:solidFill>
                  <a:srgbClr val="000000"/>
                </a:solidFill>
                <a:ea typeface="Times New Roman" panose="02020603050405020304" pitchFamily="18" charset="0"/>
              </a:rPr>
              <a:t>операціі</a:t>
            </a:r>
            <a:r>
              <a:rPr lang="uk-UA" sz="2000" dirty="0">
                <a:solidFill>
                  <a:srgbClr val="000000"/>
                </a:solidFill>
                <a:ea typeface="Times New Roman" panose="02020603050405020304" pitchFamily="18" charset="0"/>
              </a:rPr>
              <a:t> Запит / витяг і </a:t>
            </a:r>
            <a:r>
              <a:rPr lang="uk-UA" sz="2000" dirty="0" err="1">
                <a:solidFill>
                  <a:srgbClr val="000000"/>
                </a:solidFill>
                <a:ea typeface="Times New Roman" panose="02020603050405020304" pitchFamily="18" charset="0"/>
              </a:rPr>
              <a:t>т.д</a:t>
            </a:r>
            <a:r>
              <a:rPr lang="uk-UA" sz="2000" dirty="0" smtClean="0">
                <a:solidFill>
                  <a:srgbClr val="000000"/>
                </a:solidFill>
                <a:ea typeface="Times New Roman" panose="02020603050405020304" pitchFamily="18" charset="0"/>
              </a:rPr>
              <a:t>.</a:t>
            </a:r>
          </a:p>
          <a:p>
            <a:pPr indent="457200"/>
            <a:r>
              <a:rPr lang="uk-UA" sz="2000" dirty="0"/>
              <a:t>Частина 5. Структура і семантика даних. Описуються типи даних і правила кодування, що використовуються при передачі даних з однієї системи в іншу. Підлягають специфікації формати передачі зображень. Стандарт допускає передачу вихідних і ущільнених зображень.</a:t>
            </a:r>
          </a:p>
          <a:p>
            <a:pPr indent="450215" algn="just">
              <a:spcAft>
                <a:spcPts val="0"/>
              </a:spcAft>
            </a:pPr>
            <a:endParaRPr lang="uk-UA" dirty="0">
              <a:effectLst/>
              <a:ea typeface="Times New Roman" panose="02020603050405020304" pitchFamily="18" charset="0"/>
            </a:endParaRPr>
          </a:p>
        </p:txBody>
      </p:sp>
    </p:spTree>
    <p:extLst>
      <p:ext uri="{BB962C8B-B14F-4D97-AF65-F5344CB8AC3E}">
        <p14:creationId xmlns:p14="http://schemas.microsoft.com/office/powerpoint/2010/main" val="1324056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9841" y="814351"/>
            <a:ext cx="9747849" cy="3970318"/>
          </a:xfrm>
          <a:prstGeom prst="rect">
            <a:avLst/>
          </a:prstGeom>
        </p:spPr>
        <p:txBody>
          <a:bodyPr wrap="square">
            <a:spAutoFit/>
          </a:bodyPr>
          <a:lstStyle/>
          <a:p>
            <a:pPr indent="457200" algn="just">
              <a:spcAft>
                <a:spcPts val="0"/>
              </a:spcAft>
            </a:pPr>
            <a:r>
              <a:rPr lang="uk-UA" dirty="0">
                <a:solidFill>
                  <a:srgbClr val="000000"/>
                </a:solidFill>
                <a:ea typeface="Times New Roman" panose="02020603050405020304" pitchFamily="18" charset="0"/>
              </a:rPr>
              <a:t>Частина 6. Словник даних. Наводиться повний список елементів даних, описаних у стандарті DICOM. Кожен елемент даних ідентифікується парою цілих чисел, наприклад пара (0018,5100) ідентифікує опис стану пацієнта по відношенню до пристрою в момент проведення дослідження. Крім ідентифікатора, наводяться ім’я елемента, характеристика його значення (рядок символів, число і </a:t>
            </a:r>
            <a:r>
              <a:rPr lang="uk-UA" dirty="0" err="1">
                <a:solidFill>
                  <a:srgbClr val="000000"/>
                </a:solidFill>
                <a:ea typeface="Times New Roman" panose="02020603050405020304" pitchFamily="18" charset="0"/>
              </a:rPr>
              <a:t>т.д</a:t>
            </a:r>
            <a:r>
              <a:rPr lang="uk-UA" dirty="0">
                <a:solidFill>
                  <a:srgbClr val="000000"/>
                </a:solidFill>
                <a:ea typeface="Times New Roman" panose="02020603050405020304" pitchFamily="18" charset="0"/>
              </a:rPr>
              <a:t>.) і допустиме число повторень елемента в повідомленні</a:t>
            </a:r>
            <a:r>
              <a:rPr lang="uk-UA" dirty="0" smtClean="0">
                <a:solidFill>
                  <a:srgbClr val="000000"/>
                </a:solidFill>
                <a:ea typeface="Times New Roman" panose="02020603050405020304" pitchFamily="18" charset="0"/>
              </a:rPr>
              <a:t>.</a:t>
            </a:r>
          </a:p>
          <a:p>
            <a:pPr indent="457200"/>
            <a:r>
              <a:rPr lang="uk-UA" dirty="0"/>
              <a:t>Частина 7. Обмін повідомленнями. Описується структура команд і протоколу обміну повідомленнями в стандарті DICOM.</a:t>
            </a:r>
          </a:p>
          <a:p>
            <a:pPr indent="457200"/>
            <a:r>
              <a:rPr lang="uk-UA" dirty="0"/>
              <a:t>Частина 8. Забезпечення обміну повідомленнями в мережевих середовищах. Визначаються всі необхідні компоненти системи обміну повідомленнями в стандарті DICOM в мережних середовищах, що використовують протокол TCP/IP. Виклад цієї частини істотно спирається на відповідні стандарти Моделі взаємодії відкритих систем OSI (ISO 8222 та ISO 8649).</a:t>
            </a:r>
          </a:p>
          <a:p>
            <a:pPr indent="457200"/>
            <a:r>
              <a:rPr lang="uk-UA" dirty="0"/>
              <a:t>Частина 9. Забезпечення обміну повідомленнями при прямому зв’язку абонентів (</a:t>
            </a:r>
            <a:r>
              <a:rPr lang="uk-UA" dirty="0" err="1"/>
              <a:t>point-to-point</a:t>
            </a:r>
            <a:r>
              <a:rPr lang="uk-UA" dirty="0"/>
              <a:t>). Наводиться докладний опис прямої взаємодії двох пристроїв, включаючи призначення кожної ніжки 50-контактного роз’єму, рівня переданих сигналів, їх тимчасові характеристики і </a:t>
            </a:r>
            <a:r>
              <a:rPr lang="uk-UA" dirty="0" err="1"/>
              <a:t>т.д</a:t>
            </a:r>
            <a:r>
              <a:rPr lang="uk-UA" dirty="0"/>
              <a:t>. </a:t>
            </a:r>
          </a:p>
        </p:txBody>
      </p:sp>
    </p:spTree>
    <p:extLst>
      <p:ext uri="{BB962C8B-B14F-4D97-AF65-F5344CB8AC3E}">
        <p14:creationId xmlns:p14="http://schemas.microsoft.com/office/powerpoint/2010/main" val="3358776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9676" y="1160882"/>
            <a:ext cx="10049774" cy="3693319"/>
          </a:xfrm>
          <a:prstGeom prst="rect">
            <a:avLst/>
          </a:prstGeom>
        </p:spPr>
        <p:txBody>
          <a:bodyPr wrap="square">
            <a:spAutoFit/>
          </a:bodyPr>
          <a:lstStyle/>
          <a:p>
            <a:pPr indent="450215" algn="just">
              <a:spcAft>
                <a:spcPts val="0"/>
              </a:spcAft>
            </a:pPr>
            <a:r>
              <a:rPr lang="uk-UA" dirty="0">
                <a:solidFill>
                  <a:srgbClr val="000000"/>
                </a:solidFill>
                <a:ea typeface="Times New Roman" panose="02020603050405020304" pitchFamily="18" charset="0"/>
              </a:rPr>
              <a:t>На стадії розробки і затвердження знаходяться ще 4 частини стандарту:</a:t>
            </a:r>
            <a:endParaRPr lang="uk-UA" dirty="0">
              <a:ea typeface="Times New Roman" panose="02020603050405020304" pitchFamily="18" charset="0"/>
            </a:endParaRPr>
          </a:p>
          <a:p>
            <a:pPr indent="450215" algn="just">
              <a:spcAft>
                <a:spcPts val="0"/>
              </a:spcAft>
            </a:pPr>
            <a:r>
              <a:rPr lang="uk-UA" dirty="0">
                <a:solidFill>
                  <a:srgbClr val="000000"/>
                </a:solidFill>
                <a:ea typeface="Times New Roman" panose="02020603050405020304" pitchFamily="18" charset="0"/>
              </a:rPr>
              <a:t>Частина 10. Носії даних і формати файлів. Описуються теоретичні основи зберігання медичних зображень на різних зовнішніх носіях даних.</a:t>
            </a:r>
            <a:endParaRPr lang="uk-UA" dirty="0">
              <a:ea typeface="Times New Roman" panose="02020603050405020304" pitchFamily="18" charset="0"/>
            </a:endParaRPr>
          </a:p>
          <a:p>
            <a:pPr indent="450215" algn="just">
              <a:spcAft>
                <a:spcPts val="0"/>
              </a:spcAft>
            </a:pPr>
            <a:r>
              <a:rPr lang="uk-UA" dirty="0">
                <a:solidFill>
                  <a:srgbClr val="000000"/>
                </a:solidFill>
                <a:ea typeface="Times New Roman" panose="02020603050405020304" pitchFamily="18" charset="0"/>
              </a:rPr>
              <a:t>Частина 11. Прикладні характеристики зберігання даних на зовнішніх носіях. Описуються вимоги до даних, які повинні зберігатися на зовнішніх носіях. Описи мають клінічну спрямованість, наприклад, задають, які дані повинні зберігатися на зовнішніх носіях при проведенні ангіографії.</a:t>
            </a:r>
            <a:endParaRPr lang="uk-UA" dirty="0">
              <a:ea typeface="Times New Roman" panose="02020603050405020304" pitchFamily="18" charset="0"/>
            </a:endParaRPr>
          </a:p>
          <a:p>
            <a:pPr indent="450215" algn="just">
              <a:spcAft>
                <a:spcPts val="0"/>
              </a:spcAft>
            </a:pPr>
            <a:r>
              <a:rPr lang="uk-UA" dirty="0">
                <a:solidFill>
                  <a:srgbClr val="000000"/>
                </a:solidFill>
                <a:ea typeface="Times New Roman" panose="02020603050405020304" pitchFamily="18" charset="0"/>
              </a:rPr>
              <a:t>Частина 12. Формати носіїв і фізичне середовище зберігання даних.</a:t>
            </a:r>
            <a:endParaRPr lang="uk-UA" dirty="0">
              <a:ea typeface="Times New Roman" panose="02020603050405020304" pitchFamily="18" charset="0"/>
            </a:endParaRPr>
          </a:p>
          <a:p>
            <a:pPr indent="450215" algn="just">
              <a:spcAft>
                <a:spcPts val="0"/>
              </a:spcAft>
            </a:pPr>
            <a:r>
              <a:rPr lang="uk-UA" dirty="0">
                <a:solidFill>
                  <a:srgbClr val="000000"/>
                </a:solidFill>
                <a:ea typeface="Times New Roman" panose="02020603050405020304" pitchFamily="18" charset="0"/>
              </a:rPr>
              <a:t>Частина 13. Управління виведенням на друкуючі пристрої при прямому з’єднанні. Описуються протоколи і операції, необхідні для виведення зображення на друкувальний пристрій. Висновок здійснюється системою-виконавцем, що має пряме сполучення з системою-ініціатором виводу</a:t>
            </a:r>
            <a:r>
              <a:rPr lang="uk-UA" dirty="0" smtClean="0">
                <a:solidFill>
                  <a:srgbClr val="000000"/>
                </a:solidFill>
                <a:ea typeface="Times New Roman" panose="02020603050405020304" pitchFamily="18" charset="0"/>
              </a:rPr>
              <a:t>.</a:t>
            </a:r>
          </a:p>
          <a:p>
            <a:pPr indent="450215" algn="just"/>
            <a:r>
              <a:rPr lang="uk-UA" dirty="0"/>
              <a:t>Структура DICOM приведена у відповідність з директивами організації ISO, що істотно відрізняє даний стандарт від стандарту електронної передачі текстових медичних документів HL7.</a:t>
            </a:r>
          </a:p>
          <a:p>
            <a:pPr indent="450215" algn="just">
              <a:spcAft>
                <a:spcPts val="0"/>
              </a:spcAft>
            </a:pPr>
            <a:endParaRPr lang="uk-UA" dirty="0">
              <a:effectLst/>
              <a:ea typeface="Times New Roman" panose="02020603050405020304" pitchFamily="18" charset="0"/>
            </a:endParaRPr>
          </a:p>
        </p:txBody>
      </p:sp>
    </p:spTree>
    <p:extLst>
      <p:ext uri="{BB962C8B-B14F-4D97-AF65-F5344CB8AC3E}">
        <p14:creationId xmlns:p14="http://schemas.microsoft.com/office/powerpoint/2010/main" val="2851289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tretch>
            <a:fillRect/>
          </a:stretch>
        </p:blipFill>
        <p:spPr>
          <a:xfrm>
            <a:off x="3666406" y="788688"/>
            <a:ext cx="4934130" cy="4240512"/>
          </a:xfrm>
          <a:prstGeom prst="rect">
            <a:avLst/>
          </a:prstGeom>
        </p:spPr>
      </p:pic>
      <p:sp>
        <p:nvSpPr>
          <p:cNvPr id="3" name="Прямоугольник 2"/>
          <p:cNvSpPr/>
          <p:nvPr/>
        </p:nvSpPr>
        <p:spPr>
          <a:xfrm>
            <a:off x="3085471" y="5141192"/>
            <a:ext cx="6096000" cy="646331"/>
          </a:xfrm>
          <a:prstGeom prst="rect">
            <a:avLst/>
          </a:prstGeom>
        </p:spPr>
        <p:txBody>
          <a:bodyPr>
            <a:spAutoFit/>
          </a:bodyPr>
          <a:lstStyle/>
          <a:p>
            <a:pPr algn="ctr">
              <a:spcAft>
                <a:spcPts val="0"/>
              </a:spcAft>
            </a:pPr>
            <a:r>
              <a:rPr lang="uk-UA" dirty="0" smtClean="0">
                <a:solidFill>
                  <a:srgbClr val="000000"/>
                </a:solidFill>
                <a:latin typeface="Times New Roman" panose="02020603050405020304" pitchFamily="18" charset="0"/>
                <a:ea typeface="Times New Roman" panose="02020603050405020304" pitchFamily="18" charset="0"/>
              </a:rPr>
              <a:t>Рис. 5 </a:t>
            </a:r>
            <a:r>
              <a:rPr lang="uk-UA" dirty="0">
                <a:solidFill>
                  <a:srgbClr val="000000"/>
                </a:solidFill>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Поширений </a:t>
            </a:r>
            <a:r>
              <a:rPr lang="uk-UA" dirty="0" err="1">
                <a:latin typeface="Times New Roman" panose="02020603050405020304" pitchFamily="18" charset="0"/>
                <a:ea typeface="Times New Roman" panose="02020603050405020304" pitchFamily="18" charset="0"/>
              </a:rPr>
              <a:t>варiант</a:t>
            </a:r>
            <a:r>
              <a:rPr lang="uk-UA" dirty="0">
                <a:latin typeface="Times New Roman" panose="02020603050405020304" pitchFamily="18" charset="0"/>
                <a:ea typeface="Times New Roman" panose="02020603050405020304" pitchFamily="18" charset="0"/>
              </a:rPr>
              <a:t> схематичного зображення структури стандарту DICOM [7]</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528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Вступ</a:t>
            </a:r>
            <a:r>
              <a:rPr lang="uk-UA" dirty="0" smtClean="0"/>
              <a:t> </a:t>
            </a:r>
            <a:endParaRPr lang="uk-UA" dirty="0"/>
          </a:p>
        </p:txBody>
      </p:sp>
      <p:sp>
        <p:nvSpPr>
          <p:cNvPr id="3" name="Объект 2"/>
          <p:cNvSpPr>
            <a:spLocks noGrp="1"/>
          </p:cNvSpPr>
          <p:nvPr>
            <p:ph idx="1"/>
          </p:nvPr>
        </p:nvSpPr>
        <p:spPr/>
        <p:txBody>
          <a:bodyPr/>
          <a:lstStyle/>
          <a:p>
            <a:r>
              <a:rPr lang="ru-RU" dirty="0"/>
              <a:t>Для того </a:t>
            </a:r>
            <a:r>
              <a:rPr lang="ru-RU" dirty="0" err="1"/>
              <a:t>щоб</a:t>
            </a:r>
            <a:r>
              <a:rPr lang="ru-RU" dirty="0"/>
              <a:t> </a:t>
            </a:r>
            <a:r>
              <a:rPr lang="ru-RU" dirty="0" err="1"/>
              <a:t>медична</a:t>
            </a:r>
            <a:r>
              <a:rPr lang="ru-RU" dirty="0"/>
              <a:t> </a:t>
            </a:r>
            <a:r>
              <a:rPr lang="ru-RU" dirty="0" err="1"/>
              <a:t>інформація</a:t>
            </a:r>
            <a:r>
              <a:rPr lang="ru-RU" dirty="0"/>
              <a:t> </a:t>
            </a:r>
            <a:r>
              <a:rPr lang="ru-RU" dirty="0" err="1"/>
              <a:t>була</a:t>
            </a:r>
            <a:r>
              <a:rPr lang="ru-RU" dirty="0"/>
              <a:t> </a:t>
            </a:r>
            <a:r>
              <a:rPr lang="ru-RU" dirty="0" err="1"/>
              <a:t>зрозумілою</a:t>
            </a:r>
            <a:r>
              <a:rPr lang="ru-RU" dirty="0"/>
              <a:t> </a:t>
            </a:r>
            <a:r>
              <a:rPr lang="ru-RU" dirty="0" err="1"/>
              <a:t>всім</a:t>
            </a:r>
            <a:r>
              <a:rPr lang="ru-RU" dirty="0"/>
              <a:t> (людям та </a:t>
            </a:r>
            <a:r>
              <a:rPr lang="ru-RU" dirty="0" err="1"/>
              <a:t>комп'ютерам</a:t>
            </a:r>
            <a:r>
              <a:rPr lang="ru-RU" dirty="0"/>
              <a:t>), </a:t>
            </a:r>
            <a:r>
              <a:rPr lang="ru-RU" dirty="0" err="1"/>
              <a:t>розробляють</a:t>
            </a:r>
            <a:r>
              <a:rPr lang="ru-RU" dirty="0"/>
              <a:t> </a:t>
            </a:r>
            <a:r>
              <a:rPr lang="ru-RU" dirty="0" err="1"/>
              <a:t>стандарти</a:t>
            </a:r>
            <a:r>
              <a:rPr lang="ru-RU" dirty="0"/>
              <a:t> </a:t>
            </a:r>
            <a:r>
              <a:rPr lang="ru-RU" dirty="0" err="1"/>
              <a:t>медичних</a:t>
            </a:r>
            <a:r>
              <a:rPr lang="ru-RU" dirty="0"/>
              <a:t> </a:t>
            </a:r>
            <a:r>
              <a:rPr lang="ru-RU" dirty="0" err="1"/>
              <a:t>да­них</a:t>
            </a:r>
            <a:r>
              <a:rPr lang="ru-RU" dirty="0"/>
              <a:t>. </a:t>
            </a:r>
            <a:endParaRPr lang="ru-RU" dirty="0" smtClean="0"/>
          </a:p>
          <a:p>
            <a:r>
              <a:rPr lang="ru-RU" dirty="0" err="1" smtClean="0"/>
              <a:t>Стандарти</a:t>
            </a:r>
            <a:r>
              <a:rPr lang="ru-RU" dirty="0" smtClean="0"/>
              <a:t> </a:t>
            </a:r>
            <a:r>
              <a:rPr lang="ru-RU" dirty="0" err="1"/>
              <a:t>даних</a:t>
            </a:r>
            <a:r>
              <a:rPr lang="ru-RU" dirty="0"/>
              <a:t> є </a:t>
            </a:r>
            <a:r>
              <a:rPr lang="ru-RU" dirty="0" err="1"/>
              <a:t>єдиними</a:t>
            </a:r>
            <a:r>
              <a:rPr lang="ru-RU" dirty="0"/>
              <a:t> </a:t>
            </a:r>
            <a:r>
              <a:rPr lang="ru-RU" dirty="0" err="1"/>
              <a:t>вимогами</a:t>
            </a:r>
            <a:r>
              <a:rPr lang="ru-RU" dirty="0"/>
              <a:t> до </a:t>
            </a:r>
            <a:r>
              <a:rPr lang="ru-RU" dirty="0" err="1"/>
              <a:t>оформлення</a:t>
            </a:r>
            <a:r>
              <a:rPr lang="ru-RU" dirty="0"/>
              <a:t>, </a:t>
            </a:r>
            <a:r>
              <a:rPr lang="ru-RU" dirty="0" err="1"/>
              <a:t>зберігання</a:t>
            </a:r>
            <a:r>
              <a:rPr lang="ru-RU" dirty="0"/>
              <a:t> та </a:t>
            </a:r>
            <a:r>
              <a:rPr lang="ru-RU" dirty="0" err="1"/>
              <a:t>передачі</a:t>
            </a:r>
            <a:r>
              <a:rPr lang="ru-RU" dirty="0"/>
              <a:t> </a:t>
            </a:r>
            <a:r>
              <a:rPr lang="ru-RU" dirty="0" err="1"/>
              <a:t>медичних</a:t>
            </a:r>
            <a:r>
              <a:rPr lang="ru-RU" dirty="0"/>
              <a:t> </a:t>
            </a:r>
            <a:r>
              <a:rPr lang="ru-RU" dirty="0" err="1"/>
              <a:t>даних</a:t>
            </a:r>
            <a:r>
              <a:rPr lang="ru-RU" dirty="0"/>
              <a:t>. </a:t>
            </a:r>
            <a:r>
              <a:rPr lang="ru-RU" dirty="0" err="1"/>
              <a:t>Стандарти</a:t>
            </a:r>
            <a:r>
              <a:rPr lang="ru-RU" dirty="0"/>
              <a:t> </a:t>
            </a:r>
            <a:r>
              <a:rPr lang="ru-RU" dirty="0" err="1"/>
              <a:t>можуть</a:t>
            </a:r>
            <a:r>
              <a:rPr lang="ru-RU" dirty="0"/>
              <a:t> бути </a:t>
            </a:r>
            <a:r>
              <a:rPr lang="ru-RU" dirty="0" err="1"/>
              <a:t>виражені</a:t>
            </a:r>
            <a:r>
              <a:rPr lang="ru-RU" dirty="0"/>
              <a:t> в кодах, шаблонах </a:t>
            </a:r>
            <a:r>
              <a:rPr lang="ru-RU" dirty="0" err="1"/>
              <a:t>медичних</a:t>
            </a:r>
            <a:r>
              <a:rPr lang="ru-RU" dirty="0"/>
              <a:t> </a:t>
            </a:r>
            <a:r>
              <a:rPr lang="ru-RU" dirty="0" err="1"/>
              <a:t>документів</a:t>
            </a:r>
            <a:r>
              <a:rPr lang="ru-RU" dirty="0"/>
              <a:t>, в </a:t>
            </a:r>
            <a:r>
              <a:rPr lang="ru-RU" dirty="0" err="1"/>
              <a:t>обов'язкових</a:t>
            </a:r>
            <a:r>
              <a:rPr lang="ru-RU" dirty="0"/>
              <a:t> </a:t>
            </a:r>
            <a:r>
              <a:rPr lang="ru-RU" dirty="0" err="1"/>
              <a:t>умовах</a:t>
            </a:r>
            <a:r>
              <a:rPr lang="ru-RU" dirty="0"/>
              <a:t> </a:t>
            </a:r>
            <a:r>
              <a:rPr lang="ru-RU" dirty="0" err="1"/>
              <a:t>проведення</a:t>
            </a:r>
            <a:r>
              <a:rPr lang="ru-RU" dirty="0"/>
              <a:t> </a:t>
            </a:r>
            <a:r>
              <a:rPr lang="ru-RU" dirty="0" err="1"/>
              <a:t>досліджень</a:t>
            </a:r>
            <a:r>
              <a:rPr lang="ru-RU" dirty="0"/>
              <a:t> та </a:t>
            </a:r>
            <a:r>
              <a:rPr lang="ru-RU" dirty="0" err="1"/>
              <a:t>ін</a:t>
            </a:r>
            <a:r>
              <a:rPr lang="ru-RU" dirty="0"/>
              <a:t>.</a:t>
            </a:r>
            <a:r>
              <a:rPr lang="ru-RU" dirty="0"/>
              <a:t> </a:t>
            </a:r>
            <a:endParaRPr lang="uk-UA" dirty="0"/>
          </a:p>
        </p:txBody>
      </p:sp>
    </p:spTree>
    <p:extLst>
      <p:ext uri="{BB962C8B-B14F-4D97-AF65-F5344CB8AC3E}">
        <p14:creationId xmlns:p14="http://schemas.microsoft.com/office/powerpoint/2010/main" val="1932363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25638" y="1046549"/>
            <a:ext cx="6096000" cy="4585871"/>
          </a:xfrm>
          <a:prstGeom prst="rect">
            <a:avLst/>
          </a:prstGeom>
        </p:spPr>
        <p:txBody>
          <a:bodyPr>
            <a:spAutoFit/>
          </a:bodyPr>
          <a:lstStyle/>
          <a:p>
            <a:pPr indent="450215" algn="just">
              <a:spcAft>
                <a:spcPts val="0"/>
              </a:spcAft>
            </a:pPr>
            <a:r>
              <a:rPr lang="uk-UA" dirty="0">
                <a:solidFill>
                  <a:srgbClr val="000000"/>
                </a:solidFill>
                <a:ea typeface="Times New Roman" panose="02020603050405020304" pitchFamily="18" charset="0"/>
              </a:rPr>
              <a:t>Питання стандартизації актуальні при вирішенні завдань взаємодії інформаційно-зв’язних комплексів </a:t>
            </a:r>
            <a:r>
              <a:rPr lang="uk-UA" dirty="0" err="1">
                <a:solidFill>
                  <a:srgbClr val="000000"/>
                </a:solidFill>
                <a:ea typeface="Times New Roman" panose="02020603050405020304" pitchFamily="18" charset="0"/>
              </a:rPr>
              <a:t>телемедичних</a:t>
            </a:r>
            <a:r>
              <a:rPr lang="uk-UA" dirty="0">
                <a:solidFill>
                  <a:srgbClr val="000000"/>
                </a:solidFill>
                <a:ea typeface="Times New Roman" panose="02020603050405020304" pitchFamily="18" charset="0"/>
              </a:rPr>
              <a:t> мереж, особливо розроблених в різний час. На окреме обговорення заслуговують проблеми термінології і використання стандартів представлення даних в електронних записах про хворого, форматів зображень, міжнародних класифікаторів </a:t>
            </a:r>
            <a:r>
              <a:rPr lang="uk-UA" dirty="0" err="1">
                <a:solidFill>
                  <a:srgbClr val="000000"/>
                </a:solidFill>
                <a:ea typeface="Times New Roman" panose="02020603050405020304" pitchFamily="18" charset="0"/>
              </a:rPr>
              <a:t>хвороб</a:t>
            </a:r>
            <a:r>
              <a:rPr lang="uk-UA" dirty="0">
                <a:solidFill>
                  <a:srgbClr val="000000"/>
                </a:solidFill>
                <a:ea typeface="Times New Roman" panose="02020603050405020304" pitchFamily="18" charset="0"/>
              </a:rPr>
              <a:t>, діагнозів і тому подібне. Ці проблеми стали особливо актуальними при зростаючому обміні інформацією про пацієнтів (між </a:t>
            </a:r>
            <a:r>
              <a:rPr lang="uk-UA" dirty="0" err="1">
                <a:solidFill>
                  <a:srgbClr val="000000"/>
                </a:solidFill>
                <a:ea typeface="Times New Roman" panose="02020603050405020304" pitchFamily="18" charset="0"/>
              </a:rPr>
              <a:t>клініками</a:t>
            </a:r>
            <a:r>
              <a:rPr lang="uk-UA" dirty="0">
                <a:solidFill>
                  <a:srgbClr val="000000"/>
                </a:solidFill>
                <a:ea typeface="Times New Roman" panose="02020603050405020304" pitchFamily="18" charset="0"/>
              </a:rPr>
              <a:t>, страховими компаніями</a:t>
            </a:r>
            <a:r>
              <a:rPr lang="uk-UA" dirty="0" smtClean="0">
                <a:solidFill>
                  <a:srgbClr val="000000"/>
                </a:solidFill>
                <a:ea typeface="Times New Roman" panose="02020603050405020304" pitchFamily="18" charset="0"/>
              </a:rPr>
              <a:t>).</a:t>
            </a:r>
          </a:p>
          <a:p>
            <a:pPr indent="450215" algn="just"/>
            <a:r>
              <a:rPr lang="uk-UA" sz="1600" dirty="0"/>
              <a:t>Зокрема, в США «</a:t>
            </a:r>
            <a:r>
              <a:rPr lang="uk-UA" sz="1600" dirty="0" err="1"/>
              <a:t>нестикування</a:t>
            </a:r>
            <a:r>
              <a:rPr lang="uk-UA" sz="1600" dirty="0"/>
              <a:t>» МІС різних </a:t>
            </a:r>
            <a:r>
              <a:rPr lang="uk-UA" sz="1600" dirty="0" err="1"/>
              <a:t>клінік</a:t>
            </a:r>
            <a:r>
              <a:rPr lang="uk-UA" sz="1600" dirty="0"/>
              <a:t> привело не лише до значних витрат на розробку програм-конверторів і проміжних стандартів, але і стало однією з причин заміни МІС в </a:t>
            </a:r>
            <a:r>
              <a:rPr lang="uk-UA" sz="1600" dirty="0" err="1"/>
              <a:t>клініках</a:t>
            </a:r>
            <a:r>
              <a:rPr lang="uk-UA" sz="1600" dirty="0"/>
              <a:t> на сучасніші, що підтримують основні стандарти представлення даних (наприклад, для даних – </a:t>
            </a:r>
            <a:r>
              <a:rPr lang="uk-UA" sz="1600" dirty="0" err="1"/>
              <a:t>Health</a:t>
            </a:r>
            <a:r>
              <a:rPr lang="uk-UA" sz="1600" dirty="0"/>
              <a:t> </a:t>
            </a:r>
            <a:r>
              <a:rPr lang="uk-UA" sz="1600" dirty="0" err="1"/>
              <a:t>Level</a:t>
            </a:r>
            <a:r>
              <a:rPr lang="uk-UA" sz="1600" dirty="0"/>
              <a:t> 7 і ASTM, для зображень – DICOM). </a:t>
            </a:r>
          </a:p>
          <a:p>
            <a:pPr indent="450215" algn="just">
              <a:spcAft>
                <a:spcPts val="0"/>
              </a:spcAft>
            </a:pPr>
            <a:endParaRPr lang="uk-UA" sz="1600" dirty="0">
              <a:effectLst/>
              <a:ea typeface="Times New Roman" panose="02020603050405020304" pitchFamily="18" charset="0"/>
            </a:endParaRPr>
          </a:p>
        </p:txBody>
      </p:sp>
    </p:spTree>
    <p:extLst>
      <p:ext uri="{BB962C8B-B14F-4D97-AF65-F5344CB8AC3E}">
        <p14:creationId xmlns:p14="http://schemas.microsoft.com/office/powerpoint/2010/main" val="352195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a:t>SCP-ECG </a:t>
            </a:r>
            <a:endParaRPr lang="uk-UA" sz="4000" dirty="0"/>
          </a:p>
        </p:txBody>
      </p:sp>
      <p:sp>
        <p:nvSpPr>
          <p:cNvPr id="3" name="Объект 2"/>
          <p:cNvSpPr>
            <a:spLocks noGrp="1"/>
          </p:cNvSpPr>
          <p:nvPr>
            <p:ph idx="1"/>
          </p:nvPr>
        </p:nvSpPr>
        <p:spPr/>
        <p:txBody>
          <a:bodyPr>
            <a:normAutofit fontScale="85000" lnSpcReduction="10000"/>
          </a:bodyPr>
          <a:lstStyle/>
          <a:p>
            <a:r>
              <a:rPr lang="uk-UA" dirty="0"/>
              <a:t>Під егідою технічного комітету TC251 Європейського Комітету з Стандартизації (CEN) був розроблений документ ENV1064, що є офіційним стандартом SCP-ECG (Standard </a:t>
            </a:r>
            <a:r>
              <a:rPr lang="uk-UA" dirty="0" err="1"/>
              <a:t>communications</a:t>
            </a:r>
            <a:r>
              <a:rPr lang="uk-UA" dirty="0"/>
              <a:t> </a:t>
            </a:r>
            <a:r>
              <a:rPr lang="uk-UA" dirty="0" err="1"/>
              <a:t>protocol</a:t>
            </a:r>
            <a:r>
              <a:rPr lang="uk-UA" dirty="0"/>
              <a:t> </a:t>
            </a:r>
            <a:r>
              <a:rPr lang="uk-UA" dirty="0" err="1"/>
              <a:t>for</a:t>
            </a:r>
            <a:r>
              <a:rPr lang="uk-UA" dirty="0"/>
              <a:t> </a:t>
            </a:r>
            <a:r>
              <a:rPr lang="uk-UA" dirty="0" err="1"/>
              <a:t>computerized</a:t>
            </a:r>
            <a:r>
              <a:rPr lang="uk-UA" dirty="0"/>
              <a:t> </a:t>
            </a:r>
            <a:r>
              <a:rPr lang="uk-UA" dirty="0" err="1"/>
              <a:t>electrocardiography</a:t>
            </a:r>
            <a:r>
              <a:rPr lang="uk-UA" dirty="0"/>
              <a:t> – Стандартний протокол зв’язку для комп’ютерної електрокардіографії) Європейського Союзу. </a:t>
            </a:r>
          </a:p>
          <a:p>
            <a:r>
              <a:rPr lang="uk-UA" dirty="0"/>
              <a:t>Стандарт ENV1064 встановлює єдиний (стандартний) протокол передачі (SCP) ЕКГ-даних як між цифровим електрокардіографом та комп’ютеризованою системою управління, так і між комп’ютерними системами різних виробників. Стандарт SCP-ECG не накладає обмежень на фізичний рівень протоколу, а лише визначає мінімально необхідні вимоги. Саме він регламентує деякі угоди по передаванню інших даних: відомостей про пацієнта, результатів аналізу ЕКГ, умови проведення вимірювань і </a:t>
            </a:r>
            <a:r>
              <a:rPr lang="uk-UA" dirty="0" err="1"/>
              <a:t>т.д</a:t>
            </a:r>
            <a:r>
              <a:rPr lang="uk-UA" dirty="0"/>
              <a:t>. </a:t>
            </a:r>
          </a:p>
        </p:txBody>
      </p:sp>
    </p:spTree>
    <p:extLst>
      <p:ext uri="{BB962C8B-B14F-4D97-AF65-F5344CB8AC3E}">
        <p14:creationId xmlns:p14="http://schemas.microsoft.com/office/powerpoint/2010/main" val="96429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16656" y="1247862"/>
            <a:ext cx="7953555" cy="3693319"/>
          </a:xfrm>
          <a:prstGeom prst="rect">
            <a:avLst/>
          </a:prstGeom>
        </p:spPr>
        <p:txBody>
          <a:bodyPr wrap="square">
            <a:spAutoFit/>
          </a:bodyPr>
          <a:lstStyle/>
          <a:p>
            <a:pPr indent="450215" algn="just">
              <a:spcAft>
                <a:spcPts val="0"/>
              </a:spcAft>
            </a:pPr>
            <a:r>
              <a:rPr lang="uk-UA" dirty="0">
                <a:ea typeface="Times New Roman" panose="02020603050405020304" pitchFamily="18" charset="0"/>
              </a:rPr>
              <a:t>В рамках протоколу SCP зміст і формат ЕКГ-сигналу та результатів вимірювань, отриманих від електрокардіографів різних марок, не обов’язково повинні бути ідентичні. Наступні можливі варіанти використання записів ЕКГ-сигналу вимагають особливої уваги [6]: порівняння серій ЕКГ-сигналів та їх інтерпретацій; форматів діаграм ЕКГ-сигналів; </a:t>
            </a:r>
            <a:r>
              <a:rPr lang="uk-UA" dirty="0" err="1">
                <a:ea typeface="Times New Roman" panose="02020603050405020304" pitchFamily="18" charset="0"/>
              </a:rPr>
              <a:t>двонаправленої</a:t>
            </a:r>
            <a:r>
              <a:rPr lang="uk-UA" dirty="0">
                <a:ea typeface="Times New Roman" panose="02020603050405020304" pitchFamily="18" charset="0"/>
              </a:rPr>
              <a:t> передачі. Даний стандарт підтримує традиційний запис електрокардіограми у вигляді стандартних 12 </a:t>
            </a:r>
            <a:r>
              <a:rPr lang="uk-UA" dirty="0" err="1">
                <a:ea typeface="Times New Roman" panose="02020603050405020304" pitchFamily="18" charset="0"/>
              </a:rPr>
              <a:t>відведень</a:t>
            </a:r>
            <a:r>
              <a:rPr lang="uk-UA" dirty="0">
                <a:ea typeface="Times New Roman" panose="02020603050405020304" pitchFamily="18" charset="0"/>
              </a:rPr>
              <a:t> і вектор-кардіографію. Комп’ютерна обробка ЕКГ-сигналу може бути розділена на 3 стадії:</a:t>
            </a:r>
          </a:p>
          <a:p>
            <a:pPr indent="450215" algn="just">
              <a:spcAft>
                <a:spcPts val="0"/>
              </a:spcAft>
            </a:pPr>
            <a:r>
              <a:rPr lang="uk-UA" dirty="0">
                <a:ea typeface="Times New Roman" panose="02020603050405020304" pitchFamily="18" charset="0"/>
              </a:rPr>
              <a:t>1) отримання, кодування, передавання і зберігання даних; 2) розпізнавання зразків і виявлення особливостей, тобто вимірювання ЕКГ-сигналу;</a:t>
            </a:r>
          </a:p>
          <a:p>
            <a:pPr indent="450215" algn="just">
              <a:spcAft>
                <a:spcPts val="0"/>
              </a:spcAft>
            </a:pPr>
            <a:r>
              <a:rPr lang="uk-UA" dirty="0">
                <a:ea typeface="Times New Roman" panose="02020603050405020304" pitchFamily="18" charset="0"/>
              </a:rPr>
              <a:t>3) діагностична класифікація. На кожній з цих стадій існують найбільш важливі моменти для стандартизації і перевірки відповідності якості даних. Рамки стандарту обмежені першою з цих трьох стадій [3].</a:t>
            </a:r>
            <a:endParaRPr lang="uk-UA" dirty="0">
              <a:effectLst/>
              <a:ea typeface="Times New Roman" panose="02020603050405020304" pitchFamily="18" charset="0"/>
            </a:endParaRPr>
          </a:p>
        </p:txBody>
      </p:sp>
    </p:spTree>
    <p:extLst>
      <p:ext uri="{BB962C8B-B14F-4D97-AF65-F5344CB8AC3E}">
        <p14:creationId xmlns:p14="http://schemas.microsoft.com/office/powerpoint/2010/main" val="185849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err="1"/>
              <a:t>Інші</a:t>
            </a:r>
            <a:r>
              <a:rPr lang="ru-RU" sz="4000" b="1" dirty="0"/>
              <a:t> </a:t>
            </a:r>
            <a:r>
              <a:rPr lang="ru-RU" sz="4000" b="1" dirty="0" err="1"/>
              <a:t>стандарти</a:t>
            </a:r>
            <a:r>
              <a:rPr lang="ru-RU" sz="4000" b="1" dirty="0"/>
              <a:t> </a:t>
            </a:r>
            <a:endParaRPr lang="uk-UA" sz="4000" dirty="0"/>
          </a:p>
        </p:txBody>
      </p:sp>
      <p:sp>
        <p:nvSpPr>
          <p:cNvPr id="3" name="Объект 2"/>
          <p:cNvSpPr>
            <a:spLocks noGrp="1"/>
          </p:cNvSpPr>
          <p:nvPr>
            <p:ph idx="1"/>
          </p:nvPr>
        </p:nvSpPr>
        <p:spPr/>
        <p:txBody>
          <a:bodyPr/>
          <a:lstStyle/>
          <a:p>
            <a:r>
              <a:rPr lang="uk-UA" dirty="0"/>
              <a:t>З важливих стандартів відзначимо також </a:t>
            </a:r>
            <a:r>
              <a:rPr lang="uk-UA" dirty="0" err="1"/>
              <a:t>International</a:t>
            </a:r>
            <a:r>
              <a:rPr lang="uk-UA" dirty="0"/>
              <a:t> </a:t>
            </a:r>
            <a:r>
              <a:rPr lang="uk-UA" dirty="0" err="1"/>
              <a:t>Classification</a:t>
            </a:r>
            <a:r>
              <a:rPr lang="uk-UA" dirty="0"/>
              <a:t> </a:t>
            </a:r>
            <a:r>
              <a:rPr lang="uk-UA" dirty="0" err="1"/>
              <a:t>of</a:t>
            </a:r>
            <a:r>
              <a:rPr lang="uk-UA" dirty="0"/>
              <a:t> </a:t>
            </a:r>
            <a:r>
              <a:rPr lang="uk-UA" dirty="0" err="1"/>
              <a:t>Diseases</a:t>
            </a:r>
            <a:r>
              <a:rPr lang="uk-UA" dirty="0"/>
              <a:t> (ICD-9СМ) і два проекти по термінології: </a:t>
            </a:r>
            <a:r>
              <a:rPr lang="uk-UA" dirty="0" err="1"/>
              <a:t>Systematized</a:t>
            </a:r>
            <a:r>
              <a:rPr lang="uk-UA" dirty="0"/>
              <a:t> </a:t>
            </a:r>
            <a:r>
              <a:rPr lang="uk-UA" dirty="0" err="1"/>
              <a:t>Nomenclature</a:t>
            </a:r>
            <a:r>
              <a:rPr lang="uk-UA" dirty="0"/>
              <a:t> </a:t>
            </a:r>
            <a:r>
              <a:rPr lang="uk-UA" dirty="0" err="1"/>
              <a:t>of</a:t>
            </a:r>
            <a:r>
              <a:rPr lang="uk-UA" dirty="0"/>
              <a:t> </a:t>
            </a:r>
            <a:r>
              <a:rPr lang="uk-UA" dirty="0" err="1"/>
              <a:t>Medicine</a:t>
            </a:r>
            <a:r>
              <a:rPr lang="uk-UA" dirty="0"/>
              <a:t> (SNOMED III), </a:t>
            </a:r>
            <a:r>
              <a:rPr lang="uk-UA" dirty="0" err="1"/>
              <a:t>American</a:t>
            </a:r>
            <a:r>
              <a:rPr lang="uk-UA" dirty="0"/>
              <a:t> </a:t>
            </a:r>
            <a:r>
              <a:rPr lang="uk-UA" dirty="0" err="1"/>
              <a:t>College</a:t>
            </a:r>
            <a:r>
              <a:rPr lang="uk-UA" dirty="0"/>
              <a:t> </a:t>
            </a:r>
            <a:r>
              <a:rPr lang="uk-UA" dirty="0" err="1"/>
              <a:t>of</a:t>
            </a:r>
            <a:r>
              <a:rPr lang="uk-UA" dirty="0"/>
              <a:t> </a:t>
            </a:r>
            <a:r>
              <a:rPr lang="uk-UA" dirty="0" err="1"/>
              <a:t>Pathology</a:t>
            </a:r>
            <a:r>
              <a:rPr lang="uk-UA" dirty="0"/>
              <a:t>, і </a:t>
            </a:r>
            <a:r>
              <a:rPr lang="uk-UA" dirty="0" err="1"/>
              <a:t>Unified</a:t>
            </a:r>
            <a:r>
              <a:rPr lang="uk-UA" dirty="0"/>
              <a:t> </a:t>
            </a:r>
            <a:r>
              <a:rPr lang="uk-UA" dirty="0" err="1"/>
              <a:t>Medical</a:t>
            </a:r>
            <a:r>
              <a:rPr lang="uk-UA" dirty="0"/>
              <a:t> </a:t>
            </a:r>
            <a:r>
              <a:rPr lang="uk-UA" dirty="0" err="1"/>
              <a:t>Language</a:t>
            </a:r>
            <a:r>
              <a:rPr lang="uk-UA" dirty="0"/>
              <a:t> </a:t>
            </a:r>
            <a:r>
              <a:rPr lang="uk-UA" dirty="0" err="1"/>
              <a:t>System</a:t>
            </a:r>
            <a:r>
              <a:rPr lang="uk-UA" dirty="0"/>
              <a:t> (UMLS) від </a:t>
            </a:r>
            <a:r>
              <a:rPr lang="uk-UA" dirty="0" err="1"/>
              <a:t>National</a:t>
            </a:r>
            <a:r>
              <a:rPr lang="uk-UA" dirty="0"/>
              <a:t> </a:t>
            </a:r>
            <a:r>
              <a:rPr lang="uk-UA" dirty="0" err="1"/>
              <a:t>Library</a:t>
            </a:r>
            <a:r>
              <a:rPr lang="uk-UA" dirty="0"/>
              <a:t> </a:t>
            </a:r>
            <a:r>
              <a:rPr lang="uk-UA" dirty="0" err="1"/>
              <a:t>of</a:t>
            </a:r>
            <a:r>
              <a:rPr lang="uk-UA" dirty="0"/>
              <a:t> </a:t>
            </a:r>
            <a:r>
              <a:rPr lang="uk-UA" dirty="0" err="1"/>
              <a:t>Medicine</a:t>
            </a:r>
            <a:r>
              <a:rPr lang="uk-UA" dirty="0"/>
              <a:t>. Для зображень стандартом </a:t>
            </a:r>
            <a:r>
              <a:rPr lang="uk-UA" dirty="0" err="1"/>
              <a:t>de-facto</a:t>
            </a:r>
            <a:r>
              <a:rPr lang="uk-UA" dirty="0"/>
              <a:t> стає DICOM, запропонований </a:t>
            </a:r>
            <a:r>
              <a:rPr lang="uk-UA" dirty="0" err="1"/>
              <a:t>American</a:t>
            </a:r>
            <a:r>
              <a:rPr lang="uk-UA" dirty="0"/>
              <a:t> </a:t>
            </a:r>
            <a:r>
              <a:rPr lang="uk-UA" dirty="0" err="1"/>
              <a:t>College</a:t>
            </a:r>
            <a:r>
              <a:rPr lang="uk-UA" dirty="0"/>
              <a:t> </a:t>
            </a:r>
            <a:r>
              <a:rPr lang="uk-UA" dirty="0" err="1"/>
              <a:t>of</a:t>
            </a:r>
            <a:r>
              <a:rPr lang="uk-UA" dirty="0"/>
              <a:t> </a:t>
            </a:r>
            <a:r>
              <a:rPr lang="uk-UA" dirty="0" err="1"/>
              <a:t>Radiology-National</a:t>
            </a:r>
            <a:r>
              <a:rPr lang="uk-UA" dirty="0"/>
              <a:t> </a:t>
            </a:r>
            <a:r>
              <a:rPr lang="uk-UA" dirty="0" err="1"/>
              <a:t>Electrical</a:t>
            </a:r>
            <a:r>
              <a:rPr lang="uk-UA" dirty="0"/>
              <a:t> </a:t>
            </a:r>
            <a:r>
              <a:rPr lang="uk-UA" dirty="0" err="1"/>
              <a:t>Manufactureres</a:t>
            </a:r>
            <a:r>
              <a:rPr lang="uk-UA" dirty="0"/>
              <a:t>` </a:t>
            </a:r>
            <a:r>
              <a:rPr lang="uk-UA" dirty="0" err="1"/>
              <a:t>Association</a:t>
            </a:r>
            <a:r>
              <a:rPr lang="uk-UA" dirty="0"/>
              <a:t> (ACR-NEMA) і підтриманий основними виробниками медичного устаткування і програмного забезпечення.</a:t>
            </a:r>
          </a:p>
          <a:p>
            <a:pPr marL="0" indent="0">
              <a:buNone/>
            </a:pPr>
            <a:endParaRPr lang="uk-UA" dirty="0"/>
          </a:p>
        </p:txBody>
      </p:sp>
    </p:spTree>
    <p:extLst>
      <p:ext uri="{BB962C8B-B14F-4D97-AF65-F5344CB8AC3E}">
        <p14:creationId xmlns:p14="http://schemas.microsoft.com/office/powerpoint/2010/main" val="20171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577051" y="1271317"/>
            <a:ext cx="6779683" cy="2584690"/>
          </a:xfrm>
          <a:prstGeom prst="rect">
            <a:avLst/>
          </a:prstGeom>
        </p:spPr>
      </p:pic>
      <p:sp>
        <p:nvSpPr>
          <p:cNvPr id="5" name="Прямоугольник 4"/>
          <p:cNvSpPr/>
          <p:nvPr/>
        </p:nvSpPr>
        <p:spPr>
          <a:xfrm>
            <a:off x="2577050" y="3949317"/>
            <a:ext cx="7024149" cy="1323439"/>
          </a:xfrm>
          <a:prstGeom prst="rect">
            <a:avLst/>
          </a:prstGeom>
        </p:spPr>
        <p:txBody>
          <a:bodyPr wrap="square">
            <a:spAutoFit/>
          </a:bodyPr>
          <a:lstStyle/>
          <a:p>
            <a:pPr indent="450215" algn="just">
              <a:spcAft>
                <a:spcPts val="0"/>
              </a:spcAft>
            </a:pPr>
            <a:r>
              <a:rPr lang="uk-UA" sz="2000" dirty="0">
                <a:ea typeface="Times New Roman" panose="02020603050405020304" pitchFamily="18" charset="0"/>
              </a:rPr>
              <a:t>При проектуванні медичних інформаційних систем потрібно використовувати декілька стандартів передачі відразу, що дозволить прискорити процес глобалізації й подальшого розвитку </a:t>
            </a:r>
            <a:r>
              <a:rPr lang="uk-UA" sz="2000" dirty="0" err="1">
                <a:ea typeface="Times New Roman" panose="02020603050405020304" pitchFamily="18" charset="0"/>
              </a:rPr>
              <a:t>телемедичних</a:t>
            </a:r>
            <a:r>
              <a:rPr lang="uk-UA" sz="2000" dirty="0">
                <a:ea typeface="Times New Roman" panose="02020603050405020304" pitchFamily="18" charset="0"/>
              </a:rPr>
              <a:t> технологій в Україні. </a:t>
            </a:r>
            <a:endParaRPr lang="uk-UA" sz="2000" dirty="0">
              <a:effectLst/>
              <a:ea typeface="Times New Roman" panose="02020603050405020304" pitchFamily="18" charset="0"/>
            </a:endParaRPr>
          </a:p>
        </p:txBody>
      </p:sp>
    </p:spTree>
    <p:extLst>
      <p:ext uri="{BB962C8B-B14F-4D97-AF65-F5344CB8AC3E}">
        <p14:creationId xmlns:p14="http://schemas.microsoft.com/office/powerpoint/2010/main" val="2236724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5554" y="1173562"/>
            <a:ext cx="10015267" cy="3785652"/>
          </a:xfrm>
          <a:prstGeom prst="rect">
            <a:avLst/>
          </a:prstGeom>
        </p:spPr>
        <p:txBody>
          <a:bodyPr wrap="square">
            <a:spAutoFit/>
          </a:bodyPr>
          <a:lstStyle/>
          <a:p>
            <a:pPr indent="457200" algn="just"/>
            <a:r>
              <a:rPr lang="uk-UA" sz="2000" dirty="0">
                <a:solidFill>
                  <a:srgbClr val="000000"/>
                </a:solidFill>
              </a:rPr>
              <a:t>В останні десятиріччя зусилля фахівців зосереджено в двох основних напрямах: стандартизація медичної термінології та стандартизація передачі записів в електронну історію хвороби, оскільки запис історії хвороби, що був зрозумілий з помилкою, може коштувати пацієнту життя. Найбільших успіхів досягли дві англомовні країни — США та Великобританія. У першій було розроблено Уніфіковану систему медичної мови </a:t>
            </a:r>
            <a:r>
              <a:rPr lang="en-US" sz="2000" dirty="0">
                <a:solidFill>
                  <a:srgbClr val="000000"/>
                </a:solidFill>
              </a:rPr>
              <a:t>UMLS </a:t>
            </a:r>
            <a:r>
              <a:rPr lang="uk-UA" sz="2000" dirty="0">
                <a:solidFill>
                  <a:srgbClr val="000000"/>
                </a:solidFill>
              </a:rPr>
              <a:t>та </a:t>
            </a:r>
            <a:r>
              <a:rPr lang="uk-UA" sz="2000" dirty="0" err="1">
                <a:solidFill>
                  <a:srgbClr val="000000"/>
                </a:solidFill>
              </a:rPr>
              <a:t>обширну</a:t>
            </a:r>
            <a:r>
              <a:rPr lang="uk-UA" sz="2000" dirty="0">
                <a:solidFill>
                  <a:srgbClr val="000000"/>
                </a:solidFill>
              </a:rPr>
              <a:t> номенклатуру медичних термінів </a:t>
            </a:r>
            <a:r>
              <a:rPr lang="en-US" sz="2000" dirty="0">
                <a:solidFill>
                  <a:srgbClr val="000000"/>
                </a:solidFill>
              </a:rPr>
              <a:t>SNOMED, </a:t>
            </a:r>
            <a:r>
              <a:rPr lang="uk-UA" sz="2000" dirty="0">
                <a:solidFill>
                  <a:srgbClr val="000000"/>
                </a:solidFill>
              </a:rPr>
              <a:t>у другій — Клінічні коди </a:t>
            </a:r>
            <a:r>
              <a:rPr lang="uk-UA" sz="2000" dirty="0" err="1">
                <a:solidFill>
                  <a:srgbClr val="000000"/>
                </a:solidFill>
              </a:rPr>
              <a:t>Ріда</a:t>
            </a:r>
            <a:r>
              <a:rPr lang="uk-UA" sz="2000" dirty="0">
                <a:solidFill>
                  <a:srgbClr val="000000"/>
                </a:solidFill>
              </a:rPr>
              <a:t> </a:t>
            </a:r>
            <a:r>
              <a:rPr lang="en-US" sz="2000" dirty="0">
                <a:solidFill>
                  <a:srgbClr val="000000"/>
                </a:solidFill>
              </a:rPr>
              <a:t>R</a:t>
            </a:r>
            <a:r>
              <a:rPr lang="uk-UA" sz="2000" dirty="0" smtClean="0">
                <a:solidFill>
                  <a:srgbClr val="000000"/>
                </a:solidFill>
              </a:rPr>
              <a:t>СС.</a:t>
            </a:r>
            <a:endParaRPr lang="uk-UA" sz="2000" dirty="0">
              <a:solidFill>
                <a:srgbClr val="000000"/>
              </a:solidFill>
            </a:endParaRPr>
          </a:p>
          <a:p>
            <a:pPr indent="457200" algn="just"/>
            <a:endParaRPr lang="uk-UA" sz="2000" dirty="0" smtClean="0">
              <a:solidFill>
                <a:srgbClr val="FFFFFF"/>
              </a:solidFill>
            </a:endParaRPr>
          </a:p>
          <a:p>
            <a:pPr indent="457200" algn="just"/>
            <a:r>
              <a:rPr lang="uk-UA" sz="2000" dirty="0" smtClean="0">
                <a:solidFill>
                  <a:srgbClr val="FFFFFF"/>
                </a:solidFill>
              </a:rPr>
              <a:t>+</a:t>
            </a:r>
            <a:r>
              <a:rPr lang="uk-UA" sz="2000" dirty="0">
                <a:solidFill>
                  <a:srgbClr val="000000"/>
                </a:solidFill>
              </a:rPr>
              <a:t>В Україні на сьогодні не існує вітчизняних аналогів перера­хованих вище стандартів. Хоча в окремих медичних центрах ведеться робота з уніфікації способів зберігання, використан­ня медичних даних та ефективного електронного обміну ними, проте ці способи не є загальноприйнятими, універсальними. Перехід від національних стандартів подання медичних даних до світових є проблемою сучасної медичної інформатики.</a:t>
            </a:r>
            <a:endParaRPr lang="uk-UA" sz="2000" b="0" i="0" dirty="0">
              <a:solidFill>
                <a:srgbClr val="000000"/>
              </a:solidFill>
              <a:effectLst/>
            </a:endParaRPr>
          </a:p>
        </p:txBody>
      </p:sp>
    </p:spTree>
    <p:extLst>
      <p:ext uri="{BB962C8B-B14F-4D97-AF65-F5344CB8AC3E}">
        <p14:creationId xmlns:p14="http://schemas.microsoft.com/office/powerpoint/2010/main" val="1722723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smtClean="0"/>
              <a:t>Література</a:t>
            </a:r>
            <a:endParaRPr lang="uk-UA" sz="4000" b="1" dirty="0"/>
          </a:p>
        </p:txBody>
      </p:sp>
      <p:sp>
        <p:nvSpPr>
          <p:cNvPr id="3" name="Объект 2"/>
          <p:cNvSpPr>
            <a:spLocks noGrp="1"/>
          </p:cNvSpPr>
          <p:nvPr>
            <p:ph idx="1"/>
          </p:nvPr>
        </p:nvSpPr>
        <p:spPr>
          <a:xfrm>
            <a:off x="1295401" y="2556931"/>
            <a:ext cx="9601196" cy="3567823"/>
          </a:xfrm>
        </p:spPr>
        <p:txBody>
          <a:bodyPr>
            <a:normAutofit fontScale="62500" lnSpcReduction="20000"/>
          </a:bodyPr>
          <a:lstStyle/>
          <a:p>
            <a:pPr lvl="0"/>
            <a:r>
              <a:rPr lang="en-US" dirty="0" smtClean="0"/>
              <a:t>[1] </a:t>
            </a:r>
            <a:r>
              <a:rPr lang="uk-UA" dirty="0" err="1" smtClean="0"/>
              <a:t>Телемедицина</a:t>
            </a:r>
            <a:r>
              <a:rPr lang="uk-UA" dirty="0" smtClean="0"/>
              <a:t> </a:t>
            </a:r>
            <a:r>
              <a:rPr lang="uk-UA" dirty="0"/>
              <a:t>в </a:t>
            </a:r>
            <a:r>
              <a:rPr lang="uk-UA" dirty="0" err="1"/>
              <a:t>действии</a:t>
            </a:r>
            <a:r>
              <a:rPr lang="uk-UA" dirty="0"/>
              <a:t>: </a:t>
            </a:r>
            <a:r>
              <a:rPr lang="uk-UA" dirty="0" err="1"/>
              <a:t>операции</a:t>
            </a:r>
            <a:r>
              <a:rPr lang="uk-UA" dirty="0"/>
              <a:t> на </a:t>
            </a:r>
            <a:r>
              <a:rPr lang="uk-UA" dirty="0" err="1"/>
              <a:t>сердце</a:t>
            </a:r>
            <a:r>
              <a:rPr lang="uk-UA" dirty="0"/>
              <a:t> </a:t>
            </a:r>
            <a:r>
              <a:rPr lang="uk-UA" dirty="0" err="1"/>
              <a:t>впервые</a:t>
            </a:r>
            <a:r>
              <a:rPr lang="uk-UA" dirty="0"/>
              <a:t> провели через </a:t>
            </a:r>
            <a:r>
              <a:rPr lang="uk-UA" dirty="0" err="1"/>
              <a:t>интернет</a:t>
            </a:r>
            <a:r>
              <a:rPr lang="uk-UA" dirty="0"/>
              <a:t> [Електронний  ресурс] – Режим </a:t>
            </a:r>
            <a:r>
              <a:rPr lang="uk-UA" dirty="0" smtClean="0"/>
              <a:t>доступу:</a:t>
            </a:r>
            <a:r>
              <a:rPr lang="en-US" dirty="0" smtClean="0"/>
              <a:t> </a:t>
            </a:r>
            <a:r>
              <a:rPr lang="en-US" u="sng" dirty="0" smtClean="0">
                <a:hlinkClick r:id="rId2"/>
              </a:rPr>
              <a:t>https</a:t>
            </a:r>
            <a:r>
              <a:rPr lang="uk-UA" u="sng" dirty="0">
                <a:hlinkClick r:id="rId2"/>
              </a:rPr>
              <a:t>://</a:t>
            </a:r>
            <a:r>
              <a:rPr lang="en-US" u="sng" dirty="0" err="1">
                <a:hlinkClick r:id="rId2"/>
              </a:rPr>
              <a:t>socportal</a:t>
            </a:r>
            <a:r>
              <a:rPr lang="uk-UA" u="sng" dirty="0">
                <a:hlinkClick r:id="rId2"/>
              </a:rPr>
              <a:t>.</a:t>
            </a:r>
            <a:r>
              <a:rPr lang="en-US" u="sng" dirty="0">
                <a:hlinkClick r:id="rId2"/>
              </a:rPr>
              <a:t>info</a:t>
            </a:r>
            <a:r>
              <a:rPr lang="uk-UA" u="sng" dirty="0">
                <a:hlinkClick r:id="rId2"/>
              </a:rPr>
              <a:t>/</a:t>
            </a:r>
            <a:r>
              <a:rPr lang="en-US" u="sng" dirty="0" err="1">
                <a:hlinkClick r:id="rId2"/>
              </a:rPr>
              <a:t>ru</a:t>
            </a:r>
            <a:r>
              <a:rPr lang="uk-UA" u="sng" dirty="0">
                <a:hlinkClick r:id="rId2"/>
              </a:rPr>
              <a:t>/</a:t>
            </a:r>
            <a:r>
              <a:rPr lang="en-US" u="sng" dirty="0">
                <a:hlinkClick r:id="rId2"/>
              </a:rPr>
              <a:t>archive</a:t>
            </a:r>
            <a:r>
              <a:rPr lang="uk-UA" u="sng" dirty="0">
                <a:hlinkClick r:id="rId2"/>
              </a:rPr>
              <a:t>/</a:t>
            </a:r>
            <a:r>
              <a:rPr lang="en-US" u="sng" dirty="0" err="1">
                <a:hlinkClick r:id="rId2"/>
              </a:rPr>
              <a:t>telemeditsina</a:t>
            </a:r>
            <a:r>
              <a:rPr lang="uk-UA" u="sng" dirty="0">
                <a:hlinkClick r:id="rId2"/>
              </a:rPr>
              <a:t>_</a:t>
            </a:r>
            <a:r>
              <a:rPr lang="en-US" u="sng" dirty="0">
                <a:hlinkClick r:id="rId2"/>
              </a:rPr>
              <a:t>v</a:t>
            </a:r>
            <a:r>
              <a:rPr lang="uk-UA" u="sng" dirty="0">
                <a:hlinkClick r:id="rId2"/>
              </a:rPr>
              <a:t>_</a:t>
            </a:r>
            <a:r>
              <a:rPr lang="en-US" u="sng" dirty="0" err="1">
                <a:hlinkClick r:id="rId2"/>
              </a:rPr>
              <a:t>dejstvii</a:t>
            </a:r>
            <a:r>
              <a:rPr lang="uk-UA" u="sng" dirty="0">
                <a:hlinkClick r:id="rId2"/>
              </a:rPr>
              <a:t>_</a:t>
            </a:r>
            <a:r>
              <a:rPr lang="en-US" u="sng" dirty="0" err="1">
                <a:hlinkClick r:id="rId2"/>
              </a:rPr>
              <a:t>operatsii</a:t>
            </a:r>
            <a:r>
              <a:rPr lang="uk-UA" u="sng" dirty="0">
                <a:hlinkClick r:id="rId2"/>
              </a:rPr>
              <a:t>_</a:t>
            </a:r>
            <a:r>
              <a:rPr lang="en-US" u="sng" dirty="0" err="1">
                <a:hlinkClick r:id="rId2"/>
              </a:rPr>
              <a:t>na</a:t>
            </a:r>
            <a:r>
              <a:rPr lang="uk-UA" u="sng" dirty="0">
                <a:hlinkClick r:id="rId2"/>
              </a:rPr>
              <a:t>_</a:t>
            </a:r>
            <a:r>
              <a:rPr lang="en-US" u="sng" dirty="0" err="1">
                <a:hlinkClick r:id="rId2"/>
              </a:rPr>
              <a:t>serdtse</a:t>
            </a:r>
            <a:r>
              <a:rPr lang="uk-UA" u="sng" dirty="0">
                <a:hlinkClick r:id="rId2"/>
              </a:rPr>
              <a:t>_</a:t>
            </a:r>
            <a:r>
              <a:rPr lang="en-US" u="sng" dirty="0" err="1">
                <a:hlinkClick r:id="rId2"/>
              </a:rPr>
              <a:t>vpervye</a:t>
            </a:r>
            <a:r>
              <a:rPr lang="uk-UA" u="sng" dirty="0">
                <a:hlinkClick r:id="rId2"/>
              </a:rPr>
              <a:t>_</a:t>
            </a:r>
            <a:r>
              <a:rPr lang="en-US" u="sng" dirty="0" err="1">
                <a:hlinkClick r:id="rId2"/>
              </a:rPr>
              <a:t>proveli</a:t>
            </a:r>
            <a:r>
              <a:rPr lang="uk-UA" u="sng" dirty="0">
                <a:hlinkClick r:id="rId2"/>
              </a:rPr>
              <a:t>_</a:t>
            </a:r>
            <a:r>
              <a:rPr lang="en-US" u="sng" dirty="0" err="1">
                <a:hlinkClick r:id="rId2"/>
              </a:rPr>
              <a:t>cherez</a:t>
            </a:r>
            <a:r>
              <a:rPr lang="uk-UA" u="sng" dirty="0">
                <a:hlinkClick r:id="rId2"/>
              </a:rPr>
              <a:t>_</a:t>
            </a:r>
            <a:r>
              <a:rPr lang="en-US" u="sng" dirty="0">
                <a:hlinkClick r:id="rId2"/>
              </a:rPr>
              <a:t>internet</a:t>
            </a:r>
            <a:r>
              <a:rPr lang="uk-UA" u="sng" dirty="0">
                <a:hlinkClick r:id="rId2"/>
              </a:rPr>
              <a:t>/</a:t>
            </a:r>
            <a:endParaRPr lang="uk-UA" dirty="0"/>
          </a:p>
          <a:p>
            <a:pPr lvl="0"/>
            <a:r>
              <a:rPr lang="en-US" dirty="0" smtClean="0"/>
              <a:t>[3] </a:t>
            </a:r>
            <a:r>
              <a:rPr lang="uk-UA" dirty="0" err="1" smtClean="0"/>
              <a:t>Кошева</a:t>
            </a:r>
            <a:r>
              <a:rPr lang="uk-UA" dirty="0" smtClean="0"/>
              <a:t> </a:t>
            </a:r>
            <a:r>
              <a:rPr lang="uk-UA" dirty="0"/>
              <a:t>Л.О., </a:t>
            </a:r>
            <a:r>
              <a:rPr lang="uk-UA" dirty="0" err="1"/>
              <a:t>Корпан</a:t>
            </a:r>
            <a:r>
              <a:rPr lang="uk-UA" dirty="0"/>
              <a:t> О.С., Павлов Є.О. Стандарти передачі медичної інформації в </a:t>
            </a:r>
            <a:r>
              <a:rPr lang="uk-UA" dirty="0" err="1"/>
              <a:t>телемедичних</a:t>
            </a:r>
            <a:r>
              <a:rPr lang="uk-UA" dirty="0"/>
              <a:t> системах/Інформаційні технології в медицині. Системи обробки інформації. – Випуск 2 (109). – 2017. С. 255-258.</a:t>
            </a:r>
          </a:p>
          <a:p>
            <a:pPr lvl="0"/>
            <a:r>
              <a:rPr lang="en-US" dirty="0" smtClean="0"/>
              <a:t>[4] </a:t>
            </a:r>
            <a:r>
              <a:rPr lang="uk-UA" dirty="0" smtClean="0"/>
              <a:t>Стандарт </a:t>
            </a:r>
            <a:r>
              <a:rPr lang="uk-UA" dirty="0"/>
              <a:t>HL7 для </a:t>
            </a:r>
            <a:r>
              <a:rPr lang="uk-UA" dirty="0" err="1"/>
              <a:t>обмена</a:t>
            </a:r>
            <a:r>
              <a:rPr lang="uk-UA" dirty="0"/>
              <a:t> </a:t>
            </a:r>
            <a:r>
              <a:rPr lang="uk-UA" dirty="0" err="1"/>
              <a:t>информацией</a:t>
            </a:r>
            <a:r>
              <a:rPr lang="uk-UA" dirty="0"/>
              <a:t> в </a:t>
            </a:r>
            <a:r>
              <a:rPr lang="uk-UA" dirty="0" err="1"/>
              <a:t>медицине</a:t>
            </a:r>
            <a:r>
              <a:rPr lang="uk-UA" dirty="0"/>
              <a:t>.: под. ред. А. В. </a:t>
            </a:r>
            <a:r>
              <a:rPr lang="uk-UA" dirty="0" err="1"/>
              <a:t>Цепелёвой</a:t>
            </a:r>
            <a:r>
              <a:rPr lang="uk-UA" dirty="0"/>
              <a:t> [Електронний ресурс] – Режим доступу до ресурсу: </a:t>
            </a:r>
            <a:r>
              <a:rPr lang="uk-UA" u="sng" dirty="0">
                <a:hlinkClick r:id="rId3"/>
              </a:rPr>
              <a:t>http://ilab.xmedtest.net</a:t>
            </a:r>
            <a:endParaRPr lang="uk-UA" dirty="0"/>
          </a:p>
          <a:p>
            <a:pPr lvl="0"/>
            <a:r>
              <a:rPr lang="en-US" dirty="0" smtClean="0"/>
              <a:t>[5] </a:t>
            </a:r>
            <a:r>
              <a:rPr lang="uk-UA" dirty="0" err="1" smtClean="0"/>
              <a:t>Health</a:t>
            </a:r>
            <a:r>
              <a:rPr lang="uk-UA" dirty="0" smtClean="0"/>
              <a:t> </a:t>
            </a:r>
            <a:r>
              <a:rPr lang="uk-UA" dirty="0" err="1"/>
              <a:t>Level</a:t>
            </a:r>
            <a:r>
              <a:rPr lang="uk-UA" dirty="0"/>
              <a:t> </a:t>
            </a:r>
            <a:r>
              <a:rPr lang="uk-UA" dirty="0" err="1"/>
              <a:t>Seven</a:t>
            </a:r>
            <a:r>
              <a:rPr lang="uk-UA" dirty="0"/>
              <a:t> </a:t>
            </a:r>
            <a:r>
              <a:rPr lang="uk-UA" dirty="0" err="1"/>
              <a:t>International</a:t>
            </a:r>
            <a:r>
              <a:rPr lang="uk-UA" dirty="0"/>
              <a:t> [Електронний ресурс] – Режим доступу до ресурсу: http://www.hl7.org. </a:t>
            </a:r>
          </a:p>
          <a:p>
            <a:pPr lvl="0"/>
            <a:r>
              <a:rPr lang="en-US" dirty="0" smtClean="0"/>
              <a:t>[6] </a:t>
            </a:r>
            <a:r>
              <a:rPr lang="uk-UA" dirty="0" err="1" smtClean="0"/>
              <a:t>Введение</a:t>
            </a:r>
            <a:r>
              <a:rPr lang="uk-UA" dirty="0" smtClean="0"/>
              <a:t> </a:t>
            </a:r>
            <a:r>
              <a:rPr lang="uk-UA" dirty="0"/>
              <a:t>в Стандарт SCP-ECG.; под. ред. В.Б. </a:t>
            </a:r>
            <a:r>
              <a:rPr lang="uk-UA" dirty="0" err="1"/>
              <a:t>Лебедева</a:t>
            </a:r>
            <a:r>
              <a:rPr lang="uk-UA" dirty="0"/>
              <a:t> [Електронний ресурс] – Режим доступу до ресурсу: </a:t>
            </a:r>
            <a:r>
              <a:rPr lang="uk-UA" u="sng" dirty="0">
                <a:hlinkClick r:id="rId4"/>
              </a:rPr>
              <a:t>http://www.ibmt.ru</a:t>
            </a:r>
            <a:r>
              <a:rPr lang="uk-UA" dirty="0"/>
              <a:t>.</a:t>
            </a:r>
          </a:p>
          <a:p>
            <a:pPr lvl="0"/>
            <a:r>
              <a:rPr lang="en-US" dirty="0" smtClean="0"/>
              <a:t>[7] </a:t>
            </a:r>
            <a:r>
              <a:rPr lang="uk-UA" dirty="0" err="1" smtClean="0"/>
              <a:t>Коломiєць</a:t>
            </a:r>
            <a:r>
              <a:rPr lang="uk-UA" dirty="0" smtClean="0"/>
              <a:t> </a:t>
            </a:r>
            <a:r>
              <a:rPr lang="uk-UA" dirty="0"/>
              <a:t>Р.О</a:t>
            </a:r>
            <a:r>
              <a:rPr lang="ru-RU" dirty="0"/>
              <a:t>.</a:t>
            </a:r>
            <a:r>
              <a:rPr lang="uk-UA" dirty="0"/>
              <a:t> Стандарт DICOM [Електронний ресурс] – Режим доступу до ресурсу: </a:t>
            </a:r>
            <a:r>
              <a:rPr lang="ru-RU" u="sng" dirty="0" smtClean="0">
                <a:hlinkClick r:id="rId5"/>
              </a:rPr>
              <a:t>https</a:t>
            </a:r>
            <a:r>
              <a:rPr lang="ru-RU" u="sng" dirty="0">
                <a:hlinkClick r:id="rId5"/>
              </a:rPr>
              <a:t>://learn.ztu.edu.ua/pluginfile.php/73685/mod_resource/content/1/%D0%A1%D1%82%D0%B0%D0%BD%D0%B4%D0%B0%D1%80%D1%82%20DICOM.pdf</a:t>
            </a:r>
            <a:endParaRPr lang="uk-UA" dirty="0"/>
          </a:p>
          <a:p>
            <a:pPr lvl="0"/>
            <a:r>
              <a:rPr lang="en-US" dirty="0" smtClean="0"/>
              <a:t>[8] </a:t>
            </a:r>
            <a:r>
              <a:rPr lang="uk-UA" b="1" dirty="0" err="1" smtClean="0"/>
              <a:t>The</a:t>
            </a:r>
            <a:r>
              <a:rPr lang="uk-UA" b="1" dirty="0" smtClean="0"/>
              <a:t> </a:t>
            </a:r>
            <a:r>
              <a:rPr lang="uk-UA" b="1" dirty="0"/>
              <a:t>DICOM Standard</a:t>
            </a:r>
            <a:r>
              <a:rPr lang="uk-UA" dirty="0"/>
              <a:t> [Електронний ресурс] – Режим доступу до ресурсу: </a:t>
            </a:r>
            <a:r>
              <a:rPr lang="en-US" dirty="0" smtClean="0"/>
              <a:t> </a:t>
            </a:r>
            <a:r>
              <a:rPr lang="uk-UA" u="sng" dirty="0" smtClean="0">
                <a:hlinkClick r:id="rId6"/>
              </a:rPr>
              <a:t>https</a:t>
            </a:r>
            <a:r>
              <a:rPr lang="uk-UA" u="sng" dirty="0">
                <a:hlinkClick r:id="rId6"/>
              </a:rPr>
              <a:t>://www.dicomstandard.org/current</a:t>
            </a:r>
            <a:r>
              <a:rPr lang="uk-UA" u="sng" dirty="0" smtClean="0">
                <a:hlinkClick r:id="rId6"/>
              </a:rPr>
              <a:t>/</a:t>
            </a:r>
            <a:endParaRPr lang="uk-UA" dirty="0"/>
          </a:p>
        </p:txBody>
      </p:sp>
    </p:spTree>
    <p:extLst>
      <p:ext uri="{BB962C8B-B14F-4D97-AF65-F5344CB8AC3E}">
        <p14:creationId xmlns:p14="http://schemas.microsoft.com/office/powerpoint/2010/main" val="163963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t>Контрольні </a:t>
            </a:r>
            <a:r>
              <a:rPr lang="uk-UA" sz="4000" b="1" dirty="0" smtClean="0"/>
              <a:t>питання</a:t>
            </a:r>
            <a:endParaRPr lang="uk-UA" sz="4000" b="1" dirty="0"/>
          </a:p>
        </p:txBody>
      </p:sp>
      <p:sp>
        <p:nvSpPr>
          <p:cNvPr id="3" name="Объект 2"/>
          <p:cNvSpPr>
            <a:spLocks noGrp="1"/>
          </p:cNvSpPr>
          <p:nvPr>
            <p:ph idx="1"/>
          </p:nvPr>
        </p:nvSpPr>
        <p:spPr/>
        <p:txBody>
          <a:bodyPr>
            <a:normAutofit fontScale="62500" lnSpcReduction="20000"/>
          </a:bodyPr>
          <a:lstStyle/>
          <a:p>
            <a:r>
              <a:rPr lang="uk-UA" b="1" i="1" dirty="0"/>
              <a:t>Контрольні питання</a:t>
            </a:r>
            <a:endParaRPr lang="uk-UA" dirty="0"/>
          </a:p>
          <a:p>
            <a:r>
              <a:rPr lang="uk-UA" dirty="0"/>
              <a:t>Як ви розумієте термін "інформація"?</a:t>
            </a:r>
          </a:p>
          <a:p>
            <a:r>
              <a:rPr lang="uk-UA" dirty="0"/>
              <a:t>Що таке біт та байт? Як вони пов'язані між собою?</a:t>
            </a:r>
          </a:p>
          <a:p>
            <a:r>
              <a:rPr lang="uk-UA" dirty="0"/>
              <a:t>Наведіть приклади обсягу пам'яті носіїв інформації.</a:t>
            </a:r>
          </a:p>
          <a:p>
            <a:r>
              <a:rPr lang="uk-UA" dirty="0"/>
              <a:t>Наведіть приклади дискретних медичних даних.</a:t>
            </a:r>
          </a:p>
          <a:p>
            <a:r>
              <a:rPr lang="uk-UA" dirty="0"/>
              <a:t>Наведіть приклади аналогових медичних даних.</a:t>
            </a:r>
          </a:p>
          <a:p>
            <a:r>
              <a:rPr lang="uk-UA" dirty="0"/>
              <a:t>За допомогою якого пристрою обробляються аналогові дані?</a:t>
            </a:r>
          </a:p>
          <a:p>
            <a:r>
              <a:rPr lang="uk-UA" dirty="0"/>
              <a:t>Чим відрізняються за призначенням такі пристрої, як АЦП та ЦАП?</a:t>
            </a:r>
          </a:p>
          <a:p>
            <a:r>
              <a:rPr lang="uk-UA" dirty="0"/>
              <a:t>Для чого потрібні стандарти медичних даних?</a:t>
            </a:r>
          </a:p>
          <a:p>
            <a:r>
              <a:rPr lang="uk-UA" dirty="0"/>
              <a:t>Наведіть приклади стандартів медичних даних.</a:t>
            </a:r>
          </a:p>
          <a:p>
            <a:endParaRPr lang="uk-UA" dirty="0"/>
          </a:p>
        </p:txBody>
      </p:sp>
    </p:spTree>
    <p:extLst>
      <p:ext uri="{BB962C8B-B14F-4D97-AF65-F5344CB8AC3E}">
        <p14:creationId xmlns:p14="http://schemas.microsoft.com/office/powerpoint/2010/main" val="197743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45388" y="1206637"/>
            <a:ext cx="10489721" cy="4401205"/>
          </a:xfrm>
          <a:prstGeom prst="rect">
            <a:avLst/>
          </a:prstGeom>
        </p:spPr>
        <p:txBody>
          <a:bodyPr wrap="square">
            <a:spAutoFit/>
          </a:bodyPr>
          <a:lstStyle/>
          <a:p>
            <a:pPr marL="285750" indent="-285750">
              <a:buFont typeface="Arial" panose="020B0604020202020204" pitchFamily="34" charset="0"/>
              <a:buChar char="•"/>
            </a:pPr>
            <a:r>
              <a:rPr lang="uk-UA" sz="2000" dirty="0">
                <a:solidFill>
                  <a:srgbClr val="000000"/>
                </a:solidFill>
              </a:rPr>
              <a:t>Стандарти даних необхідні для ефективного спілкування із зарубіжними колегами. </a:t>
            </a:r>
            <a:endParaRPr lang="uk-UA" sz="2000" dirty="0" smtClean="0">
              <a:solidFill>
                <a:srgbClr val="000000"/>
              </a:solidFill>
            </a:endParaRPr>
          </a:p>
          <a:p>
            <a:pPr marL="285750" indent="-285750">
              <a:buFont typeface="Arial" panose="020B0604020202020204" pitchFamily="34" charset="0"/>
              <a:buChar char="•"/>
            </a:pPr>
            <a:r>
              <a:rPr lang="uk-UA" sz="2000" dirty="0" smtClean="0">
                <a:solidFill>
                  <a:srgbClr val="000000"/>
                </a:solidFill>
              </a:rPr>
              <a:t>Стандарти </a:t>
            </a:r>
            <a:r>
              <a:rPr lang="uk-UA" sz="2000" dirty="0">
                <a:solidFill>
                  <a:srgbClr val="000000"/>
                </a:solidFill>
              </a:rPr>
              <a:t>даних дають змогу здійс­нювати активний пошук інформації в базах даних, оператив­ний та коректний статистичний аналіз. Розробка власних варіантів подання медичних даних, що проводилася раніше майже в кожному ЛПЗ різних рівнів, унеможливлює їх порів­няння. </a:t>
            </a:r>
            <a:endParaRPr lang="uk-UA" sz="2000" dirty="0" smtClean="0">
              <a:solidFill>
                <a:srgbClr val="000000"/>
              </a:solidFill>
            </a:endParaRPr>
          </a:p>
          <a:p>
            <a:r>
              <a:rPr lang="uk-UA" sz="2000" dirty="0" smtClean="0">
                <a:solidFill>
                  <a:srgbClr val="000000"/>
                </a:solidFill>
              </a:rPr>
              <a:t>Стандарти </a:t>
            </a:r>
            <a:r>
              <a:rPr lang="uk-UA" sz="2000" dirty="0">
                <a:solidFill>
                  <a:srgbClr val="000000"/>
                </a:solidFill>
              </a:rPr>
              <a:t>медичних даних, які сьогодні існують в Єв­ропейських країнах та США, розроблялися протягом кількох </a:t>
            </a:r>
            <a:r>
              <a:rPr lang="uk-UA" sz="2000" dirty="0" smtClean="0">
                <a:solidFill>
                  <a:srgbClr val="000000"/>
                </a:solidFill>
              </a:rPr>
              <a:t>десятирічь </a:t>
            </a:r>
            <a:r>
              <a:rPr lang="uk-UA" sz="2000" dirty="0">
                <a:solidFill>
                  <a:srgbClr val="000000"/>
                </a:solidFill>
              </a:rPr>
              <a:t>та включають працю тисяч лікарів і системних аналітиків. З 1996 року ведуться активні роботи зі створення </a:t>
            </a:r>
            <a:r>
              <a:rPr lang="uk-UA" sz="2000" dirty="0" err="1">
                <a:solidFill>
                  <a:srgbClr val="000000"/>
                </a:solidFill>
              </a:rPr>
              <a:t>телемедичних</a:t>
            </a:r>
            <a:r>
              <a:rPr lang="uk-UA" sz="2000" dirty="0">
                <a:solidFill>
                  <a:srgbClr val="000000"/>
                </a:solidFill>
              </a:rPr>
              <a:t> стандартів та додатків для зберігання, застосу­вання та ефективного електронного обміну під керівництвом Всесвітньої організації зі стандартизації (180). У першу чергу, слід згадати американську ініціативу: вперше в світовій прак­тиці створено стандарти в галузі подання лабораторної інфор­мації </a:t>
            </a:r>
            <a:r>
              <a:rPr lang="uk-UA" sz="2000" dirty="0" smtClean="0">
                <a:solidFill>
                  <a:srgbClr val="000000"/>
                </a:solidFill>
              </a:rPr>
              <a:t>(ШС</a:t>
            </a:r>
            <a:r>
              <a:rPr lang="uk-UA" sz="2000" dirty="0">
                <a:solidFill>
                  <a:srgbClr val="000000"/>
                </a:solidFill>
              </a:rPr>
              <a:t>), зображень </a:t>
            </a:r>
            <a:r>
              <a:rPr lang="uk-UA" sz="2000" dirty="0" smtClean="0">
                <a:solidFill>
                  <a:srgbClr val="000000"/>
                </a:solidFill>
              </a:rPr>
              <a:t>(</a:t>
            </a:r>
            <a:r>
              <a:rPr lang="en-US" sz="2000" dirty="0" smtClean="0">
                <a:solidFill>
                  <a:srgbClr val="000000"/>
                </a:solidFill>
              </a:rPr>
              <a:t>D</a:t>
            </a:r>
            <a:r>
              <a:rPr lang="uk-UA" sz="2000" dirty="0" smtClean="0">
                <a:solidFill>
                  <a:srgbClr val="000000"/>
                </a:solidFill>
              </a:rPr>
              <a:t>ІСОМ</a:t>
            </a:r>
            <a:r>
              <a:rPr lang="uk-UA" sz="2000" dirty="0">
                <a:solidFill>
                  <a:srgbClr val="000000"/>
                </a:solidFill>
              </a:rPr>
              <a:t>), обміну медичною інформа­цією (</a:t>
            </a:r>
            <a:r>
              <a:rPr lang="uk-UA" sz="2000" dirty="0" smtClean="0">
                <a:solidFill>
                  <a:srgbClr val="000000"/>
                </a:solidFill>
              </a:rPr>
              <a:t>Н</a:t>
            </a:r>
            <a:r>
              <a:rPr lang="en-US" sz="2000" dirty="0">
                <a:solidFill>
                  <a:srgbClr val="000000"/>
                </a:solidFill>
              </a:rPr>
              <a:t>L</a:t>
            </a:r>
            <a:r>
              <a:rPr lang="uk-UA" sz="2000" dirty="0" smtClean="0">
                <a:solidFill>
                  <a:srgbClr val="000000"/>
                </a:solidFill>
              </a:rPr>
              <a:t>7</a:t>
            </a:r>
            <a:r>
              <a:rPr lang="uk-UA" sz="2000" dirty="0">
                <a:solidFill>
                  <a:srgbClr val="000000"/>
                </a:solidFill>
              </a:rPr>
              <a:t>, </a:t>
            </a:r>
            <a:r>
              <a:rPr lang="ru-RU" sz="2000" dirty="0"/>
              <a:t>SCP-ECG</a:t>
            </a:r>
            <a:r>
              <a:rPr lang="uk-UA" sz="2000" dirty="0" smtClean="0">
                <a:solidFill>
                  <a:srgbClr val="000000"/>
                </a:solidFill>
              </a:rPr>
              <a:t>). </a:t>
            </a:r>
            <a:r>
              <a:rPr lang="uk-UA" sz="2000" dirty="0">
                <a:solidFill>
                  <a:srgbClr val="000000"/>
                </a:solidFill>
              </a:rPr>
              <a:t>У жовтні 1999 року було розроблено та зап­ропоновано до використання стандарти для оформлення ре­цептів, первинних обстежень, звітів, візуальних результатів аналізів та ін.</a:t>
            </a:r>
            <a:endParaRPr lang="uk-UA" sz="2000" dirty="0"/>
          </a:p>
        </p:txBody>
      </p:sp>
    </p:spTree>
    <p:extLst>
      <p:ext uri="{BB962C8B-B14F-4D97-AF65-F5344CB8AC3E}">
        <p14:creationId xmlns:p14="http://schemas.microsoft.com/office/powerpoint/2010/main" val="102927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95401" y="887242"/>
            <a:ext cx="9601196" cy="1303867"/>
          </a:xfrm>
        </p:spPr>
        <p:txBody>
          <a:bodyPr>
            <a:noAutofit/>
          </a:bodyPr>
          <a:lstStyle/>
          <a:p>
            <a:pPr>
              <a:lnSpc>
                <a:spcPct val="80000"/>
              </a:lnSpc>
            </a:pPr>
            <a:r>
              <a:rPr lang="uk-UA" sz="3600" b="1" dirty="0" smtClean="0">
                <a:solidFill>
                  <a:srgbClr val="000000"/>
                </a:solidFill>
                <a:ea typeface="Times New Roman" panose="02020603050405020304" pitchFamily="18" charset="0"/>
                <a:cs typeface="Times New Roman" panose="02020603050405020304" pitchFamily="18" charset="0"/>
              </a:rPr>
              <a:t/>
            </a:r>
            <a:br>
              <a:rPr lang="uk-UA" sz="3600" b="1" dirty="0" smtClean="0">
                <a:solidFill>
                  <a:srgbClr val="000000"/>
                </a:solidFill>
                <a:ea typeface="Times New Roman" panose="02020603050405020304" pitchFamily="18" charset="0"/>
                <a:cs typeface="Times New Roman" panose="02020603050405020304" pitchFamily="18" charset="0"/>
              </a:rPr>
            </a:br>
            <a:r>
              <a:rPr lang="uk-UA" sz="3600" b="1" dirty="0" smtClean="0">
                <a:solidFill>
                  <a:srgbClr val="000000"/>
                </a:solidFill>
                <a:ea typeface="Times New Roman" panose="02020603050405020304" pitchFamily="18" charset="0"/>
                <a:cs typeface="Times New Roman" panose="02020603050405020304" pitchFamily="18" charset="0"/>
              </a:rPr>
              <a:t>Стандартизація </a:t>
            </a:r>
            <a:r>
              <a:rPr lang="uk-UA" sz="3600" b="1" dirty="0">
                <a:solidFill>
                  <a:srgbClr val="000000"/>
                </a:solidFill>
                <a:ea typeface="Times New Roman" panose="02020603050405020304" pitchFamily="18" charset="0"/>
                <a:cs typeface="Times New Roman" panose="02020603050405020304" pitchFamily="18" charset="0"/>
              </a:rPr>
              <a:t>інформаційно-комунікаційних систем передачі медичних даних</a:t>
            </a:r>
            <a:r>
              <a:rPr lang="uk-UA" sz="3600" dirty="0">
                <a:ea typeface="Calibri" panose="020F0502020204030204" pitchFamily="34" charset="0"/>
                <a:cs typeface="Times New Roman" panose="02020603050405020304" pitchFamily="18" charset="0"/>
              </a:rPr>
              <a:t/>
            </a:r>
            <a:br>
              <a:rPr lang="uk-UA" sz="3600" dirty="0">
                <a:ea typeface="Calibri" panose="020F0502020204030204" pitchFamily="34" charset="0"/>
                <a:cs typeface="Times New Roman" panose="02020603050405020304" pitchFamily="18" charset="0"/>
              </a:rPr>
            </a:br>
            <a:endParaRPr lang="uk-UA" sz="3600" dirty="0"/>
          </a:p>
        </p:txBody>
      </p:sp>
      <p:sp>
        <p:nvSpPr>
          <p:cNvPr id="6" name="Объект 5"/>
          <p:cNvSpPr>
            <a:spLocks noGrp="1"/>
          </p:cNvSpPr>
          <p:nvPr>
            <p:ph idx="1"/>
          </p:nvPr>
        </p:nvSpPr>
        <p:spPr/>
        <p:txBody>
          <a:bodyPr>
            <a:normAutofit fontScale="85000" lnSpcReduction="10000"/>
          </a:bodyPr>
          <a:lstStyle/>
          <a:p>
            <a:pPr indent="450215" algn="just">
              <a:lnSpc>
                <a:spcPct val="140000"/>
              </a:lnSpc>
              <a:spcAft>
                <a:spcPts val="0"/>
              </a:spcAft>
            </a:pPr>
            <a:r>
              <a:rPr lang="uk-UA" dirty="0" smtClean="0">
                <a:solidFill>
                  <a:srgbClr val="000000"/>
                </a:solidFill>
                <a:ea typeface="Times New Roman" panose="02020603050405020304" pitchFamily="18" charset="0"/>
                <a:cs typeface="Times New Roman" panose="02020603050405020304" pitchFamily="18" charset="0"/>
              </a:rPr>
              <a:t>Окрім </a:t>
            </a:r>
            <a:r>
              <a:rPr lang="uk-UA" dirty="0">
                <a:solidFill>
                  <a:srgbClr val="000000"/>
                </a:solidFill>
                <a:ea typeface="Times New Roman" panose="02020603050405020304" pitchFamily="18" charset="0"/>
                <a:cs typeface="Times New Roman" panose="02020603050405020304" pitchFamily="18" charset="0"/>
              </a:rPr>
              <a:t>уніфікації та стандартизації медичної діагностичної і терапевтичної апаратури, що випускається, </a:t>
            </a:r>
            <a:r>
              <a:rPr lang="uk-UA" dirty="0" err="1">
                <a:solidFill>
                  <a:srgbClr val="000000"/>
                </a:solidFill>
                <a:ea typeface="Times New Roman" panose="02020603050405020304" pitchFamily="18" charset="0"/>
                <a:cs typeface="Times New Roman" panose="02020603050405020304" pitchFamily="18" charset="0"/>
              </a:rPr>
              <a:t>телемедицина</a:t>
            </a:r>
            <a:r>
              <a:rPr lang="uk-UA" dirty="0">
                <a:solidFill>
                  <a:srgbClr val="000000"/>
                </a:solidFill>
                <a:ea typeface="Times New Roman" panose="02020603050405020304" pitchFamily="18" charset="0"/>
                <a:cs typeface="Times New Roman" panose="02020603050405020304" pitchFamily="18" charset="0"/>
              </a:rPr>
              <a:t> висуває вимогу стандартизації самої медичної інформації, протоколів її передачі по мережах і лініях телекомунікацій. Проблемами стандартизації медичної інформації займаються багато організацій в США та Європі. Існує декілька пропозицій, перш за все – рекомендаційний стандарт для обміну медичною інформацією «</a:t>
            </a:r>
            <a:r>
              <a:rPr lang="uk-UA" dirty="0" err="1">
                <a:solidFill>
                  <a:srgbClr val="000000"/>
                </a:solidFill>
                <a:ea typeface="Times New Roman" panose="02020603050405020304" pitchFamily="18" charset="0"/>
                <a:cs typeface="Times New Roman" panose="02020603050405020304" pitchFamily="18" charset="0"/>
              </a:rPr>
              <a:t>Health</a:t>
            </a:r>
            <a:r>
              <a:rPr lang="uk-UA" dirty="0">
                <a:solidFill>
                  <a:srgbClr val="000000"/>
                </a:solidFill>
                <a:ea typeface="Times New Roman" panose="02020603050405020304" pitchFamily="18" charset="0"/>
                <a:cs typeface="Times New Roman" panose="02020603050405020304" pitchFamily="18" charset="0"/>
              </a:rPr>
              <a:t> </a:t>
            </a:r>
            <a:r>
              <a:rPr lang="uk-UA" dirty="0" err="1">
                <a:solidFill>
                  <a:srgbClr val="000000"/>
                </a:solidFill>
                <a:ea typeface="Times New Roman" panose="02020603050405020304" pitchFamily="18" charset="0"/>
                <a:cs typeface="Times New Roman" panose="02020603050405020304" pitchFamily="18" charset="0"/>
              </a:rPr>
              <a:t>Level</a:t>
            </a:r>
            <a:r>
              <a:rPr lang="uk-UA" dirty="0">
                <a:solidFill>
                  <a:srgbClr val="000000"/>
                </a:solidFill>
                <a:ea typeface="Times New Roman" panose="02020603050405020304" pitchFamily="18" charset="0"/>
                <a:cs typeface="Times New Roman" panose="02020603050405020304" pitchFamily="18" charset="0"/>
              </a:rPr>
              <a:t> 7» (HL-7), який розроблений і діє в США. Даний стандарт є добровільним і відкритим для всіх, у міру накопичення досвіду з’являються нові версії цього стандарту.</a:t>
            </a:r>
            <a:endParaRPr lang="uk-UA" dirty="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412021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err="1"/>
              <a:t>Health</a:t>
            </a:r>
            <a:r>
              <a:rPr lang="uk-UA" b="1" dirty="0"/>
              <a:t> </a:t>
            </a:r>
            <a:r>
              <a:rPr lang="uk-UA" b="1" dirty="0" err="1"/>
              <a:t>Level</a:t>
            </a:r>
            <a:r>
              <a:rPr lang="uk-UA" b="1" dirty="0"/>
              <a:t> 7</a:t>
            </a:r>
            <a:endParaRPr lang="uk-UA" dirty="0"/>
          </a:p>
        </p:txBody>
      </p:sp>
      <p:sp>
        <p:nvSpPr>
          <p:cNvPr id="3" name="Объект 2"/>
          <p:cNvSpPr>
            <a:spLocks noGrp="1"/>
          </p:cNvSpPr>
          <p:nvPr>
            <p:ph idx="1"/>
          </p:nvPr>
        </p:nvSpPr>
        <p:spPr>
          <a:xfrm>
            <a:off x="1295401" y="2556932"/>
            <a:ext cx="6796176" cy="3318936"/>
          </a:xfrm>
        </p:spPr>
        <p:txBody>
          <a:bodyPr/>
          <a:lstStyle/>
          <a:p>
            <a:pPr marL="285750" lvl="2"/>
            <a:r>
              <a:rPr lang="uk-UA" sz="2000" dirty="0" smtClean="0"/>
              <a:t>концептуально </a:t>
            </a:r>
            <a:r>
              <a:rPr lang="uk-UA" sz="2000" dirty="0"/>
              <a:t>орієнтований на </a:t>
            </a:r>
            <a:r>
              <a:rPr lang="uk-UA" sz="2000" dirty="0" err="1"/>
              <a:t>семирівневу</a:t>
            </a:r>
            <a:r>
              <a:rPr lang="uk-UA" sz="2000" dirty="0"/>
              <a:t> модель взаємодії відкритих систем, розроблену Міжнародною організацією по стандартизації (ISO) і названа по аналогії з сімома рівнями взаємодії відкритих систем (рис. </a:t>
            </a:r>
            <a:r>
              <a:rPr lang="uk-UA" sz="2000" dirty="0" smtClean="0"/>
              <a:t>1), </a:t>
            </a:r>
            <a:r>
              <a:rPr lang="uk-UA" sz="2000" dirty="0" err="1"/>
              <a:t>Open</a:t>
            </a:r>
            <a:r>
              <a:rPr lang="uk-UA" sz="2000" dirty="0"/>
              <a:t> </a:t>
            </a:r>
            <a:r>
              <a:rPr lang="uk-UA" sz="2000" dirty="0" err="1"/>
              <a:t>Systems</a:t>
            </a:r>
            <a:r>
              <a:rPr lang="uk-UA" sz="2000" dirty="0"/>
              <a:t> </a:t>
            </a:r>
            <a:r>
              <a:rPr lang="uk-UA" sz="2000" dirty="0" err="1"/>
              <a:t>Interconnection</a:t>
            </a:r>
            <a:r>
              <a:rPr lang="uk-UA" sz="2000" dirty="0"/>
              <a:t> або OSI. Тобто, це процеси самого високого рівня. </a:t>
            </a:r>
            <a:endParaRPr lang="uk-UA" sz="2000" dirty="0" smtClean="0"/>
          </a:p>
          <a:p>
            <a:pPr marL="0" lvl="2" indent="0">
              <a:buNone/>
            </a:pPr>
            <a:r>
              <a:rPr lang="uk-UA" sz="2000" dirty="0" smtClean="0"/>
              <a:t>Комунікаційна </a:t>
            </a:r>
            <a:r>
              <a:rPr lang="uk-UA" sz="2000" dirty="0"/>
              <a:t>модель OSI – базова еталонна модель взаємодії відкритих систем.</a:t>
            </a:r>
          </a:p>
          <a:p>
            <a:endParaRPr lang="uk-UA" dirty="0"/>
          </a:p>
        </p:txBody>
      </p:sp>
      <p:pic>
        <p:nvPicPr>
          <p:cNvPr id="4" name="Рисунок 3"/>
          <p:cNvPicPr/>
          <p:nvPr/>
        </p:nvPicPr>
        <p:blipFill rotWithShape="1">
          <a:blip r:embed="rId2"/>
          <a:srcRect b="8929"/>
          <a:stretch/>
        </p:blipFill>
        <p:spPr bwMode="auto">
          <a:xfrm>
            <a:off x="7875467" y="2556932"/>
            <a:ext cx="3514725" cy="2428875"/>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8194886" y="4878305"/>
            <a:ext cx="3195306" cy="646331"/>
          </a:xfrm>
          <a:prstGeom prst="rect">
            <a:avLst/>
          </a:prstGeom>
        </p:spPr>
        <p:txBody>
          <a:bodyPr wrap="square">
            <a:spAutoFit/>
          </a:bodyPr>
          <a:lstStyle/>
          <a:p>
            <a:pPr indent="450215" algn="ctr">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Рис. 1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Модель взаємодії </a:t>
            </a:r>
            <a:endPar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ctr">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відкритих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систем </a:t>
            </a:r>
            <a:r>
              <a:rPr lang="uk-UA" dirty="0">
                <a:latin typeface="Times New Roman" panose="02020603050405020304" pitchFamily="18" charset="0"/>
                <a:ea typeface="Calibri" panose="020F0502020204030204" pitchFamily="34" charset="0"/>
                <a:cs typeface="Times New Roman" panose="02020603050405020304" pitchFamily="18" charset="0"/>
              </a:rPr>
              <a:t>OSI</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227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b="8929"/>
          <a:stretch/>
        </p:blipFill>
        <p:spPr bwMode="auto">
          <a:xfrm>
            <a:off x="7970357" y="1262970"/>
            <a:ext cx="3514725" cy="2428875"/>
          </a:xfrm>
          <a:prstGeom prst="rect">
            <a:avLst/>
          </a:prstGeom>
          <a:ln>
            <a:noFill/>
          </a:ln>
          <a:extLst>
            <a:ext uri="{53640926-AAD7-44D8-BBD7-CCE9431645EC}">
              <a14:shadowObscured xmlns:a14="http://schemas.microsoft.com/office/drawing/2010/main"/>
            </a:ext>
          </a:extLst>
        </p:spPr>
      </p:pic>
      <p:sp>
        <p:nvSpPr>
          <p:cNvPr id="3" name="Объект 2"/>
          <p:cNvSpPr>
            <a:spLocks noGrp="1"/>
          </p:cNvSpPr>
          <p:nvPr>
            <p:ph idx="4294967295"/>
          </p:nvPr>
        </p:nvSpPr>
        <p:spPr>
          <a:xfrm>
            <a:off x="845389" y="892565"/>
            <a:ext cx="7901795" cy="5965435"/>
          </a:xfrm>
        </p:spPr>
        <p:txBody>
          <a:bodyPr>
            <a:normAutofit fontScale="25000" lnSpcReduction="20000"/>
          </a:bodyPr>
          <a:lstStyle/>
          <a:p>
            <a:pPr>
              <a:lnSpc>
                <a:spcPct val="120000"/>
              </a:lnSpc>
              <a:spcBef>
                <a:spcPts val="0"/>
              </a:spcBef>
            </a:pPr>
            <a:r>
              <a:rPr lang="uk-UA" sz="7200" dirty="0"/>
              <a:t>З рисунка 1.4 видно, що модель OSI починається з 7-го прикладного рівня, на якому додатки користувачів звертаються до мережі. </a:t>
            </a:r>
          </a:p>
          <a:p>
            <a:pPr>
              <a:lnSpc>
                <a:spcPct val="120000"/>
              </a:lnSpc>
              <a:spcBef>
                <a:spcPts val="0"/>
              </a:spcBef>
            </a:pPr>
            <a:r>
              <a:rPr lang="uk-UA" sz="7200" dirty="0"/>
              <a:t>Після нього йде представницький рівень, що забезпечує перетворення протоколів і шифрування/дешифрування даних. </a:t>
            </a:r>
          </a:p>
          <a:p>
            <a:pPr>
              <a:lnSpc>
                <a:spcPct val="120000"/>
              </a:lnSpc>
              <a:spcBef>
                <a:spcPts val="0"/>
              </a:spcBef>
            </a:pPr>
            <a:r>
              <a:rPr lang="uk-UA" sz="7200" dirty="0"/>
              <a:t>Наступний рівень – </a:t>
            </a:r>
            <a:r>
              <a:rPr lang="uk-UA" sz="7200" dirty="0" err="1"/>
              <a:t>сеансовий</a:t>
            </a:r>
            <a:r>
              <a:rPr lang="uk-UA" sz="7200" dirty="0"/>
              <a:t> – забезпечує підтримку сеансу зв’язку, дозволяючи додаткам взаємодіяти між собою тривалий час. </a:t>
            </a:r>
            <a:endParaRPr lang="uk-UA" sz="7200" dirty="0" smtClean="0"/>
          </a:p>
          <a:p>
            <a:pPr>
              <a:lnSpc>
                <a:spcPct val="120000"/>
              </a:lnSpc>
              <a:spcBef>
                <a:spcPts val="0"/>
              </a:spcBef>
            </a:pPr>
            <a:r>
              <a:rPr lang="uk-UA" sz="7200" dirty="0" smtClean="0"/>
              <a:t>Четвертий </a:t>
            </a:r>
            <a:r>
              <a:rPr lang="uk-UA" sz="7200" dirty="0"/>
              <a:t>рівень, на якому відбувається надійна передача даних від відправника до одержувача, називається транспортним. </a:t>
            </a:r>
          </a:p>
          <a:p>
            <a:pPr>
              <a:lnSpc>
                <a:spcPct val="120000"/>
              </a:lnSpc>
              <a:spcBef>
                <a:spcPts val="0"/>
              </a:spcBef>
            </a:pPr>
            <a:r>
              <a:rPr lang="uk-UA" sz="7200" dirty="0"/>
              <a:t>Наступний третій рівень – мережевий – призначений для визначення шляху передачі даних. </a:t>
            </a:r>
          </a:p>
          <a:p>
            <a:pPr>
              <a:lnSpc>
                <a:spcPct val="120000"/>
              </a:lnSpc>
              <a:spcBef>
                <a:spcPts val="0"/>
              </a:spcBef>
            </a:pPr>
            <a:r>
              <a:rPr lang="uk-UA" sz="7200" dirty="0"/>
              <a:t>Другий рівень забезпечує взаємодію мереж на фізичному рівні й контроль за помилками, які можуть виникнути і називається канальним. </a:t>
            </a:r>
          </a:p>
          <a:p>
            <a:pPr>
              <a:lnSpc>
                <a:spcPct val="120000"/>
              </a:lnSpc>
              <a:spcBef>
                <a:spcPts val="0"/>
              </a:spcBef>
            </a:pPr>
            <a:r>
              <a:rPr lang="uk-UA" sz="7200" dirty="0"/>
              <a:t>Модель закінчується 1-м рівнем – фізичним, на якому визначені стандарти, запропоновані незалежними виробниками до середовищ передачі даних: тип передавального середовища, тип модуляції сигналу, сигнальні рівні логічних дискретних станів (нуля і одиниці). </a:t>
            </a:r>
          </a:p>
          <a:p>
            <a:pPr marL="0" indent="0">
              <a:lnSpc>
                <a:spcPct val="120000"/>
              </a:lnSpc>
              <a:spcBef>
                <a:spcPts val="0"/>
              </a:spcBef>
              <a:buNone/>
            </a:pPr>
            <a:endParaRPr lang="uk-UA" sz="8000" dirty="0"/>
          </a:p>
          <a:p>
            <a:endParaRPr lang="uk-UA" dirty="0"/>
          </a:p>
        </p:txBody>
      </p:sp>
      <p:sp>
        <p:nvSpPr>
          <p:cNvPr id="5" name="Прямоугольник 4"/>
          <p:cNvSpPr/>
          <p:nvPr/>
        </p:nvSpPr>
        <p:spPr>
          <a:xfrm>
            <a:off x="6558951" y="3739084"/>
            <a:ext cx="6096000" cy="646331"/>
          </a:xfrm>
          <a:prstGeom prst="rect">
            <a:avLst/>
          </a:prstGeom>
        </p:spPr>
        <p:txBody>
          <a:bodyPr>
            <a:spAutoFit/>
          </a:bodyPr>
          <a:lstStyle/>
          <a:p>
            <a:pPr indent="450215" algn="ctr">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Рис. 1 – Модель взаємодії </a:t>
            </a:r>
          </a:p>
          <a:p>
            <a:pPr indent="450215" algn="ctr">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відкритих систем </a:t>
            </a:r>
            <a:r>
              <a:rPr lang="uk-UA" dirty="0">
                <a:latin typeface="Times New Roman" panose="02020603050405020304" pitchFamily="18" charset="0"/>
                <a:ea typeface="Calibri" panose="020F0502020204030204" pitchFamily="34" charset="0"/>
                <a:cs typeface="Times New Roman" panose="02020603050405020304" pitchFamily="18" charset="0"/>
              </a:rPr>
              <a:t>OSI</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90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029" y="1101645"/>
            <a:ext cx="6993147" cy="4370427"/>
          </a:xfrm>
          <a:prstGeom prst="rect">
            <a:avLst/>
          </a:prstGeom>
        </p:spPr>
        <p:txBody>
          <a:bodyPr wrap="square">
            <a:spAutoFit/>
          </a:bodyPr>
          <a:lstStyle/>
          <a:p>
            <a:pPr indent="457200"/>
            <a:r>
              <a:rPr lang="uk-UA" sz="2000" dirty="0">
                <a:ea typeface="Calibri" panose="020F0502020204030204" pitchFamily="34" charset="0"/>
              </a:rPr>
              <a:t>Однак, це не означає, що стандарт повністю задовольняє елементам сьомого рівня моделі OSI [3], оскільки він не спирається на специфікації нижніх рівнів, що належать ISO. Стандарт HL7, проте, відповідає концептуальному визначенню інтерфейсу додатків, відповідному сьомому рівню цієї моделі. Він включає визначення і структуру переданих даних, синхронізацію обміну та зв’язку додатків, виявлення і обробку помилок передачі повідомлень. </a:t>
            </a:r>
            <a:endParaRPr lang="uk-UA" sz="2000" dirty="0" smtClean="0">
              <a:ea typeface="Calibri" panose="020F0502020204030204" pitchFamily="34" charset="0"/>
            </a:endParaRPr>
          </a:p>
          <a:p>
            <a:pPr indent="457200"/>
            <a:r>
              <a:rPr lang="uk-UA" sz="2000" dirty="0"/>
              <a:t>Основна мета стандарту HL7 полягає у такій стандартизації обміну даними між медичними комп’ютерними додатками, за якої виключається або значно знижується необхідність у розробці і реалізації специфічних програмних інтерфейсів, що вимагаються за відсутності стандарту.</a:t>
            </a:r>
          </a:p>
          <a:p>
            <a:endParaRPr lang="uk-UA" dirty="0"/>
          </a:p>
        </p:txBody>
      </p:sp>
    </p:spTree>
    <p:extLst>
      <p:ext uri="{BB962C8B-B14F-4D97-AF65-F5344CB8AC3E}">
        <p14:creationId xmlns:p14="http://schemas.microsoft.com/office/powerpoint/2010/main" val="221050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tretch>
            <a:fillRect/>
          </a:stretch>
        </p:blipFill>
        <p:spPr>
          <a:xfrm>
            <a:off x="6952891" y="896324"/>
            <a:ext cx="4366314" cy="3520401"/>
          </a:xfrm>
          <a:prstGeom prst="rect">
            <a:avLst/>
          </a:prstGeom>
        </p:spPr>
      </p:pic>
      <p:sp>
        <p:nvSpPr>
          <p:cNvPr id="2" name="Прямоугольник 1"/>
          <p:cNvSpPr/>
          <p:nvPr/>
        </p:nvSpPr>
        <p:spPr>
          <a:xfrm>
            <a:off x="1104180" y="1008468"/>
            <a:ext cx="6021239" cy="4524315"/>
          </a:xfrm>
          <a:prstGeom prst="rect">
            <a:avLst/>
          </a:prstGeom>
        </p:spPr>
        <p:txBody>
          <a:bodyPr wrap="square">
            <a:spAutoFit/>
          </a:bodyPr>
          <a:lstStyle/>
          <a:p>
            <a:pPr indent="450215" algn="just">
              <a:spcAft>
                <a:spcPts val="0"/>
              </a:spcAft>
            </a:pPr>
            <a:r>
              <a:rPr lang="uk-UA" dirty="0">
                <a:ea typeface="Calibri" panose="020F0502020204030204" pitchFamily="34" charset="0"/>
                <a:cs typeface="Times New Roman" panose="02020603050405020304" pitchFamily="18" charset="0"/>
              </a:rPr>
              <a:t>В даний час стандарт HL7 визначає взаємодію різних систем, які посилають або отримують дані про рух пацієнта, запити даних, замовлення, результати лабораторних аналізів та діагностичних досліджень, рахунки на оплату лікування, а також зміни у файлах, що містять довідково-нормативну інформацію. У ньому не робиться спроби описати архітектуру даних усередині додатку, він розрахований на ведення центрального банку даних, а також на більш розподілене середовище, в якому дані розосереджені по інформаційних системах окремих підрозділів. Стандарт HL7 надає можливість єдиного представлення медичної документальної інформації без розробки спеціальних програм і інтерфейсів, тобто стандартизує обмін інформацією, а не систем, які передають ці дані. </a:t>
            </a:r>
            <a:endParaRPr lang="uk-UA" dirty="0" smtClean="0">
              <a:ea typeface="Calibri" panose="020F0502020204030204" pitchFamily="34" charset="0"/>
              <a:cs typeface="Times New Roman" panose="02020603050405020304" pitchFamily="18" charset="0"/>
            </a:endParaRPr>
          </a:p>
          <a:p>
            <a:pPr indent="450215" algn="just">
              <a:spcAft>
                <a:spcPts val="0"/>
              </a:spcAft>
            </a:pPr>
            <a:r>
              <a:rPr lang="uk-UA" dirty="0" smtClean="0"/>
              <a:t>Загальна </a:t>
            </a:r>
            <a:r>
              <a:rPr lang="uk-UA" dirty="0"/>
              <a:t>структура складових HL7 [4,5] технологій наведена на наступному </a:t>
            </a:r>
            <a:r>
              <a:rPr lang="uk-UA" dirty="0" smtClean="0"/>
              <a:t>рис. 2.</a:t>
            </a:r>
            <a:endParaRPr lang="uk-UA" sz="1400" dirty="0">
              <a:effectLst/>
              <a:ea typeface="Calibri" panose="020F0502020204030204" pitchFamily="34" charset="0"/>
              <a:cs typeface="Times New Roman" panose="02020603050405020304" pitchFamily="18" charset="0"/>
            </a:endParaRPr>
          </a:p>
        </p:txBody>
      </p:sp>
      <p:sp>
        <p:nvSpPr>
          <p:cNvPr id="4" name="Прямоугольник 3"/>
          <p:cNvSpPr/>
          <p:nvPr/>
        </p:nvSpPr>
        <p:spPr>
          <a:xfrm>
            <a:off x="7604654" y="4158496"/>
            <a:ext cx="3141949" cy="458074"/>
          </a:xfrm>
          <a:prstGeom prst="rect">
            <a:avLst/>
          </a:prstGeom>
        </p:spPr>
        <p:txBody>
          <a:bodyPr wrap="none">
            <a:spAutoFit/>
          </a:bodyPr>
          <a:lstStyle/>
          <a:p>
            <a:pPr indent="450215" algn="ctr">
              <a:lnSpc>
                <a:spcPct val="150000"/>
              </a:lnSpc>
              <a:spcAft>
                <a:spcPts val="0"/>
              </a:spcAft>
            </a:pPr>
            <a:r>
              <a:rPr lang="uk-UA" dirty="0" smtClean="0">
                <a:solidFill>
                  <a:srgbClr val="000000"/>
                </a:solidFill>
                <a:latin typeface="Times New Roman" panose="02020603050405020304" pitchFamily="18" charset="0"/>
                <a:ea typeface="Times New Roman" panose="02020603050405020304" pitchFamily="18" charset="0"/>
              </a:rPr>
              <a:t>Рис. </a:t>
            </a:r>
            <a:r>
              <a:rPr lang="uk-UA" dirty="0">
                <a:solidFill>
                  <a:srgbClr val="000000"/>
                </a:solidFill>
                <a:latin typeface="Times New Roman" panose="02020603050405020304" pitchFamily="18" charset="0"/>
                <a:ea typeface="Times New Roman" panose="02020603050405020304" pitchFamily="18" charset="0"/>
              </a:rPr>
              <a:t>2</a:t>
            </a:r>
            <a:r>
              <a:rPr lang="uk-UA" dirty="0" smtClean="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 Архітектура HL7</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3785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9034" y="843807"/>
            <a:ext cx="6096000" cy="4062651"/>
          </a:xfrm>
          <a:prstGeom prst="rect">
            <a:avLst/>
          </a:prstGeom>
        </p:spPr>
        <p:txBody>
          <a:bodyPr>
            <a:spAutoFit/>
          </a:bodyPr>
          <a:lstStyle/>
          <a:p>
            <a:pPr indent="457200" algn="just">
              <a:spcAft>
                <a:spcPts val="0"/>
              </a:spcAft>
            </a:pPr>
            <a:r>
              <a:rPr lang="uk-UA" b="1" dirty="0">
                <a:solidFill>
                  <a:srgbClr val="000000"/>
                </a:solidFill>
                <a:ea typeface="Times New Roman" panose="02020603050405020304" pitchFamily="18" charset="0"/>
              </a:rPr>
              <a:t>RIM </a:t>
            </a:r>
            <a:r>
              <a:rPr lang="uk-UA" dirty="0">
                <a:solidFill>
                  <a:srgbClr val="000000"/>
                </a:solidFill>
                <a:ea typeface="Times New Roman" panose="02020603050405020304" pitchFamily="18" charset="0"/>
              </a:rPr>
              <a:t>(</a:t>
            </a:r>
            <a:r>
              <a:rPr lang="uk-UA" dirty="0" err="1">
                <a:solidFill>
                  <a:srgbClr val="000000"/>
                </a:solidFill>
                <a:ea typeface="Times New Roman" panose="02020603050405020304" pitchFamily="18" charset="0"/>
              </a:rPr>
              <a:t>Reference</a:t>
            </a:r>
            <a:r>
              <a:rPr lang="uk-UA" dirty="0">
                <a:solidFill>
                  <a:srgbClr val="000000"/>
                </a:solidFill>
                <a:ea typeface="Times New Roman" panose="02020603050405020304" pitchFamily="18" charset="0"/>
              </a:rPr>
              <a:t> </a:t>
            </a:r>
            <a:r>
              <a:rPr lang="uk-UA" dirty="0" err="1">
                <a:solidFill>
                  <a:srgbClr val="000000"/>
                </a:solidFill>
                <a:ea typeface="Times New Roman" panose="02020603050405020304" pitchFamily="18" charset="0"/>
              </a:rPr>
              <a:t>Information</a:t>
            </a:r>
            <a:r>
              <a:rPr lang="uk-UA" dirty="0">
                <a:solidFill>
                  <a:srgbClr val="000000"/>
                </a:solidFill>
                <a:ea typeface="Times New Roman" panose="02020603050405020304" pitchFamily="18" charset="0"/>
              </a:rPr>
              <a:t> </a:t>
            </a:r>
            <a:r>
              <a:rPr lang="uk-UA" dirty="0" err="1">
                <a:solidFill>
                  <a:srgbClr val="000000"/>
                </a:solidFill>
                <a:ea typeface="Times New Roman" panose="02020603050405020304" pitchFamily="18" charset="0"/>
              </a:rPr>
              <a:t>Model</a:t>
            </a:r>
            <a:r>
              <a:rPr lang="uk-UA" dirty="0">
                <a:solidFill>
                  <a:srgbClr val="000000"/>
                </a:solidFill>
                <a:ea typeface="Times New Roman" panose="02020603050405020304" pitchFamily="18" charset="0"/>
              </a:rPr>
              <a:t> – Еталонна Інформаційна Модель). Базове поняття для всього HL7 – інформаційна модель медицини – основне джерело змісту даних всіх HL7 – повідомлень і документів</a:t>
            </a:r>
            <a:r>
              <a:rPr lang="uk-UA" dirty="0" smtClean="0">
                <a:solidFill>
                  <a:srgbClr val="000000"/>
                </a:solidFill>
                <a:ea typeface="Times New Roman" panose="02020603050405020304" pitchFamily="18" charset="0"/>
              </a:rPr>
              <a:t>.</a:t>
            </a:r>
          </a:p>
          <a:p>
            <a:pPr indent="457200"/>
            <a:r>
              <a:rPr lang="uk-UA" i="1" dirty="0"/>
              <a:t>Елементи інформаційної моделі</a:t>
            </a:r>
            <a:r>
              <a:rPr lang="uk-UA" dirty="0"/>
              <a:t> – класи, переходи станів класів, типи даних і накладені обмеження – використовують системні концепції і графічний вираз мови UML.</a:t>
            </a:r>
          </a:p>
          <a:p>
            <a:pPr indent="457200"/>
            <a:r>
              <a:rPr lang="uk-UA" dirty="0"/>
              <a:t>У свою чергу RIM складається з декількох технологій:</a:t>
            </a:r>
          </a:p>
          <a:p>
            <a:pPr indent="457200"/>
            <a:r>
              <a:rPr lang="uk-UA" dirty="0"/>
              <a:t>USAM – </a:t>
            </a:r>
            <a:r>
              <a:rPr lang="uk-UA" dirty="0" err="1"/>
              <a:t>Unified</a:t>
            </a:r>
            <a:r>
              <a:rPr lang="uk-UA" dirty="0"/>
              <a:t> </a:t>
            </a:r>
            <a:r>
              <a:rPr lang="uk-UA" dirty="0" err="1"/>
              <a:t>Service</a:t>
            </a:r>
            <a:r>
              <a:rPr lang="uk-UA" dirty="0"/>
              <a:t> </a:t>
            </a:r>
            <a:r>
              <a:rPr lang="uk-UA" dirty="0" err="1"/>
              <a:t>Action</a:t>
            </a:r>
            <a:r>
              <a:rPr lang="uk-UA" dirty="0"/>
              <a:t> </a:t>
            </a:r>
            <a:r>
              <a:rPr lang="uk-UA" dirty="0" err="1"/>
              <a:t>Model</a:t>
            </a:r>
            <a:r>
              <a:rPr lang="uk-UA" dirty="0"/>
              <a:t> – загальна модель службових дій. Зокрема, це об’єктна модель для будь-якої можливої в системі дії, MIM – </a:t>
            </a:r>
            <a:r>
              <a:rPr lang="uk-UA" dirty="0" err="1"/>
              <a:t>Message</a:t>
            </a:r>
            <a:r>
              <a:rPr lang="uk-UA" dirty="0"/>
              <a:t> </a:t>
            </a:r>
            <a:r>
              <a:rPr lang="uk-UA" dirty="0" err="1"/>
              <a:t>Information</a:t>
            </a:r>
            <a:r>
              <a:rPr lang="uk-UA" dirty="0"/>
              <a:t> </a:t>
            </a:r>
            <a:r>
              <a:rPr lang="uk-UA" dirty="0" err="1"/>
              <a:t>Model</a:t>
            </a:r>
            <a:r>
              <a:rPr lang="uk-UA" dirty="0"/>
              <a:t> – модель повідомлень; R-MIM – </a:t>
            </a:r>
            <a:r>
              <a:rPr lang="uk-UA" dirty="0" err="1"/>
              <a:t>Refined</a:t>
            </a:r>
            <a:r>
              <a:rPr lang="uk-UA" dirty="0"/>
              <a:t> </a:t>
            </a:r>
            <a:r>
              <a:rPr lang="uk-UA" dirty="0" err="1"/>
              <a:t>Message</a:t>
            </a:r>
            <a:r>
              <a:rPr lang="uk-UA" dirty="0"/>
              <a:t> </a:t>
            </a:r>
            <a:r>
              <a:rPr lang="uk-UA" dirty="0" err="1"/>
              <a:t>Information</a:t>
            </a:r>
            <a:r>
              <a:rPr lang="uk-UA" dirty="0"/>
              <a:t> </a:t>
            </a:r>
            <a:r>
              <a:rPr lang="uk-UA" dirty="0" err="1"/>
              <a:t>Model</a:t>
            </a:r>
            <a:r>
              <a:rPr lang="uk-UA" dirty="0"/>
              <a:t> – </a:t>
            </a:r>
            <a:r>
              <a:rPr lang="uk-UA" dirty="0" err="1"/>
              <a:t>контекстно</a:t>
            </a:r>
            <a:r>
              <a:rPr lang="uk-UA" dirty="0"/>
              <a:t> прив’язана модель.</a:t>
            </a:r>
          </a:p>
          <a:p>
            <a:pPr indent="450215" algn="just">
              <a:lnSpc>
                <a:spcPct val="150000"/>
              </a:lnSpc>
              <a:spcAft>
                <a:spcPts val="0"/>
              </a:spcAft>
            </a:pPr>
            <a:endParaRPr lang="uk-UA" sz="1600" dirty="0">
              <a:effectLst/>
              <a:latin typeface="Times New Roman" panose="02020603050405020304" pitchFamily="18" charset="0"/>
              <a:ea typeface="Times New Roman" panose="02020603050405020304" pitchFamily="18" charset="0"/>
            </a:endParaRPr>
          </a:p>
        </p:txBody>
      </p:sp>
      <p:pic>
        <p:nvPicPr>
          <p:cNvPr id="4" name="Рисунок 3"/>
          <p:cNvPicPr/>
          <p:nvPr/>
        </p:nvPicPr>
        <p:blipFill>
          <a:blip r:embed="rId2"/>
          <a:stretch>
            <a:fillRect/>
          </a:stretch>
        </p:blipFill>
        <p:spPr>
          <a:xfrm>
            <a:off x="7798279" y="896325"/>
            <a:ext cx="3520925" cy="3097705"/>
          </a:xfrm>
          <a:prstGeom prst="rect">
            <a:avLst/>
          </a:prstGeom>
        </p:spPr>
      </p:pic>
      <p:sp>
        <p:nvSpPr>
          <p:cNvPr id="5" name="Прямоугольник 4"/>
          <p:cNvSpPr/>
          <p:nvPr/>
        </p:nvSpPr>
        <p:spPr>
          <a:xfrm>
            <a:off x="7987766" y="3994030"/>
            <a:ext cx="3141949" cy="458074"/>
          </a:xfrm>
          <a:prstGeom prst="rect">
            <a:avLst/>
          </a:prstGeom>
        </p:spPr>
        <p:txBody>
          <a:bodyPr wrap="none">
            <a:spAutoFit/>
          </a:bodyPr>
          <a:lstStyle/>
          <a:p>
            <a:pPr indent="450215" algn="ctr">
              <a:lnSpc>
                <a:spcPct val="150000"/>
              </a:lnSpc>
              <a:spcAft>
                <a:spcPts val="0"/>
              </a:spcAft>
            </a:pPr>
            <a:r>
              <a:rPr lang="uk-UA" dirty="0" smtClean="0">
                <a:solidFill>
                  <a:srgbClr val="000000"/>
                </a:solidFill>
                <a:latin typeface="Times New Roman" panose="02020603050405020304" pitchFamily="18" charset="0"/>
                <a:ea typeface="Times New Roman" panose="02020603050405020304" pitchFamily="18" charset="0"/>
              </a:rPr>
              <a:t>Рис. </a:t>
            </a:r>
            <a:r>
              <a:rPr lang="uk-UA" dirty="0">
                <a:solidFill>
                  <a:srgbClr val="000000"/>
                </a:solidFill>
                <a:latin typeface="Times New Roman" panose="02020603050405020304" pitchFamily="18" charset="0"/>
                <a:ea typeface="Times New Roman" panose="02020603050405020304" pitchFamily="18" charset="0"/>
              </a:rPr>
              <a:t>2</a:t>
            </a:r>
            <a:r>
              <a:rPr lang="uk-UA" dirty="0" smtClean="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rPr>
              <a:t>– Архітектура HL7</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51049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283</TotalTime>
  <Words>2444</Words>
  <Application>Microsoft Office PowerPoint</Application>
  <PresentationFormat>Широкоэкранный</PresentationFormat>
  <Paragraphs>108</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Garamond</vt:lpstr>
      <vt:lpstr>Times New Roman</vt:lpstr>
      <vt:lpstr>Натуральные материалы</vt:lpstr>
      <vt:lpstr>Стандарти передачі даних</vt:lpstr>
      <vt:lpstr>Вступ </vt:lpstr>
      <vt:lpstr>Презентация PowerPoint</vt:lpstr>
      <vt:lpstr> Стандартизація інформаційно-комунікаційних систем передачі медичних даних </vt:lpstr>
      <vt:lpstr>Health Level 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Стандарт DІСОМ (Digital Imaging and Communications in Medicine)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SCP-ECG </vt:lpstr>
      <vt:lpstr>Презентация PowerPoint</vt:lpstr>
      <vt:lpstr>Інші стандарти </vt:lpstr>
      <vt:lpstr>Презентация PowerPoint</vt:lpstr>
      <vt:lpstr>Презентация PowerPoint</vt:lpstr>
      <vt:lpstr>Література</vt:lpstr>
      <vt:lpstr>Контрольні питання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Мережеві технології</dc:title>
  <dc:creator>Нікітчук Тетяна Миколаївна</dc:creator>
  <cp:lastModifiedBy>Нікітчук Тетяна Миколаївна</cp:lastModifiedBy>
  <cp:revision>15</cp:revision>
  <dcterms:created xsi:type="dcterms:W3CDTF">2021-02-25T08:53:55Z</dcterms:created>
  <dcterms:modified xsi:type="dcterms:W3CDTF">2021-03-02T10:50:31Z</dcterms:modified>
</cp:coreProperties>
</file>