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40" autoAdjust="0"/>
    <p:restoredTop sz="94660"/>
  </p:normalViewPr>
  <p:slideViewPr>
    <p:cSldViewPr snapToGrid="0">
      <p:cViewPr varScale="1">
        <p:scale>
          <a:sx n="117" d="100"/>
          <a:sy n="117" d="100"/>
        </p:scale>
        <p:origin x="-108" y="-36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A80DE81-EB84-460B-8E2C-1ABC1D21A93F}" type="datetimeFigureOut">
              <a:rPr lang="ru-RU" smtClean="0"/>
              <a:pPr/>
              <a:t>05.03.2020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ACC003E-B4EB-4E62-9934-2F196C1490E7}" type="slidenum">
              <a:rPr lang="ru-RU" smtClean="0"/>
              <a:pPr/>
              <a:t>‹#›</a:t>
            </a:fld>
            <a:endParaRPr lang="ru-RU"/>
          </a:p>
        </p:txBody>
      </p:sp>
    </p:spTree>
    <p:extLst>
      <p:ext uri="{BB962C8B-B14F-4D97-AF65-F5344CB8AC3E}">
        <p14:creationId xmlns="" xmlns:p14="http://schemas.microsoft.com/office/powerpoint/2010/main" val="726931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A80DE81-EB84-460B-8E2C-1ABC1D21A93F}" type="datetimeFigureOut">
              <a:rPr lang="ru-RU" smtClean="0"/>
              <a:pPr/>
              <a:t>05.03.2020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ACC003E-B4EB-4E62-9934-2F196C1490E7}" type="slidenum">
              <a:rPr lang="ru-RU" smtClean="0"/>
              <a:pPr/>
              <a:t>‹#›</a:t>
            </a:fld>
            <a:endParaRPr lang="ru-RU"/>
          </a:p>
        </p:txBody>
      </p:sp>
    </p:spTree>
    <p:extLst>
      <p:ext uri="{BB962C8B-B14F-4D97-AF65-F5344CB8AC3E}">
        <p14:creationId xmlns="" xmlns:p14="http://schemas.microsoft.com/office/powerpoint/2010/main" val="1417004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A80DE81-EB84-460B-8E2C-1ABC1D21A93F}" type="datetimeFigureOut">
              <a:rPr lang="ru-RU" smtClean="0"/>
              <a:pPr/>
              <a:t>05.03.2020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ACC003E-B4EB-4E62-9934-2F196C1490E7}" type="slidenum">
              <a:rPr lang="ru-RU" smtClean="0"/>
              <a:pPr/>
              <a:t>‹#›</a:t>
            </a:fld>
            <a:endParaRPr lang="ru-RU"/>
          </a:p>
        </p:txBody>
      </p:sp>
    </p:spTree>
    <p:extLst>
      <p:ext uri="{BB962C8B-B14F-4D97-AF65-F5344CB8AC3E}">
        <p14:creationId xmlns="" xmlns:p14="http://schemas.microsoft.com/office/powerpoint/2010/main" val="486528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A80DE81-EB84-460B-8E2C-1ABC1D21A93F}" type="datetimeFigureOut">
              <a:rPr lang="ru-RU" smtClean="0"/>
              <a:pPr/>
              <a:t>05.03.2020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ACC003E-B4EB-4E62-9934-2F196C1490E7}" type="slidenum">
              <a:rPr lang="ru-RU" smtClean="0"/>
              <a:pPr/>
              <a:t>‹#›</a:t>
            </a:fld>
            <a:endParaRPr lang="ru-RU"/>
          </a:p>
        </p:txBody>
      </p:sp>
    </p:spTree>
    <p:extLst>
      <p:ext uri="{BB962C8B-B14F-4D97-AF65-F5344CB8AC3E}">
        <p14:creationId xmlns="" xmlns:p14="http://schemas.microsoft.com/office/powerpoint/2010/main" val="3198215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A80DE81-EB84-460B-8E2C-1ABC1D21A93F}" type="datetimeFigureOut">
              <a:rPr lang="ru-RU" smtClean="0"/>
              <a:pPr/>
              <a:t>05.03.2020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ACC003E-B4EB-4E62-9934-2F196C1490E7}" type="slidenum">
              <a:rPr lang="ru-RU" smtClean="0"/>
              <a:pPr/>
              <a:t>‹#›</a:t>
            </a:fld>
            <a:endParaRPr lang="ru-RU"/>
          </a:p>
        </p:txBody>
      </p:sp>
    </p:spTree>
    <p:extLst>
      <p:ext uri="{BB962C8B-B14F-4D97-AF65-F5344CB8AC3E}">
        <p14:creationId xmlns="" xmlns:p14="http://schemas.microsoft.com/office/powerpoint/2010/main" val="1215100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A80DE81-EB84-460B-8E2C-1ABC1D21A93F}" type="datetimeFigureOut">
              <a:rPr lang="ru-RU" smtClean="0"/>
              <a:pPr/>
              <a:t>05.03.2020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ACC003E-B4EB-4E62-9934-2F196C1490E7}" type="slidenum">
              <a:rPr lang="ru-RU" smtClean="0"/>
              <a:pPr/>
              <a:t>‹#›</a:t>
            </a:fld>
            <a:endParaRPr lang="ru-RU"/>
          </a:p>
        </p:txBody>
      </p:sp>
    </p:spTree>
    <p:extLst>
      <p:ext uri="{BB962C8B-B14F-4D97-AF65-F5344CB8AC3E}">
        <p14:creationId xmlns="" xmlns:p14="http://schemas.microsoft.com/office/powerpoint/2010/main" val="1222523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A80DE81-EB84-460B-8E2C-1ABC1D21A93F}" type="datetimeFigureOut">
              <a:rPr lang="ru-RU" smtClean="0"/>
              <a:pPr/>
              <a:t>05.03.2020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ACC003E-B4EB-4E62-9934-2F196C1490E7}" type="slidenum">
              <a:rPr lang="ru-RU" smtClean="0"/>
              <a:pPr/>
              <a:t>‹#›</a:t>
            </a:fld>
            <a:endParaRPr lang="ru-RU"/>
          </a:p>
        </p:txBody>
      </p:sp>
    </p:spTree>
    <p:extLst>
      <p:ext uri="{BB962C8B-B14F-4D97-AF65-F5344CB8AC3E}">
        <p14:creationId xmlns="" xmlns:p14="http://schemas.microsoft.com/office/powerpoint/2010/main" val="2517336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A80DE81-EB84-460B-8E2C-1ABC1D21A93F}" type="datetimeFigureOut">
              <a:rPr lang="ru-RU" smtClean="0"/>
              <a:pPr/>
              <a:t>05.03.2020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ACC003E-B4EB-4E62-9934-2F196C1490E7}" type="slidenum">
              <a:rPr lang="ru-RU" smtClean="0"/>
              <a:pPr/>
              <a:t>‹#›</a:t>
            </a:fld>
            <a:endParaRPr lang="ru-RU"/>
          </a:p>
        </p:txBody>
      </p:sp>
    </p:spTree>
    <p:extLst>
      <p:ext uri="{BB962C8B-B14F-4D97-AF65-F5344CB8AC3E}">
        <p14:creationId xmlns="" xmlns:p14="http://schemas.microsoft.com/office/powerpoint/2010/main" val="3864692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A80DE81-EB84-460B-8E2C-1ABC1D21A93F}" type="datetimeFigureOut">
              <a:rPr lang="ru-RU" smtClean="0"/>
              <a:pPr/>
              <a:t>05.03.2020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ACC003E-B4EB-4E62-9934-2F196C1490E7}" type="slidenum">
              <a:rPr lang="ru-RU" smtClean="0"/>
              <a:pPr/>
              <a:t>‹#›</a:t>
            </a:fld>
            <a:endParaRPr lang="ru-RU"/>
          </a:p>
        </p:txBody>
      </p:sp>
    </p:spTree>
    <p:extLst>
      <p:ext uri="{BB962C8B-B14F-4D97-AF65-F5344CB8AC3E}">
        <p14:creationId xmlns="" xmlns:p14="http://schemas.microsoft.com/office/powerpoint/2010/main" val="1713609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A80DE81-EB84-460B-8E2C-1ABC1D21A93F}" type="datetimeFigureOut">
              <a:rPr lang="ru-RU" smtClean="0"/>
              <a:pPr/>
              <a:t>05.03.2020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ACC003E-B4EB-4E62-9934-2F196C1490E7}" type="slidenum">
              <a:rPr lang="ru-RU" smtClean="0"/>
              <a:pPr/>
              <a:t>‹#›</a:t>
            </a:fld>
            <a:endParaRPr lang="ru-RU"/>
          </a:p>
        </p:txBody>
      </p:sp>
    </p:spTree>
    <p:extLst>
      <p:ext uri="{BB962C8B-B14F-4D97-AF65-F5344CB8AC3E}">
        <p14:creationId xmlns="" xmlns:p14="http://schemas.microsoft.com/office/powerpoint/2010/main" val="1601757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A80DE81-EB84-460B-8E2C-1ABC1D21A93F}" type="datetimeFigureOut">
              <a:rPr lang="ru-RU" smtClean="0"/>
              <a:pPr/>
              <a:t>05.03.2020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ACC003E-B4EB-4E62-9934-2F196C1490E7}" type="slidenum">
              <a:rPr lang="ru-RU" smtClean="0"/>
              <a:pPr/>
              <a:t>‹#›</a:t>
            </a:fld>
            <a:endParaRPr lang="ru-RU"/>
          </a:p>
        </p:txBody>
      </p:sp>
    </p:spTree>
    <p:extLst>
      <p:ext uri="{BB962C8B-B14F-4D97-AF65-F5344CB8AC3E}">
        <p14:creationId xmlns="" xmlns:p14="http://schemas.microsoft.com/office/powerpoint/2010/main" val="32948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330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80DE81-EB84-460B-8E2C-1ABC1D21A93F}" type="datetimeFigureOut">
              <a:rPr lang="ru-RU" smtClean="0"/>
              <a:pPr/>
              <a:t>05.03.2020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CC003E-B4EB-4E62-9934-2F196C1490E7}" type="slidenum">
              <a:rPr lang="ru-RU" smtClean="0"/>
              <a:pPr/>
              <a:t>‹#›</a:t>
            </a:fld>
            <a:endParaRPr lang="ru-RU"/>
          </a:p>
        </p:txBody>
      </p:sp>
    </p:spTree>
    <p:extLst>
      <p:ext uri="{BB962C8B-B14F-4D97-AF65-F5344CB8AC3E}">
        <p14:creationId xmlns="" xmlns:p14="http://schemas.microsoft.com/office/powerpoint/2010/main" val="2487371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uk-UA" b="1" dirty="0">
                <a:solidFill>
                  <a:schemeClr val="bg1"/>
                </a:solidFill>
              </a:rPr>
              <a:t>Лекція </a:t>
            </a:r>
            <a:r>
              <a:rPr lang="uk-UA" b="1" dirty="0" smtClean="0">
                <a:solidFill>
                  <a:schemeClr val="bg1"/>
                </a:solidFill>
              </a:rPr>
              <a:t>4 </a:t>
            </a:r>
            <a:br>
              <a:rPr lang="uk-UA" b="1" dirty="0" smtClean="0">
                <a:solidFill>
                  <a:schemeClr val="bg1"/>
                </a:solidFill>
              </a:rPr>
            </a:br>
            <a:endParaRPr lang="ru-RU" dirty="0">
              <a:solidFill>
                <a:schemeClr val="bg1"/>
              </a:solidFill>
            </a:endParaRPr>
          </a:p>
        </p:txBody>
      </p:sp>
      <p:sp>
        <p:nvSpPr>
          <p:cNvPr id="3" name="Подзаголовок 2"/>
          <p:cNvSpPr>
            <a:spLocks noGrp="1"/>
          </p:cNvSpPr>
          <p:nvPr>
            <p:ph type="subTitle" idx="1"/>
          </p:nvPr>
        </p:nvSpPr>
        <p:spPr/>
        <p:txBody>
          <a:bodyPr/>
          <a:lstStyle/>
          <a:p>
            <a:r>
              <a:rPr lang="uk-UA" sz="4000" b="1" dirty="0" smtClean="0">
                <a:solidFill>
                  <a:schemeClr val="bg1"/>
                </a:solidFill>
                <a:cs typeface="Arial" panose="020B0604020202020204" pitchFamily="34" charset="0"/>
              </a:rPr>
              <a:t>Основи базування деталей та заготовок</a:t>
            </a:r>
            <a:endParaRPr lang="ru-RU" sz="4000" dirty="0" smtClean="0">
              <a:solidFill>
                <a:schemeClr val="bg1"/>
              </a:solidFill>
              <a:cs typeface="Arial" panose="020B0604020202020204" pitchFamily="34" charset="0"/>
            </a:endParaRPr>
          </a:p>
          <a:p>
            <a:endParaRPr lang="ru-RU" dirty="0"/>
          </a:p>
        </p:txBody>
      </p:sp>
    </p:spTree>
    <p:extLst>
      <p:ext uri="{BB962C8B-B14F-4D97-AF65-F5344CB8AC3E}">
        <p14:creationId xmlns="" xmlns:p14="http://schemas.microsoft.com/office/powerpoint/2010/main" val="2251171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48640" y="418010"/>
            <a:ext cx="11129554" cy="6139543"/>
          </a:xfrm>
        </p:spPr>
        <p:txBody>
          <a:bodyPr>
            <a:noAutofit/>
          </a:bodyPr>
          <a:lstStyle/>
          <a:p>
            <a:pPr marL="0" indent="444500" algn="just">
              <a:lnSpc>
                <a:spcPct val="100000"/>
              </a:lnSpc>
              <a:spcBef>
                <a:spcPts val="0"/>
              </a:spcBef>
              <a:buNone/>
            </a:pPr>
            <a:r>
              <a:rPr lang="uk-UA" sz="2200" dirty="0">
                <a:solidFill>
                  <a:schemeClr val="bg1"/>
                </a:solidFill>
              </a:rPr>
              <a:t>Поверхня А, яка несе на собі 3 опорні точки і позбавляє 3-х ступенів вільності (переміщення вздовж однієї з координатних осей і обертання навколо двох інших координатних осей), </a:t>
            </a:r>
            <a:r>
              <a:rPr lang="uk-UA" sz="2200" b="1" i="1" dirty="0">
                <a:solidFill>
                  <a:schemeClr val="bg1"/>
                </a:solidFill>
              </a:rPr>
              <a:t>називається встановлювальною базою</a:t>
            </a:r>
            <a:r>
              <a:rPr lang="uk-UA" sz="2200" i="1" dirty="0">
                <a:solidFill>
                  <a:schemeClr val="bg1"/>
                </a:solidFill>
              </a:rPr>
              <a:t>. </a:t>
            </a:r>
            <a:r>
              <a:rPr lang="uk-UA" sz="2200" dirty="0">
                <a:solidFill>
                  <a:schemeClr val="bg1"/>
                </a:solidFill>
              </a:rPr>
              <a:t>Розташування опорних точок визначається з умови рівноваги тіла під дією сил тяжіння.</a:t>
            </a:r>
            <a:endParaRPr lang="ru-RU" sz="2200" dirty="0">
              <a:solidFill>
                <a:schemeClr val="bg1"/>
              </a:solidFill>
            </a:endParaRPr>
          </a:p>
          <a:p>
            <a:pPr marL="0" indent="444500" algn="just">
              <a:lnSpc>
                <a:spcPct val="100000"/>
              </a:lnSpc>
              <a:spcBef>
                <a:spcPts val="0"/>
              </a:spcBef>
              <a:buNone/>
            </a:pPr>
            <a:r>
              <a:rPr lang="uk-UA" sz="2200" dirty="0">
                <a:solidFill>
                  <a:schemeClr val="bg1"/>
                </a:solidFill>
              </a:rPr>
              <a:t>Для того, щоб виключити переміщення тіла вздовж осі OX і обертання навколо  осі OZ ,  </a:t>
            </a:r>
            <a:r>
              <a:rPr lang="uk-UA" sz="2200" dirty="0" err="1">
                <a:solidFill>
                  <a:schemeClr val="bg1"/>
                </a:solidFill>
              </a:rPr>
              <a:t>зв’яжемо</a:t>
            </a:r>
            <a:r>
              <a:rPr lang="uk-UA" sz="2200" dirty="0">
                <a:solidFill>
                  <a:schemeClr val="bg1"/>
                </a:solidFill>
              </a:rPr>
              <a:t>  поверхню    B відповідно двома зв’язками      Х</a:t>
            </a:r>
            <a:r>
              <a:rPr lang="uk-UA" sz="2200" baseline="-25000" dirty="0">
                <a:solidFill>
                  <a:schemeClr val="bg1"/>
                </a:solidFill>
              </a:rPr>
              <a:t>4,  </a:t>
            </a:r>
            <a:r>
              <a:rPr lang="uk-UA" sz="2200" dirty="0">
                <a:solidFill>
                  <a:schemeClr val="bg1"/>
                </a:solidFill>
              </a:rPr>
              <a:t>Х</a:t>
            </a:r>
            <a:r>
              <a:rPr lang="uk-UA" sz="2200" baseline="-25000" dirty="0">
                <a:solidFill>
                  <a:schemeClr val="bg1"/>
                </a:solidFill>
              </a:rPr>
              <a:t>5</a:t>
            </a:r>
            <a:r>
              <a:rPr lang="uk-UA" sz="2200" dirty="0">
                <a:solidFill>
                  <a:schemeClr val="bg1"/>
                </a:solidFill>
              </a:rPr>
              <a:t>  з площиною  </a:t>
            </a:r>
            <a:r>
              <a:rPr lang="en-US" sz="2200" dirty="0">
                <a:solidFill>
                  <a:schemeClr val="bg1"/>
                </a:solidFill>
              </a:rPr>
              <a:t>ZOY</a:t>
            </a:r>
            <a:r>
              <a:rPr lang="uk-UA" sz="2200" dirty="0">
                <a:solidFill>
                  <a:schemeClr val="bg1"/>
                </a:solidFill>
              </a:rPr>
              <a:t>. Поверхня </a:t>
            </a:r>
            <a:r>
              <a:rPr lang="uk-UA" sz="2200" b="1" dirty="0">
                <a:solidFill>
                  <a:schemeClr val="bg1"/>
                </a:solidFill>
              </a:rPr>
              <a:t>В</a:t>
            </a:r>
            <a:r>
              <a:rPr lang="uk-UA" sz="2200" dirty="0">
                <a:solidFill>
                  <a:schemeClr val="bg1"/>
                </a:solidFill>
              </a:rPr>
              <a:t>, яка позбавляє тіло (заготовку) двох ступенів вільності (переміщення вздовж однієї координатної осі та обертання навколо іншої осі), </a:t>
            </a:r>
            <a:r>
              <a:rPr lang="uk-UA" sz="2200" b="1" i="1" dirty="0">
                <a:solidFill>
                  <a:schemeClr val="bg1"/>
                </a:solidFill>
              </a:rPr>
              <a:t>називається напрямною базою</a:t>
            </a:r>
            <a:r>
              <a:rPr lang="uk-UA" sz="2200" i="1" dirty="0">
                <a:solidFill>
                  <a:schemeClr val="bg1"/>
                </a:solidFill>
              </a:rPr>
              <a:t>.</a:t>
            </a:r>
            <a:endParaRPr lang="ru-RU" sz="2200" dirty="0">
              <a:solidFill>
                <a:schemeClr val="bg1"/>
              </a:solidFill>
            </a:endParaRPr>
          </a:p>
          <a:p>
            <a:pPr marL="0" indent="444500" algn="just">
              <a:lnSpc>
                <a:spcPct val="100000"/>
              </a:lnSpc>
              <a:spcBef>
                <a:spcPts val="0"/>
              </a:spcBef>
              <a:buNone/>
            </a:pPr>
            <a:r>
              <a:rPr lang="uk-UA" sz="2200" dirty="0">
                <a:solidFill>
                  <a:schemeClr val="bg1"/>
                </a:solidFill>
              </a:rPr>
              <a:t>Таким чином, тіло має можливість тільки переміщуватись вздовж осі OY. Для виключення і цього переміщення </a:t>
            </a:r>
            <a:r>
              <a:rPr lang="uk-UA" sz="2200" dirty="0" err="1">
                <a:solidFill>
                  <a:schemeClr val="bg1"/>
                </a:solidFill>
              </a:rPr>
              <a:t>зв’яжемо</a:t>
            </a:r>
            <a:r>
              <a:rPr lang="uk-UA" sz="2200" dirty="0">
                <a:solidFill>
                  <a:schemeClr val="bg1"/>
                </a:solidFill>
              </a:rPr>
              <a:t> поверхню С одним жорстким двостороннім зв’язком з площиною ZOX. Поверхня </a:t>
            </a:r>
            <a:r>
              <a:rPr lang="uk-UA" sz="2200" b="1" dirty="0">
                <a:solidFill>
                  <a:schemeClr val="bg1"/>
                </a:solidFill>
              </a:rPr>
              <a:t>С</a:t>
            </a:r>
            <a:r>
              <a:rPr lang="uk-UA" sz="2200" dirty="0">
                <a:solidFill>
                  <a:schemeClr val="bg1"/>
                </a:solidFill>
              </a:rPr>
              <a:t>, яка несе на собі одну опорну точку і позбавляє тіло одного ступеня вільності (переміщення вздовж однієї з координатних осей), </a:t>
            </a:r>
            <a:r>
              <a:rPr lang="uk-UA" sz="2200" b="1" i="1" dirty="0">
                <a:solidFill>
                  <a:schemeClr val="bg1"/>
                </a:solidFill>
              </a:rPr>
              <a:t>називається опорною базою</a:t>
            </a:r>
            <a:r>
              <a:rPr lang="uk-UA" sz="2200" dirty="0" smtClean="0">
                <a:solidFill>
                  <a:schemeClr val="bg1"/>
                </a:solidFill>
              </a:rPr>
              <a:t>.</a:t>
            </a:r>
          </a:p>
          <a:p>
            <a:pPr marL="0" indent="365125" algn="just">
              <a:lnSpc>
                <a:spcPct val="100000"/>
              </a:lnSpc>
              <a:spcBef>
                <a:spcPts val="0"/>
              </a:spcBef>
              <a:buNone/>
            </a:pPr>
            <a:r>
              <a:rPr lang="uk-UA" sz="2200" b="1" i="1" dirty="0">
                <a:solidFill>
                  <a:schemeClr val="bg1"/>
                </a:solidFill>
              </a:rPr>
              <a:t>Сукупність трьох баз, що утворює систему координат заготовки (виробу), складає комплект баз.</a:t>
            </a:r>
            <a:endParaRPr lang="ru-RU" sz="2200" dirty="0">
              <a:solidFill>
                <a:schemeClr val="bg1"/>
              </a:solidFill>
            </a:endParaRPr>
          </a:p>
          <a:p>
            <a:pPr marL="0" indent="365125" algn="just">
              <a:lnSpc>
                <a:spcPct val="100000"/>
              </a:lnSpc>
              <a:spcBef>
                <a:spcPts val="0"/>
              </a:spcBef>
              <a:buNone/>
            </a:pPr>
            <a:r>
              <a:rPr lang="uk-UA" sz="2200" dirty="0">
                <a:solidFill>
                  <a:schemeClr val="bg1"/>
                </a:solidFill>
              </a:rPr>
              <a:t>Реалізація теоретичної схеми базування здійснюється встановленням заготовки на установчі елементи пристрою. Невідривний контакт баз із встановлювальними елементами пристрою забезпечується прикладанням сил затискання</a:t>
            </a:r>
            <a:r>
              <a:rPr lang="uk-UA" sz="2200" dirty="0" smtClean="0">
                <a:solidFill>
                  <a:schemeClr val="bg1"/>
                </a:solidFill>
              </a:rPr>
              <a:t>.</a:t>
            </a:r>
            <a:endParaRPr lang="ru-RU" sz="2200" dirty="0"/>
          </a:p>
        </p:txBody>
      </p:sp>
    </p:spTree>
    <p:extLst>
      <p:ext uri="{BB962C8B-B14F-4D97-AF65-F5344CB8AC3E}">
        <p14:creationId xmlns="" xmlns:p14="http://schemas.microsoft.com/office/powerpoint/2010/main" val="2158479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1224734"/>
            <a:ext cx="5405846" cy="4967060"/>
          </a:xfrm>
        </p:spPr>
        <p:txBody>
          <a:bodyPr>
            <a:normAutofit/>
          </a:bodyPr>
          <a:lstStyle/>
          <a:p>
            <a:pPr marL="0" indent="365125" algn="just">
              <a:buNone/>
            </a:pPr>
            <a:r>
              <a:rPr lang="uk-UA" sz="2600" dirty="0">
                <a:solidFill>
                  <a:schemeClr val="bg1"/>
                </a:solidFill>
              </a:rPr>
              <a:t>Зв’язавши циліндричну поверхню А двома жорсткими двосторонніми зв’язками з площиною XOY і двома двосторонніми зв’язками з площиною YOZ, циліндричне тіло позбавляється 4-х ступенів вільності, зв’язок </a:t>
            </a:r>
            <a:r>
              <a:rPr lang="en-US" sz="2600" dirty="0">
                <a:solidFill>
                  <a:schemeClr val="bg1"/>
                </a:solidFill>
              </a:rPr>
              <a:t>Z</a:t>
            </a:r>
            <a:r>
              <a:rPr lang="uk-UA" sz="2600" dirty="0">
                <a:solidFill>
                  <a:schemeClr val="bg1"/>
                </a:solidFill>
              </a:rPr>
              <a:t> позбавляє тіло  переміщення вздовж осі ОХ і обертання навколо осі </a:t>
            </a:r>
            <a:r>
              <a:rPr lang="uk-UA" sz="2600" dirty="0" smtClean="0">
                <a:solidFill>
                  <a:schemeClr val="bg1"/>
                </a:solidFill>
              </a:rPr>
              <a:t>OZ</a:t>
            </a:r>
            <a:endParaRPr lang="ru-RU" sz="2600" dirty="0">
              <a:solidFill>
                <a:schemeClr val="bg1"/>
              </a:solidFill>
            </a:endParaRPr>
          </a:p>
        </p:txBody>
      </p:sp>
      <p:sp>
        <p:nvSpPr>
          <p:cNvPr id="4" name="Прямоугольник 3"/>
          <p:cNvSpPr/>
          <p:nvPr/>
        </p:nvSpPr>
        <p:spPr>
          <a:xfrm>
            <a:off x="1855288" y="344379"/>
            <a:ext cx="8481424" cy="646331"/>
          </a:xfrm>
          <a:prstGeom prst="rect">
            <a:avLst/>
          </a:prstGeom>
        </p:spPr>
        <p:txBody>
          <a:bodyPr wrap="none">
            <a:spAutoFit/>
          </a:bodyPr>
          <a:lstStyle/>
          <a:p>
            <a:r>
              <a:rPr lang="uk-UA" sz="3600" b="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4.3.2. Базування циліндричного тіла</a:t>
            </a:r>
            <a:endParaRPr lang="ru-RU" sz="3600" dirty="0">
              <a:solidFill>
                <a:schemeClr val="bg1"/>
              </a:solidFill>
              <a:latin typeface="Arial" panose="020B0604020202020204" pitchFamily="34" charset="0"/>
              <a:cs typeface="Arial" panose="020B0604020202020204" pitchFamily="34" charset="0"/>
            </a:endParaRPr>
          </a:p>
        </p:txBody>
      </p:sp>
      <p:pic>
        <p:nvPicPr>
          <p:cNvPr id="5" name="Рисунок 4"/>
          <p:cNvPicPr/>
          <p:nvPr/>
        </p:nvPicPr>
        <p:blipFill>
          <a:blip r:embed="rId2" cstate="print"/>
          <a:stretch>
            <a:fillRect/>
          </a:stretch>
        </p:blipFill>
        <p:spPr>
          <a:xfrm>
            <a:off x="6598920" y="1225844"/>
            <a:ext cx="4754880" cy="4991100"/>
          </a:xfrm>
          <a:prstGeom prst="rect">
            <a:avLst/>
          </a:prstGeom>
        </p:spPr>
      </p:pic>
    </p:spTree>
    <p:extLst>
      <p:ext uri="{BB962C8B-B14F-4D97-AF65-F5344CB8AC3E}">
        <p14:creationId xmlns="" xmlns:p14="http://schemas.microsoft.com/office/powerpoint/2010/main" val="1440314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22513" y="391886"/>
            <a:ext cx="11129555" cy="6035040"/>
          </a:xfrm>
        </p:spPr>
        <p:txBody>
          <a:bodyPr>
            <a:normAutofit lnSpcReduction="10000"/>
          </a:bodyPr>
          <a:lstStyle/>
          <a:p>
            <a:pPr marL="0" indent="365125" algn="just">
              <a:buNone/>
            </a:pPr>
            <a:r>
              <a:rPr lang="uk-UA" dirty="0">
                <a:solidFill>
                  <a:schemeClr val="bg1"/>
                </a:solidFill>
              </a:rPr>
              <a:t>Поверхня </a:t>
            </a:r>
            <a:r>
              <a:rPr lang="uk-UA" b="1" dirty="0">
                <a:solidFill>
                  <a:schemeClr val="bg1"/>
                </a:solidFill>
              </a:rPr>
              <a:t>А</a:t>
            </a:r>
            <a:r>
              <a:rPr lang="uk-UA" dirty="0">
                <a:solidFill>
                  <a:schemeClr val="bg1"/>
                </a:solidFill>
              </a:rPr>
              <a:t>, яка несе на собі чотири опорні точки і позбавляє тіло чотирьох ступенів вільності (переміщення вздовж двох координатних осей і обертання навколо цих самих осей), називається </a:t>
            </a:r>
            <a:r>
              <a:rPr lang="uk-UA" b="1" i="1" dirty="0">
                <a:solidFill>
                  <a:schemeClr val="bg1"/>
                </a:solidFill>
              </a:rPr>
              <a:t>подвійною напрямною базою</a:t>
            </a:r>
            <a:r>
              <a:rPr lang="uk-UA" dirty="0">
                <a:solidFill>
                  <a:schemeClr val="bg1"/>
                </a:solidFill>
              </a:rPr>
              <a:t>.</a:t>
            </a:r>
            <a:endParaRPr lang="ru-RU" dirty="0">
              <a:solidFill>
                <a:schemeClr val="bg1"/>
              </a:solidFill>
            </a:endParaRPr>
          </a:p>
          <a:p>
            <a:pPr marL="0" indent="365125" algn="just">
              <a:buNone/>
            </a:pPr>
            <a:r>
              <a:rPr lang="uk-UA" dirty="0">
                <a:solidFill>
                  <a:schemeClr val="bg1"/>
                </a:solidFill>
              </a:rPr>
              <a:t>Для усунення можливості переміщення тіла вздовж осі OY необхідно з’єднати його торець С двостороннім зв’язком – координатою Y – з площиною XOZ. Поверхня</a:t>
            </a:r>
            <a:r>
              <a:rPr lang="uk-UA" b="1" dirty="0">
                <a:solidFill>
                  <a:schemeClr val="bg1"/>
                </a:solidFill>
              </a:rPr>
              <a:t> С</a:t>
            </a:r>
            <a:r>
              <a:rPr lang="uk-UA" dirty="0">
                <a:solidFill>
                  <a:schemeClr val="bg1"/>
                </a:solidFill>
              </a:rPr>
              <a:t> позбавляє тіло одного ступеня вільності (переміщення вздовж осі OY) і називається </a:t>
            </a:r>
            <a:r>
              <a:rPr lang="uk-UA" b="1" i="1" dirty="0">
                <a:solidFill>
                  <a:schemeClr val="bg1"/>
                </a:solidFill>
              </a:rPr>
              <a:t>опорною базою</a:t>
            </a:r>
            <a:r>
              <a:rPr lang="uk-UA" dirty="0">
                <a:solidFill>
                  <a:schemeClr val="bg1"/>
                </a:solidFill>
              </a:rPr>
              <a:t>.</a:t>
            </a:r>
            <a:endParaRPr lang="ru-RU" dirty="0">
              <a:solidFill>
                <a:schemeClr val="bg1"/>
              </a:solidFill>
            </a:endParaRPr>
          </a:p>
          <a:p>
            <a:pPr marL="0" indent="365125" algn="just">
              <a:buNone/>
            </a:pPr>
            <a:r>
              <a:rPr lang="uk-UA" dirty="0">
                <a:solidFill>
                  <a:schemeClr val="bg1"/>
                </a:solidFill>
              </a:rPr>
              <a:t>Для позбавлення тіла шостого ступеня вільності (можливості обертання навколо власної осі) повинен бути передбачений шостий двосторонній зв'язок у вигляді опорної точки, що розташована на поверхні шпонкової канавки В. Поверхня В, яка несе на собі одну опорну точку і позбавляє тіло одного ступеня вільності (обертання навколо координатної осі), називається </a:t>
            </a:r>
            <a:r>
              <a:rPr lang="uk-UA" b="1" i="1" dirty="0">
                <a:solidFill>
                  <a:schemeClr val="bg1"/>
                </a:solidFill>
              </a:rPr>
              <a:t>другою опорною базою</a:t>
            </a:r>
            <a:endParaRPr lang="ru-RU" dirty="0">
              <a:solidFill>
                <a:schemeClr val="bg1"/>
              </a:solidFill>
            </a:endParaRPr>
          </a:p>
          <a:p>
            <a:pPr marL="0" indent="365125" algn="just">
              <a:buNone/>
            </a:pPr>
            <a:r>
              <a:rPr lang="uk-UA" i="1" dirty="0">
                <a:solidFill>
                  <a:schemeClr val="bg1"/>
                </a:solidFill>
              </a:rPr>
              <a:t>Реалізація теоретичної схеми базування найчастіше здійснюється за допомогою призм.</a:t>
            </a:r>
            <a:endParaRPr lang="ru-RU" dirty="0">
              <a:solidFill>
                <a:schemeClr val="bg1"/>
              </a:solidFill>
            </a:endParaRPr>
          </a:p>
        </p:txBody>
      </p:sp>
    </p:spTree>
    <p:extLst>
      <p:ext uri="{BB962C8B-B14F-4D97-AF65-F5344CB8AC3E}">
        <p14:creationId xmlns="" xmlns:p14="http://schemas.microsoft.com/office/powerpoint/2010/main" val="3667563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549275"/>
          </a:xfrm>
        </p:spPr>
        <p:txBody>
          <a:bodyPr>
            <a:noAutofit/>
          </a:bodyPr>
          <a:lstStyle/>
          <a:p>
            <a:pPr algn="ctr"/>
            <a:r>
              <a:rPr lang="uk-UA" sz="3600" b="1" dirty="0">
                <a:solidFill>
                  <a:schemeClr val="bg1"/>
                </a:solidFill>
                <a:latin typeface="Arial" panose="020B0604020202020204" pitchFamily="34" charset="0"/>
                <a:cs typeface="Arial" panose="020B0604020202020204" pitchFamily="34" charset="0"/>
              </a:rPr>
              <a:t>4.3.3. Базування диска</a:t>
            </a:r>
            <a:endParaRPr lang="ru-RU" sz="3600" dirty="0">
              <a:solidFill>
                <a:schemeClr val="bg1"/>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838200" y="1306286"/>
            <a:ext cx="5275217" cy="4870677"/>
          </a:xfrm>
        </p:spPr>
        <p:txBody>
          <a:bodyPr/>
          <a:lstStyle/>
          <a:p>
            <a:pPr marL="0" indent="365125" algn="just">
              <a:buNone/>
            </a:pPr>
            <a:r>
              <a:rPr lang="uk-UA" dirty="0">
                <a:solidFill>
                  <a:schemeClr val="bg1"/>
                </a:solidFill>
              </a:rPr>
              <a:t>Диск – це циліндрична деталь, у якої довжина циліндричної поверхні менша за діаметр. У зв’язку з цим можливості орієнтування циліндричної поверхні значно обмежені порівняно з циліндром, проте у торцевої поверхні такі можливості зростають.</a:t>
            </a:r>
            <a:endParaRPr lang="ru-RU" dirty="0">
              <a:solidFill>
                <a:schemeClr val="bg1"/>
              </a:solidFill>
            </a:endParaRPr>
          </a:p>
        </p:txBody>
      </p:sp>
      <p:pic>
        <p:nvPicPr>
          <p:cNvPr id="4" name="Рисунок 3"/>
          <p:cNvPicPr/>
          <p:nvPr/>
        </p:nvPicPr>
        <p:blipFill>
          <a:blip r:embed="rId2" cstate="print"/>
          <a:stretch>
            <a:fillRect/>
          </a:stretch>
        </p:blipFill>
        <p:spPr>
          <a:xfrm>
            <a:off x="6557554" y="1306285"/>
            <a:ext cx="5172892" cy="4598125"/>
          </a:xfrm>
          <a:prstGeom prst="rect">
            <a:avLst/>
          </a:prstGeom>
        </p:spPr>
      </p:pic>
    </p:spTree>
    <p:extLst>
      <p:ext uri="{BB962C8B-B14F-4D97-AF65-F5344CB8AC3E}">
        <p14:creationId xmlns="" xmlns:p14="http://schemas.microsoft.com/office/powerpoint/2010/main" val="1154368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22513" y="548640"/>
            <a:ext cx="11129555" cy="5982789"/>
          </a:xfrm>
        </p:spPr>
        <p:txBody>
          <a:bodyPr>
            <a:normAutofit fontScale="85000" lnSpcReduction="20000"/>
          </a:bodyPr>
          <a:lstStyle/>
          <a:p>
            <a:pPr marL="0" indent="365125" algn="just">
              <a:buNone/>
            </a:pPr>
            <a:r>
              <a:rPr lang="uk-UA" dirty="0">
                <a:solidFill>
                  <a:schemeClr val="bg1"/>
                </a:solidFill>
              </a:rPr>
              <a:t>У відповідності з цим при орієнтуванням у просторі короткого циліндричного тіла (типу тонкого диска – рисунок) необхідно з’єднати його торцеву поверхню </a:t>
            </a:r>
            <a:r>
              <a:rPr lang="uk-UA" b="1" dirty="0">
                <a:solidFill>
                  <a:schemeClr val="bg1"/>
                </a:solidFill>
              </a:rPr>
              <a:t>А </a:t>
            </a:r>
            <a:r>
              <a:rPr lang="uk-UA" dirty="0">
                <a:solidFill>
                  <a:schemeClr val="bg1"/>
                </a:solidFill>
              </a:rPr>
              <a:t>трьома двосторонніми зв’язками (координатами) з площиною ZOX. При цьому тіло позбавляється трьох ступенів вільності: можливості переміщення вздовж осі OY і обертання навколо осей OX та OZ.</a:t>
            </a:r>
            <a:endParaRPr lang="ru-RU" dirty="0">
              <a:solidFill>
                <a:schemeClr val="bg1"/>
              </a:solidFill>
            </a:endParaRPr>
          </a:p>
          <a:p>
            <a:pPr marL="0" indent="365125" algn="just">
              <a:buNone/>
            </a:pPr>
            <a:r>
              <a:rPr lang="uk-UA" dirty="0">
                <a:solidFill>
                  <a:schemeClr val="bg1"/>
                </a:solidFill>
              </a:rPr>
              <a:t>Для позбавлення тіла можливості переміщення вздовж осей OX та OZ необхідно з’єднати його циліндричну поверхню В двосторонніми зв’язками, тобто координатами X та Z з </a:t>
            </a:r>
            <a:r>
              <a:rPr lang="uk-UA" dirty="0" err="1">
                <a:solidFill>
                  <a:schemeClr val="bg1"/>
                </a:solidFill>
              </a:rPr>
              <a:t>площинами</a:t>
            </a:r>
            <a:r>
              <a:rPr lang="uk-UA" dirty="0">
                <a:solidFill>
                  <a:schemeClr val="bg1"/>
                </a:solidFill>
              </a:rPr>
              <a:t> XOY та YOZ.</a:t>
            </a:r>
            <a:endParaRPr lang="ru-RU" dirty="0">
              <a:solidFill>
                <a:schemeClr val="bg1"/>
              </a:solidFill>
            </a:endParaRPr>
          </a:p>
          <a:p>
            <a:pPr marL="0" indent="365125" algn="just">
              <a:buNone/>
            </a:pPr>
            <a:r>
              <a:rPr lang="uk-UA" dirty="0">
                <a:solidFill>
                  <a:schemeClr val="bg1"/>
                </a:solidFill>
              </a:rPr>
              <a:t>Шостий двосторонній зв'язок, що позбавляє тіло можливості обертатись навколо власної осі, яка наразі паралельна осі OY, утворюється розташуванням опорної поверхні шпонкової канавки С.</a:t>
            </a:r>
            <a:endParaRPr lang="ru-RU" dirty="0">
              <a:solidFill>
                <a:schemeClr val="bg1"/>
              </a:solidFill>
            </a:endParaRPr>
          </a:p>
          <a:p>
            <a:pPr marL="0" indent="365125" algn="just">
              <a:buNone/>
            </a:pPr>
            <a:r>
              <a:rPr lang="uk-UA" dirty="0">
                <a:solidFill>
                  <a:schemeClr val="bg1"/>
                </a:solidFill>
              </a:rPr>
              <a:t>При відповідній заміні двосторонніх </a:t>
            </a:r>
            <a:r>
              <a:rPr lang="uk-UA" dirty="0" err="1">
                <a:solidFill>
                  <a:schemeClr val="bg1"/>
                </a:solidFill>
              </a:rPr>
              <a:t>зв’язків</a:t>
            </a:r>
            <a:r>
              <a:rPr lang="uk-UA" dirty="0">
                <a:solidFill>
                  <a:schemeClr val="bg1"/>
                </a:solidFill>
              </a:rPr>
              <a:t> опорними точками торцева поверхня </a:t>
            </a:r>
            <a:r>
              <a:rPr lang="uk-UA" b="1" dirty="0">
                <a:solidFill>
                  <a:schemeClr val="bg1"/>
                </a:solidFill>
              </a:rPr>
              <a:t>А</a:t>
            </a:r>
            <a:r>
              <a:rPr lang="uk-UA" dirty="0">
                <a:solidFill>
                  <a:schemeClr val="bg1"/>
                </a:solidFill>
              </a:rPr>
              <a:t> диска, що контактує з трьома опорними точками і позбавляє диск трьох ступенів вільності, </a:t>
            </a:r>
            <a:r>
              <a:rPr lang="uk-UA" b="1" i="1" dirty="0">
                <a:solidFill>
                  <a:schemeClr val="bg1"/>
                </a:solidFill>
              </a:rPr>
              <a:t>називається встановлювальною базою</a:t>
            </a:r>
            <a:r>
              <a:rPr lang="uk-UA" dirty="0">
                <a:solidFill>
                  <a:schemeClr val="bg1"/>
                </a:solidFill>
              </a:rPr>
              <a:t>; циліндрична поверхня В, що контактує з двома опорними точками відповідно поверхонь YOZ та XOY і позбавляє диск двох ступенів вільності, </a:t>
            </a:r>
            <a:r>
              <a:rPr lang="uk-UA" b="1" i="1" dirty="0">
                <a:solidFill>
                  <a:schemeClr val="bg1"/>
                </a:solidFill>
              </a:rPr>
              <a:t>називається подвійною опорною</a:t>
            </a:r>
            <a:r>
              <a:rPr lang="uk-UA" dirty="0">
                <a:solidFill>
                  <a:schemeClr val="bg1"/>
                </a:solidFill>
              </a:rPr>
              <a:t> (чи </a:t>
            </a:r>
            <a:r>
              <a:rPr lang="uk-UA" dirty="0" err="1">
                <a:solidFill>
                  <a:schemeClr val="bg1"/>
                </a:solidFill>
              </a:rPr>
              <a:t>центруючою</a:t>
            </a:r>
            <a:r>
              <a:rPr lang="uk-UA" dirty="0">
                <a:solidFill>
                  <a:schemeClr val="bg1"/>
                </a:solidFill>
              </a:rPr>
              <a:t>) </a:t>
            </a:r>
            <a:r>
              <a:rPr lang="uk-UA" b="1" i="1" dirty="0">
                <a:solidFill>
                  <a:schemeClr val="bg1"/>
                </a:solidFill>
              </a:rPr>
              <a:t>базою</a:t>
            </a:r>
            <a:r>
              <a:rPr lang="uk-UA" dirty="0">
                <a:solidFill>
                  <a:schemeClr val="bg1"/>
                </a:solidFill>
              </a:rPr>
              <a:t>, а поверхня шпонкової канавки </a:t>
            </a:r>
            <a:r>
              <a:rPr lang="uk-UA" dirty="0" err="1">
                <a:solidFill>
                  <a:schemeClr val="bg1"/>
                </a:solidFill>
              </a:rPr>
              <a:t>С,що</a:t>
            </a:r>
            <a:r>
              <a:rPr lang="uk-UA" dirty="0">
                <a:solidFill>
                  <a:schemeClr val="bg1"/>
                </a:solidFill>
              </a:rPr>
              <a:t> позбавляє диск одного ступеня вільності, – </a:t>
            </a:r>
            <a:r>
              <a:rPr lang="uk-UA" b="1" i="1" dirty="0">
                <a:solidFill>
                  <a:schemeClr val="bg1"/>
                </a:solidFill>
              </a:rPr>
              <a:t>опорною базою. </a:t>
            </a:r>
            <a:endParaRPr lang="ru-RU" dirty="0">
              <a:solidFill>
                <a:schemeClr val="bg1"/>
              </a:solidFill>
            </a:endParaRPr>
          </a:p>
          <a:p>
            <a:pPr marL="0" indent="365125" algn="just">
              <a:buNone/>
            </a:pPr>
            <a:r>
              <a:rPr lang="uk-UA" dirty="0">
                <a:solidFill>
                  <a:schemeClr val="bg1"/>
                </a:solidFill>
              </a:rPr>
              <a:t>Потрібно зазначити, що схеми базування заготовок із внутрішніми циліндричними поверхнями принципово подібні розглянутим.</a:t>
            </a:r>
            <a:endParaRPr lang="ru-RU" dirty="0">
              <a:solidFill>
                <a:schemeClr val="bg1"/>
              </a:solidFill>
            </a:endParaRPr>
          </a:p>
        </p:txBody>
      </p:sp>
    </p:spTree>
    <p:extLst>
      <p:ext uri="{BB962C8B-B14F-4D97-AF65-F5344CB8AC3E}">
        <p14:creationId xmlns="" xmlns:p14="http://schemas.microsoft.com/office/powerpoint/2010/main" val="3642626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549275"/>
          </a:xfrm>
        </p:spPr>
        <p:txBody>
          <a:bodyPr>
            <a:normAutofit fontScale="90000"/>
          </a:bodyPr>
          <a:lstStyle/>
          <a:p>
            <a:pPr algn="ctr"/>
            <a:r>
              <a:rPr lang="uk-UA" b="1" dirty="0">
                <a:solidFill>
                  <a:schemeClr val="bg1"/>
                </a:solidFill>
              </a:rPr>
              <a:t>4.3.4. Базування конічного тіла</a:t>
            </a:r>
            <a:endParaRPr lang="ru-RU" dirty="0">
              <a:solidFill>
                <a:schemeClr val="bg1"/>
              </a:solidFill>
            </a:endParaRPr>
          </a:p>
        </p:txBody>
      </p:sp>
      <p:sp>
        <p:nvSpPr>
          <p:cNvPr id="3" name="Объект 2"/>
          <p:cNvSpPr>
            <a:spLocks noGrp="1"/>
          </p:cNvSpPr>
          <p:nvPr>
            <p:ph idx="1"/>
          </p:nvPr>
        </p:nvSpPr>
        <p:spPr>
          <a:xfrm>
            <a:off x="492034" y="1123406"/>
            <a:ext cx="11207931" cy="5381897"/>
          </a:xfrm>
        </p:spPr>
        <p:txBody>
          <a:bodyPr>
            <a:normAutofit fontScale="85000" lnSpcReduction="20000"/>
          </a:bodyPr>
          <a:lstStyle/>
          <a:p>
            <a:pPr marL="0" indent="365125" algn="just">
              <a:lnSpc>
                <a:spcPct val="110000"/>
              </a:lnSpc>
              <a:spcBef>
                <a:spcPts val="0"/>
              </a:spcBef>
              <a:buNone/>
            </a:pPr>
            <a:r>
              <a:rPr lang="uk-UA" dirty="0">
                <a:solidFill>
                  <a:schemeClr val="bg1"/>
                </a:solidFill>
              </a:rPr>
              <a:t>Орієнтування у просторі конічних заготовок і деталей має свої специфічні особливості.</a:t>
            </a:r>
            <a:endParaRPr lang="ru-RU" dirty="0">
              <a:solidFill>
                <a:schemeClr val="bg1"/>
              </a:solidFill>
            </a:endParaRPr>
          </a:p>
          <a:p>
            <a:pPr marL="0" indent="365125" algn="just">
              <a:lnSpc>
                <a:spcPct val="110000"/>
              </a:lnSpc>
              <a:spcBef>
                <a:spcPts val="0"/>
              </a:spcBef>
              <a:buNone/>
            </a:pPr>
            <a:r>
              <a:rPr lang="uk-UA" dirty="0">
                <a:solidFill>
                  <a:schemeClr val="bg1"/>
                </a:solidFill>
              </a:rPr>
              <a:t>При встановленні заготовки чи деталі по довгій конічній поверхні з відносно невеликою </a:t>
            </a:r>
            <a:r>
              <a:rPr lang="uk-UA" dirty="0" err="1">
                <a:solidFill>
                  <a:schemeClr val="bg1"/>
                </a:solidFill>
              </a:rPr>
              <a:t>конусністю</a:t>
            </a:r>
            <a:r>
              <a:rPr lang="uk-UA" dirty="0">
                <a:solidFill>
                  <a:schemeClr val="bg1"/>
                </a:solidFill>
              </a:rPr>
              <a:t> (отвори в шпинделях верстатів, конусні хвостовики різальних інструментів, конічні оправки «тертя») конічна поверхня позбавляє деталь п’яти ступенів вільності – переміщення вздовж трьох осей системи координат і обертання навколо двох осей системи координат, – залишаючи їй тільки одну ступінь вільності: можливість обертання навколо власної осі, яка може розглядатись як третя вісь системи координат. Таким чином, в цьому випадку конічна поверхня суміщає в собі функції подвійної напрямної та опорної поверхні циліндричної деталі і може бути названа </a:t>
            </a:r>
            <a:r>
              <a:rPr lang="uk-UA" b="1" i="1" dirty="0" err="1">
                <a:solidFill>
                  <a:schemeClr val="bg1"/>
                </a:solidFill>
              </a:rPr>
              <a:t>упорно</a:t>
            </a:r>
            <a:r>
              <a:rPr lang="uk-UA" b="1" i="1" dirty="0">
                <a:solidFill>
                  <a:schemeClr val="bg1"/>
                </a:solidFill>
              </a:rPr>
              <a:t>-напрямною базою</a:t>
            </a:r>
            <a:r>
              <a:rPr lang="uk-UA" dirty="0">
                <a:solidFill>
                  <a:schemeClr val="bg1"/>
                </a:solidFill>
              </a:rPr>
              <a:t>. Очевидно, що для повної орієнтації конічної заготовки чи деталі в просторі необхідно позбавити її ще одного ступеня вільності, розмістивши на одній її поверхонь шосту опорну точку (шпонковий паз, лиска), яка називається </a:t>
            </a:r>
            <a:r>
              <a:rPr lang="uk-UA" b="1" i="1" dirty="0">
                <a:solidFill>
                  <a:schemeClr val="bg1"/>
                </a:solidFill>
              </a:rPr>
              <a:t>опорною базою. </a:t>
            </a:r>
            <a:r>
              <a:rPr lang="uk-UA" dirty="0">
                <a:solidFill>
                  <a:schemeClr val="bg1"/>
                </a:solidFill>
              </a:rPr>
              <a:t>Таким чином, повне базування конусної деталі, яке позбавляє її шести ступенів вільності, досягається при використанні комплекту двох баз: </a:t>
            </a:r>
            <a:r>
              <a:rPr lang="uk-UA" b="1" i="1" dirty="0" err="1">
                <a:solidFill>
                  <a:schemeClr val="bg1"/>
                </a:solidFill>
              </a:rPr>
              <a:t>упорно</a:t>
            </a:r>
            <a:r>
              <a:rPr lang="uk-UA" b="1" i="1" dirty="0">
                <a:solidFill>
                  <a:schemeClr val="bg1"/>
                </a:solidFill>
              </a:rPr>
              <a:t>-напрямної </a:t>
            </a:r>
            <a:r>
              <a:rPr lang="uk-UA" dirty="0">
                <a:solidFill>
                  <a:schemeClr val="bg1"/>
                </a:solidFill>
              </a:rPr>
              <a:t>та </a:t>
            </a:r>
            <a:r>
              <a:rPr lang="uk-UA" b="1" i="1" dirty="0">
                <a:solidFill>
                  <a:schemeClr val="bg1"/>
                </a:solidFill>
              </a:rPr>
              <a:t>опорної</a:t>
            </a:r>
            <a:r>
              <a:rPr lang="uk-UA" dirty="0">
                <a:solidFill>
                  <a:schemeClr val="bg1"/>
                </a:solidFill>
              </a:rPr>
              <a:t>.</a:t>
            </a:r>
            <a:endParaRPr lang="ru-RU" dirty="0">
              <a:solidFill>
                <a:schemeClr val="bg1"/>
              </a:solidFill>
            </a:endParaRPr>
          </a:p>
        </p:txBody>
      </p:sp>
    </p:spTree>
    <p:extLst>
      <p:ext uri="{BB962C8B-B14F-4D97-AF65-F5344CB8AC3E}">
        <p14:creationId xmlns="" xmlns:p14="http://schemas.microsoft.com/office/powerpoint/2010/main" val="1442323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70263" y="522514"/>
            <a:ext cx="11390811" cy="5982789"/>
          </a:xfrm>
        </p:spPr>
        <p:txBody>
          <a:bodyPr>
            <a:normAutofit fontScale="92500"/>
          </a:bodyPr>
          <a:lstStyle/>
          <a:p>
            <a:pPr marL="0" indent="365125" algn="just">
              <a:buNone/>
            </a:pPr>
            <a:r>
              <a:rPr lang="uk-UA" dirty="0">
                <a:solidFill>
                  <a:schemeClr val="bg1"/>
                </a:solidFill>
              </a:rPr>
              <a:t>При базуванні заготовки по короткій конічній поверхні з відносно великим кутом конуса (як це має місце при встановленні заготовок в центрах) умови базування значно змінюються. Конічна поверхня короткого центрового отвору не в змозі виконувати функцію спрямування осі заготовки, і її можливості обмежуються виконанням функції центрування. </a:t>
            </a:r>
            <a:endParaRPr lang="uk-UA" dirty="0" smtClean="0">
              <a:solidFill>
                <a:schemeClr val="bg1"/>
              </a:solidFill>
            </a:endParaRPr>
          </a:p>
          <a:p>
            <a:pPr marL="0" indent="365125" algn="just">
              <a:buNone/>
            </a:pPr>
            <a:r>
              <a:rPr lang="uk-UA" dirty="0" smtClean="0">
                <a:solidFill>
                  <a:schemeClr val="bg1"/>
                </a:solidFill>
              </a:rPr>
              <a:t>Ця </a:t>
            </a:r>
            <a:r>
              <a:rPr lang="uk-UA" dirty="0">
                <a:solidFill>
                  <a:schemeClr val="bg1"/>
                </a:solidFill>
              </a:rPr>
              <a:t>коротка конічна поверхня позбавляє заготовку трьох ступенів вільності (переміщення вздовж трьох осей координат) і несе на собі три опорні точки. За виконуваною функцією коротка конічна поверхня отвору називається </a:t>
            </a:r>
            <a:r>
              <a:rPr lang="uk-UA" b="1" i="1" dirty="0" err="1">
                <a:solidFill>
                  <a:schemeClr val="bg1"/>
                </a:solidFill>
              </a:rPr>
              <a:t>упорно-центруючою</a:t>
            </a:r>
            <a:r>
              <a:rPr lang="uk-UA" b="1" i="1" dirty="0">
                <a:solidFill>
                  <a:schemeClr val="bg1"/>
                </a:solidFill>
              </a:rPr>
              <a:t> базою.</a:t>
            </a:r>
            <a:r>
              <a:rPr lang="uk-UA" dirty="0">
                <a:solidFill>
                  <a:schemeClr val="bg1"/>
                </a:solidFill>
              </a:rPr>
              <a:t> </a:t>
            </a:r>
            <a:endParaRPr lang="uk-UA" dirty="0" smtClean="0">
              <a:solidFill>
                <a:schemeClr val="bg1"/>
              </a:solidFill>
            </a:endParaRPr>
          </a:p>
          <a:p>
            <a:pPr marL="0" indent="365125" algn="just">
              <a:buNone/>
            </a:pPr>
            <a:r>
              <a:rPr lang="uk-UA" dirty="0" smtClean="0">
                <a:solidFill>
                  <a:schemeClr val="bg1"/>
                </a:solidFill>
              </a:rPr>
              <a:t>В </a:t>
            </a:r>
            <a:r>
              <a:rPr lang="uk-UA" dirty="0">
                <a:solidFill>
                  <a:schemeClr val="bg1"/>
                </a:solidFill>
              </a:rPr>
              <a:t>разі використання задньої бабки токарного верстата конічний центровий отвір заготовки позбавляє заготовку двох ступенів вільності (обертання навколо осей Y та  Z системи координат) і носить назву – </a:t>
            </a:r>
            <a:r>
              <a:rPr lang="uk-UA" b="1" i="1" dirty="0">
                <a:solidFill>
                  <a:schemeClr val="bg1"/>
                </a:solidFill>
              </a:rPr>
              <a:t>центруючи база.</a:t>
            </a:r>
            <a:endParaRPr lang="ru-RU" dirty="0">
              <a:solidFill>
                <a:schemeClr val="bg1"/>
              </a:solidFill>
            </a:endParaRPr>
          </a:p>
          <a:p>
            <a:pPr marL="0" indent="365125" algn="just">
              <a:buNone/>
            </a:pPr>
            <a:r>
              <a:rPr lang="uk-UA" dirty="0">
                <a:solidFill>
                  <a:schemeClr val="bg1"/>
                </a:solidFill>
              </a:rPr>
              <a:t>Отже, встановлення циліндричної заготовки в центрах позбавляє її 5-ти ступенів вільності, зберігаючи можливість обертання заготовки навколо власної осі.</a:t>
            </a:r>
            <a:endParaRPr lang="ru-RU" dirty="0">
              <a:solidFill>
                <a:schemeClr val="bg1"/>
              </a:solidFill>
            </a:endParaRPr>
          </a:p>
        </p:txBody>
      </p:sp>
    </p:spTree>
    <p:extLst>
      <p:ext uri="{BB962C8B-B14F-4D97-AF65-F5344CB8AC3E}">
        <p14:creationId xmlns="" xmlns:p14="http://schemas.microsoft.com/office/powerpoint/2010/main" val="2223617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0891" y="365126"/>
            <a:ext cx="11129555" cy="601526"/>
          </a:xfrm>
        </p:spPr>
        <p:txBody>
          <a:bodyPr>
            <a:normAutofit/>
          </a:bodyPr>
          <a:lstStyle/>
          <a:p>
            <a:pPr algn="ctr"/>
            <a:r>
              <a:rPr lang="uk-UA" sz="3600" b="1" dirty="0">
                <a:solidFill>
                  <a:schemeClr val="bg1"/>
                </a:solidFill>
                <a:latin typeface="+mn-lt"/>
              </a:rPr>
              <a:t>4.4. Правило шести точок. Повне і неповне базування</a:t>
            </a:r>
            <a:endParaRPr lang="ru-RU" sz="3600" dirty="0">
              <a:solidFill>
                <a:schemeClr val="bg1"/>
              </a:solidFill>
              <a:latin typeface="+mn-lt"/>
            </a:endParaRPr>
          </a:p>
        </p:txBody>
      </p:sp>
      <p:sp>
        <p:nvSpPr>
          <p:cNvPr id="3" name="Объект 2"/>
          <p:cNvSpPr>
            <a:spLocks noGrp="1"/>
          </p:cNvSpPr>
          <p:nvPr>
            <p:ph idx="1"/>
          </p:nvPr>
        </p:nvSpPr>
        <p:spPr>
          <a:xfrm>
            <a:off x="600891" y="1384663"/>
            <a:ext cx="11129555" cy="4792300"/>
          </a:xfrm>
        </p:spPr>
        <p:txBody>
          <a:bodyPr>
            <a:normAutofit fontScale="92500" lnSpcReduction="10000"/>
          </a:bodyPr>
          <a:lstStyle/>
          <a:p>
            <a:pPr marL="0" indent="365125" algn="just">
              <a:buNone/>
            </a:pPr>
            <a:r>
              <a:rPr lang="uk-UA" dirty="0">
                <a:solidFill>
                  <a:schemeClr val="bg1"/>
                </a:solidFill>
              </a:rPr>
              <a:t>Для забезпечення нерухомості заготовки або виробу у вибраній системі координат на них необхідно накласти шість двосторонніх геометричних </a:t>
            </a:r>
            <a:r>
              <a:rPr lang="uk-UA" dirty="0" err="1">
                <a:solidFill>
                  <a:schemeClr val="bg1"/>
                </a:solidFill>
              </a:rPr>
              <a:t>зв’язків</a:t>
            </a:r>
            <a:r>
              <a:rPr lang="uk-UA" dirty="0">
                <a:solidFill>
                  <a:schemeClr val="bg1"/>
                </a:solidFill>
              </a:rPr>
              <a:t>, для створення яких необхідний комплект баз, що несуть шість опорних точок. Ця умова отримала назву </a:t>
            </a:r>
            <a:r>
              <a:rPr lang="uk-UA" b="1" i="1" dirty="0">
                <a:solidFill>
                  <a:schemeClr val="bg1"/>
                </a:solidFill>
              </a:rPr>
              <a:t>правила шести точок</a:t>
            </a:r>
            <a:r>
              <a:rPr lang="uk-UA" dirty="0">
                <a:solidFill>
                  <a:schemeClr val="bg1"/>
                </a:solidFill>
              </a:rPr>
              <a:t>. </a:t>
            </a:r>
            <a:endParaRPr lang="uk-UA" dirty="0" smtClean="0">
              <a:solidFill>
                <a:schemeClr val="bg1"/>
              </a:solidFill>
            </a:endParaRPr>
          </a:p>
          <a:p>
            <a:pPr marL="0" indent="365125" algn="just">
              <a:buNone/>
            </a:pPr>
            <a:r>
              <a:rPr lang="uk-UA" dirty="0" smtClean="0">
                <a:solidFill>
                  <a:schemeClr val="bg1"/>
                </a:solidFill>
              </a:rPr>
              <a:t>При </a:t>
            </a:r>
            <a:r>
              <a:rPr lang="uk-UA" dirty="0">
                <a:solidFill>
                  <a:schemeClr val="bg1"/>
                </a:solidFill>
              </a:rPr>
              <a:t>цьому мається на увазі жорсткі двосторонні зв’язки, виключаючи можливість будь-якого переміщення тіла вздовж цих </a:t>
            </a:r>
            <a:r>
              <a:rPr lang="uk-UA" dirty="0" err="1">
                <a:solidFill>
                  <a:schemeClr val="bg1"/>
                </a:solidFill>
              </a:rPr>
              <a:t>зв’язків</a:t>
            </a:r>
            <a:r>
              <a:rPr lang="uk-UA" dirty="0">
                <a:solidFill>
                  <a:schemeClr val="bg1"/>
                </a:solidFill>
              </a:rPr>
              <a:t>. Але досягнуте правильне положення заготовки може змінитися під дією сил і моментів різання або складання виробу. Тому при реалізації теоретичної схеми базування не можна обмежуватись тільки створенням необхідних шести опорних точок, а необхідно ще забезпечити щільне і неперервне стикання відповідних поверхонь заготовки (опорних точок) за допомогою силового замикання. В розглянутому випадку, коли при базуванні використовується весь комплект із трьох баз, які несуть шість опорних точок, то таке базування називається </a:t>
            </a:r>
            <a:r>
              <a:rPr lang="uk-UA" b="1" i="1" dirty="0">
                <a:solidFill>
                  <a:schemeClr val="bg1"/>
                </a:solidFill>
              </a:rPr>
              <a:t>повним базуванням</a:t>
            </a:r>
            <a:r>
              <a:rPr lang="uk-UA" dirty="0">
                <a:solidFill>
                  <a:schemeClr val="bg1"/>
                </a:solidFill>
              </a:rPr>
              <a:t>.</a:t>
            </a:r>
            <a:endParaRPr lang="ru-RU" dirty="0">
              <a:solidFill>
                <a:schemeClr val="bg1"/>
              </a:solidFill>
            </a:endParaRPr>
          </a:p>
        </p:txBody>
      </p:sp>
    </p:spTree>
    <p:extLst>
      <p:ext uri="{BB962C8B-B14F-4D97-AF65-F5344CB8AC3E}">
        <p14:creationId xmlns="" xmlns:p14="http://schemas.microsoft.com/office/powerpoint/2010/main" val="2700746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522514"/>
            <a:ext cx="10515600" cy="5654449"/>
          </a:xfrm>
        </p:spPr>
        <p:txBody>
          <a:bodyPr>
            <a:normAutofit lnSpcReduction="10000"/>
          </a:bodyPr>
          <a:lstStyle/>
          <a:p>
            <a:pPr marL="0" indent="365125" algn="just">
              <a:buNone/>
            </a:pPr>
            <a:r>
              <a:rPr lang="uk-UA" dirty="0">
                <a:solidFill>
                  <a:schemeClr val="bg1"/>
                </a:solidFill>
              </a:rPr>
              <a:t>Якщо відповідно до службового призначення виріб повинен мати визначене число ступенів вільності, то відповідне число геометричних </a:t>
            </a:r>
            <a:r>
              <a:rPr lang="uk-UA" dirty="0" err="1">
                <a:solidFill>
                  <a:schemeClr val="bg1"/>
                </a:solidFill>
              </a:rPr>
              <a:t>зв’язків</a:t>
            </a:r>
            <a:r>
              <a:rPr lang="uk-UA" dirty="0">
                <a:solidFill>
                  <a:schemeClr val="bg1"/>
                </a:solidFill>
              </a:rPr>
              <a:t> знімається і замінюється кінематичними зв’язками. </a:t>
            </a:r>
            <a:endParaRPr lang="uk-UA" dirty="0" smtClean="0">
              <a:solidFill>
                <a:schemeClr val="bg1"/>
              </a:solidFill>
            </a:endParaRPr>
          </a:p>
          <a:p>
            <a:pPr marL="0" indent="365125" algn="just">
              <a:buNone/>
            </a:pPr>
            <a:r>
              <a:rPr lang="uk-UA" dirty="0" smtClean="0">
                <a:solidFill>
                  <a:schemeClr val="bg1"/>
                </a:solidFill>
              </a:rPr>
              <a:t>Наприклад</a:t>
            </a:r>
            <a:r>
              <a:rPr lang="uk-UA" dirty="0">
                <a:solidFill>
                  <a:schemeClr val="bg1"/>
                </a:solidFill>
              </a:rPr>
              <a:t>, шпинделі верстатів повинні бути позбавлені 5-и ступенів вільності, зберігаючи можливість обертання навколо своєї очі. Полозки супортів верстата повинні зберігати один ступінь вільності, що дозволяє здійснювати їм переміщення по напрямних. При обробці на верстатах також не завжди використовуються усі шість опорних точок. Якщо при базуванні використовується не весь комплект баз, то таке базування називається </a:t>
            </a:r>
            <a:r>
              <a:rPr lang="uk-UA" b="1" i="1" dirty="0">
                <a:solidFill>
                  <a:schemeClr val="bg1"/>
                </a:solidFill>
              </a:rPr>
              <a:t>неповними базуванням</a:t>
            </a:r>
            <a:r>
              <a:rPr lang="uk-UA" dirty="0">
                <a:solidFill>
                  <a:schemeClr val="bg1"/>
                </a:solidFill>
              </a:rPr>
              <a:t>. </a:t>
            </a:r>
            <a:endParaRPr lang="uk-UA" dirty="0" smtClean="0">
              <a:solidFill>
                <a:schemeClr val="bg1"/>
              </a:solidFill>
            </a:endParaRPr>
          </a:p>
          <a:p>
            <a:pPr marL="0" indent="365125" algn="just">
              <a:buNone/>
            </a:pPr>
            <a:r>
              <a:rPr lang="uk-UA" i="1" dirty="0" smtClean="0">
                <a:solidFill>
                  <a:schemeClr val="bg1"/>
                </a:solidFill>
              </a:rPr>
              <a:t>В </a:t>
            </a:r>
            <a:r>
              <a:rPr lang="uk-UA" i="1" dirty="0">
                <a:solidFill>
                  <a:schemeClr val="bg1"/>
                </a:solidFill>
              </a:rPr>
              <a:t>конструкторських і технологічних задачах може використовуватись як повне, так і неповне базування. Усе залежить від складності задачі.</a:t>
            </a:r>
            <a:endParaRPr lang="ru-RU" dirty="0">
              <a:solidFill>
                <a:schemeClr val="bg1"/>
              </a:solidFill>
            </a:endParaRPr>
          </a:p>
        </p:txBody>
      </p:sp>
    </p:spTree>
    <p:extLst>
      <p:ext uri="{BB962C8B-B14F-4D97-AF65-F5344CB8AC3E}">
        <p14:creationId xmlns="" xmlns:p14="http://schemas.microsoft.com/office/powerpoint/2010/main" val="2776623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549275"/>
          </a:xfrm>
        </p:spPr>
        <p:txBody>
          <a:bodyPr>
            <a:noAutofit/>
          </a:bodyPr>
          <a:lstStyle/>
          <a:p>
            <a:pPr algn="ctr"/>
            <a:r>
              <a:rPr lang="uk-UA" sz="3600" b="1" dirty="0">
                <a:solidFill>
                  <a:schemeClr val="bg1"/>
                </a:solidFill>
                <a:latin typeface="+mn-lt"/>
              </a:rPr>
              <a:t>4.5. Класифікація </a:t>
            </a:r>
            <a:r>
              <a:rPr lang="uk-UA" sz="3600" b="1" dirty="0" smtClean="0">
                <a:solidFill>
                  <a:schemeClr val="bg1"/>
                </a:solidFill>
                <a:latin typeface="+mn-lt"/>
              </a:rPr>
              <a:t>баз</a:t>
            </a:r>
            <a:endParaRPr lang="ru-RU" sz="3600" dirty="0">
              <a:solidFill>
                <a:schemeClr val="bg1"/>
              </a:solidFill>
              <a:latin typeface="+mn-lt"/>
            </a:endParaRPr>
          </a:p>
        </p:txBody>
      </p:sp>
      <p:sp>
        <p:nvSpPr>
          <p:cNvPr id="3" name="Объект 2"/>
          <p:cNvSpPr>
            <a:spLocks noGrp="1"/>
          </p:cNvSpPr>
          <p:nvPr>
            <p:ph idx="1"/>
          </p:nvPr>
        </p:nvSpPr>
        <p:spPr>
          <a:xfrm>
            <a:off x="838200" y="914400"/>
            <a:ext cx="10515600" cy="5262563"/>
          </a:xfrm>
        </p:spPr>
        <p:txBody>
          <a:bodyPr>
            <a:normAutofit fontScale="92500" lnSpcReduction="20000"/>
          </a:bodyPr>
          <a:lstStyle/>
          <a:p>
            <a:pPr marL="0" indent="365125" algn="just">
              <a:buNone/>
            </a:pPr>
            <a:r>
              <a:rPr lang="uk-UA" dirty="0">
                <a:solidFill>
                  <a:schemeClr val="bg1"/>
                </a:solidFill>
              </a:rPr>
              <a:t>Бази відрізняються за призначенням, позбавленням ступенів вільності та характером прояву.</a:t>
            </a:r>
            <a:endParaRPr lang="ru-RU" dirty="0">
              <a:solidFill>
                <a:schemeClr val="bg1"/>
              </a:solidFill>
            </a:endParaRPr>
          </a:p>
          <a:p>
            <a:pPr marL="0" indent="0" algn="just">
              <a:buNone/>
            </a:pPr>
            <a:r>
              <a:rPr lang="uk-UA" dirty="0">
                <a:solidFill>
                  <a:schemeClr val="bg1"/>
                </a:solidFill>
              </a:rPr>
              <a:t>За призначенням:</a:t>
            </a:r>
            <a:endParaRPr lang="ru-RU" dirty="0">
              <a:solidFill>
                <a:schemeClr val="bg1"/>
              </a:solidFill>
            </a:endParaRPr>
          </a:p>
          <a:p>
            <a:pPr lvl="0" algn="just">
              <a:buFont typeface="Wingdings" panose="05000000000000000000" pitchFamily="2" charset="2"/>
              <a:buChar char="ü"/>
            </a:pPr>
            <a:r>
              <a:rPr lang="uk-UA" dirty="0">
                <a:solidFill>
                  <a:schemeClr val="bg1"/>
                </a:solidFill>
              </a:rPr>
              <a:t>Конструкторські;</a:t>
            </a:r>
            <a:endParaRPr lang="ru-RU" dirty="0">
              <a:solidFill>
                <a:schemeClr val="bg1"/>
              </a:solidFill>
            </a:endParaRPr>
          </a:p>
          <a:p>
            <a:pPr lvl="0" algn="just">
              <a:buFont typeface="Wingdings" panose="05000000000000000000" pitchFamily="2" charset="2"/>
              <a:buChar char="ü"/>
            </a:pPr>
            <a:r>
              <a:rPr lang="uk-UA" dirty="0">
                <a:solidFill>
                  <a:schemeClr val="bg1"/>
                </a:solidFill>
              </a:rPr>
              <a:t>Технологічні;</a:t>
            </a:r>
            <a:endParaRPr lang="ru-RU" dirty="0">
              <a:solidFill>
                <a:schemeClr val="bg1"/>
              </a:solidFill>
            </a:endParaRPr>
          </a:p>
          <a:p>
            <a:pPr lvl="0" algn="just">
              <a:buFont typeface="Wingdings" panose="05000000000000000000" pitchFamily="2" charset="2"/>
              <a:buChar char="ü"/>
            </a:pPr>
            <a:r>
              <a:rPr lang="uk-UA" dirty="0">
                <a:solidFill>
                  <a:schemeClr val="bg1"/>
                </a:solidFill>
              </a:rPr>
              <a:t>Вимірювальні.</a:t>
            </a:r>
            <a:endParaRPr lang="ru-RU" dirty="0">
              <a:solidFill>
                <a:schemeClr val="bg1"/>
              </a:solidFill>
            </a:endParaRPr>
          </a:p>
          <a:p>
            <a:pPr marL="0" indent="0" algn="just">
              <a:buNone/>
            </a:pPr>
            <a:r>
              <a:rPr lang="uk-UA" b="1" i="1" dirty="0">
                <a:solidFill>
                  <a:schemeClr val="bg1"/>
                </a:solidFill>
              </a:rPr>
              <a:t>Конструкторська база</a:t>
            </a:r>
            <a:r>
              <a:rPr lang="uk-UA" dirty="0">
                <a:solidFill>
                  <a:schemeClr val="bg1"/>
                </a:solidFill>
              </a:rPr>
              <a:t> деталі або складальної одиниці служить для визначення їх положення у виробі. Це база деталі або складальної одиниці, відносно яких визначають на кресленні розрахункове положення інших деталей або складальних одиниць, чи інших поверхонь і геометричних елементів даної деталі. </a:t>
            </a:r>
            <a:r>
              <a:rPr lang="uk-UA" i="1" dirty="0">
                <a:solidFill>
                  <a:schemeClr val="bg1"/>
                </a:solidFill>
              </a:rPr>
              <a:t>Основна база</a:t>
            </a:r>
            <a:r>
              <a:rPr lang="uk-UA" dirty="0">
                <a:solidFill>
                  <a:schemeClr val="bg1"/>
                </a:solidFill>
              </a:rPr>
              <a:t> – це конструкторська база, що належить даній деталі або складальній одиниці і використовується для визначення </a:t>
            </a:r>
            <a:r>
              <a:rPr lang="uk-UA" dirty="0" err="1">
                <a:solidFill>
                  <a:schemeClr val="bg1"/>
                </a:solidFill>
              </a:rPr>
              <a:t>іі</a:t>
            </a:r>
            <a:r>
              <a:rPr lang="uk-UA" dirty="0">
                <a:solidFill>
                  <a:schemeClr val="bg1"/>
                </a:solidFill>
              </a:rPr>
              <a:t> положення у виробі. Допоміжна база – конструкторська база, що належить даній деталі або складальній одиниці і використовується для визначення положення приєднувальних до них виробів (рисунок).</a:t>
            </a:r>
            <a:endParaRPr lang="ru-RU" dirty="0">
              <a:solidFill>
                <a:schemeClr val="bg1"/>
              </a:solidFill>
            </a:endParaRPr>
          </a:p>
        </p:txBody>
      </p:sp>
    </p:spTree>
    <p:extLst>
      <p:ext uri="{BB962C8B-B14F-4D97-AF65-F5344CB8AC3E}">
        <p14:creationId xmlns="" xmlns:p14="http://schemas.microsoft.com/office/powerpoint/2010/main" val="1813638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dirty="0">
                <a:solidFill>
                  <a:schemeClr val="bg1"/>
                </a:solidFill>
              </a:rPr>
              <a:t>4.1. Поняття про базу та базування</a:t>
            </a:r>
            <a:endParaRPr lang="ru-RU" dirty="0">
              <a:solidFill>
                <a:schemeClr val="bg1"/>
              </a:solidFill>
            </a:endParaRPr>
          </a:p>
        </p:txBody>
      </p:sp>
      <p:sp>
        <p:nvSpPr>
          <p:cNvPr id="3" name="Объект 2"/>
          <p:cNvSpPr>
            <a:spLocks noGrp="1"/>
          </p:cNvSpPr>
          <p:nvPr>
            <p:ph idx="1"/>
          </p:nvPr>
        </p:nvSpPr>
        <p:spPr/>
        <p:txBody>
          <a:bodyPr>
            <a:normAutofit fontScale="92500" lnSpcReduction="20000"/>
          </a:bodyPr>
          <a:lstStyle/>
          <a:p>
            <a:pPr marL="0" indent="363538" algn="just">
              <a:buNone/>
            </a:pPr>
            <a:r>
              <a:rPr lang="uk-UA" dirty="0">
                <a:solidFill>
                  <a:schemeClr val="bg1"/>
                </a:solidFill>
              </a:rPr>
              <a:t>В процесі </a:t>
            </a:r>
            <a:r>
              <a:rPr lang="uk-UA" i="1" dirty="0">
                <a:solidFill>
                  <a:schemeClr val="bg1"/>
                </a:solidFill>
              </a:rPr>
              <a:t>виготовлення</a:t>
            </a:r>
            <a:r>
              <a:rPr lang="uk-UA" dirty="0">
                <a:solidFill>
                  <a:schemeClr val="bg1"/>
                </a:solidFill>
              </a:rPr>
              <a:t> машини виникають задачі з’єднання з необхідною точністю двох або більше деталей. Такі задачі є також при </a:t>
            </a:r>
            <a:r>
              <a:rPr lang="uk-UA" i="1" dirty="0">
                <a:solidFill>
                  <a:schemeClr val="bg1"/>
                </a:solidFill>
              </a:rPr>
              <a:t>складанні</a:t>
            </a:r>
            <a:r>
              <a:rPr lang="uk-UA" dirty="0">
                <a:solidFill>
                  <a:schemeClr val="bg1"/>
                </a:solidFill>
              </a:rPr>
              <a:t> та </a:t>
            </a:r>
            <a:r>
              <a:rPr lang="uk-UA" i="1" dirty="0">
                <a:solidFill>
                  <a:schemeClr val="bg1"/>
                </a:solidFill>
              </a:rPr>
              <a:t>регулюванні</a:t>
            </a:r>
            <a:r>
              <a:rPr lang="uk-UA" dirty="0">
                <a:solidFill>
                  <a:schemeClr val="bg1"/>
                </a:solidFill>
              </a:rPr>
              <a:t> машин і механізмів, </a:t>
            </a:r>
            <a:r>
              <a:rPr lang="uk-UA" b="1" i="1" dirty="0">
                <a:solidFill>
                  <a:schemeClr val="bg1"/>
                </a:solidFill>
              </a:rPr>
              <a:t>при обробці заготовки </a:t>
            </a:r>
            <a:r>
              <a:rPr lang="uk-UA" dirty="0">
                <a:solidFill>
                  <a:schemeClr val="bg1"/>
                </a:solidFill>
              </a:rPr>
              <a:t>деталей на різних технологічних системах, коли заготовку необхідно встановити і закріпити із заданою точністю на столі верстата або в пристрої. Аналогічні задачі доводиться розв’язувати при встановленні та закріпленні різального інструмента на шпиндель верстата, на борштанзі, в різцетримачі, а також щоразу, коли необхідно виконати вимірювання деталі або її заготовки за допомогою будь-якого вимірювального інструмента або пристрою. Для розв’язання задач такого типу служать основи</a:t>
            </a:r>
            <a:r>
              <a:rPr lang="uk-UA" b="1" i="1" dirty="0">
                <a:solidFill>
                  <a:schemeClr val="bg1"/>
                </a:solidFill>
              </a:rPr>
              <a:t> теорії базування</a:t>
            </a:r>
            <a:r>
              <a:rPr lang="uk-UA" dirty="0">
                <a:solidFill>
                  <a:schemeClr val="bg1"/>
                </a:solidFill>
              </a:rPr>
              <a:t>.</a:t>
            </a:r>
            <a:endParaRPr lang="ru-RU" dirty="0">
              <a:solidFill>
                <a:schemeClr val="bg1"/>
              </a:solidFill>
            </a:endParaRPr>
          </a:p>
          <a:p>
            <a:pPr marL="0" indent="363538" algn="just">
              <a:buNone/>
            </a:pPr>
            <a:r>
              <a:rPr lang="uk-UA" dirty="0">
                <a:solidFill>
                  <a:schemeClr val="bg1"/>
                </a:solidFill>
              </a:rPr>
              <a:t>За державним стандартом </a:t>
            </a:r>
            <a:r>
              <a:rPr lang="uk-UA" b="1" i="1" dirty="0">
                <a:solidFill>
                  <a:schemeClr val="bg1"/>
                </a:solidFill>
              </a:rPr>
              <a:t>база</a:t>
            </a:r>
            <a:r>
              <a:rPr lang="uk-UA" dirty="0">
                <a:solidFill>
                  <a:schemeClr val="bg1"/>
                </a:solidFill>
              </a:rPr>
              <a:t> – це поверхня або сукупність поверхонь, вісь (лінія) або точка, які належать заготовці або деталі (виробу) і використовуються для </a:t>
            </a:r>
            <a:r>
              <a:rPr lang="uk-UA" b="1" i="1" dirty="0">
                <a:solidFill>
                  <a:schemeClr val="bg1"/>
                </a:solidFill>
              </a:rPr>
              <a:t>базування</a:t>
            </a:r>
            <a:r>
              <a:rPr lang="uk-UA" dirty="0">
                <a:solidFill>
                  <a:schemeClr val="bg1"/>
                </a:solidFill>
              </a:rPr>
              <a:t>.</a:t>
            </a:r>
            <a:endParaRPr lang="ru-RU" dirty="0">
              <a:solidFill>
                <a:schemeClr val="bg1"/>
              </a:solidFill>
            </a:endParaRPr>
          </a:p>
          <a:p>
            <a:endParaRPr lang="ru-RU" dirty="0"/>
          </a:p>
        </p:txBody>
      </p:sp>
    </p:spTree>
    <p:extLst>
      <p:ext uri="{BB962C8B-B14F-4D97-AF65-F5344CB8AC3E}">
        <p14:creationId xmlns="" xmlns:p14="http://schemas.microsoft.com/office/powerpoint/2010/main" val="2863671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stretch>
            <a:fillRect/>
          </a:stretch>
        </p:blipFill>
        <p:spPr>
          <a:xfrm>
            <a:off x="5669280" y="757646"/>
            <a:ext cx="6171519" cy="5016137"/>
          </a:xfrm>
          <a:prstGeom prst="rect">
            <a:avLst/>
          </a:prstGeom>
        </p:spPr>
      </p:pic>
      <p:sp>
        <p:nvSpPr>
          <p:cNvPr id="5" name="Прямоугольник 4"/>
          <p:cNvSpPr/>
          <p:nvPr/>
        </p:nvSpPr>
        <p:spPr>
          <a:xfrm>
            <a:off x="435428" y="433816"/>
            <a:ext cx="5024846" cy="6186309"/>
          </a:xfrm>
          <a:prstGeom prst="rect">
            <a:avLst/>
          </a:prstGeom>
        </p:spPr>
        <p:txBody>
          <a:bodyPr wrap="square">
            <a:spAutoFit/>
          </a:bodyPr>
          <a:lstStyle/>
          <a:p>
            <a:pPr algn="just"/>
            <a:r>
              <a:rPr lang="uk-UA" sz="2200" b="1" i="1" dirty="0" smtClean="0">
                <a:solidFill>
                  <a:schemeClr val="bg1"/>
                </a:solidFill>
              </a:rPr>
              <a:t>Конструкторська база</a:t>
            </a:r>
            <a:r>
              <a:rPr lang="uk-UA" sz="2200" dirty="0" smtClean="0">
                <a:solidFill>
                  <a:schemeClr val="bg1"/>
                </a:solidFill>
              </a:rPr>
              <a:t> деталі або складальної одиниці служить для визначення їх положення у виробі. Це база деталі або складальної одиниці, відносно яких визначають на кресленні розрахункове положення інших деталей або складальних одиниць, чи інших поверхонь і геометричних елементів даної деталі. </a:t>
            </a:r>
            <a:r>
              <a:rPr lang="uk-UA" sz="2200" i="1" dirty="0" smtClean="0">
                <a:solidFill>
                  <a:schemeClr val="bg1"/>
                </a:solidFill>
              </a:rPr>
              <a:t>Основна база</a:t>
            </a:r>
            <a:r>
              <a:rPr lang="uk-UA" sz="2200" dirty="0" smtClean="0">
                <a:solidFill>
                  <a:schemeClr val="bg1"/>
                </a:solidFill>
              </a:rPr>
              <a:t> – це конструкторська база, що належить даній деталі або складальній одиниці і використовується для визначення </a:t>
            </a:r>
            <a:r>
              <a:rPr lang="uk-UA" sz="2200" dirty="0" err="1" smtClean="0">
                <a:solidFill>
                  <a:schemeClr val="bg1"/>
                </a:solidFill>
              </a:rPr>
              <a:t>іі</a:t>
            </a:r>
            <a:r>
              <a:rPr lang="uk-UA" sz="2200" dirty="0" smtClean="0">
                <a:solidFill>
                  <a:schemeClr val="bg1"/>
                </a:solidFill>
              </a:rPr>
              <a:t> положення у виробі. Допоміжна база – конструкторська база, що належить даній деталі або складальній одиниці і використовується для визначення положення приєднувальних до них виробів </a:t>
            </a:r>
            <a:endParaRPr lang="ru-RU" sz="2200" dirty="0">
              <a:solidFill>
                <a:schemeClr val="bg1"/>
              </a:solidFill>
            </a:endParaRPr>
          </a:p>
        </p:txBody>
      </p:sp>
    </p:spTree>
    <p:extLst>
      <p:ext uri="{BB962C8B-B14F-4D97-AF65-F5344CB8AC3E}">
        <p14:creationId xmlns="" xmlns:p14="http://schemas.microsoft.com/office/powerpoint/2010/main" val="4111089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50818" y="365760"/>
            <a:ext cx="5275217" cy="5811203"/>
          </a:xfrm>
        </p:spPr>
        <p:txBody>
          <a:bodyPr>
            <a:normAutofit fontScale="92500" lnSpcReduction="10000"/>
          </a:bodyPr>
          <a:lstStyle/>
          <a:p>
            <a:pPr marL="0" indent="365125" algn="just">
              <a:buNone/>
            </a:pPr>
            <a:r>
              <a:rPr lang="uk-UA" b="1" i="1" dirty="0">
                <a:solidFill>
                  <a:schemeClr val="bg1"/>
                </a:solidFill>
              </a:rPr>
              <a:t>Технологічна база</a:t>
            </a:r>
            <a:r>
              <a:rPr lang="uk-UA" i="1" dirty="0">
                <a:solidFill>
                  <a:schemeClr val="bg1"/>
                </a:solidFill>
              </a:rPr>
              <a:t> – </a:t>
            </a:r>
            <a:r>
              <a:rPr lang="uk-UA" dirty="0">
                <a:solidFill>
                  <a:schemeClr val="bg1"/>
                </a:solidFill>
              </a:rPr>
              <a:t>це база, що використовується для визначення положення заготовки або виробу в процесі виготовлення або ремонту. </a:t>
            </a:r>
            <a:r>
              <a:rPr lang="uk-UA" i="1" dirty="0">
                <a:solidFill>
                  <a:schemeClr val="bg1"/>
                </a:solidFill>
              </a:rPr>
              <a:t>Технологічна база при складанні </a:t>
            </a:r>
            <a:r>
              <a:rPr lang="uk-UA" dirty="0">
                <a:solidFill>
                  <a:schemeClr val="bg1"/>
                </a:solidFill>
              </a:rPr>
              <a:t>– це поверхня, лінія або точка деталі чи складальної одиниці, відносно яких орієнтуються інші деталі або складальні одиниці. </a:t>
            </a:r>
            <a:endParaRPr lang="uk-UA" dirty="0" smtClean="0">
              <a:solidFill>
                <a:schemeClr val="bg1"/>
              </a:solidFill>
            </a:endParaRPr>
          </a:p>
          <a:p>
            <a:pPr marL="0" indent="365125" algn="just">
              <a:buNone/>
            </a:pPr>
            <a:r>
              <a:rPr lang="uk-UA" i="1" dirty="0" smtClean="0">
                <a:solidFill>
                  <a:schemeClr val="bg1"/>
                </a:solidFill>
              </a:rPr>
              <a:t>Технологічна </a:t>
            </a:r>
            <a:r>
              <a:rPr lang="uk-UA" i="1" dirty="0">
                <a:solidFill>
                  <a:schemeClr val="bg1"/>
                </a:solidFill>
              </a:rPr>
              <a:t>база при обробці </a:t>
            </a:r>
            <a:r>
              <a:rPr lang="uk-UA" dirty="0">
                <a:solidFill>
                  <a:schemeClr val="bg1"/>
                </a:solidFill>
              </a:rPr>
              <a:t>– це поверхня, лінія або точка заготовки, відносно яких орієнтуються її поверхні при встановленні на верстаті чи верстатному пристрої та визначають траєкторію руху різальних інструментів </a:t>
            </a:r>
            <a:endParaRPr lang="ru-RU" dirty="0">
              <a:solidFill>
                <a:schemeClr val="bg1"/>
              </a:solidFill>
            </a:endParaRPr>
          </a:p>
        </p:txBody>
      </p:sp>
      <p:pic>
        <p:nvPicPr>
          <p:cNvPr id="4" name="Рисунок 3"/>
          <p:cNvPicPr/>
          <p:nvPr/>
        </p:nvPicPr>
        <p:blipFill>
          <a:blip r:embed="rId2" cstate="print"/>
          <a:stretch>
            <a:fillRect/>
          </a:stretch>
        </p:blipFill>
        <p:spPr>
          <a:xfrm>
            <a:off x="6217921" y="1175657"/>
            <a:ext cx="5385662" cy="4180114"/>
          </a:xfrm>
          <a:prstGeom prst="rect">
            <a:avLst/>
          </a:prstGeom>
        </p:spPr>
      </p:pic>
    </p:spTree>
    <p:extLst>
      <p:ext uri="{BB962C8B-B14F-4D97-AF65-F5344CB8AC3E}">
        <p14:creationId xmlns="" xmlns:p14="http://schemas.microsoft.com/office/powerpoint/2010/main" val="2036834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365125" algn="just">
              <a:buNone/>
            </a:pPr>
            <a:r>
              <a:rPr lang="uk-UA" dirty="0">
                <a:solidFill>
                  <a:schemeClr val="bg1"/>
                </a:solidFill>
              </a:rPr>
              <a:t>За особливостями застосування технологічні бази, що використовуються при механічній обробці, поділяються на контактні, </a:t>
            </a:r>
            <a:r>
              <a:rPr lang="uk-UA" dirty="0" err="1">
                <a:solidFill>
                  <a:schemeClr val="bg1"/>
                </a:solidFill>
              </a:rPr>
              <a:t>настроювальні</a:t>
            </a:r>
            <a:r>
              <a:rPr lang="uk-UA" dirty="0">
                <a:solidFill>
                  <a:schemeClr val="bg1"/>
                </a:solidFill>
              </a:rPr>
              <a:t> і перевірні. </a:t>
            </a:r>
            <a:endParaRPr lang="uk-UA" dirty="0" smtClean="0">
              <a:solidFill>
                <a:schemeClr val="bg1"/>
              </a:solidFill>
            </a:endParaRPr>
          </a:p>
          <a:p>
            <a:pPr marL="0" indent="365125" algn="just">
              <a:buNone/>
            </a:pPr>
            <a:r>
              <a:rPr lang="uk-UA" dirty="0" err="1" smtClean="0">
                <a:solidFill>
                  <a:schemeClr val="bg1"/>
                </a:solidFill>
              </a:rPr>
              <a:t>Настроювальна</a:t>
            </a:r>
            <a:r>
              <a:rPr lang="uk-UA" dirty="0" smtClean="0">
                <a:solidFill>
                  <a:schemeClr val="bg1"/>
                </a:solidFill>
              </a:rPr>
              <a:t> </a:t>
            </a:r>
            <a:r>
              <a:rPr lang="uk-UA" dirty="0">
                <a:solidFill>
                  <a:schemeClr val="bg1"/>
                </a:solidFill>
              </a:rPr>
              <a:t>база є технологічною для обробки усіх решти поверхонь. Використання </a:t>
            </a:r>
            <a:r>
              <a:rPr lang="uk-UA" dirty="0" err="1">
                <a:solidFill>
                  <a:schemeClr val="bg1"/>
                </a:solidFill>
              </a:rPr>
              <a:t>настроювальних</a:t>
            </a:r>
            <a:r>
              <a:rPr lang="uk-UA" dirty="0">
                <a:solidFill>
                  <a:schemeClr val="bg1"/>
                </a:solidFill>
              </a:rPr>
              <a:t> технологічних баз значно розширює можливості проставляння розмірів на кресленнях заготовок.</a:t>
            </a:r>
            <a:endParaRPr lang="ru-RU" dirty="0">
              <a:solidFill>
                <a:schemeClr val="bg1"/>
              </a:solidFill>
            </a:endParaRPr>
          </a:p>
          <a:p>
            <a:pPr marL="0" indent="0">
              <a:buNone/>
            </a:pPr>
            <a:endParaRPr lang="ru-RU" dirty="0"/>
          </a:p>
        </p:txBody>
      </p:sp>
    </p:spTree>
    <p:extLst>
      <p:ext uri="{BB962C8B-B14F-4D97-AF65-F5344CB8AC3E}">
        <p14:creationId xmlns="" xmlns:p14="http://schemas.microsoft.com/office/powerpoint/2010/main" val="3084918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9823" y="1068840"/>
            <a:ext cx="5510349" cy="4351338"/>
          </a:xfrm>
        </p:spPr>
        <p:txBody>
          <a:bodyPr/>
          <a:lstStyle/>
          <a:p>
            <a:pPr marL="0" indent="365125" algn="just">
              <a:buNone/>
            </a:pPr>
            <a:r>
              <a:rPr lang="uk-UA" i="1" dirty="0">
                <a:solidFill>
                  <a:schemeClr val="bg1"/>
                </a:solidFill>
              </a:rPr>
              <a:t>Перевірні технологічні бази</a:t>
            </a:r>
            <a:r>
              <a:rPr lang="uk-UA" dirty="0">
                <a:solidFill>
                  <a:schemeClr val="bg1"/>
                </a:solidFill>
              </a:rPr>
              <a:t> – це поверхня, лінія або точка заготовки чи деталі, по відношенню до яких проводиться вивірення положення заготовки на верстаті або встановленні різального інструменту при обробці заготовки, а також вивірення положення інших деталей чи складальних одиниць при складанні виробу (рисунок).</a:t>
            </a:r>
            <a:endParaRPr lang="ru-RU" dirty="0">
              <a:solidFill>
                <a:schemeClr val="bg1"/>
              </a:solidFill>
            </a:endParaRPr>
          </a:p>
        </p:txBody>
      </p:sp>
      <p:pic>
        <p:nvPicPr>
          <p:cNvPr id="4" name="Рисунок 3"/>
          <p:cNvPicPr/>
          <p:nvPr/>
        </p:nvPicPr>
        <p:blipFill>
          <a:blip r:embed="rId2" cstate="print"/>
          <a:stretch>
            <a:fillRect/>
          </a:stretch>
        </p:blipFill>
        <p:spPr>
          <a:xfrm>
            <a:off x="6609806" y="601798"/>
            <a:ext cx="4951865" cy="5589996"/>
          </a:xfrm>
          <a:prstGeom prst="rect">
            <a:avLst/>
          </a:prstGeom>
        </p:spPr>
      </p:pic>
    </p:spTree>
    <p:extLst>
      <p:ext uri="{BB962C8B-B14F-4D97-AF65-F5344CB8AC3E}">
        <p14:creationId xmlns="" xmlns:p14="http://schemas.microsoft.com/office/powerpoint/2010/main" val="1206394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1887" y="470263"/>
            <a:ext cx="5826033" cy="5982788"/>
          </a:xfrm>
        </p:spPr>
        <p:txBody>
          <a:bodyPr>
            <a:normAutofit fontScale="70000" lnSpcReduction="20000"/>
          </a:bodyPr>
          <a:lstStyle/>
          <a:p>
            <a:pPr marL="0" indent="365125" algn="just">
              <a:lnSpc>
                <a:spcPct val="110000"/>
              </a:lnSpc>
              <a:spcBef>
                <a:spcPts val="0"/>
              </a:spcBef>
              <a:buNone/>
            </a:pPr>
            <a:r>
              <a:rPr lang="uk-UA" b="1" i="1" dirty="0">
                <a:solidFill>
                  <a:schemeClr val="bg1"/>
                </a:solidFill>
              </a:rPr>
              <a:t>Вимірювальна база</a:t>
            </a:r>
            <a:r>
              <a:rPr lang="uk-UA" i="1" dirty="0">
                <a:solidFill>
                  <a:schemeClr val="bg1"/>
                </a:solidFill>
              </a:rPr>
              <a:t> – </a:t>
            </a:r>
            <a:r>
              <a:rPr lang="uk-UA" dirty="0">
                <a:solidFill>
                  <a:schemeClr val="bg1"/>
                </a:solidFill>
              </a:rPr>
              <a:t>це база деталі або складальної одиниці, від якої виконується відлік виконання розмірів при обробці або складанні виробу чи перевірка відносного розташування поверхонь деталі чи елементів виробу. Вимірювальна база на кресленні зв’язана з контрольними поверхнями деталі безпосередніми розмірами або певними умовами. </a:t>
            </a:r>
            <a:endParaRPr lang="uk-UA" dirty="0" smtClean="0">
              <a:solidFill>
                <a:schemeClr val="bg1"/>
              </a:solidFill>
            </a:endParaRPr>
          </a:p>
          <a:p>
            <a:pPr marL="0" indent="365125" algn="just">
              <a:lnSpc>
                <a:spcPct val="110000"/>
              </a:lnSpc>
              <a:spcBef>
                <a:spcPts val="0"/>
              </a:spcBef>
              <a:buNone/>
            </a:pPr>
            <a:r>
              <a:rPr lang="uk-UA" i="1" dirty="0" smtClean="0">
                <a:solidFill>
                  <a:schemeClr val="bg1"/>
                </a:solidFill>
              </a:rPr>
              <a:t>Звичайно </a:t>
            </a:r>
            <a:r>
              <a:rPr lang="uk-UA" i="1" dirty="0">
                <a:solidFill>
                  <a:schemeClr val="bg1"/>
                </a:solidFill>
              </a:rPr>
              <a:t>вимірювальна база збігається з конструкторською. </a:t>
            </a:r>
            <a:r>
              <a:rPr lang="uk-UA" dirty="0">
                <a:solidFill>
                  <a:schemeClr val="bg1"/>
                </a:solidFill>
              </a:rPr>
              <a:t>Якщо вимірювальна база представляє матеріальну поверхню деталі, то вимірювання виконують звичайними прямими методами вимірювання; якщо вимірювальна база – уявний елемент (бісектриса кута, осьова лінія, площина симетрії тощо), то вона матеріалізується за допомогою допоміжних деталей (штирів, пальців, валиків, натягнутих струн тощо), оптичних установок (коліматорів) та інших пристроїв (рисунок). Матеріалізація </a:t>
            </a:r>
            <a:r>
              <a:rPr lang="uk-UA" i="1" dirty="0">
                <a:solidFill>
                  <a:schemeClr val="bg1"/>
                </a:solidFill>
              </a:rPr>
              <a:t>прихованих баз</a:t>
            </a:r>
            <a:r>
              <a:rPr lang="uk-UA" dirty="0">
                <a:solidFill>
                  <a:schemeClr val="bg1"/>
                </a:solidFill>
              </a:rPr>
              <a:t> завершується після утворення в процесі обробки </a:t>
            </a:r>
            <a:r>
              <a:rPr lang="uk-UA" i="1" dirty="0">
                <a:solidFill>
                  <a:schemeClr val="bg1"/>
                </a:solidFill>
              </a:rPr>
              <a:t>явних баз</a:t>
            </a:r>
            <a:r>
              <a:rPr lang="uk-UA" dirty="0">
                <a:solidFill>
                  <a:schemeClr val="bg1"/>
                </a:solidFill>
              </a:rPr>
              <a:t>.</a:t>
            </a:r>
            <a:endParaRPr lang="ru-RU" dirty="0">
              <a:solidFill>
                <a:schemeClr val="bg1"/>
              </a:solidFill>
            </a:endParaRPr>
          </a:p>
        </p:txBody>
      </p:sp>
      <p:pic>
        <p:nvPicPr>
          <p:cNvPr id="4" name="Рисунок 3"/>
          <p:cNvPicPr/>
          <p:nvPr/>
        </p:nvPicPr>
        <p:blipFill>
          <a:blip r:embed="rId2" cstate="print"/>
          <a:stretch>
            <a:fillRect/>
          </a:stretch>
        </p:blipFill>
        <p:spPr>
          <a:xfrm>
            <a:off x="6688183" y="470263"/>
            <a:ext cx="4984569" cy="5460274"/>
          </a:xfrm>
          <a:prstGeom prst="rect">
            <a:avLst/>
          </a:prstGeom>
        </p:spPr>
      </p:pic>
      <p:sp>
        <p:nvSpPr>
          <p:cNvPr id="5" name="Прямоугольник 4"/>
          <p:cNvSpPr/>
          <p:nvPr/>
        </p:nvSpPr>
        <p:spPr>
          <a:xfrm>
            <a:off x="4934494" y="5930537"/>
            <a:ext cx="7257506" cy="584775"/>
          </a:xfrm>
          <a:prstGeom prst="rect">
            <a:avLst/>
          </a:prstGeom>
        </p:spPr>
        <p:txBody>
          <a:bodyPr wrap="square">
            <a:spAutoFit/>
          </a:bodyPr>
          <a:lstStyle/>
          <a:p>
            <a:pPr marL="180340" algn="ctr"/>
            <a:r>
              <a:rPr lang="uk-UA" sz="1600" i="1" dirty="0" smtClean="0">
                <a:solidFill>
                  <a:schemeClr val="bg1"/>
                </a:solidFill>
                <a:effectLst/>
                <a:ea typeface="Calibri" panose="020F0502020204030204" pitchFamily="34" charset="0"/>
                <a:cs typeface="Times New Roman" panose="02020603050405020304" pitchFamily="18" charset="0"/>
              </a:rPr>
              <a:t>Вимірювальні бази: </a:t>
            </a:r>
          </a:p>
          <a:p>
            <a:pPr marL="180340" algn="ctr"/>
            <a:r>
              <a:rPr lang="uk-UA" sz="1600" i="1" dirty="0" smtClean="0">
                <a:solidFill>
                  <a:schemeClr val="bg1"/>
                </a:solidFill>
                <a:effectLst/>
                <a:ea typeface="Calibri" panose="020F0502020204030204" pitchFamily="34" charset="0"/>
                <a:cs typeface="Times New Roman" panose="02020603050405020304" pitchFamily="18" charset="0"/>
              </a:rPr>
              <a:t>1 – досліджувана (вимірювальна поверхня), </a:t>
            </a:r>
            <a:r>
              <a:rPr lang="uk-UA" sz="1600" i="1" dirty="0" smtClean="0">
                <a:solidFill>
                  <a:schemeClr val="bg1"/>
                </a:solidFill>
                <a:effectLst/>
                <a:ea typeface="Calibri" panose="020F0502020204030204" pitchFamily="34" charset="0"/>
              </a:rPr>
              <a:t>2 – вимірювальна база</a:t>
            </a:r>
            <a:endParaRPr lang="ru-RU" sz="1600" dirty="0">
              <a:solidFill>
                <a:schemeClr val="bg1"/>
              </a:solidFill>
            </a:endParaRPr>
          </a:p>
        </p:txBody>
      </p:sp>
    </p:spTree>
    <p:extLst>
      <p:ext uri="{BB962C8B-B14F-4D97-AF65-F5344CB8AC3E}">
        <p14:creationId xmlns="" xmlns:p14="http://schemas.microsoft.com/office/powerpoint/2010/main" val="35599085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810532"/>
          </a:xfrm>
        </p:spPr>
        <p:txBody>
          <a:bodyPr>
            <a:normAutofit fontScale="90000"/>
          </a:bodyPr>
          <a:lstStyle/>
          <a:p>
            <a:pPr algn="ctr"/>
            <a:r>
              <a:rPr lang="uk-UA" b="1" dirty="0">
                <a:solidFill>
                  <a:schemeClr val="bg1"/>
                </a:solidFill>
                <a:latin typeface="+mn-lt"/>
              </a:rPr>
              <a:t>4.6. Визначеність та невизначеність базування</a:t>
            </a:r>
            <a:endParaRPr lang="ru-RU" dirty="0">
              <a:solidFill>
                <a:schemeClr val="bg1"/>
              </a:solidFill>
              <a:latin typeface="+mn-lt"/>
            </a:endParaRPr>
          </a:p>
        </p:txBody>
      </p:sp>
      <p:sp>
        <p:nvSpPr>
          <p:cNvPr id="3" name="Объект 2"/>
          <p:cNvSpPr>
            <a:spLocks noGrp="1"/>
          </p:cNvSpPr>
          <p:nvPr>
            <p:ph idx="1"/>
          </p:nvPr>
        </p:nvSpPr>
        <p:spPr/>
        <p:txBody>
          <a:bodyPr/>
          <a:lstStyle/>
          <a:p>
            <a:pPr marL="0" indent="365125" algn="just">
              <a:buNone/>
            </a:pPr>
            <a:r>
              <a:rPr lang="uk-UA" b="1" i="1" dirty="0">
                <a:solidFill>
                  <a:schemeClr val="bg1"/>
                </a:solidFill>
              </a:rPr>
              <a:t>Під визначеністю базування </a:t>
            </a:r>
            <a:r>
              <a:rPr lang="uk-UA" dirty="0">
                <a:solidFill>
                  <a:schemeClr val="bg1"/>
                </a:solidFill>
              </a:rPr>
              <a:t>розуміють незмінність положення деталі у вибраній системі координат під час роботи в машині, у процесі виготовлення або вимірювання. Визначеність базування забезпечується прикладанням до деталі сил, що створюють силове замикання. Сили і моменти сил, які створюють силове замикання і забезпечують неперервність контакту, повинні бути більшими за сили та їх моменти, що спрямовані на порушення цього контакту в процесі роботи деталі в машині або в процесі її обробки. Без дотримання цієї умови неможливе виконання деталлю службового призначення і виключає досягнення необхідної точності деталі в процесі її виготовлення.</a:t>
            </a:r>
            <a:endParaRPr lang="ru-RU" dirty="0">
              <a:solidFill>
                <a:schemeClr val="bg1"/>
              </a:solidFill>
            </a:endParaRPr>
          </a:p>
        </p:txBody>
      </p:sp>
    </p:spTree>
    <p:extLst>
      <p:ext uri="{BB962C8B-B14F-4D97-AF65-F5344CB8AC3E}">
        <p14:creationId xmlns="" xmlns:p14="http://schemas.microsoft.com/office/powerpoint/2010/main" val="35406634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24691" y="1194298"/>
            <a:ext cx="5745480" cy="5415507"/>
          </a:xfrm>
        </p:spPr>
        <p:txBody>
          <a:bodyPr>
            <a:normAutofit fontScale="77500" lnSpcReduction="20000"/>
          </a:bodyPr>
          <a:lstStyle/>
          <a:p>
            <a:pPr marL="0" indent="365125" algn="just">
              <a:lnSpc>
                <a:spcPct val="120000"/>
              </a:lnSpc>
              <a:spcBef>
                <a:spcPts val="0"/>
              </a:spcBef>
              <a:buNone/>
            </a:pPr>
            <a:r>
              <a:rPr lang="uk-UA" b="1" i="1" dirty="0">
                <a:solidFill>
                  <a:schemeClr val="bg1"/>
                </a:solidFill>
              </a:rPr>
              <a:t>Під невизначеністю базування </a:t>
            </a:r>
            <a:r>
              <a:rPr lang="uk-UA" dirty="0">
                <a:solidFill>
                  <a:schemeClr val="bg1"/>
                </a:solidFill>
              </a:rPr>
              <a:t>деталі розуміється поодинока або багаторазова зміна потрібного положення деталі відносно вибраної системи координат. Невизначеність базування завжди породжує додаткову похибку відносного положення або руху деталі. З цим доводиться рахуватись у випадку рухомих з’єднань деталей, коли деталі для виконання службового призначення в машині залишається один або декілька ступенів вільності. Невизначеність базування заготовок при обробці впливає на точність розташування оброблених поверхонь відносно технологічних баз (рисунок).</a:t>
            </a:r>
            <a:endParaRPr lang="ru-RU" dirty="0">
              <a:solidFill>
                <a:schemeClr val="bg1"/>
              </a:solidFill>
            </a:endParaRPr>
          </a:p>
        </p:txBody>
      </p:sp>
      <p:sp>
        <p:nvSpPr>
          <p:cNvPr id="4" name="Заголовок 1"/>
          <p:cNvSpPr>
            <a:spLocks noGrp="1"/>
          </p:cNvSpPr>
          <p:nvPr>
            <p:ph type="title"/>
          </p:nvPr>
        </p:nvSpPr>
        <p:spPr>
          <a:xfrm>
            <a:off x="838200" y="365126"/>
            <a:ext cx="10515600" cy="627652"/>
          </a:xfrm>
        </p:spPr>
        <p:txBody>
          <a:bodyPr>
            <a:normAutofit fontScale="90000"/>
          </a:bodyPr>
          <a:lstStyle/>
          <a:p>
            <a:pPr algn="ctr"/>
            <a:r>
              <a:rPr lang="uk-UA" b="1" dirty="0">
                <a:solidFill>
                  <a:schemeClr val="bg1"/>
                </a:solidFill>
                <a:latin typeface="+mn-lt"/>
              </a:rPr>
              <a:t>4.6. Визначеність та невизначеність базування</a:t>
            </a:r>
            <a:endParaRPr lang="ru-RU" dirty="0">
              <a:solidFill>
                <a:schemeClr val="bg1"/>
              </a:solidFill>
              <a:latin typeface="+mn-lt"/>
            </a:endParaRPr>
          </a:p>
        </p:txBody>
      </p:sp>
      <p:pic>
        <p:nvPicPr>
          <p:cNvPr id="5" name="Рисунок 4"/>
          <p:cNvPicPr/>
          <p:nvPr/>
        </p:nvPicPr>
        <p:blipFill>
          <a:blip r:embed="rId2" cstate="print"/>
          <a:stretch>
            <a:fillRect/>
          </a:stretch>
        </p:blipFill>
        <p:spPr>
          <a:xfrm>
            <a:off x="6871063" y="1194298"/>
            <a:ext cx="4762001" cy="4631736"/>
          </a:xfrm>
          <a:prstGeom prst="rect">
            <a:avLst/>
          </a:prstGeom>
        </p:spPr>
      </p:pic>
    </p:spTree>
    <p:extLst>
      <p:ext uri="{BB962C8B-B14F-4D97-AF65-F5344CB8AC3E}">
        <p14:creationId xmlns="" xmlns:p14="http://schemas.microsoft.com/office/powerpoint/2010/main" val="2660854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stretch>
            <a:fillRect/>
          </a:stretch>
        </p:blipFill>
        <p:spPr>
          <a:xfrm>
            <a:off x="2724216" y="454297"/>
            <a:ext cx="6743565" cy="4718594"/>
          </a:xfrm>
          <a:prstGeom prst="rect">
            <a:avLst/>
          </a:prstGeom>
        </p:spPr>
      </p:pic>
      <p:sp>
        <p:nvSpPr>
          <p:cNvPr id="5" name="Прямоугольник 4"/>
          <p:cNvSpPr/>
          <p:nvPr/>
        </p:nvSpPr>
        <p:spPr>
          <a:xfrm>
            <a:off x="1227909" y="5423152"/>
            <a:ext cx="9797142" cy="830997"/>
          </a:xfrm>
          <a:prstGeom prst="rect">
            <a:avLst/>
          </a:prstGeom>
        </p:spPr>
        <p:txBody>
          <a:bodyPr wrap="square">
            <a:spAutoFit/>
          </a:bodyPr>
          <a:lstStyle/>
          <a:p>
            <a:pPr algn="ctr"/>
            <a:r>
              <a:rPr lang="uk-UA" sz="24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Забезпечення визначеності базування за рахунок використання додаткової регульованої опори 2 у пристосуванні</a:t>
            </a:r>
            <a:endParaRPr lang="ru-RU"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0211364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12873"/>
            <a:ext cx="10515600" cy="366395"/>
          </a:xfrm>
        </p:spPr>
        <p:txBody>
          <a:bodyPr>
            <a:normAutofit fontScale="90000"/>
          </a:bodyPr>
          <a:lstStyle/>
          <a:p>
            <a:pPr algn="ctr"/>
            <a:r>
              <a:rPr lang="uk-UA" b="1" dirty="0">
                <a:solidFill>
                  <a:schemeClr val="bg1"/>
                </a:solidFill>
              </a:rPr>
              <a:t>4.7. Зміна баз</a:t>
            </a:r>
            <a:endParaRPr lang="ru-RU" dirty="0">
              <a:solidFill>
                <a:schemeClr val="bg1"/>
              </a:solidFill>
            </a:endParaRPr>
          </a:p>
        </p:txBody>
      </p:sp>
      <p:sp>
        <p:nvSpPr>
          <p:cNvPr id="3" name="Объект 2"/>
          <p:cNvSpPr>
            <a:spLocks noGrp="1"/>
          </p:cNvSpPr>
          <p:nvPr>
            <p:ph idx="1"/>
          </p:nvPr>
        </p:nvSpPr>
        <p:spPr>
          <a:xfrm>
            <a:off x="574765" y="679268"/>
            <a:ext cx="11260183" cy="5669281"/>
          </a:xfrm>
        </p:spPr>
        <p:txBody>
          <a:bodyPr>
            <a:normAutofit fontScale="77500" lnSpcReduction="20000"/>
          </a:bodyPr>
          <a:lstStyle/>
          <a:p>
            <a:pPr marL="0" indent="365125" algn="just">
              <a:lnSpc>
                <a:spcPct val="110000"/>
              </a:lnSpc>
              <a:spcBef>
                <a:spcPts val="0"/>
              </a:spcBef>
              <a:buNone/>
            </a:pPr>
            <a:r>
              <a:rPr lang="uk-UA" b="1" dirty="0">
                <a:solidFill>
                  <a:schemeClr val="bg1"/>
                </a:solidFill>
              </a:rPr>
              <a:t>Під зміною баз розуміють </a:t>
            </a:r>
            <a:r>
              <a:rPr lang="uk-UA" dirty="0">
                <a:solidFill>
                  <a:schemeClr val="bg1"/>
                </a:solidFill>
              </a:rPr>
              <a:t>заміну одних поверхонь деталей, заготовок або складальних одиниць машини, які використовують як бази, іншими. Розрізняють організовану і неорганізовану зміну баз.</a:t>
            </a:r>
            <a:endParaRPr lang="ru-RU" dirty="0">
              <a:solidFill>
                <a:schemeClr val="bg1"/>
              </a:solidFill>
            </a:endParaRPr>
          </a:p>
          <a:p>
            <a:pPr marL="0" indent="365125" algn="just">
              <a:lnSpc>
                <a:spcPct val="110000"/>
              </a:lnSpc>
              <a:spcBef>
                <a:spcPts val="0"/>
              </a:spcBef>
              <a:buNone/>
            </a:pPr>
            <a:r>
              <a:rPr lang="uk-UA" b="1" dirty="0">
                <a:solidFill>
                  <a:schemeClr val="bg1"/>
                </a:solidFill>
              </a:rPr>
              <a:t>Під організованою зміною баз </a:t>
            </a:r>
            <a:r>
              <a:rPr lang="uk-UA" dirty="0">
                <a:solidFill>
                  <a:schemeClr val="bg1"/>
                </a:solidFill>
              </a:rPr>
              <a:t>розуміють зміну, якою керують.</a:t>
            </a:r>
            <a:endParaRPr lang="ru-RU" dirty="0">
              <a:solidFill>
                <a:schemeClr val="bg1"/>
              </a:solidFill>
            </a:endParaRPr>
          </a:p>
          <a:p>
            <a:pPr marL="0" indent="365125" algn="just">
              <a:lnSpc>
                <a:spcPct val="110000"/>
              </a:lnSpc>
              <a:spcBef>
                <a:spcPts val="0"/>
              </a:spcBef>
              <a:buNone/>
            </a:pPr>
            <a:r>
              <a:rPr lang="uk-UA" dirty="0">
                <a:solidFill>
                  <a:schemeClr val="bg1"/>
                </a:solidFill>
              </a:rPr>
              <a:t>Неорганізована зміна баз відбувається випадково без керування цим явищем (наприклад, при базуванні і закріпленні заготовки у звичайних затискних лещатах)</a:t>
            </a:r>
            <a:endParaRPr lang="ru-RU" dirty="0">
              <a:solidFill>
                <a:schemeClr val="bg1"/>
              </a:solidFill>
            </a:endParaRPr>
          </a:p>
          <a:p>
            <a:pPr marL="0" indent="365125" algn="just">
              <a:lnSpc>
                <a:spcPct val="110000"/>
              </a:lnSpc>
              <a:spcBef>
                <a:spcPts val="0"/>
              </a:spcBef>
              <a:buNone/>
            </a:pPr>
            <a:r>
              <a:rPr lang="uk-UA" u="sng" dirty="0">
                <a:solidFill>
                  <a:schemeClr val="bg1"/>
                </a:solidFill>
              </a:rPr>
              <a:t> </a:t>
            </a:r>
            <a:r>
              <a:rPr lang="uk-UA" u="sng" dirty="0" smtClean="0">
                <a:solidFill>
                  <a:schemeClr val="bg1"/>
                </a:solidFill>
              </a:rPr>
              <a:t>Причинами </a:t>
            </a:r>
            <a:r>
              <a:rPr lang="uk-UA" u="sng" dirty="0">
                <a:solidFill>
                  <a:schemeClr val="bg1"/>
                </a:solidFill>
              </a:rPr>
              <a:t>заміни баз є:</a:t>
            </a:r>
            <a:endParaRPr lang="ru-RU" u="sng" dirty="0">
              <a:solidFill>
                <a:schemeClr val="bg1"/>
              </a:solidFill>
            </a:endParaRPr>
          </a:p>
          <a:p>
            <a:pPr lvl="0" algn="just">
              <a:lnSpc>
                <a:spcPct val="110000"/>
              </a:lnSpc>
              <a:spcBef>
                <a:spcPts val="0"/>
              </a:spcBef>
              <a:buFont typeface="Wingdings" panose="05000000000000000000" pitchFamily="2" charset="2"/>
              <a:buChar char="ü"/>
            </a:pPr>
            <a:r>
              <a:rPr lang="uk-UA" dirty="0">
                <a:solidFill>
                  <a:schemeClr val="bg1"/>
                </a:solidFill>
              </a:rPr>
              <a:t>Неправильне розташування і похибки встановлювальних елементів;</a:t>
            </a:r>
            <a:endParaRPr lang="ru-RU" dirty="0">
              <a:solidFill>
                <a:schemeClr val="bg1"/>
              </a:solidFill>
            </a:endParaRPr>
          </a:p>
          <a:p>
            <a:pPr lvl="0" algn="just">
              <a:lnSpc>
                <a:spcPct val="110000"/>
              </a:lnSpc>
              <a:spcBef>
                <a:spcPts val="0"/>
              </a:spcBef>
              <a:buFont typeface="Wingdings" panose="05000000000000000000" pitchFamily="2" charset="2"/>
              <a:buChar char="ü"/>
            </a:pPr>
            <a:r>
              <a:rPr lang="uk-UA" dirty="0">
                <a:solidFill>
                  <a:schemeClr val="bg1"/>
                </a:solidFill>
              </a:rPr>
              <a:t>Недостатня кваліфікація робітника;</a:t>
            </a:r>
            <a:endParaRPr lang="ru-RU" dirty="0">
              <a:solidFill>
                <a:schemeClr val="bg1"/>
              </a:solidFill>
            </a:endParaRPr>
          </a:p>
          <a:p>
            <a:pPr lvl="0" algn="just">
              <a:lnSpc>
                <a:spcPct val="110000"/>
              </a:lnSpc>
              <a:spcBef>
                <a:spcPts val="0"/>
              </a:spcBef>
              <a:buFont typeface="Wingdings" panose="05000000000000000000" pitchFamily="2" charset="2"/>
              <a:buChar char="ü"/>
            </a:pPr>
            <a:r>
              <a:rPr lang="uk-UA" dirty="0">
                <a:solidFill>
                  <a:schemeClr val="bg1"/>
                </a:solidFill>
              </a:rPr>
              <a:t>Неможливість обробки усіх поверхонь деталі з одного встановлення;</a:t>
            </a:r>
            <a:endParaRPr lang="ru-RU" dirty="0">
              <a:solidFill>
                <a:schemeClr val="bg1"/>
              </a:solidFill>
            </a:endParaRPr>
          </a:p>
          <a:p>
            <a:pPr lvl="0" algn="just">
              <a:lnSpc>
                <a:spcPct val="110000"/>
              </a:lnSpc>
              <a:spcBef>
                <a:spcPts val="0"/>
              </a:spcBef>
              <a:buFont typeface="Wingdings" panose="05000000000000000000" pitchFamily="2" charset="2"/>
              <a:buChar char="ü"/>
            </a:pPr>
            <a:r>
              <a:rPr lang="uk-UA" dirty="0">
                <a:solidFill>
                  <a:schemeClr val="bg1"/>
                </a:solidFill>
              </a:rPr>
              <a:t>Неможливість використання вимірювальної бази як технологічної, або коли для цього потрібні складні, незручні верстатні пристосування;</a:t>
            </a:r>
            <a:endParaRPr lang="ru-RU" dirty="0">
              <a:solidFill>
                <a:schemeClr val="bg1"/>
              </a:solidFill>
            </a:endParaRPr>
          </a:p>
          <a:p>
            <a:pPr algn="just">
              <a:lnSpc>
                <a:spcPct val="110000"/>
              </a:lnSpc>
              <a:spcBef>
                <a:spcPts val="0"/>
              </a:spcBef>
              <a:buFont typeface="Wingdings" panose="05000000000000000000" pitchFamily="2" charset="2"/>
              <a:buChar char="ü"/>
            </a:pPr>
            <a:r>
              <a:rPr lang="uk-UA" dirty="0">
                <a:solidFill>
                  <a:schemeClr val="bg1"/>
                </a:solidFill>
              </a:rPr>
              <a:t>Коли виникає можливість досягнути потрібної точності більш простим, зручним і </a:t>
            </a:r>
            <a:r>
              <a:rPr lang="uk-UA" dirty="0" smtClean="0">
                <a:solidFill>
                  <a:schemeClr val="bg1"/>
                </a:solidFill>
              </a:rPr>
              <a:t>економічним </a:t>
            </a:r>
            <a:r>
              <a:rPr lang="uk-UA" dirty="0">
                <a:solidFill>
                  <a:schemeClr val="bg1"/>
                </a:solidFill>
              </a:rPr>
              <a:t>шляхом</a:t>
            </a:r>
            <a:r>
              <a:rPr lang="uk-UA" dirty="0" smtClean="0">
                <a:solidFill>
                  <a:schemeClr val="bg1"/>
                </a:solidFill>
              </a:rPr>
              <a:t>.</a:t>
            </a:r>
          </a:p>
          <a:p>
            <a:pPr marL="0" indent="365125" algn="just">
              <a:lnSpc>
                <a:spcPct val="110000"/>
              </a:lnSpc>
              <a:spcBef>
                <a:spcPts val="0"/>
              </a:spcBef>
              <a:buNone/>
            </a:pPr>
            <a:r>
              <a:rPr lang="uk-UA" dirty="0">
                <a:solidFill>
                  <a:schemeClr val="bg1"/>
                </a:solidFill>
              </a:rPr>
              <a:t>Тобто, за необхідності одні технологічні бази можуть бути організовано замінені іншими. Однак, необхідно пам’ятати, що будь-який перехід з однієї бази на інші збільшує накопичення похибок відносного розташування поверхонь. А це потребує розрахунку нових розмірних ланцюгів.</a:t>
            </a:r>
            <a:endParaRPr lang="ru-RU" dirty="0">
              <a:solidFill>
                <a:schemeClr val="bg1"/>
              </a:solidFill>
            </a:endParaRPr>
          </a:p>
        </p:txBody>
      </p:sp>
    </p:spTree>
    <p:extLst>
      <p:ext uri="{BB962C8B-B14F-4D97-AF65-F5344CB8AC3E}">
        <p14:creationId xmlns="" xmlns:p14="http://schemas.microsoft.com/office/powerpoint/2010/main" val="38862641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549275"/>
          </a:xfrm>
        </p:spPr>
        <p:txBody>
          <a:bodyPr>
            <a:noAutofit/>
          </a:bodyPr>
          <a:lstStyle/>
          <a:p>
            <a:pPr algn="ctr"/>
            <a:r>
              <a:rPr lang="uk-UA" sz="3600" b="1" dirty="0">
                <a:solidFill>
                  <a:schemeClr val="bg1"/>
                </a:solidFill>
                <a:latin typeface="+mn-lt"/>
              </a:rPr>
              <a:t>4.8. Побудова теоретичної схеми базування</a:t>
            </a:r>
            <a:endParaRPr lang="ru-RU" sz="3600" dirty="0">
              <a:solidFill>
                <a:schemeClr val="bg1"/>
              </a:solidFill>
              <a:latin typeface="+mn-lt"/>
            </a:endParaRPr>
          </a:p>
        </p:txBody>
      </p:sp>
      <p:sp>
        <p:nvSpPr>
          <p:cNvPr id="3" name="Объект 2"/>
          <p:cNvSpPr>
            <a:spLocks noGrp="1"/>
          </p:cNvSpPr>
          <p:nvPr>
            <p:ph idx="1"/>
          </p:nvPr>
        </p:nvSpPr>
        <p:spPr>
          <a:xfrm>
            <a:off x="838200" y="1175657"/>
            <a:ext cx="10515600" cy="5001306"/>
          </a:xfrm>
        </p:spPr>
        <p:txBody>
          <a:bodyPr/>
          <a:lstStyle/>
          <a:p>
            <a:pPr marL="0" indent="365125" algn="just">
              <a:buNone/>
            </a:pPr>
            <a:r>
              <a:rPr lang="uk-UA" dirty="0">
                <a:solidFill>
                  <a:schemeClr val="bg1"/>
                </a:solidFill>
              </a:rPr>
              <a:t>Перш, ніж вибрати і реалізувати ту чи іншу схему базування, необхідно чітко сформулювати задачу, яка повинна бути розв’язана на операції, що розглядається, тобто операція має виступити як причина, а схема – як наслідок. На практиці часто на одній і тій же операції розв’язується декілька задач: забезпечення декількох розмірів, відстаней, поворотів. Чим більше розв’язується задач водночас, тим складніша схема базування.</a:t>
            </a:r>
            <a:endParaRPr lang="ru-RU" dirty="0">
              <a:solidFill>
                <a:schemeClr val="bg1"/>
              </a:solidFill>
            </a:endParaRPr>
          </a:p>
          <a:p>
            <a:pPr marL="0" indent="365125" algn="just">
              <a:buNone/>
            </a:pPr>
            <a:r>
              <a:rPr lang="uk-UA" dirty="0">
                <a:solidFill>
                  <a:schemeClr val="bg1"/>
                </a:solidFill>
              </a:rPr>
              <a:t>Теоретична схема базування розробляється, як правило, виходячи з того, що технологічною базою за кожною з координат повинна бути вимірювальна база. Нижче (рисунок) наведено приклад побудови та реалізації теоретичної схеми базування призматичного тіла.</a:t>
            </a:r>
            <a:endParaRPr lang="ru-RU" dirty="0">
              <a:solidFill>
                <a:schemeClr val="bg1"/>
              </a:solidFill>
            </a:endParaRPr>
          </a:p>
        </p:txBody>
      </p:sp>
    </p:spTree>
    <p:extLst>
      <p:ext uri="{BB962C8B-B14F-4D97-AF65-F5344CB8AC3E}">
        <p14:creationId xmlns="" xmlns:p14="http://schemas.microsoft.com/office/powerpoint/2010/main" val="2402317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1290918"/>
            <a:ext cx="10515600" cy="4886045"/>
          </a:xfrm>
        </p:spPr>
        <p:txBody>
          <a:bodyPr>
            <a:normAutofit lnSpcReduction="10000"/>
          </a:bodyPr>
          <a:lstStyle/>
          <a:p>
            <a:pPr marL="0" indent="363538" algn="just">
              <a:buNone/>
            </a:pPr>
            <a:r>
              <a:rPr lang="uk-UA" sz="3200" b="1" i="1" dirty="0">
                <a:solidFill>
                  <a:schemeClr val="bg1"/>
                </a:solidFill>
              </a:rPr>
              <a:t>Базування </a:t>
            </a:r>
            <a:r>
              <a:rPr lang="uk-UA" sz="3200" dirty="0">
                <a:solidFill>
                  <a:schemeClr val="bg1"/>
                </a:solidFill>
              </a:rPr>
              <a:t>– це надання заготовці або виробу потрібного положення відносно вибраної системи координат: </a:t>
            </a:r>
            <a:r>
              <a:rPr lang="uk-UA" sz="3200" i="1" dirty="0">
                <a:solidFill>
                  <a:schemeClr val="bg1"/>
                </a:solidFill>
              </a:rPr>
              <a:t>при складанні</a:t>
            </a:r>
            <a:r>
              <a:rPr lang="uk-UA" sz="3200" dirty="0">
                <a:solidFill>
                  <a:schemeClr val="bg1"/>
                </a:solidFill>
              </a:rPr>
              <a:t> – надання деталі відповідного положення відносно інших, раніше встановлених деталей або виробів; </a:t>
            </a:r>
            <a:r>
              <a:rPr lang="uk-UA" sz="3200" i="1" dirty="0">
                <a:solidFill>
                  <a:schemeClr val="bg1"/>
                </a:solidFill>
              </a:rPr>
              <a:t>при механічній обробці </a:t>
            </a:r>
            <a:r>
              <a:rPr lang="uk-UA" sz="3200" dirty="0">
                <a:solidFill>
                  <a:schemeClr val="bg1"/>
                </a:solidFill>
              </a:rPr>
              <a:t>– надання заготовці потрібного положення на верстаті відносно його елементів, що визначають траєкторію відносного руху деталі та оброблювального інструмента; </a:t>
            </a:r>
            <a:r>
              <a:rPr lang="uk-UA" sz="3200" i="1" dirty="0">
                <a:solidFill>
                  <a:schemeClr val="bg1"/>
                </a:solidFill>
              </a:rPr>
              <a:t>при вимірюванні</a:t>
            </a:r>
            <a:r>
              <a:rPr lang="uk-UA" sz="3200" dirty="0">
                <a:solidFill>
                  <a:schemeClr val="bg1"/>
                </a:solidFill>
              </a:rPr>
              <a:t> – надання заготовці або деталі потрібного положення відносно вимірювального інструмента.</a:t>
            </a:r>
            <a:endParaRPr lang="ru-RU" sz="3200" dirty="0">
              <a:solidFill>
                <a:schemeClr val="bg1"/>
              </a:solidFill>
            </a:endParaRPr>
          </a:p>
          <a:p>
            <a:r>
              <a:rPr lang="uk-UA" b="1" dirty="0"/>
              <a:t> </a:t>
            </a:r>
            <a:endParaRPr lang="ru-RU" dirty="0"/>
          </a:p>
          <a:p>
            <a:pPr marL="0" indent="0">
              <a:buNone/>
            </a:pPr>
            <a:endParaRPr lang="ru-RU" dirty="0"/>
          </a:p>
        </p:txBody>
      </p:sp>
    </p:spTree>
    <p:extLst>
      <p:ext uri="{BB962C8B-B14F-4D97-AF65-F5344CB8AC3E}">
        <p14:creationId xmlns="" xmlns:p14="http://schemas.microsoft.com/office/powerpoint/2010/main" val="713180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stretch>
            <a:fillRect/>
          </a:stretch>
        </p:blipFill>
        <p:spPr>
          <a:xfrm>
            <a:off x="1802673" y="313509"/>
            <a:ext cx="8020595" cy="5137830"/>
          </a:xfrm>
          <a:prstGeom prst="rect">
            <a:avLst/>
          </a:prstGeom>
        </p:spPr>
      </p:pic>
      <p:sp>
        <p:nvSpPr>
          <p:cNvPr id="5" name="Прямоугольник 4"/>
          <p:cNvSpPr/>
          <p:nvPr/>
        </p:nvSpPr>
        <p:spPr>
          <a:xfrm>
            <a:off x="1463041" y="5535524"/>
            <a:ext cx="9588136" cy="1077218"/>
          </a:xfrm>
          <a:prstGeom prst="rect">
            <a:avLst/>
          </a:prstGeom>
        </p:spPr>
        <p:txBody>
          <a:bodyPr wrap="square">
            <a:spAutoFit/>
          </a:bodyPr>
          <a:lstStyle/>
          <a:p>
            <a:pPr algn="ctr"/>
            <a:r>
              <a:rPr lang="uk-UA" sz="3200" dirty="0" smtClean="0">
                <a:solidFill>
                  <a:schemeClr val="bg1"/>
                </a:solidFill>
                <a:effectLst/>
                <a:ea typeface="Calibri" panose="020F0502020204030204" pitchFamily="34" charset="0"/>
              </a:rPr>
              <a:t>Базування призматичної деталі при фрезеруванні поздовжнього паза</a:t>
            </a:r>
            <a:endParaRPr lang="ru-RU" sz="3200" dirty="0">
              <a:solidFill>
                <a:schemeClr val="bg1"/>
              </a:solidFill>
            </a:endParaRPr>
          </a:p>
        </p:txBody>
      </p:sp>
    </p:spTree>
    <p:extLst>
      <p:ext uri="{BB962C8B-B14F-4D97-AF65-F5344CB8AC3E}">
        <p14:creationId xmlns="" xmlns:p14="http://schemas.microsoft.com/office/powerpoint/2010/main" val="29355635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575401"/>
          </a:xfrm>
        </p:spPr>
        <p:txBody>
          <a:bodyPr>
            <a:normAutofit fontScale="90000"/>
          </a:bodyPr>
          <a:lstStyle/>
          <a:p>
            <a:pPr algn="ctr"/>
            <a:r>
              <a:rPr lang="uk-UA" sz="3600" dirty="0">
                <a:solidFill>
                  <a:schemeClr val="bg1"/>
                </a:solidFill>
                <a:latin typeface="+mn-lt"/>
              </a:rPr>
              <a:t>4.10. Встановлення заготовок у пристроях</a:t>
            </a:r>
            <a:endParaRPr lang="ru-RU" sz="3600" dirty="0">
              <a:solidFill>
                <a:schemeClr val="bg1"/>
              </a:solidFill>
              <a:latin typeface="+mn-lt"/>
            </a:endParaRPr>
          </a:p>
        </p:txBody>
      </p:sp>
      <p:sp>
        <p:nvSpPr>
          <p:cNvPr id="3" name="Объект 2"/>
          <p:cNvSpPr>
            <a:spLocks noGrp="1"/>
          </p:cNvSpPr>
          <p:nvPr>
            <p:ph idx="1"/>
          </p:nvPr>
        </p:nvSpPr>
        <p:spPr>
          <a:xfrm>
            <a:off x="838200" y="1384663"/>
            <a:ext cx="10515600" cy="4792300"/>
          </a:xfrm>
        </p:spPr>
        <p:txBody>
          <a:bodyPr>
            <a:normAutofit fontScale="92500" lnSpcReduction="10000"/>
          </a:bodyPr>
          <a:lstStyle/>
          <a:p>
            <a:pPr marL="0" indent="365125" algn="just">
              <a:buNone/>
            </a:pPr>
            <a:r>
              <a:rPr lang="uk-UA" dirty="0">
                <a:solidFill>
                  <a:schemeClr val="bg1"/>
                </a:solidFill>
              </a:rPr>
              <a:t>Процес встановлення заготовок у пристроях чи на верстаті полягає у їх </a:t>
            </a:r>
            <a:r>
              <a:rPr lang="uk-UA" i="1" dirty="0">
                <a:solidFill>
                  <a:schemeClr val="bg1"/>
                </a:solidFill>
              </a:rPr>
              <a:t>базуванні</a:t>
            </a:r>
            <a:r>
              <a:rPr lang="uk-UA" dirty="0">
                <a:solidFill>
                  <a:schemeClr val="bg1"/>
                </a:solidFill>
              </a:rPr>
              <a:t>  (орієнтуванні) та </a:t>
            </a:r>
            <a:r>
              <a:rPr lang="uk-UA" i="1" dirty="0">
                <a:solidFill>
                  <a:schemeClr val="bg1"/>
                </a:solidFill>
              </a:rPr>
              <a:t>закріпленні</a:t>
            </a:r>
            <a:r>
              <a:rPr lang="uk-UA" dirty="0">
                <a:solidFill>
                  <a:schemeClr val="bg1"/>
                </a:solidFill>
              </a:rPr>
              <a:t>.</a:t>
            </a:r>
            <a:endParaRPr lang="ru-RU" dirty="0">
              <a:solidFill>
                <a:schemeClr val="bg1"/>
              </a:solidFill>
            </a:endParaRPr>
          </a:p>
          <a:p>
            <a:pPr marL="0" indent="365125" algn="just">
              <a:buNone/>
            </a:pPr>
            <a:r>
              <a:rPr lang="uk-UA" i="1" dirty="0">
                <a:solidFill>
                  <a:schemeClr val="bg1"/>
                </a:solidFill>
              </a:rPr>
              <a:t>Перша задача</a:t>
            </a:r>
            <a:r>
              <a:rPr lang="uk-UA" dirty="0">
                <a:solidFill>
                  <a:schemeClr val="bg1"/>
                </a:solidFill>
              </a:rPr>
              <a:t> розв’язується технологом при побудові теоретичної схеми базування заготовки. При проектуванні пристрою конструктор по оснащенню повинен передбачити створення та розташування опор для базування заготовки в точній відповідності зі схемою базування, створеною технологом. При оформленні робочої технологічної документації (операційні карти) для спрощення та скорочення роботи технолога рекомендується замість теоретичних схем базування наносити на операційні ескізи умовні позначення опор, затискачів і встановлювальних пристроїв, які матеріалізують в реальних пристроях ідеальні опорні точки.</a:t>
            </a:r>
            <a:endParaRPr lang="ru-RU" dirty="0">
              <a:solidFill>
                <a:schemeClr val="bg1"/>
              </a:solidFill>
            </a:endParaRPr>
          </a:p>
          <a:p>
            <a:pPr marL="0" indent="365125" algn="just">
              <a:buNone/>
            </a:pPr>
            <a:r>
              <a:rPr lang="uk-UA" dirty="0">
                <a:solidFill>
                  <a:schemeClr val="bg1"/>
                </a:solidFill>
              </a:rPr>
              <a:t>Умовні позначення опор, затискачів та встановлювальних пристосувань мають відповідати державному стандарту.</a:t>
            </a:r>
            <a:endParaRPr lang="ru-RU" dirty="0">
              <a:solidFill>
                <a:schemeClr val="bg1"/>
              </a:solidFill>
            </a:endParaRPr>
          </a:p>
        </p:txBody>
      </p:sp>
    </p:spTree>
    <p:extLst>
      <p:ext uri="{BB962C8B-B14F-4D97-AF65-F5344CB8AC3E}">
        <p14:creationId xmlns="" xmlns:p14="http://schemas.microsoft.com/office/powerpoint/2010/main" val="3058814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55320" y="597715"/>
            <a:ext cx="4699275" cy="5489575"/>
          </a:xfrm>
        </p:spPr>
        <p:txBody>
          <a:bodyPr>
            <a:normAutofit fontScale="85000" lnSpcReduction="10000"/>
          </a:bodyPr>
          <a:lstStyle/>
          <a:p>
            <a:pPr marL="0" indent="365125" algn="just">
              <a:buNone/>
            </a:pPr>
            <a:r>
              <a:rPr lang="uk-UA" i="1" dirty="0">
                <a:solidFill>
                  <a:schemeClr val="bg1"/>
                </a:solidFill>
              </a:rPr>
              <a:t>Друга задача, </a:t>
            </a:r>
            <a:r>
              <a:rPr lang="uk-UA" dirty="0">
                <a:solidFill>
                  <a:schemeClr val="bg1"/>
                </a:solidFill>
              </a:rPr>
              <a:t>тобто забезпечення контакту базових поверхонь заготовки  з опорними точками пристрою та повної нерухомості заготовки відносно пристрою в процесі її обробки, </a:t>
            </a:r>
            <a:r>
              <a:rPr lang="uk-UA" i="1" dirty="0">
                <a:solidFill>
                  <a:schemeClr val="bg1"/>
                </a:solidFill>
              </a:rPr>
              <a:t>розв’язується при конструюванні пристрою створенням необхідних затискних пристосувань</a:t>
            </a:r>
            <a:r>
              <a:rPr lang="uk-UA" dirty="0">
                <a:solidFill>
                  <a:schemeClr val="bg1"/>
                </a:solidFill>
              </a:rPr>
              <a:t>. Закріплення (затискання) заготовки ґрунтується на використанні фрикційних </a:t>
            </a:r>
            <a:r>
              <a:rPr lang="uk-UA" dirty="0" err="1">
                <a:solidFill>
                  <a:schemeClr val="bg1"/>
                </a:solidFill>
              </a:rPr>
              <a:t>зв’язків</a:t>
            </a:r>
            <a:r>
              <a:rPr lang="uk-UA" dirty="0">
                <a:solidFill>
                  <a:schemeClr val="bg1"/>
                </a:solidFill>
              </a:rPr>
              <a:t>, що реалізуються в затискних пристосуваннях з різноманітними джерелами сили (механічними, гідравлічними, пневматичними, магнітними, вакуумними тощо). </a:t>
            </a:r>
            <a:endParaRPr lang="ru-RU" dirty="0">
              <a:solidFill>
                <a:schemeClr val="bg1"/>
              </a:solidFill>
            </a:endParaRPr>
          </a:p>
        </p:txBody>
      </p:sp>
      <p:pic>
        <p:nvPicPr>
          <p:cNvPr id="4" name="Рисунок 3"/>
          <p:cNvPicPr/>
          <p:nvPr/>
        </p:nvPicPr>
        <p:blipFill>
          <a:blip r:embed="rId2" cstate="print"/>
          <a:stretch>
            <a:fillRect/>
          </a:stretch>
        </p:blipFill>
        <p:spPr>
          <a:xfrm>
            <a:off x="5412260" y="605952"/>
            <a:ext cx="6573794" cy="5149942"/>
          </a:xfrm>
          <a:prstGeom prst="rect">
            <a:avLst/>
          </a:prstGeom>
        </p:spPr>
      </p:pic>
    </p:spTree>
    <p:extLst>
      <p:ext uri="{BB962C8B-B14F-4D97-AF65-F5344CB8AC3E}">
        <p14:creationId xmlns="" xmlns:p14="http://schemas.microsoft.com/office/powerpoint/2010/main" val="7145250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53777"/>
          </a:xfrm>
        </p:spPr>
        <p:txBody>
          <a:bodyPr>
            <a:normAutofit/>
          </a:bodyPr>
          <a:lstStyle/>
          <a:p>
            <a:pPr algn="ctr"/>
            <a:r>
              <a:rPr lang="uk-UA" sz="3600" b="1" dirty="0">
                <a:solidFill>
                  <a:schemeClr val="bg1"/>
                </a:solidFill>
                <a:latin typeface="+mn-lt"/>
              </a:rPr>
              <a:t>4.11. Похибка встановлення заготовок</a:t>
            </a:r>
            <a:endParaRPr lang="ru-RU" sz="3600" dirty="0">
              <a:solidFill>
                <a:schemeClr val="bg1"/>
              </a:solidFill>
              <a:latin typeface="+mn-lt"/>
            </a:endParaRPr>
          </a:p>
        </p:txBody>
      </p:sp>
      <p:sp>
        <p:nvSpPr>
          <p:cNvPr id="3" name="Объект 2"/>
          <p:cNvSpPr>
            <a:spLocks noGrp="1"/>
          </p:cNvSpPr>
          <p:nvPr>
            <p:ph idx="1"/>
          </p:nvPr>
        </p:nvSpPr>
        <p:spPr>
          <a:xfrm>
            <a:off x="838200" y="1332411"/>
            <a:ext cx="10515600" cy="4844552"/>
          </a:xfrm>
        </p:spPr>
        <p:txBody>
          <a:bodyPr>
            <a:normAutofit fontScale="85000" lnSpcReduction="20000"/>
          </a:bodyPr>
          <a:lstStyle/>
          <a:p>
            <a:pPr marL="0" indent="363538" algn="just">
              <a:buNone/>
            </a:pPr>
            <a:r>
              <a:rPr lang="uk-UA" dirty="0">
                <a:solidFill>
                  <a:schemeClr val="bg1"/>
                </a:solidFill>
              </a:rPr>
              <a:t>Оскільки процес встановлення заготовок в пристроях чи на верстаті полягає у їх базуванні та закріпленні, то очевидно, похибки встановлення заготовки можна визначити як суму похибки базування та похибки закріплення, тобто:</a:t>
            </a:r>
            <a:endParaRPr lang="ru-RU" dirty="0">
              <a:solidFill>
                <a:schemeClr val="bg1"/>
              </a:solidFill>
            </a:endParaRPr>
          </a:p>
          <a:p>
            <a:pPr marL="0" indent="0" algn="ctr">
              <a:buNone/>
            </a:pPr>
            <a:r>
              <a:rPr lang="uk-UA" dirty="0">
                <a:solidFill>
                  <a:schemeClr val="bg1"/>
                </a:solidFill>
              </a:rPr>
              <a:t> </a:t>
            </a:r>
            <a:r>
              <a:rPr lang="uk-UA" b="1" dirty="0" smtClean="0">
                <a:solidFill>
                  <a:schemeClr val="bg1"/>
                </a:solidFill>
              </a:rPr>
              <a:t>                          </a:t>
            </a:r>
            <a:r>
              <a:rPr lang="uk-UA" b="1" dirty="0" err="1">
                <a:solidFill>
                  <a:schemeClr val="bg1"/>
                </a:solidFill>
              </a:rPr>
              <a:t>ε</a:t>
            </a:r>
            <a:r>
              <a:rPr lang="uk-UA" b="1" baseline="-25000" dirty="0" err="1">
                <a:solidFill>
                  <a:schemeClr val="bg1"/>
                </a:solidFill>
              </a:rPr>
              <a:t>у</a:t>
            </a:r>
            <a:r>
              <a:rPr lang="uk-UA" b="1" dirty="0">
                <a:solidFill>
                  <a:schemeClr val="bg1"/>
                </a:solidFill>
              </a:rPr>
              <a:t>    =    </a:t>
            </a:r>
            <a:r>
              <a:rPr lang="uk-UA" b="1" dirty="0" err="1">
                <a:solidFill>
                  <a:schemeClr val="bg1"/>
                </a:solidFill>
              </a:rPr>
              <a:t>ε</a:t>
            </a:r>
            <a:r>
              <a:rPr lang="uk-UA" b="1" baseline="-25000" dirty="0" err="1">
                <a:solidFill>
                  <a:schemeClr val="bg1"/>
                </a:solidFill>
              </a:rPr>
              <a:t>б</a:t>
            </a:r>
            <a:r>
              <a:rPr lang="uk-UA" b="1" dirty="0">
                <a:solidFill>
                  <a:schemeClr val="bg1"/>
                </a:solidFill>
              </a:rPr>
              <a:t>    +    </a:t>
            </a:r>
            <a:r>
              <a:rPr lang="uk-UA" b="1" dirty="0" err="1">
                <a:solidFill>
                  <a:schemeClr val="bg1"/>
                </a:solidFill>
              </a:rPr>
              <a:t>ε</a:t>
            </a:r>
            <a:r>
              <a:rPr lang="uk-UA" b="1" baseline="-25000" dirty="0" err="1">
                <a:solidFill>
                  <a:schemeClr val="bg1"/>
                </a:solidFill>
              </a:rPr>
              <a:t>з</a:t>
            </a:r>
            <a:r>
              <a:rPr lang="uk-UA" dirty="0">
                <a:solidFill>
                  <a:schemeClr val="bg1"/>
                </a:solidFill>
              </a:rPr>
              <a:t>,</a:t>
            </a:r>
            <a:endParaRPr lang="ru-RU" dirty="0">
              <a:solidFill>
                <a:schemeClr val="bg1"/>
              </a:solidFill>
            </a:endParaRPr>
          </a:p>
          <a:p>
            <a:pPr marL="0" indent="0" algn="just">
              <a:buNone/>
            </a:pPr>
            <a:r>
              <a:rPr lang="uk-UA" dirty="0">
                <a:solidFill>
                  <a:schemeClr val="bg1"/>
                </a:solidFill>
              </a:rPr>
              <a:t> </a:t>
            </a:r>
            <a:r>
              <a:rPr lang="uk-UA" dirty="0" smtClean="0">
                <a:solidFill>
                  <a:schemeClr val="bg1"/>
                </a:solidFill>
              </a:rPr>
              <a:t>де </a:t>
            </a:r>
            <a:r>
              <a:rPr lang="uk-UA" b="1" dirty="0" smtClean="0">
                <a:solidFill>
                  <a:schemeClr val="bg1"/>
                </a:solidFill>
              </a:rPr>
              <a:t> </a:t>
            </a:r>
            <a:r>
              <a:rPr lang="uk-UA" b="1" dirty="0" err="1">
                <a:solidFill>
                  <a:schemeClr val="bg1"/>
                </a:solidFill>
              </a:rPr>
              <a:t>ε</a:t>
            </a:r>
            <a:r>
              <a:rPr lang="uk-UA" b="1" baseline="-25000" dirty="0" err="1">
                <a:solidFill>
                  <a:schemeClr val="bg1"/>
                </a:solidFill>
              </a:rPr>
              <a:t>б</a:t>
            </a:r>
            <a:r>
              <a:rPr lang="uk-UA" b="1" baseline="-25000" dirty="0">
                <a:solidFill>
                  <a:schemeClr val="bg1"/>
                </a:solidFill>
              </a:rPr>
              <a:t>,  </a:t>
            </a:r>
            <a:r>
              <a:rPr lang="uk-UA" b="1" dirty="0" err="1">
                <a:solidFill>
                  <a:schemeClr val="bg1"/>
                </a:solidFill>
              </a:rPr>
              <a:t>ε</a:t>
            </a:r>
            <a:r>
              <a:rPr lang="uk-UA" b="1" baseline="-25000" dirty="0" err="1">
                <a:solidFill>
                  <a:schemeClr val="bg1"/>
                </a:solidFill>
              </a:rPr>
              <a:t>з</a:t>
            </a:r>
            <a:r>
              <a:rPr lang="uk-UA" b="1" dirty="0">
                <a:solidFill>
                  <a:schemeClr val="bg1"/>
                </a:solidFill>
              </a:rPr>
              <a:t> </a:t>
            </a:r>
            <a:r>
              <a:rPr lang="uk-UA" dirty="0">
                <a:solidFill>
                  <a:schemeClr val="bg1"/>
                </a:solidFill>
              </a:rPr>
              <a:t>– похибки базування і закріплення.</a:t>
            </a:r>
            <a:endParaRPr lang="ru-RU" dirty="0">
              <a:solidFill>
                <a:schemeClr val="bg1"/>
              </a:solidFill>
            </a:endParaRPr>
          </a:p>
          <a:p>
            <a:pPr marL="0" indent="0" algn="just">
              <a:buNone/>
            </a:pPr>
            <a:r>
              <a:rPr lang="uk-UA" sz="900" i="1" dirty="0">
                <a:solidFill>
                  <a:schemeClr val="bg1"/>
                </a:solidFill>
              </a:rPr>
              <a:t> </a:t>
            </a:r>
            <a:endParaRPr lang="ru-RU" sz="900" dirty="0">
              <a:solidFill>
                <a:schemeClr val="bg1"/>
              </a:solidFill>
            </a:endParaRPr>
          </a:p>
          <a:p>
            <a:pPr marL="0" indent="0" algn="just">
              <a:buNone/>
            </a:pPr>
            <a:r>
              <a:rPr lang="uk-UA" i="1" dirty="0">
                <a:solidFill>
                  <a:schemeClr val="bg1"/>
                </a:solidFill>
              </a:rPr>
              <a:t>Похибка встановлення</a:t>
            </a:r>
            <a:r>
              <a:rPr lang="uk-UA" dirty="0">
                <a:solidFill>
                  <a:schemeClr val="bg1"/>
                </a:solidFill>
              </a:rPr>
              <a:t> – це відхилення фактично досягнутого положення заготовки чи виробу при встановленні від потрібного положення.</a:t>
            </a:r>
            <a:endParaRPr lang="ru-RU" dirty="0">
              <a:solidFill>
                <a:schemeClr val="bg1"/>
              </a:solidFill>
            </a:endParaRPr>
          </a:p>
          <a:p>
            <a:pPr marL="0" indent="0" algn="just">
              <a:buNone/>
            </a:pPr>
            <a:r>
              <a:rPr lang="uk-UA" i="1" dirty="0">
                <a:solidFill>
                  <a:schemeClr val="bg1"/>
                </a:solidFill>
              </a:rPr>
              <a:t>Похибка базування</a:t>
            </a:r>
            <a:r>
              <a:rPr lang="uk-UA" dirty="0">
                <a:solidFill>
                  <a:schemeClr val="bg1"/>
                </a:solidFill>
              </a:rPr>
              <a:t> – це відхилення фактично досягнутого положення заготовки чи виробу при базуванні від потрібного положення.</a:t>
            </a:r>
            <a:endParaRPr lang="ru-RU" dirty="0">
              <a:solidFill>
                <a:schemeClr val="bg1"/>
              </a:solidFill>
            </a:endParaRPr>
          </a:p>
          <a:p>
            <a:pPr marL="0" indent="0" algn="just">
              <a:buNone/>
            </a:pPr>
            <a:r>
              <a:rPr lang="uk-UA" i="1" dirty="0">
                <a:solidFill>
                  <a:schemeClr val="bg1"/>
                </a:solidFill>
              </a:rPr>
              <a:t>Похибка закріплення</a:t>
            </a:r>
            <a:r>
              <a:rPr lang="uk-UA" dirty="0">
                <a:solidFill>
                  <a:schemeClr val="bg1"/>
                </a:solidFill>
              </a:rPr>
              <a:t> – це відхилення досягнутого положення заготовки чи виробу при закріпленні від потрібного положення.</a:t>
            </a:r>
            <a:endParaRPr lang="ru-RU" dirty="0">
              <a:solidFill>
                <a:schemeClr val="bg1"/>
              </a:solidFill>
            </a:endParaRPr>
          </a:p>
          <a:p>
            <a:pPr marL="0" indent="0" algn="just">
              <a:buNone/>
            </a:pPr>
            <a:r>
              <a:rPr lang="uk-UA" dirty="0">
                <a:solidFill>
                  <a:schemeClr val="bg1"/>
                </a:solidFill>
              </a:rPr>
              <a:t>Сумарна похибка встановлення заготовок (виробів) відносно вибраної системи координат визначається характеристикою відповідного розмірного ланцюга встановлюваних заготовок чи виробів.</a:t>
            </a:r>
            <a:endParaRPr lang="ru-RU" dirty="0">
              <a:solidFill>
                <a:schemeClr val="bg1"/>
              </a:solidFill>
            </a:endParaRPr>
          </a:p>
        </p:txBody>
      </p:sp>
    </p:spTree>
    <p:extLst>
      <p:ext uri="{BB962C8B-B14F-4D97-AF65-F5344CB8AC3E}">
        <p14:creationId xmlns="" xmlns:p14="http://schemas.microsoft.com/office/powerpoint/2010/main" val="15432604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22515" y="496388"/>
            <a:ext cx="11103428" cy="6146459"/>
          </a:xfrm>
        </p:spPr>
        <p:txBody>
          <a:bodyPr>
            <a:noAutofit/>
          </a:bodyPr>
          <a:lstStyle/>
          <a:p>
            <a:pPr marL="0" indent="363538" algn="just">
              <a:spcBef>
                <a:spcPts val="0"/>
              </a:spcBef>
              <a:buNone/>
            </a:pPr>
            <a:r>
              <a:rPr lang="uk-UA" sz="1800" dirty="0">
                <a:solidFill>
                  <a:schemeClr val="bg1"/>
                </a:solidFill>
              </a:rPr>
              <a:t>Тобто, похибки базування і закріплення, які визначають похибку встановлення, виникають у зв’язку з такими фактичними причинами:</a:t>
            </a:r>
            <a:endParaRPr lang="ru-RU" sz="1800" dirty="0">
              <a:solidFill>
                <a:schemeClr val="bg1"/>
              </a:solidFill>
            </a:endParaRPr>
          </a:p>
          <a:p>
            <a:pPr marL="0" indent="363538" algn="just">
              <a:spcBef>
                <a:spcPts val="0"/>
              </a:spcBef>
              <a:buNone/>
            </a:pPr>
            <a:r>
              <a:rPr lang="uk-UA" sz="1800" dirty="0">
                <a:solidFill>
                  <a:schemeClr val="bg1"/>
                </a:solidFill>
              </a:rPr>
              <a:t>1</a:t>
            </a:r>
            <a:r>
              <a:rPr lang="uk-UA" sz="1800" dirty="0" smtClean="0">
                <a:solidFill>
                  <a:schemeClr val="bg1"/>
                </a:solidFill>
              </a:rPr>
              <a:t>. Теорія </a:t>
            </a:r>
            <a:r>
              <a:rPr lang="uk-UA" sz="1800" dirty="0">
                <a:solidFill>
                  <a:schemeClr val="bg1"/>
                </a:solidFill>
              </a:rPr>
              <a:t>базування відноситься до твердих тіл. Але реальні заготовки чи вироби не є абсолютно твердими тілами. Контактні та об’ємні деформації, які під дією сил і моментів сил закріплення змінюють положення тіл, що базуються, визначають відповідну похибку. Похибку закріплення розраховують за емпіричними </a:t>
            </a:r>
            <a:r>
              <a:rPr lang="uk-UA" sz="1800" dirty="0" err="1">
                <a:solidFill>
                  <a:schemeClr val="bg1"/>
                </a:solidFill>
              </a:rPr>
              <a:t>залежностями</a:t>
            </a:r>
            <a:r>
              <a:rPr lang="uk-UA" sz="1800" dirty="0">
                <a:solidFill>
                  <a:schemeClr val="bg1"/>
                </a:solidFill>
              </a:rPr>
              <a:t> деформації від сил із врахуванням діючих сил, твердості та розмірів контактуючих опор.</a:t>
            </a:r>
            <a:endParaRPr lang="ru-RU" sz="1800" dirty="0">
              <a:solidFill>
                <a:schemeClr val="bg1"/>
              </a:solidFill>
            </a:endParaRPr>
          </a:p>
          <a:p>
            <a:pPr marL="0" indent="363538" algn="just">
              <a:spcBef>
                <a:spcPts val="0"/>
              </a:spcBef>
              <a:buNone/>
            </a:pPr>
            <a:r>
              <a:rPr lang="uk-UA" sz="1800" dirty="0">
                <a:solidFill>
                  <a:schemeClr val="bg1"/>
                </a:solidFill>
              </a:rPr>
              <a:t>2</a:t>
            </a:r>
            <a:r>
              <a:rPr lang="uk-UA" sz="1800" dirty="0" smtClean="0">
                <a:solidFill>
                  <a:schemeClr val="bg1"/>
                </a:solidFill>
              </a:rPr>
              <a:t>. Деталі </a:t>
            </a:r>
            <a:r>
              <a:rPr lang="uk-UA" sz="1800" dirty="0">
                <a:solidFill>
                  <a:schemeClr val="bg1"/>
                </a:solidFill>
              </a:rPr>
              <a:t>машин, заготовки чи вироби обмежені реальними поверхнями і лініями, які мають певний рельєф і профіль, що не враховується при ідеалізованому представленні тіл. Наявність у реальній базі (технологічній, конструкторській) точок, що не лежать на ідеальній лінії чи рівновіддалених від ідеальної поверхні, призводить при базуванні та накладенні реального фізичного зв’язку до появи відповідної похибки базування. Результуюча похибка визначається відповідною сумою відхилень розмірів, похибок форми і закріплень.</a:t>
            </a:r>
            <a:endParaRPr lang="ru-RU" sz="1800" dirty="0">
              <a:solidFill>
                <a:schemeClr val="bg1"/>
              </a:solidFill>
            </a:endParaRPr>
          </a:p>
          <a:p>
            <a:pPr marL="0" indent="363538" algn="just">
              <a:spcBef>
                <a:spcPts val="0"/>
              </a:spcBef>
              <a:buNone/>
            </a:pPr>
            <a:r>
              <a:rPr lang="uk-UA" sz="1800" dirty="0">
                <a:solidFill>
                  <a:schemeClr val="bg1"/>
                </a:solidFill>
              </a:rPr>
              <a:t>3</a:t>
            </a:r>
            <a:r>
              <a:rPr lang="uk-UA" sz="1800" dirty="0" smtClean="0">
                <a:solidFill>
                  <a:schemeClr val="bg1"/>
                </a:solidFill>
              </a:rPr>
              <a:t>. Наявність </a:t>
            </a:r>
            <a:r>
              <a:rPr lang="uk-UA" sz="1800" dirty="0">
                <a:solidFill>
                  <a:schemeClr val="bg1"/>
                </a:solidFill>
              </a:rPr>
              <a:t>зазорів у з’єднаннях чи посадках при встановленні заготовок чи виробів визначає відхилення фактичного положення від потрібного і характеризує відповідну складову похибки базування. Для виключення впливу зазорів і похибок баз на точність встановлення використовують приховані бази центрування заготовок і виробів по </a:t>
            </a:r>
            <a:r>
              <a:rPr lang="uk-UA" sz="1800" dirty="0" err="1">
                <a:solidFill>
                  <a:schemeClr val="bg1"/>
                </a:solidFill>
              </a:rPr>
              <a:t>площинах</a:t>
            </a:r>
            <a:r>
              <a:rPr lang="uk-UA" sz="1800" dirty="0">
                <a:solidFill>
                  <a:schemeClr val="bg1"/>
                </a:solidFill>
              </a:rPr>
              <a:t>, осях і точках симетрії. Похибка базування в цьому випадку зв’язана з точністю центрування (</a:t>
            </a:r>
            <a:r>
              <a:rPr lang="uk-UA" sz="1800" dirty="0" err="1">
                <a:solidFill>
                  <a:schemeClr val="bg1"/>
                </a:solidFill>
              </a:rPr>
              <a:t>трьохкулачкові</a:t>
            </a:r>
            <a:r>
              <a:rPr lang="uk-UA" sz="1800" dirty="0">
                <a:solidFill>
                  <a:schemeClr val="bg1"/>
                </a:solidFill>
              </a:rPr>
              <a:t> </a:t>
            </a:r>
            <a:r>
              <a:rPr lang="uk-UA" sz="1800" dirty="0" err="1">
                <a:solidFill>
                  <a:schemeClr val="bg1"/>
                </a:solidFill>
              </a:rPr>
              <a:t>самоцентруючі</a:t>
            </a:r>
            <a:r>
              <a:rPr lang="uk-UA" sz="1800" dirty="0">
                <a:solidFill>
                  <a:schemeClr val="bg1"/>
                </a:solidFill>
              </a:rPr>
              <a:t> патрони тощо).</a:t>
            </a:r>
            <a:endParaRPr lang="ru-RU" sz="1800" dirty="0">
              <a:solidFill>
                <a:schemeClr val="bg1"/>
              </a:solidFill>
            </a:endParaRPr>
          </a:p>
          <a:p>
            <a:pPr marL="0" indent="363538" algn="just">
              <a:spcBef>
                <a:spcPts val="0"/>
              </a:spcBef>
              <a:buNone/>
            </a:pPr>
            <a:r>
              <a:rPr lang="uk-UA" sz="1800" dirty="0">
                <a:solidFill>
                  <a:schemeClr val="bg1"/>
                </a:solidFill>
              </a:rPr>
              <a:t>4</a:t>
            </a:r>
            <a:r>
              <a:rPr lang="uk-UA" sz="1800" dirty="0" smtClean="0">
                <a:solidFill>
                  <a:schemeClr val="bg1"/>
                </a:solidFill>
              </a:rPr>
              <a:t>. Відхилення </a:t>
            </a:r>
            <a:r>
              <a:rPr lang="uk-UA" sz="1800" dirty="0">
                <a:solidFill>
                  <a:schemeClr val="bg1"/>
                </a:solidFill>
              </a:rPr>
              <a:t>кутового та лінійного положень поверхні та ліній, що виконують функції базових </a:t>
            </a:r>
            <a:r>
              <a:rPr lang="uk-UA" sz="1800" dirty="0" err="1">
                <a:solidFill>
                  <a:schemeClr val="bg1"/>
                </a:solidFill>
              </a:rPr>
              <a:t>площин</a:t>
            </a:r>
            <a:r>
              <a:rPr lang="uk-UA" sz="1800" dirty="0">
                <a:solidFill>
                  <a:schemeClr val="bg1"/>
                </a:solidFill>
              </a:rPr>
              <a:t> і осей, є причинами похибки базування. Вони визначають відповідну точність координатних систем базування. Чим менше відхилення від кутового положення </a:t>
            </a:r>
            <a:r>
              <a:rPr lang="uk-UA" sz="1800" dirty="0" err="1">
                <a:solidFill>
                  <a:schemeClr val="bg1"/>
                </a:solidFill>
              </a:rPr>
              <a:t>площин</a:t>
            </a:r>
            <a:r>
              <a:rPr lang="uk-UA" sz="1800" dirty="0">
                <a:solidFill>
                  <a:schemeClr val="bg1"/>
                </a:solidFill>
              </a:rPr>
              <a:t> і ліній, що виконують функції координатних </a:t>
            </a:r>
            <a:r>
              <a:rPr lang="uk-UA" sz="1800" dirty="0" err="1">
                <a:solidFill>
                  <a:schemeClr val="bg1"/>
                </a:solidFill>
              </a:rPr>
              <a:t>площин</a:t>
            </a:r>
            <a:r>
              <a:rPr lang="uk-UA" sz="1800" dirty="0">
                <a:solidFill>
                  <a:schemeClr val="bg1"/>
                </a:solidFill>
              </a:rPr>
              <a:t> і осей, тим менша похибка базування. Чим більша відстань між реальними опорами, тим також менша похибка </a:t>
            </a:r>
            <a:r>
              <a:rPr lang="uk-UA" sz="1800" dirty="0" smtClean="0">
                <a:solidFill>
                  <a:schemeClr val="bg1"/>
                </a:solidFill>
              </a:rPr>
              <a:t>базування.</a:t>
            </a:r>
            <a:endParaRPr lang="ru-RU" sz="1800" dirty="0" smtClean="0">
              <a:solidFill>
                <a:schemeClr val="bg1"/>
              </a:solidFill>
            </a:endParaRPr>
          </a:p>
          <a:p>
            <a:pPr marL="0" indent="363538" algn="just">
              <a:spcBef>
                <a:spcPts val="0"/>
              </a:spcBef>
              <a:buNone/>
            </a:pPr>
            <a:r>
              <a:rPr lang="uk-UA" sz="1800" i="1" dirty="0" smtClean="0">
                <a:solidFill>
                  <a:schemeClr val="bg1"/>
                </a:solidFill>
              </a:rPr>
              <a:t>В </a:t>
            </a:r>
            <a:r>
              <a:rPr lang="uk-UA" sz="1800" i="1" dirty="0">
                <a:solidFill>
                  <a:schemeClr val="bg1"/>
                </a:solidFill>
              </a:rPr>
              <a:t>кожному конкретному випадку відповідна схема базування і закріплення визначає ті чи інші вказані причини і власне похибки встановлення.</a:t>
            </a:r>
            <a:endParaRPr lang="ru-RU" sz="1800" dirty="0">
              <a:solidFill>
                <a:schemeClr val="bg1"/>
              </a:solidFill>
            </a:endParaRPr>
          </a:p>
        </p:txBody>
      </p:sp>
    </p:spTree>
    <p:extLst>
      <p:ext uri="{BB962C8B-B14F-4D97-AF65-F5344CB8AC3E}">
        <p14:creationId xmlns="" xmlns:p14="http://schemas.microsoft.com/office/powerpoint/2010/main" val="4536837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29902"/>
            <a:ext cx="10515600" cy="549275"/>
          </a:xfrm>
        </p:spPr>
        <p:txBody>
          <a:bodyPr>
            <a:normAutofit fontScale="90000"/>
          </a:bodyPr>
          <a:lstStyle/>
          <a:p>
            <a:pPr algn="ctr"/>
            <a:r>
              <a:rPr lang="uk-UA" sz="3600" b="1" dirty="0">
                <a:solidFill>
                  <a:schemeClr val="bg1"/>
                </a:solidFill>
                <a:latin typeface="+mn-lt"/>
              </a:rPr>
              <a:t>4.12. Приклади розрахунку похибок базування</a:t>
            </a:r>
            <a:endParaRPr lang="ru-RU" sz="3600" dirty="0">
              <a:solidFill>
                <a:schemeClr val="bg1"/>
              </a:solidFill>
              <a:latin typeface="+mn-lt"/>
            </a:endParaRPr>
          </a:p>
        </p:txBody>
      </p:sp>
      <p:sp>
        <p:nvSpPr>
          <p:cNvPr id="3" name="Объект 2"/>
          <p:cNvSpPr>
            <a:spLocks noGrp="1"/>
          </p:cNvSpPr>
          <p:nvPr>
            <p:ph idx="1"/>
          </p:nvPr>
        </p:nvSpPr>
        <p:spPr/>
        <p:txBody>
          <a:bodyPr anchor="ctr">
            <a:normAutofit/>
          </a:bodyPr>
          <a:lstStyle/>
          <a:p>
            <a:pPr marL="0" indent="0" algn="ctr">
              <a:buNone/>
            </a:pPr>
            <a:r>
              <a:rPr lang="uk-UA" sz="4000" i="1" dirty="0">
                <a:solidFill>
                  <a:schemeClr val="bg1"/>
                </a:solidFill>
              </a:rPr>
              <a:t>На самостійне </a:t>
            </a:r>
            <a:r>
              <a:rPr lang="uk-UA" sz="4000" i="1" dirty="0" smtClean="0">
                <a:solidFill>
                  <a:schemeClr val="bg1"/>
                </a:solidFill>
              </a:rPr>
              <a:t>вивчення</a:t>
            </a:r>
          </a:p>
          <a:p>
            <a:pPr marL="0" indent="0" algn="ctr">
              <a:buNone/>
            </a:pPr>
            <a:r>
              <a:rPr lang="uk-UA" sz="4000" i="1" dirty="0" smtClean="0">
                <a:solidFill>
                  <a:schemeClr val="bg1"/>
                </a:solidFill>
              </a:rPr>
              <a:t> </a:t>
            </a:r>
            <a:r>
              <a:rPr lang="uk-UA" sz="4000" i="1" dirty="0">
                <a:solidFill>
                  <a:schemeClr val="bg1"/>
                </a:solidFill>
              </a:rPr>
              <a:t>(</a:t>
            </a:r>
            <a:r>
              <a:rPr lang="uk-UA" sz="4000" i="1" dirty="0" err="1">
                <a:solidFill>
                  <a:schemeClr val="bg1"/>
                </a:solidFill>
              </a:rPr>
              <a:t>стор</a:t>
            </a:r>
            <a:r>
              <a:rPr lang="uk-UA" sz="4000" i="1" dirty="0" smtClean="0">
                <a:solidFill>
                  <a:schemeClr val="bg1"/>
                </a:solidFill>
              </a:rPr>
              <a:t>. 156 </a:t>
            </a:r>
            <a:r>
              <a:rPr lang="uk-UA" sz="4000" i="1" dirty="0">
                <a:solidFill>
                  <a:schemeClr val="bg1"/>
                </a:solidFill>
              </a:rPr>
              <a:t>– 163 підручника</a:t>
            </a:r>
            <a:r>
              <a:rPr lang="uk-UA" sz="4000" b="1" i="1" dirty="0">
                <a:solidFill>
                  <a:schemeClr val="bg1"/>
                </a:solidFill>
              </a:rPr>
              <a:t>)</a:t>
            </a:r>
            <a:endParaRPr lang="ru-RU" sz="4000" dirty="0">
              <a:solidFill>
                <a:schemeClr val="bg1"/>
              </a:solidFill>
            </a:endParaRPr>
          </a:p>
        </p:txBody>
      </p:sp>
    </p:spTree>
    <p:extLst>
      <p:ext uri="{BB962C8B-B14F-4D97-AF65-F5344CB8AC3E}">
        <p14:creationId xmlns="" xmlns:p14="http://schemas.microsoft.com/office/powerpoint/2010/main" val="27860263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444772"/>
          </a:xfrm>
        </p:spPr>
        <p:txBody>
          <a:bodyPr>
            <a:normAutofit fontScale="90000"/>
          </a:bodyPr>
          <a:lstStyle/>
          <a:p>
            <a:pPr algn="ctr"/>
            <a:r>
              <a:rPr lang="uk-UA" sz="3600" b="1" dirty="0">
                <a:solidFill>
                  <a:schemeClr val="bg1"/>
                </a:solidFill>
                <a:latin typeface="Arial" panose="020B0604020202020204" pitchFamily="34" charset="0"/>
                <a:cs typeface="Arial" panose="020B0604020202020204" pitchFamily="34" charset="0"/>
              </a:rPr>
              <a:t>4.13. Призначення технологічних баз</a:t>
            </a:r>
            <a:endParaRPr lang="ru-RU" sz="3600" dirty="0">
              <a:solidFill>
                <a:schemeClr val="bg1"/>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496389" y="1097280"/>
            <a:ext cx="10857411" cy="5199017"/>
          </a:xfrm>
        </p:spPr>
        <p:txBody>
          <a:bodyPr>
            <a:normAutofit fontScale="92500"/>
          </a:bodyPr>
          <a:lstStyle/>
          <a:p>
            <a:pPr marL="0" indent="365125" algn="just">
              <a:buNone/>
            </a:pPr>
            <a:r>
              <a:rPr lang="uk-UA" dirty="0">
                <a:solidFill>
                  <a:schemeClr val="bg1"/>
                </a:solidFill>
              </a:rPr>
              <a:t>Від правильного вибору технологічних баз суттєво залежить фактична точність виконання розмірів, заданих кресленням; правильність (точність) взаємного розташування поверхонь; ступінь складності та конструкційне рішення необхідних пристроїв, різальних та вимірювальних інструментів. </a:t>
            </a:r>
            <a:endParaRPr lang="ru-RU" dirty="0">
              <a:solidFill>
                <a:schemeClr val="bg1"/>
              </a:solidFill>
            </a:endParaRPr>
          </a:p>
          <a:p>
            <a:pPr marL="0" indent="365125" algn="just">
              <a:buNone/>
            </a:pPr>
            <a:r>
              <a:rPr lang="uk-UA" dirty="0">
                <a:solidFill>
                  <a:schemeClr val="bg1"/>
                </a:solidFill>
              </a:rPr>
              <a:t>Для призначення технологічних баз вихідними даними є:</a:t>
            </a:r>
            <a:endParaRPr lang="ru-RU" dirty="0">
              <a:solidFill>
                <a:schemeClr val="bg1"/>
              </a:solidFill>
            </a:endParaRPr>
          </a:p>
          <a:p>
            <a:pPr lvl="0" algn="just">
              <a:buFont typeface="Wingdings" panose="05000000000000000000" pitchFamily="2" charset="2"/>
              <a:buChar char="ü"/>
            </a:pPr>
            <a:r>
              <a:rPr lang="uk-UA" dirty="0">
                <a:solidFill>
                  <a:schemeClr val="bg1"/>
                </a:solidFill>
              </a:rPr>
              <a:t>Складальне креслення вузла чи виробу;</a:t>
            </a:r>
            <a:endParaRPr lang="ru-RU" dirty="0">
              <a:solidFill>
                <a:schemeClr val="bg1"/>
              </a:solidFill>
            </a:endParaRPr>
          </a:p>
          <a:p>
            <a:pPr lvl="0" algn="just">
              <a:buFont typeface="Wingdings" panose="05000000000000000000" pitchFamily="2" charset="2"/>
              <a:buChar char="ü"/>
            </a:pPr>
            <a:r>
              <a:rPr lang="uk-UA" dirty="0">
                <a:solidFill>
                  <a:schemeClr val="bg1"/>
                </a:solidFill>
              </a:rPr>
              <a:t>Креслення деталі після конструкторського та технологічного контролю;</a:t>
            </a:r>
            <a:endParaRPr lang="ru-RU" dirty="0">
              <a:solidFill>
                <a:schemeClr val="bg1"/>
              </a:solidFill>
            </a:endParaRPr>
          </a:p>
          <a:p>
            <a:pPr lvl="0" algn="just">
              <a:buFont typeface="Wingdings" panose="05000000000000000000" pitchFamily="2" charset="2"/>
              <a:buChar char="ü"/>
            </a:pPr>
            <a:r>
              <a:rPr lang="uk-UA" dirty="0">
                <a:solidFill>
                  <a:schemeClr val="bg1"/>
                </a:solidFill>
              </a:rPr>
              <a:t>Умови виробництва: програма (обсяг) випуску, склад і стан технологічного обладнання, оснащеність пристроями, різальним та вимірювальним інструментом, кваліфікація робітників.</a:t>
            </a:r>
            <a:endParaRPr lang="ru-RU" dirty="0">
              <a:solidFill>
                <a:schemeClr val="bg1"/>
              </a:solidFill>
            </a:endParaRPr>
          </a:p>
          <a:p>
            <a:pPr marL="0" indent="365125" algn="just">
              <a:buNone/>
            </a:pPr>
            <a:r>
              <a:rPr lang="uk-UA" dirty="0">
                <a:solidFill>
                  <a:schemeClr val="bg1"/>
                </a:solidFill>
              </a:rPr>
              <a:t>В основу методики вибору технологічних баз лежать два принципи: суміщення (єдності) та сталості баз.</a:t>
            </a:r>
            <a:endParaRPr lang="ru-RU" dirty="0">
              <a:solidFill>
                <a:schemeClr val="bg1"/>
              </a:solidFill>
            </a:endParaRPr>
          </a:p>
        </p:txBody>
      </p:sp>
    </p:spTree>
    <p:extLst>
      <p:ext uri="{BB962C8B-B14F-4D97-AF65-F5344CB8AC3E}">
        <p14:creationId xmlns="" xmlns:p14="http://schemas.microsoft.com/office/powerpoint/2010/main" val="10743619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601526"/>
          </a:xfrm>
        </p:spPr>
        <p:txBody>
          <a:bodyPr>
            <a:normAutofit fontScale="90000"/>
          </a:bodyPr>
          <a:lstStyle/>
          <a:p>
            <a:pPr algn="ctr"/>
            <a:r>
              <a:rPr lang="uk-UA" b="1" dirty="0">
                <a:solidFill>
                  <a:schemeClr val="bg1"/>
                </a:solidFill>
              </a:rPr>
              <a:t>Принцип суміщення </a:t>
            </a:r>
            <a:r>
              <a:rPr lang="uk-UA" b="1" dirty="0" smtClean="0">
                <a:solidFill>
                  <a:schemeClr val="bg1"/>
                </a:solidFill>
              </a:rPr>
              <a:t>баз</a:t>
            </a:r>
            <a:endParaRPr lang="ru-RU" dirty="0">
              <a:solidFill>
                <a:schemeClr val="bg1"/>
              </a:solidFill>
            </a:endParaRPr>
          </a:p>
        </p:txBody>
      </p:sp>
      <p:sp>
        <p:nvSpPr>
          <p:cNvPr id="3" name="Объект 2"/>
          <p:cNvSpPr>
            <a:spLocks noGrp="1"/>
          </p:cNvSpPr>
          <p:nvPr>
            <p:ph idx="1"/>
          </p:nvPr>
        </p:nvSpPr>
        <p:spPr>
          <a:xfrm>
            <a:off x="418011" y="1201783"/>
            <a:ext cx="11338559" cy="4975180"/>
          </a:xfrm>
        </p:spPr>
        <p:txBody>
          <a:bodyPr>
            <a:normAutofit fontScale="85000" lnSpcReduction="10000"/>
          </a:bodyPr>
          <a:lstStyle/>
          <a:p>
            <a:pPr marL="0" indent="365125" algn="just">
              <a:buNone/>
            </a:pPr>
            <a:r>
              <a:rPr lang="uk-UA" dirty="0">
                <a:solidFill>
                  <a:schemeClr val="bg1"/>
                </a:solidFill>
              </a:rPr>
              <a:t>Цей принцип полягає в тому, що при призначенні технологічних баз для формоутворення окремих поверхонь чи складання за технологічні бази потрібно приймати поверхні, які одночасно є конструкторськими і вимірювальними базами.</a:t>
            </a:r>
            <a:endParaRPr lang="ru-RU" dirty="0">
              <a:solidFill>
                <a:schemeClr val="bg1"/>
              </a:solidFill>
            </a:endParaRPr>
          </a:p>
          <a:p>
            <a:pPr marL="0" indent="365125" algn="just">
              <a:buNone/>
            </a:pPr>
            <a:r>
              <a:rPr lang="uk-UA" dirty="0">
                <a:solidFill>
                  <a:schemeClr val="bg1"/>
                </a:solidFill>
              </a:rPr>
              <a:t>При використанні цього принципу точність не залежить від розмірів, отриманих при виконанні попередніх операцій. Обробка заготовок здійснюється за розмірами, що визначають координатне положення поверхонь і проставлені в робочому кресленні з використанням всього поля допуску на розмір, нормованого конструктором. При цьому технологічні бази повинні забезпечувати можливість застосування простої та надійної конструкції пристрою для зручного встановлення, підведення оброблювального інструменту до оброблюваних поверхонь і досягнення заданих технічних вимог.</a:t>
            </a:r>
            <a:endParaRPr lang="ru-RU" dirty="0">
              <a:solidFill>
                <a:schemeClr val="bg1"/>
              </a:solidFill>
            </a:endParaRPr>
          </a:p>
          <a:p>
            <a:pPr marL="0" indent="365125" algn="just">
              <a:buNone/>
            </a:pPr>
            <a:r>
              <a:rPr lang="uk-UA" dirty="0">
                <a:solidFill>
                  <a:schemeClr val="bg1"/>
                </a:solidFill>
              </a:rPr>
              <a:t>Проте, дотримання принципу єдності баз може привести до необхідності застосування складного технологічного оснащення на окремих операціях, а в багатьох випадках різне координування конструктивних елементів взагалі не дозволяє витримати цей принцип повністю.</a:t>
            </a:r>
            <a:endParaRPr lang="ru-RU" dirty="0">
              <a:solidFill>
                <a:schemeClr val="bg1"/>
              </a:solidFill>
            </a:endParaRPr>
          </a:p>
        </p:txBody>
      </p:sp>
    </p:spTree>
    <p:extLst>
      <p:ext uri="{BB962C8B-B14F-4D97-AF65-F5344CB8AC3E}">
        <p14:creationId xmlns="" xmlns:p14="http://schemas.microsoft.com/office/powerpoint/2010/main" val="21424748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627652"/>
          </a:xfrm>
        </p:spPr>
        <p:txBody>
          <a:bodyPr>
            <a:normAutofit fontScale="90000"/>
          </a:bodyPr>
          <a:lstStyle/>
          <a:p>
            <a:pPr algn="ctr"/>
            <a:r>
              <a:rPr lang="uk-UA" b="1" dirty="0">
                <a:solidFill>
                  <a:schemeClr val="bg1"/>
                </a:solidFill>
              </a:rPr>
              <a:t>Принцип сталості баз</a:t>
            </a:r>
            <a:endParaRPr lang="ru-RU" dirty="0">
              <a:solidFill>
                <a:schemeClr val="bg1"/>
              </a:solidFill>
            </a:endParaRPr>
          </a:p>
        </p:txBody>
      </p:sp>
      <p:sp>
        <p:nvSpPr>
          <p:cNvPr id="3" name="Объект 2"/>
          <p:cNvSpPr>
            <a:spLocks noGrp="1"/>
          </p:cNvSpPr>
          <p:nvPr>
            <p:ph idx="1"/>
          </p:nvPr>
        </p:nvSpPr>
        <p:spPr>
          <a:xfrm>
            <a:off x="444137" y="992778"/>
            <a:ext cx="11312433" cy="5408022"/>
          </a:xfrm>
        </p:spPr>
        <p:txBody>
          <a:bodyPr>
            <a:normAutofit lnSpcReduction="10000"/>
          </a:bodyPr>
          <a:lstStyle/>
          <a:p>
            <a:pPr marL="0" indent="365125" algn="just">
              <a:buNone/>
            </a:pPr>
            <a:r>
              <a:rPr lang="uk-UA" dirty="0">
                <a:solidFill>
                  <a:schemeClr val="bg1"/>
                </a:solidFill>
              </a:rPr>
              <a:t>Принцип сталості баз полягає в тому, що при розробці технологічного процесу необхідно усі або більшість операцій виконувати від одних і тих же баз. Прагнення здійснити обробку на одній технологічній базі пояснюється тим, що будь-яка зміна технологічних баз збільшує похибку взаємного розміщення поверхонь, оброблених від різних технологічних баз, додатково вносячи в неї похибку взаємного розміщення самих технологічних баз, від яких проводились обробки поверхонь.</a:t>
            </a:r>
            <a:endParaRPr lang="ru-RU" dirty="0">
              <a:solidFill>
                <a:schemeClr val="bg1"/>
              </a:solidFill>
            </a:endParaRPr>
          </a:p>
          <a:p>
            <a:pPr marL="0" indent="365125" algn="just">
              <a:buNone/>
            </a:pPr>
            <a:r>
              <a:rPr lang="uk-UA" dirty="0">
                <a:solidFill>
                  <a:schemeClr val="bg1"/>
                </a:solidFill>
              </a:rPr>
              <a:t>Маючи на увазі усі переваги принципу сталості баз, до його застосування все ж потрібно підходити обачливо. На операціях, де потрібно забезпечити високу точність розмірів, заданих від поверхонь, які є технологічними базами, застосування принципу незмінності баз призводить до більш довгих розмірних ланцюгів. </a:t>
            </a:r>
            <a:endParaRPr lang="ru-RU" dirty="0">
              <a:solidFill>
                <a:schemeClr val="bg1"/>
              </a:solidFill>
            </a:endParaRPr>
          </a:p>
          <a:p>
            <a:pPr marL="0" indent="365125" algn="just">
              <a:buNone/>
            </a:pPr>
            <a:r>
              <a:rPr lang="uk-UA" dirty="0">
                <a:solidFill>
                  <a:schemeClr val="bg1"/>
                </a:solidFill>
              </a:rPr>
              <a:t>При жорстких (вузьких) допусках на розміри розташування потрібно віддавати перевагу </a:t>
            </a:r>
            <a:r>
              <a:rPr lang="uk-UA" i="1" dirty="0">
                <a:solidFill>
                  <a:schemeClr val="bg1"/>
                </a:solidFill>
              </a:rPr>
              <a:t>принципу суміщення баз</a:t>
            </a:r>
            <a:r>
              <a:rPr lang="uk-UA" dirty="0">
                <a:solidFill>
                  <a:schemeClr val="bg1"/>
                </a:solidFill>
              </a:rPr>
              <a:t>.</a:t>
            </a:r>
            <a:endParaRPr lang="ru-RU" dirty="0">
              <a:solidFill>
                <a:schemeClr val="bg1"/>
              </a:solidFill>
            </a:endParaRPr>
          </a:p>
        </p:txBody>
      </p:sp>
    </p:spTree>
    <p:extLst>
      <p:ext uri="{BB962C8B-B14F-4D97-AF65-F5344CB8AC3E}">
        <p14:creationId xmlns="" xmlns:p14="http://schemas.microsoft.com/office/powerpoint/2010/main" val="22785028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6363" y="365125"/>
            <a:ext cx="11442578" cy="1325563"/>
          </a:xfrm>
        </p:spPr>
        <p:txBody>
          <a:bodyPr>
            <a:noAutofit/>
          </a:bodyPr>
          <a:lstStyle/>
          <a:p>
            <a:pPr algn="ctr">
              <a:lnSpc>
                <a:spcPct val="80000"/>
              </a:lnSpc>
            </a:pPr>
            <a:r>
              <a:rPr lang="uk-UA" sz="3000" b="1" dirty="0">
                <a:solidFill>
                  <a:schemeClr val="bg1"/>
                </a:solidFill>
                <a:latin typeface="+mn-lt"/>
              </a:rPr>
              <a:t>4.14. Типові комплекти технологічних баз при обробці заготовок різних класів</a:t>
            </a:r>
            <a:r>
              <a:rPr lang="ru-RU" sz="3000" dirty="0">
                <a:solidFill>
                  <a:schemeClr val="bg1"/>
                </a:solidFill>
                <a:latin typeface="+mn-lt"/>
              </a:rPr>
              <a:t/>
            </a:r>
            <a:br>
              <a:rPr lang="ru-RU" sz="3000" dirty="0">
                <a:solidFill>
                  <a:schemeClr val="bg1"/>
                </a:solidFill>
                <a:latin typeface="+mn-lt"/>
              </a:rPr>
            </a:br>
            <a:r>
              <a:rPr lang="uk-UA" sz="3000" b="1" dirty="0">
                <a:solidFill>
                  <a:schemeClr val="bg1"/>
                </a:solidFill>
                <a:latin typeface="+mn-lt"/>
              </a:rPr>
              <a:t> </a:t>
            </a:r>
            <a:r>
              <a:rPr lang="uk-UA" sz="3000" b="1" dirty="0" smtClean="0">
                <a:solidFill>
                  <a:schemeClr val="bg1"/>
                </a:solidFill>
                <a:latin typeface="+mn-lt"/>
              </a:rPr>
              <a:t>4.14.1</a:t>
            </a:r>
            <a:r>
              <a:rPr lang="uk-UA" sz="3000" b="1" dirty="0">
                <a:solidFill>
                  <a:schemeClr val="bg1"/>
                </a:solidFill>
                <a:latin typeface="+mn-lt"/>
              </a:rPr>
              <a:t>. Базування корпусних і коробчастих </a:t>
            </a:r>
            <a:r>
              <a:rPr lang="uk-UA" sz="3000" b="1" dirty="0" smtClean="0">
                <a:solidFill>
                  <a:schemeClr val="bg1"/>
                </a:solidFill>
                <a:latin typeface="+mn-lt"/>
              </a:rPr>
              <a:t>заготовок</a:t>
            </a:r>
            <a:endParaRPr lang="ru-RU" sz="3000" dirty="0">
              <a:solidFill>
                <a:schemeClr val="bg1"/>
              </a:solidFill>
              <a:latin typeface="+mn-lt"/>
            </a:endParaRPr>
          </a:p>
        </p:txBody>
      </p:sp>
      <p:sp>
        <p:nvSpPr>
          <p:cNvPr id="3" name="Объект 2"/>
          <p:cNvSpPr>
            <a:spLocks noGrp="1"/>
          </p:cNvSpPr>
          <p:nvPr>
            <p:ph idx="1"/>
          </p:nvPr>
        </p:nvSpPr>
        <p:spPr>
          <a:xfrm>
            <a:off x="256363" y="2405714"/>
            <a:ext cx="3186084" cy="3871230"/>
          </a:xfrm>
        </p:spPr>
        <p:txBody>
          <a:bodyPr>
            <a:noAutofit/>
          </a:bodyPr>
          <a:lstStyle/>
          <a:p>
            <a:pPr marL="0" indent="365125" algn="just">
              <a:spcBef>
                <a:spcPts val="0"/>
              </a:spcBef>
              <a:buNone/>
            </a:pPr>
            <a:r>
              <a:rPr lang="uk-UA" sz="2200" b="1" i="1" spc="-40" dirty="0" smtClean="0">
                <a:solidFill>
                  <a:schemeClr val="bg1"/>
                </a:solidFill>
              </a:rPr>
              <a:t>Комплект </a:t>
            </a:r>
            <a:r>
              <a:rPr lang="uk-UA" sz="2200" b="1" i="1" spc="-40" dirty="0">
                <a:solidFill>
                  <a:schemeClr val="bg1"/>
                </a:solidFill>
              </a:rPr>
              <a:t>№1.</a:t>
            </a:r>
            <a:r>
              <a:rPr lang="uk-UA" sz="2200" i="1" spc="-40" dirty="0">
                <a:solidFill>
                  <a:schemeClr val="bg1"/>
                </a:solidFill>
              </a:rPr>
              <a:t> </a:t>
            </a:r>
            <a:r>
              <a:rPr lang="uk-UA" sz="2200" spc="-40" dirty="0">
                <a:solidFill>
                  <a:schemeClr val="bg1"/>
                </a:solidFill>
              </a:rPr>
              <a:t>Три </a:t>
            </a:r>
            <a:r>
              <a:rPr lang="uk-UA" sz="2200" spc="-40" dirty="0" err="1" smtClean="0">
                <a:solidFill>
                  <a:schemeClr val="bg1"/>
                </a:solidFill>
              </a:rPr>
              <a:t>взаємноперпендикулярні</a:t>
            </a:r>
            <a:r>
              <a:rPr lang="uk-UA" sz="2200" spc="-40" dirty="0" smtClean="0">
                <a:solidFill>
                  <a:schemeClr val="bg1"/>
                </a:solidFill>
              </a:rPr>
              <a:t> </a:t>
            </a:r>
            <a:r>
              <a:rPr lang="uk-UA" sz="2200" spc="-40" dirty="0">
                <a:solidFill>
                  <a:schemeClr val="bg1"/>
                </a:solidFill>
              </a:rPr>
              <a:t>площини, які належать заготовці і визначають собі (</a:t>
            </a:r>
            <a:r>
              <a:rPr lang="uk-UA" sz="2200" i="1" spc="-40" dirty="0">
                <a:solidFill>
                  <a:schemeClr val="bg1"/>
                </a:solidFill>
              </a:rPr>
              <a:t>встановлювальну</a:t>
            </a:r>
            <a:r>
              <a:rPr lang="uk-UA" sz="2200" spc="-40" dirty="0">
                <a:solidFill>
                  <a:schemeClr val="bg1"/>
                </a:solidFill>
              </a:rPr>
              <a:t> </a:t>
            </a:r>
            <a:br>
              <a:rPr lang="uk-UA" sz="2200" spc="-40" dirty="0">
                <a:solidFill>
                  <a:schemeClr val="bg1"/>
                </a:solidFill>
              </a:rPr>
            </a:br>
            <a:r>
              <a:rPr lang="uk-UA" sz="2200" spc="-40" dirty="0" smtClean="0">
                <a:solidFill>
                  <a:schemeClr val="bg1"/>
                </a:solidFill>
              </a:rPr>
              <a:t>3 </a:t>
            </a:r>
            <a:r>
              <a:rPr lang="uk-UA" sz="2200" spc="-40" dirty="0">
                <a:solidFill>
                  <a:schemeClr val="bg1"/>
                </a:solidFill>
              </a:rPr>
              <a:t>ступеня вільності), </a:t>
            </a:r>
            <a:r>
              <a:rPr lang="uk-UA" sz="2200" i="1" spc="-40" dirty="0">
                <a:solidFill>
                  <a:schemeClr val="bg1"/>
                </a:solidFill>
              </a:rPr>
              <a:t>напрямну</a:t>
            </a:r>
            <a:r>
              <a:rPr lang="uk-UA" sz="2200" spc="-40" dirty="0">
                <a:solidFill>
                  <a:schemeClr val="bg1"/>
                </a:solidFill>
              </a:rPr>
              <a:t> (2 ступеня вільності) і </a:t>
            </a:r>
            <a:r>
              <a:rPr lang="uk-UA" sz="2200" i="1" spc="-40" dirty="0">
                <a:solidFill>
                  <a:schemeClr val="bg1"/>
                </a:solidFill>
              </a:rPr>
              <a:t>упорну </a:t>
            </a:r>
            <a:r>
              <a:rPr lang="uk-UA" sz="2200" i="1" spc="-40" dirty="0" smtClean="0">
                <a:solidFill>
                  <a:schemeClr val="bg1"/>
                </a:solidFill>
              </a:rPr>
              <a:t/>
            </a:r>
            <a:br>
              <a:rPr lang="uk-UA" sz="2200" i="1" spc="-40" dirty="0" smtClean="0">
                <a:solidFill>
                  <a:schemeClr val="bg1"/>
                </a:solidFill>
              </a:rPr>
            </a:br>
            <a:r>
              <a:rPr lang="uk-UA" sz="2200" spc="-40" dirty="0" smtClean="0">
                <a:solidFill>
                  <a:schemeClr val="bg1"/>
                </a:solidFill>
              </a:rPr>
              <a:t>(</a:t>
            </a:r>
            <a:r>
              <a:rPr lang="uk-UA" sz="2200" spc="-40" dirty="0">
                <a:solidFill>
                  <a:schemeClr val="bg1"/>
                </a:solidFill>
              </a:rPr>
              <a:t>1 ступінь вільності). На рисунку показана така схема базування.</a:t>
            </a:r>
            <a:endParaRPr lang="ru-RU" sz="2200" spc="-40" dirty="0">
              <a:solidFill>
                <a:schemeClr val="bg1"/>
              </a:solidFill>
            </a:endParaRPr>
          </a:p>
        </p:txBody>
      </p:sp>
      <p:pic>
        <p:nvPicPr>
          <p:cNvPr id="4" name="Рисунок 3"/>
          <p:cNvPicPr/>
          <p:nvPr/>
        </p:nvPicPr>
        <p:blipFill>
          <a:blip r:embed="rId2" cstate="print"/>
          <a:stretch>
            <a:fillRect/>
          </a:stretch>
        </p:blipFill>
        <p:spPr>
          <a:xfrm>
            <a:off x="3518881" y="2405714"/>
            <a:ext cx="4289968" cy="3987201"/>
          </a:xfrm>
          <a:prstGeom prst="rect">
            <a:avLst/>
          </a:prstGeom>
        </p:spPr>
      </p:pic>
      <p:sp>
        <p:nvSpPr>
          <p:cNvPr id="5" name="Прямоугольник 4"/>
          <p:cNvSpPr/>
          <p:nvPr/>
        </p:nvSpPr>
        <p:spPr>
          <a:xfrm>
            <a:off x="592399" y="1636273"/>
            <a:ext cx="10770506" cy="430887"/>
          </a:xfrm>
          <a:prstGeom prst="rect">
            <a:avLst/>
          </a:prstGeom>
        </p:spPr>
        <p:txBody>
          <a:bodyPr wrap="square">
            <a:spAutoFit/>
          </a:bodyPr>
          <a:lstStyle/>
          <a:p>
            <a:pPr indent="365125" algn="just"/>
            <a:r>
              <a:rPr lang="uk-UA" sz="2200" dirty="0" smtClean="0">
                <a:solidFill>
                  <a:schemeClr val="bg1"/>
                </a:solidFill>
              </a:rPr>
              <a:t>Найбільш поширеними комплектами баз при виготовленні коробчастих деталей є:</a:t>
            </a:r>
            <a:endParaRPr lang="ru-RU" sz="2200" dirty="0">
              <a:solidFill>
                <a:schemeClr val="bg1"/>
              </a:solidFill>
            </a:endParaRPr>
          </a:p>
        </p:txBody>
      </p:sp>
      <p:sp>
        <p:nvSpPr>
          <p:cNvPr id="6" name="Прямоугольник 5"/>
          <p:cNvSpPr/>
          <p:nvPr/>
        </p:nvSpPr>
        <p:spPr>
          <a:xfrm>
            <a:off x="7808849" y="2178468"/>
            <a:ext cx="4226269" cy="4455066"/>
          </a:xfrm>
          <a:prstGeom prst="rect">
            <a:avLst/>
          </a:prstGeom>
        </p:spPr>
        <p:txBody>
          <a:bodyPr wrap="square">
            <a:spAutoFit/>
          </a:bodyPr>
          <a:lstStyle/>
          <a:p>
            <a:pPr marL="174625" indent="-174625" algn="just">
              <a:lnSpc>
                <a:spcPct val="90000"/>
              </a:lnSpc>
              <a:spcAft>
                <a:spcPts val="0"/>
              </a:spcAft>
            </a:pPr>
            <a:r>
              <a:rPr lang="uk-UA" sz="2100" b="1" u="sng" spc="-30" dirty="0" smtClean="0">
                <a:solidFill>
                  <a:schemeClr val="bg1"/>
                </a:solidFill>
                <a:effectLst/>
                <a:ea typeface="Calibri" panose="020F0502020204030204" pitchFamily="34" charset="0"/>
                <a:cs typeface="Arial" panose="020B0604020202020204" pitchFamily="34" charset="0"/>
              </a:rPr>
              <a:t>Переваги:</a:t>
            </a:r>
            <a:endParaRPr lang="ru-RU" sz="2100" b="1" u="sng" spc="-30" dirty="0" smtClean="0">
              <a:solidFill>
                <a:schemeClr val="bg1"/>
              </a:solidFill>
              <a:effectLst/>
              <a:ea typeface="Calibri" panose="020F0502020204030204" pitchFamily="34" charset="0"/>
              <a:cs typeface="Arial" panose="020B0604020202020204" pitchFamily="34" charset="0"/>
            </a:endParaRPr>
          </a:p>
          <a:p>
            <a:pPr marL="174625" lvl="0" indent="-174625" algn="just">
              <a:lnSpc>
                <a:spcPct val="90000"/>
              </a:lnSpc>
              <a:spcAft>
                <a:spcPts val="0"/>
              </a:spcAft>
              <a:buFont typeface="Symbol" panose="05050102010706020507" pitchFamily="18" charset="2"/>
              <a:buChar char=""/>
            </a:pPr>
            <a:r>
              <a:rPr lang="uk-UA" sz="2100" spc="-70" dirty="0" smtClean="0">
                <a:solidFill>
                  <a:schemeClr val="bg1"/>
                </a:solidFill>
                <a:effectLst/>
                <a:ea typeface="Calibri" panose="020F0502020204030204" pitchFamily="34" charset="0"/>
                <a:cs typeface="Arial" panose="020B0604020202020204" pitchFamily="34" charset="0"/>
              </a:rPr>
              <a:t>Порівняно проста конструкція пристрою;</a:t>
            </a:r>
            <a:endParaRPr lang="ru-RU" sz="2100" spc="-70" dirty="0" smtClean="0">
              <a:solidFill>
                <a:schemeClr val="bg1"/>
              </a:solidFill>
              <a:effectLst/>
              <a:ea typeface="Calibri" panose="020F0502020204030204" pitchFamily="34" charset="0"/>
              <a:cs typeface="Arial" panose="020B0604020202020204" pitchFamily="34" charset="0"/>
            </a:endParaRPr>
          </a:p>
          <a:p>
            <a:pPr marL="174625" lvl="0" indent="-174625" algn="just">
              <a:lnSpc>
                <a:spcPct val="90000"/>
              </a:lnSpc>
              <a:spcAft>
                <a:spcPts val="0"/>
              </a:spcAft>
              <a:buFont typeface="Symbol" panose="05050102010706020507" pitchFamily="18" charset="2"/>
              <a:buChar char=""/>
            </a:pPr>
            <a:r>
              <a:rPr lang="uk-UA" sz="2100" spc="-70" dirty="0" smtClean="0">
                <a:solidFill>
                  <a:schemeClr val="bg1"/>
                </a:solidFill>
                <a:effectLst/>
                <a:ea typeface="Calibri" panose="020F0502020204030204" pitchFamily="34" charset="0"/>
                <a:cs typeface="Arial" panose="020B0604020202020204" pitchFamily="34" charset="0"/>
              </a:rPr>
              <a:t>Простота встановлення заготовки. </a:t>
            </a:r>
            <a:endParaRPr lang="ru-RU" sz="2100" spc="-70" dirty="0" smtClean="0">
              <a:solidFill>
                <a:schemeClr val="bg1"/>
              </a:solidFill>
              <a:effectLst/>
              <a:ea typeface="Calibri" panose="020F0502020204030204" pitchFamily="34" charset="0"/>
              <a:cs typeface="Arial" panose="020B0604020202020204" pitchFamily="34" charset="0"/>
            </a:endParaRPr>
          </a:p>
          <a:p>
            <a:pPr marL="174625" indent="-174625" algn="just">
              <a:lnSpc>
                <a:spcPct val="90000"/>
              </a:lnSpc>
              <a:spcAft>
                <a:spcPts val="0"/>
              </a:spcAft>
            </a:pPr>
            <a:r>
              <a:rPr lang="uk-UA" sz="2100" b="1" u="sng" spc="-30" dirty="0" smtClean="0">
                <a:solidFill>
                  <a:schemeClr val="bg1"/>
                </a:solidFill>
                <a:effectLst/>
                <a:ea typeface="Calibri" panose="020F0502020204030204" pitchFamily="34" charset="0"/>
                <a:cs typeface="Arial" panose="020B0604020202020204" pitchFamily="34" charset="0"/>
              </a:rPr>
              <a:t>Недоліки: </a:t>
            </a:r>
            <a:endParaRPr lang="ru-RU" sz="2100" b="1" u="sng" spc="-30" dirty="0" smtClean="0">
              <a:solidFill>
                <a:schemeClr val="bg1"/>
              </a:solidFill>
              <a:effectLst/>
              <a:ea typeface="Calibri" panose="020F0502020204030204" pitchFamily="34" charset="0"/>
              <a:cs typeface="Arial" panose="020B0604020202020204" pitchFamily="34" charset="0"/>
            </a:endParaRPr>
          </a:p>
          <a:p>
            <a:pPr marL="174625" lvl="0" indent="-174625" algn="just">
              <a:lnSpc>
                <a:spcPct val="90000"/>
              </a:lnSpc>
              <a:spcAft>
                <a:spcPts val="0"/>
              </a:spcAft>
              <a:buFont typeface="Symbol" panose="05050102010706020507" pitchFamily="18" charset="2"/>
              <a:buChar char=""/>
            </a:pPr>
            <a:r>
              <a:rPr lang="uk-UA" sz="2100" spc="-30" dirty="0" smtClean="0">
                <a:solidFill>
                  <a:schemeClr val="bg1"/>
                </a:solidFill>
                <a:effectLst/>
                <a:ea typeface="Calibri" panose="020F0502020204030204" pitchFamily="34" charset="0"/>
                <a:cs typeface="Arial" panose="020B0604020202020204" pitchFamily="34" charset="0"/>
              </a:rPr>
              <a:t>Неможливість забезпечити рівномірність припусків на отворах і поверхнях, паралельних і перпендикулярних напрямній базі;</a:t>
            </a:r>
            <a:endParaRPr lang="ru-RU" sz="2100" spc="-30" dirty="0" smtClean="0">
              <a:solidFill>
                <a:schemeClr val="bg1"/>
              </a:solidFill>
              <a:effectLst/>
              <a:ea typeface="Calibri" panose="020F0502020204030204" pitchFamily="34" charset="0"/>
              <a:cs typeface="Arial" panose="020B0604020202020204" pitchFamily="34" charset="0"/>
            </a:endParaRPr>
          </a:p>
          <a:p>
            <a:pPr marL="174625" lvl="0" indent="-174625" algn="just">
              <a:lnSpc>
                <a:spcPct val="90000"/>
              </a:lnSpc>
              <a:spcAft>
                <a:spcPts val="0"/>
              </a:spcAft>
              <a:buFont typeface="Symbol" panose="05050102010706020507" pitchFamily="18" charset="2"/>
              <a:buChar char=""/>
            </a:pPr>
            <a:r>
              <a:rPr lang="uk-UA" sz="2100" spc="-30" dirty="0" smtClean="0">
                <a:solidFill>
                  <a:schemeClr val="bg1"/>
                </a:solidFill>
                <a:effectLst/>
                <a:ea typeface="Calibri" panose="020F0502020204030204" pitchFamily="34" charset="0"/>
                <a:cs typeface="Arial" panose="020B0604020202020204" pitchFamily="34" charset="0"/>
              </a:rPr>
              <a:t>Необхідність дотримання правильного контакту деталі зі встановлювальними елементами пристрою при силовому замиканні.</a:t>
            </a:r>
            <a:endParaRPr lang="ru-RU" sz="2100" spc="-30" dirty="0" smtClean="0">
              <a:solidFill>
                <a:schemeClr val="bg1"/>
              </a:solidFill>
              <a:effectLst/>
              <a:ea typeface="Calibri" panose="020F0502020204030204" pitchFamily="34" charset="0"/>
              <a:cs typeface="Arial" panose="020B0604020202020204" pitchFamily="34" charset="0"/>
            </a:endParaRPr>
          </a:p>
        </p:txBody>
      </p:sp>
    </p:spTree>
    <p:extLst>
      <p:ext uri="{BB962C8B-B14F-4D97-AF65-F5344CB8AC3E}">
        <p14:creationId xmlns="" xmlns:p14="http://schemas.microsoft.com/office/powerpoint/2010/main" val="2766422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dirty="0">
                <a:solidFill>
                  <a:schemeClr val="bg1"/>
                </a:solidFill>
              </a:rPr>
              <a:t>4.2. Основні положення теорії базування</a:t>
            </a:r>
            <a:endParaRPr lang="ru-RU" dirty="0">
              <a:solidFill>
                <a:schemeClr val="bg1"/>
              </a:solidFill>
            </a:endParaRPr>
          </a:p>
        </p:txBody>
      </p:sp>
      <p:sp>
        <p:nvSpPr>
          <p:cNvPr id="3" name="Объект 2"/>
          <p:cNvSpPr>
            <a:spLocks noGrp="1"/>
          </p:cNvSpPr>
          <p:nvPr>
            <p:ph idx="1"/>
          </p:nvPr>
        </p:nvSpPr>
        <p:spPr/>
        <p:txBody>
          <a:bodyPr>
            <a:normAutofit fontScale="92500" lnSpcReduction="10000"/>
          </a:bodyPr>
          <a:lstStyle/>
          <a:p>
            <a:pPr marL="0" indent="363538" algn="just">
              <a:buNone/>
            </a:pPr>
            <a:r>
              <a:rPr lang="uk-UA" dirty="0">
                <a:solidFill>
                  <a:schemeClr val="bg1"/>
                </a:solidFill>
              </a:rPr>
              <a:t>В основу теорії базування покладений розділ теоретичної механіки про визначення положення твердого тіла в просторі. Теоретична механіка розглядає два стани тіла:</a:t>
            </a:r>
            <a:r>
              <a:rPr lang="uk-UA" i="1" dirty="0">
                <a:solidFill>
                  <a:schemeClr val="bg1"/>
                </a:solidFill>
              </a:rPr>
              <a:t> спокою</a:t>
            </a:r>
            <a:r>
              <a:rPr lang="uk-UA" dirty="0">
                <a:solidFill>
                  <a:schemeClr val="bg1"/>
                </a:solidFill>
              </a:rPr>
              <a:t> та </a:t>
            </a:r>
            <a:r>
              <a:rPr lang="uk-UA" i="1" dirty="0">
                <a:solidFill>
                  <a:schemeClr val="bg1"/>
                </a:solidFill>
              </a:rPr>
              <a:t>руху.</a:t>
            </a:r>
            <a:r>
              <a:rPr lang="uk-UA" dirty="0">
                <a:solidFill>
                  <a:schemeClr val="bg1"/>
                </a:solidFill>
              </a:rPr>
              <a:t> Ці поняття мають сенс лише тоді, коли вказується система відліку. Якщо положення тіла відносно системи відліку протягом часу не змінюється, то тіло перебуває в стані спокою, якщо змінюється – в стані руху. Потрібні положення або рух тіла відносно системи розрахунку досягається накладанням на нього геометричних або кінематичних </a:t>
            </a:r>
            <a:r>
              <a:rPr lang="uk-UA" dirty="0" err="1">
                <a:solidFill>
                  <a:schemeClr val="bg1"/>
                </a:solidFill>
              </a:rPr>
              <a:t>зв’язків</a:t>
            </a:r>
            <a:r>
              <a:rPr lang="uk-UA" dirty="0">
                <a:solidFill>
                  <a:schemeClr val="bg1"/>
                </a:solidFill>
              </a:rPr>
              <a:t>.</a:t>
            </a:r>
            <a:endParaRPr lang="ru-RU" dirty="0">
              <a:solidFill>
                <a:schemeClr val="bg1"/>
              </a:solidFill>
            </a:endParaRPr>
          </a:p>
          <a:p>
            <a:pPr marL="0" indent="363538" algn="just">
              <a:buNone/>
            </a:pPr>
            <a:r>
              <a:rPr lang="uk-UA" dirty="0">
                <a:solidFill>
                  <a:schemeClr val="bg1"/>
                </a:solidFill>
              </a:rPr>
              <a:t>Зв’язками називають умови, які накладаються на положення, або рух точок тіла. В першому випадку зв’язки називають геометричними (</a:t>
            </a:r>
            <a:r>
              <a:rPr lang="uk-UA" dirty="0" err="1">
                <a:solidFill>
                  <a:schemeClr val="bg1"/>
                </a:solidFill>
              </a:rPr>
              <a:t>голономними</a:t>
            </a:r>
            <a:r>
              <a:rPr lang="uk-UA" dirty="0">
                <a:solidFill>
                  <a:schemeClr val="bg1"/>
                </a:solidFill>
              </a:rPr>
              <a:t>), в іншому – кінематичними (</a:t>
            </a:r>
            <a:r>
              <a:rPr lang="uk-UA" dirty="0" err="1">
                <a:solidFill>
                  <a:schemeClr val="bg1"/>
                </a:solidFill>
              </a:rPr>
              <a:t>неголономними</a:t>
            </a:r>
            <a:r>
              <a:rPr lang="uk-UA" dirty="0">
                <a:solidFill>
                  <a:schemeClr val="bg1"/>
                </a:solidFill>
              </a:rPr>
              <a:t>). Якщо на туло накладені геометричні зв’язки, то завдяки їм деякі переміщення (або усі рухи) тіла виявляються неможливими.</a:t>
            </a:r>
            <a:endParaRPr lang="ru-RU" dirty="0">
              <a:solidFill>
                <a:schemeClr val="bg1"/>
              </a:solidFill>
            </a:endParaRPr>
          </a:p>
        </p:txBody>
      </p:sp>
    </p:spTree>
    <p:extLst>
      <p:ext uri="{BB962C8B-B14F-4D97-AF65-F5344CB8AC3E}">
        <p14:creationId xmlns="" xmlns:p14="http://schemas.microsoft.com/office/powerpoint/2010/main" val="7128729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1446" y="519339"/>
            <a:ext cx="10515600" cy="1309461"/>
          </a:xfrm>
        </p:spPr>
        <p:txBody>
          <a:bodyPr/>
          <a:lstStyle/>
          <a:p>
            <a:pPr marL="0" indent="365125" algn="just">
              <a:buNone/>
            </a:pPr>
            <a:r>
              <a:rPr lang="uk-UA" b="1" i="1" dirty="0">
                <a:solidFill>
                  <a:schemeClr val="bg1"/>
                </a:solidFill>
              </a:rPr>
              <a:t>Комплект №2.</a:t>
            </a:r>
            <a:r>
              <a:rPr lang="uk-UA" dirty="0">
                <a:solidFill>
                  <a:schemeClr val="bg1"/>
                </a:solidFill>
              </a:rPr>
              <a:t> Площина (3 ступеня вільності) і два отвори, перпендикулярні до цієї площини (2  +  1  ступеня вільності). На рисунку показана така схема базування.</a:t>
            </a:r>
            <a:endParaRPr lang="ru-RU" dirty="0">
              <a:solidFill>
                <a:schemeClr val="bg1"/>
              </a:solidFill>
            </a:endParaRPr>
          </a:p>
        </p:txBody>
      </p:sp>
      <p:pic>
        <p:nvPicPr>
          <p:cNvPr id="4" name="Рисунок 3"/>
          <p:cNvPicPr/>
          <p:nvPr/>
        </p:nvPicPr>
        <p:blipFill>
          <a:blip r:embed="rId2" cstate="print"/>
          <a:stretch>
            <a:fillRect/>
          </a:stretch>
        </p:blipFill>
        <p:spPr>
          <a:xfrm>
            <a:off x="681446" y="1828799"/>
            <a:ext cx="4439194" cy="4493623"/>
          </a:xfrm>
          <a:prstGeom prst="rect">
            <a:avLst/>
          </a:prstGeom>
        </p:spPr>
      </p:pic>
      <p:pic>
        <p:nvPicPr>
          <p:cNvPr id="5" name="Рисунок 4"/>
          <p:cNvPicPr/>
          <p:nvPr/>
        </p:nvPicPr>
        <p:blipFill>
          <a:blip r:embed="rId3" cstate="print"/>
          <a:stretch>
            <a:fillRect/>
          </a:stretch>
        </p:blipFill>
        <p:spPr>
          <a:xfrm>
            <a:off x="7128601" y="1828799"/>
            <a:ext cx="4068445" cy="3489960"/>
          </a:xfrm>
          <a:prstGeom prst="rect">
            <a:avLst/>
          </a:prstGeom>
        </p:spPr>
      </p:pic>
      <p:sp>
        <p:nvSpPr>
          <p:cNvPr id="6" name="Прямоугольник 5"/>
          <p:cNvSpPr/>
          <p:nvPr/>
        </p:nvSpPr>
        <p:spPr>
          <a:xfrm>
            <a:off x="5233852" y="5460413"/>
            <a:ext cx="6096000" cy="830997"/>
          </a:xfrm>
          <a:prstGeom prst="rect">
            <a:avLst/>
          </a:prstGeom>
        </p:spPr>
        <p:txBody>
          <a:bodyPr>
            <a:spAutoFit/>
          </a:bodyPr>
          <a:lstStyle/>
          <a:p>
            <a:pPr algn="ctr"/>
            <a:r>
              <a:rPr lang="uk-UA" sz="2400" b="1" dirty="0" smtClean="0">
                <a:solidFill>
                  <a:schemeClr val="bg1"/>
                </a:solidFill>
                <a:effectLst/>
                <a:ea typeface="Calibri" panose="020F0502020204030204" pitchFamily="34" charset="0"/>
              </a:rPr>
              <a:t>Базування корпусної заготовки на площину і два циліндричні отвори</a:t>
            </a:r>
            <a:endParaRPr lang="ru-RU" sz="2400" b="1" dirty="0">
              <a:solidFill>
                <a:schemeClr val="bg1"/>
              </a:solidFill>
            </a:endParaRPr>
          </a:p>
        </p:txBody>
      </p:sp>
    </p:spTree>
    <p:extLst>
      <p:ext uri="{BB962C8B-B14F-4D97-AF65-F5344CB8AC3E}">
        <p14:creationId xmlns="" xmlns:p14="http://schemas.microsoft.com/office/powerpoint/2010/main" val="24104688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496389"/>
            <a:ext cx="10515600" cy="5680574"/>
          </a:xfrm>
        </p:spPr>
        <p:txBody>
          <a:bodyPr>
            <a:normAutofit fontScale="85000" lnSpcReduction="20000"/>
          </a:bodyPr>
          <a:lstStyle/>
          <a:p>
            <a:pPr marL="0" indent="0" algn="just">
              <a:lnSpc>
                <a:spcPct val="120000"/>
              </a:lnSpc>
              <a:spcBef>
                <a:spcPts val="0"/>
              </a:spcBef>
              <a:buNone/>
            </a:pPr>
            <a:r>
              <a:rPr lang="uk-UA" b="1" u="sng" dirty="0">
                <a:solidFill>
                  <a:schemeClr val="bg1"/>
                </a:solidFill>
              </a:rPr>
              <a:t>Переваги: </a:t>
            </a:r>
            <a:endParaRPr lang="ru-RU" b="1" u="sng" dirty="0">
              <a:solidFill>
                <a:schemeClr val="bg1"/>
              </a:solidFill>
            </a:endParaRPr>
          </a:p>
          <a:p>
            <a:pPr lvl="0" algn="just">
              <a:lnSpc>
                <a:spcPct val="120000"/>
              </a:lnSpc>
              <a:spcBef>
                <a:spcPts val="0"/>
              </a:spcBef>
              <a:buFont typeface="Wingdings" panose="05000000000000000000" pitchFamily="2" charset="2"/>
              <a:buChar char="ü"/>
            </a:pPr>
            <a:r>
              <a:rPr lang="uk-UA" dirty="0">
                <a:solidFill>
                  <a:schemeClr val="bg1"/>
                </a:solidFill>
              </a:rPr>
              <a:t>Простота конструкції пристрою;</a:t>
            </a:r>
            <a:endParaRPr lang="ru-RU" dirty="0">
              <a:solidFill>
                <a:schemeClr val="bg1"/>
              </a:solidFill>
            </a:endParaRPr>
          </a:p>
          <a:p>
            <a:pPr lvl="0" algn="just">
              <a:lnSpc>
                <a:spcPct val="120000"/>
              </a:lnSpc>
              <a:spcBef>
                <a:spcPts val="0"/>
              </a:spcBef>
              <a:buFont typeface="Wingdings" panose="05000000000000000000" pitchFamily="2" charset="2"/>
              <a:buChar char="ü"/>
            </a:pPr>
            <a:r>
              <a:rPr lang="uk-UA" dirty="0">
                <a:solidFill>
                  <a:schemeClr val="bg1"/>
                </a:solidFill>
              </a:rPr>
              <a:t>Простота встановлення заготовки;</a:t>
            </a:r>
            <a:endParaRPr lang="ru-RU" dirty="0">
              <a:solidFill>
                <a:schemeClr val="bg1"/>
              </a:solidFill>
            </a:endParaRPr>
          </a:p>
          <a:p>
            <a:pPr lvl="0" algn="just">
              <a:lnSpc>
                <a:spcPct val="120000"/>
              </a:lnSpc>
              <a:spcBef>
                <a:spcPts val="0"/>
              </a:spcBef>
              <a:buFont typeface="Wingdings" panose="05000000000000000000" pitchFamily="2" charset="2"/>
              <a:buChar char="ü"/>
            </a:pPr>
            <a:r>
              <a:rPr lang="uk-UA" dirty="0">
                <a:solidFill>
                  <a:schemeClr val="bg1"/>
                </a:solidFill>
              </a:rPr>
              <a:t>Відсутність необхідності стежити за контактом заготовки зі встановлювальними елементами пристрою при силовому замиканні.</a:t>
            </a:r>
            <a:endParaRPr lang="ru-RU" dirty="0">
              <a:solidFill>
                <a:schemeClr val="bg1"/>
              </a:solidFill>
            </a:endParaRPr>
          </a:p>
          <a:p>
            <a:pPr marL="0" indent="0" algn="just">
              <a:lnSpc>
                <a:spcPct val="120000"/>
              </a:lnSpc>
              <a:spcBef>
                <a:spcPts val="0"/>
              </a:spcBef>
              <a:buNone/>
            </a:pPr>
            <a:r>
              <a:rPr lang="uk-UA" b="1" u="sng" dirty="0" smtClean="0">
                <a:solidFill>
                  <a:schemeClr val="bg1"/>
                </a:solidFill>
              </a:rPr>
              <a:t>Недоліки</a:t>
            </a:r>
            <a:r>
              <a:rPr lang="uk-UA" b="1" u="sng" dirty="0">
                <a:solidFill>
                  <a:schemeClr val="bg1"/>
                </a:solidFill>
              </a:rPr>
              <a:t>: </a:t>
            </a:r>
            <a:endParaRPr lang="ru-RU" b="1" u="sng" dirty="0">
              <a:solidFill>
                <a:schemeClr val="bg1"/>
              </a:solidFill>
            </a:endParaRPr>
          </a:p>
          <a:p>
            <a:pPr lvl="0" algn="just">
              <a:lnSpc>
                <a:spcPct val="120000"/>
              </a:lnSpc>
              <a:spcBef>
                <a:spcPts val="0"/>
              </a:spcBef>
              <a:buFont typeface="Wingdings" panose="05000000000000000000" pitchFamily="2" charset="2"/>
              <a:buChar char="ü"/>
            </a:pPr>
            <a:r>
              <a:rPr lang="uk-UA" dirty="0">
                <a:solidFill>
                  <a:schemeClr val="bg1"/>
                </a:solidFill>
              </a:rPr>
              <a:t>Швидке зношування штирів (пальців) при невеликому діаметрі (до 10 мм);</a:t>
            </a:r>
            <a:endParaRPr lang="ru-RU" dirty="0">
              <a:solidFill>
                <a:schemeClr val="bg1"/>
              </a:solidFill>
            </a:endParaRPr>
          </a:p>
          <a:p>
            <a:pPr lvl="0" algn="just">
              <a:lnSpc>
                <a:spcPct val="120000"/>
              </a:lnSpc>
              <a:spcBef>
                <a:spcPts val="0"/>
              </a:spcBef>
              <a:buFont typeface="Wingdings" panose="05000000000000000000" pitchFamily="2" charset="2"/>
              <a:buChar char="ü"/>
            </a:pPr>
            <a:r>
              <a:rPr lang="uk-UA" dirty="0">
                <a:solidFill>
                  <a:schemeClr val="bg1"/>
                </a:solidFill>
              </a:rPr>
              <a:t>Можливість застосування тільки для деталей, </a:t>
            </a:r>
            <a:r>
              <a:rPr lang="uk-UA" dirty="0" err="1">
                <a:solidFill>
                  <a:schemeClr val="bg1"/>
                </a:solidFill>
              </a:rPr>
              <a:t>чкі</a:t>
            </a:r>
            <a:r>
              <a:rPr lang="uk-UA" dirty="0">
                <a:solidFill>
                  <a:schemeClr val="bg1"/>
                </a:solidFill>
              </a:rPr>
              <a:t> мають в основі два точних отвори (Н7);</a:t>
            </a:r>
            <a:endParaRPr lang="ru-RU" dirty="0">
              <a:solidFill>
                <a:schemeClr val="bg1"/>
              </a:solidFill>
            </a:endParaRPr>
          </a:p>
          <a:p>
            <a:pPr lvl="0" algn="just">
              <a:lnSpc>
                <a:spcPct val="120000"/>
              </a:lnSpc>
              <a:spcBef>
                <a:spcPts val="0"/>
              </a:spcBef>
              <a:buFont typeface="Wingdings" panose="05000000000000000000" pitchFamily="2" charset="2"/>
              <a:buChar char="ü"/>
            </a:pPr>
            <a:r>
              <a:rPr lang="uk-UA" dirty="0">
                <a:solidFill>
                  <a:schemeClr val="bg1"/>
                </a:solidFill>
              </a:rPr>
              <a:t>Уявність похибки базування, величина якої може бути розрахована.</a:t>
            </a:r>
            <a:endParaRPr lang="ru-RU" dirty="0">
              <a:solidFill>
                <a:schemeClr val="bg1"/>
              </a:solidFill>
            </a:endParaRPr>
          </a:p>
          <a:p>
            <a:pPr marL="0" indent="0" algn="just">
              <a:lnSpc>
                <a:spcPct val="120000"/>
              </a:lnSpc>
              <a:spcBef>
                <a:spcPts val="0"/>
              </a:spcBef>
              <a:buNone/>
            </a:pPr>
            <a:r>
              <a:rPr lang="uk-UA" dirty="0">
                <a:solidFill>
                  <a:schemeClr val="bg1"/>
                </a:solidFill>
              </a:rPr>
              <a:t>   </a:t>
            </a:r>
            <a:endParaRPr lang="uk-UA" dirty="0" smtClean="0">
              <a:solidFill>
                <a:schemeClr val="bg1"/>
              </a:solidFill>
            </a:endParaRPr>
          </a:p>
          <a:p>
            <a:pPr marL="0" indent="0" algn="just">
              <a:lnSpc>
                <a:spcPct val="120000"/>
              </a:lnSpc>
              <a:spcBef>
                <a:spcPts val="0"/>
              </a:spcBef>
              <a:buNone/>
            </a:pPr>
            <a:r>
              <a:rPr lang="uk-UA" dirty="0" smtClean="0">
                <a:solidFill>
                  <a:schemeClr val="bg1"/>
                </a:solidFill>
              </a:rPr>
              <a:t> </a:t>
            </a:r>
            <a:r>
              <a:rPr lang="uk-UA" dirty="0">
                <a:solidFill>
                  <a:schemeClr val="bg1"/>
                </a:solidFill>
              </a:rPr>
              <a:t>Повністю ліквідувати похибку базування можна лише застосувавши </a:t>
            </a:r>
            <a:r>
              <a:rPr lang="uk-UA" dirty="0" err="1">
                <a:solidFill>
                  <a:schemeClr val="bg1"/>
                </a:solidFill>
              </a:rPr>
              <a:t>беззазорну</a:t>
            </a:r>
            <a:r>
              <a:rPr lang="uk-UA" dirty="0">
                <a:solidFill>
                  <a:schemeClr val="bg1"/>
                </a:solidFill>
              </a:rPr>
              <a:t> посадку, що </a:t>
            </a:r>
            <a:r>
              <a:rPr lang="uk-UA" dirty="0" err="1">
                <a:solidFill>
                  <a:schemeClr val="bg1"/>
                </a:solidFill>
              </a:rPr>
              <a:t>конструктивно</a:t>
            </a:r>
            <a:r>
              <a:rPr lang="uk-UA" dirty="0">
                <a:solidFill>
                  <a:schemeClr val="bg1"/>
                </a:solidFill>
              </a:rPr>
              <a:t> можна досягнути застосувавши конічний потопаючий (</a:t>
            </a:r>
            <a:r>
              <a:rPr lang="uk-UA" dirty="0" err="1">
                <a:solidFill>
                  <a:schemeClr val="bg1"/>
                </a:solidFill>
              </a:rPr>
              <a:t>підпружинений</a:t>
            </a:r>
            <a:r>
              <a:rPr lang="uk-UA" dirty="0">
                <a:solidFill>
                  <a:schemeClr val="bg1"/>
                </a:solidFill>
              </a:rPr>
              <a:t>) штир.</a:t>
            </a:r>
            <a:endParaRPr lang="ru-RU" dirty="0">
              <a:solidFill>
                <a:schemeClr val="bg1"/>
              </a:solidFill>
            </a:endParaRPr>
          </a:p>
        </p:txBody>
      </p:sp>
    </p:spTree>
    <p:extLst>
      <p:ext uri="{BB962C8B-B14F-4D97-AF65-F5344CB8AC3E}">
        <p14:creationId xmlns="" xmlns:p14="http://schemas.microsoft.com/office/powerpoint/2010/main" val="14970952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72441" y="367664"/>
            <a:ext cx="3942806" cy="4545329"/>
          </a:xfrm>
        </p:spPr>
        <p:txBody>
          <a:bodyPr>
            <a:normAutofit/>
          </a:bodyPr>
          <a:lstStyle/>
          <a:p>
            <a:pPr marL="0" indent="365125" algn="just">
              <a:buNone/>
            </a:pPr>
            <a:r>
              <a:rPr lang="uk-UA" sz="2400" b="1" i="1" dirty="0">
                <a:solidFill>
                  <a:schemeClr val="bg1"/>
                </a:solidFill>
              </a:rPr>
              <a:t>Комплект №3.</a:t>
            </a:r>
            <a:r>
              <a:rPr lang="uk-UA" sz="2400" dirty="0">
                <a:solidFill>
                  <a:schemeClr val="bg1"/>
                </a:solidFill>
              </a:rPr>
              <a:t> Площина основи (3 ступеня вільності), циліндрична виточка (2 ступеня вільності) і один отвір збоку під зрізаний штир (1 ступінь вільності).</a:t>
            </a:r>
            <a:endParaRPr lang="ru-RU" sz="2400" dirty="0">
              <a:solidFill>
                <a:schemeClr val="bg1"/>
              </a:solidFill>
            </a:endParaRPr>
          </a:p>
          <a:p>
            <a:pPr marL="0" indent="365125" algn="just">
              <a:buNone/>
            </a:pPr>
            <a:r>
              <a:rPr lang="uk-UA" sz="2400" dirty="0" smtClean="0">
                <a:solidFill>
                  <a:schemeClr val="bg1"/>
                </a:solidFill>
              </a:rPr>
              <a:t> </a:t>
            </a:r>
            <a:r>
              <a:rPr lang="uk-UA" sz="2400" b="1" i="1" dirty="0">
                <a:solidFill>
                  <a:schemeClr val="bg1"/>
                </a:solidFill>
              </a:rPr>
              <a:t>Комплект №4.</a:t>
            </a:r>
            <a:r>
              <a:rPr lang="uk-UA" sz="2400" dirty="0">
                <a:solidFill>
                  <a:schemeClr val="bg1"/>
                </a:solidFill>
              </a:rPr>
              <a:t>  Площина основи (3 ступеня вільності), короткий циліндричний бурт (2 ступеня вільності) і один отвір збоку під зрізаний штир (1 ступінь вільності</a:t>
            </a:r>
            <a:r>
              <a:rPr lang="uk-UA" sz="2400" dirty="0" smtClean="0">
                <a:solidFill>
                  <a:schemeClr val="bg1"/>
                </a:solidFill>
              </a:rPr>
              <a:t>).</a:t>
            </a:r>
            <a:endParaRPr lang="ru-RU" sz="2400" dirty="0">
              <a:solidFill>
                <a:schemeClr val="bg1"/>
              </a:solidFill>
            </a:endParaRPr>
          </a:p>
        </p:txBody>
      </p:sp>
      <p:pic>
        <p:nvPicPr>
          <p:cNvPr id="4" name="Рисунок 3"/>
          <p:cNvPicPr/>
          <p:nvPr/>
        </p:nvPicPr>
        <p:blipFill>
          <a:blip r:embed="rId2" cstate="print"/>
          <a:stretch>
            <a:fillRect/>
          </a:stretch>
        </p:blipFill>
        <p:spPr>
          <a:xfrm>
            <a:off x="4937765" y="354787"/>
            <a:ext cx="2873825" cy="4683755"/>
          </a:xfrm>
          <a:prstGeom prst="rect">
            <a:avLst/>
          </a:prstGeom>
        </p:spPr>
      </p:pic>
      <p:pic>
        <p:nvPicPr>
          <p:cNvPr id="5" name="Рисунок 4"/>
          <p:cNvPicPr/>
          <p:nvPr/>
        </p:nvPicPr>
        <p:blipFill>
          <a:blip r:embed="rId3" cstate="print"/>
          <a:stretch>
            <a:fillRect/>
          </a:stretch>
        </p:blipFill>
        <p:spPr>
          <a:xfrm>
            <a:off x="8776068" y="362582"/>
            <a:ext cx="2920269" cy="4675959"/>
          </a:xfrm>
          <a:prstGeom prst="rect">
            <a:avLst/>
          </a:prstGeom>
        </p:spPr>
      </p:pic>
      <p:sp>
        <p:nvSpPr>
          <p:cNvPr id="6" name="Прямоугольник 5"/>
          <p:cNvSpPr/>
          <p:nvPr/>
        </p:nvSpPr>
        <p:spPr>
          <a:xfrm>
            <a:off x="472440" y="5038542"/>
            <a:ext cx="11414759" cy="1569660"/>
          </a:xfrm>
          <a:prstGeom prst="rect">
            <a:avLst/>
          </a:prstGeom>
        </p:spPr>
        <p:txBody>
          <a:bodyPr wrap="square">
            <a:spAutoFit/>
          </a:bodyPr>
          <a:lstStyle/>
          <a:p>
            <a:pPr algn="just"/>
            <a:r>
              <a:rPr lang="uk-UA" sz="2400" dirty="0" smtClean="0">
                <a:solidFill>
                  <a:schemeClr val="bg1"/>
                </a:solidFill>
                <a:effectLst/>
                <a:ea typeface="Calibri" panose="020F0502020204030204" pitchFamily="34" charset="0"/>
              </a:rPr>
              <a:t>Комплекти баз 3 та</a:t>
            </a:r>
            <a:r>
              <a:rPr lang="uk-UA" sz="2400" i="1" dirty="0" smtClean="0">
                <a:solidFill>
                  <a:schemeClr val="bg1"/>
                </a:solidFill>
                <a:effectLst/>
                <a:ea typeface="Calibri" panose="020F0502020204030204" pitchFamily="34" charset="0"/>
              </a:rPr>
              <a:t> </a:t>
            </a:r>
            <a:r>
              <a:rPr lang="uk-UA" sz="2400" dirty="0" smtClean="0">
                <a:solidFill>
                  <a:schemeClr val="bg1"/>
                </a:solidFill>
                <a:effectLst/>
                <a:ea typeface="Calibri" panose="020F0502020204030204" pitchFamily="34" charset="0"/>
              </a:rPr>
              <a:t>4 особливо зручно застосовувати за наявності точного центрального отвору або точного центрального бурта, вісь яких зв’язана умовами співвісності чи перпендикулярності (або того та іншого)</a:t>
            </a:r>
            <a:r>
              <a:rPr lang="uk-UA" sz="2400" i="1" dirty="0" smtClean="0">
                <a:solidFill>
                  <a:schemeClr val="bg1"/>
                </a:solidFill>
                <a:effectLst/>
                <a:ea typeface="Calibri" panose="020F0502020204030204" pitchFamily="34" charset="0"/>
              </a:rPr>
              <a:t> </a:t>
            </a:r>
            <a:r>
              <a:rPr lang="uk-UA" sz="2400" dirty="0" smtClean="0">
                <a:solidFill>
                  <a:schemeClr val="bg1"/>
                </a:solidFill>
                <a:effectLst/>
                <a:ea typeface="Calibri" panose="020F0502020204030204" pitchFamily="34" charset="0"/>
              </a:rPr>
              <a:t>з іншими осями та поверхнями</a:t>
            </a:r>
            <a:endParaRPr lang="ru-RU" sz="2400" dirty="0">
              <a:solidFill>
                <a:schemeClr val="bg1"/>
              </a:solidFill>
            </a:endParaRPr>
          </a:p>
        </p:txBody>
      </p:sp>
    </p:spTree>
    <p:extLst>
      <p:ext uri="{BB962C8B-B14F-4D97-AF65-F5344CB8AC3E}">
        <p14:creationId xmlns="" xmlns:p14="http://schemas.microsoft.com/office/powerpoint/2010/main" val="15145769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523149"/>
          </a:xfrm>
        </p:spPr>
        <p:txBody>
          <a:bodyPr>
            <a:normAutofit fontScale="90000"/>
          </a:bodyPr>
          <a:lstStyle/>
          <a:p>
            <a:pPr algn="ctr"/>
            <a:r>
              <a:rPr lang="uk-UA" sz="3600" b="1" dirty="0">
                <a:solidFill>
                  <a:schemeClr val="bg1"/>
                </a:solidFill>
                <a:latin typeface="+mn-lt"/>
              </a:rPr>
              <a:t>4.14.2 Базування заготовок типу тіл обертання</a:t>
            </a:r>
            <a:r>
              <a:rPr lang="uk-UA" sz="3600" b="1" i="1" dirty="0">
                <a:solidFill>
                  <a:schemeClr val="bg1"/>
                </a:solidFill>
                <a:latin typeface="+mn-lt"/>
              </a:rPr>
              <a:t> </a:t>
            </a:r>
            <a:endParaRPr lang="ru-RU" sz="3600" dirty="0">
              <a:solidFill>
                <a:schemeClr val="bg1"/>
              </a:solidFill>
              <a:latin typeface="+mn-lt"/>
            </a:endParaRPr>
          </a:p>
        </p:txBody>
      </p:sp>
      <p:sp>
        <p:nvSpPr>
          <p:cNvPr id="3" name="Объект 2"/>
          <p:cNvSpPr>
            <a:spLocks noGrp="1"/>
          </p:cNvSpPr>
          <p:nvPr>
            <p:ph idx="1"/>
          </p:nvPr>
        </p:nvSpPr>
        <p:spPr>
          <a:xfrm>
            <a:off x="365760" y="888274"/>
            <a:ext cx="11521440" cy="2508069"/>
          </a:xfrm>
        </p:spPr>
        <p:txBody>
          <a:bodyPr>
            <a:normAutofit lnSpcReduction="10000"/>
          </a:bodyPr>
          <a:lstStyle/>
          <a:p>
            <a:pPr marL="0" indent="0" algn="just">
              <a:buNone/>
            </a:pPr>
            <a:r>
              <a:rPr lang="uk-UA" sz="2300" dirty="0">
                <a:solidFill>
                  <a:schemeClr val="bg1"/>
                </a:solidFill>
              </a:rPr>
              <a:t>Найбільш поширеними комплектами баз при виготовленні деталей типу тіл обертання є:</a:t>
            </a:r>
            <a:endParaRPr lang="ru-RU" sz="2300" dirty="0">
              <a:solidFill>
                <a:schemeClr val="bg1"/>
              </a:solidFill>
            </a:endParaRPr>
          </a:p>
          <a:p>
            <a:pPr marL="0" indent="0" algn="just">
              <a:buNone/>
            </a:pPr>
            <a:r>
              <a:rPr lang="uk-UA" sz="2300" b="1" i="1" dirty="0">
                <a:solidFill>
                  <a:schemeClr val="bg1"/>
                </a:solidFill>
              </a:rPr>
              <a:t>      Комплект №1.   </a:t>
            </a:r>
            <a:r>
              <a:rPr lang="uk-UA" sz="2300" dirty="0">
                <a:solidFill>
                  <a:schemeClr val="bg1"/>
                </a:solidFill>
              </a:rPr>
              <a:t>Циліндрична поверхня (4 ступені вільності)</a:t>
            </a:r>
            <a:r>
              <a:rPr lang="uk-UA" sz="2300" b="1" i="1" dirty="0">
                <a:solidFill>
                  <a:schemeClr val="bg1"/>
                </a:solidFill>
              </a:rPr>
              <a:t> </a:t>
            </a:r>
            <a:r>
              <a:rPr lang="uk-UA" sz="2300" dirty="0">
                <a:solidFill>
                  <a:schemeClr val="bg1"/>
                </a:solidFill>
              </a:rPr>
              <a:t>і торець (1 ступінь вільності)</a:t>
            </a:r>
            <a:r>
              <a:rPr lang="uk-UA" sz="2300" b="1" i="1" dirty="0">
                <a:solidFill>
                  <a:schemeClr val="bg1"/>
                </a:solidFill>
              </a:rPr>
              <a:t>.  </a:t>
            </a:r>
            <a:endParaRPr lang="ru-RU" sz="2300" dirty="0">
              <a:solidFill>
                <a:schemeClr val="bg1"/>
              </a:solidFill>
            </a:endParaRPr>
          </a:p>
          <a:p>
            <a:pPr marL="0" indent="0" algn="just">
              <a:buNone/>
            </a:pPr>
            <a:r>
              <a:rPr lang="uk-UA" sz="2300" b="1" i="1" dirty="0">
                <a:solidFill>
                  <a:schemeClr val="bg1"/>
                </a:solidFill>
              </a:rPr>
              <a:t>     </a:t>
            </a:r>
            <a:r>
              <a:rPr lang="uk-UA" sz="2300" dirty="0">
                <a:solidFill>
                  <a:schemeClr val="bg1"/>
                </a:solidFill>
              </a:rPr>
              <a:t>Циліндрична  поверхня у даному випадку повинна бути довгою (l/d </a:t>
            </a:r>
            <a:r>
              <a:rPr lang="ru-RU" sz="2300" dirty="0">
                <a:solidFill>
                  <a:schemeClr val="bg1"/>
                </a:solidFill>
              </a:rPr>
              <a:t>&gt; 1) і </a:t>
            </a:r>
            <a:r>
              <a:rPr lang="ru-RU" sz="2300" dirty="0" err="1">
                <a:solidFill>
                  <a:schemeClr val="bg1"/>
                </a:solidFill>
              </a:rPr>
              <a:t>виконуватиме</a:t>
            </a:r>
            <a:r>
              <a:rPr lang="ru-RU" sz="2300" dirty="0">
                <a:solidFill>
                  <a:schemeClr val="bg1"/>
                </a:solidFill>
              </a:rPr>
              <a:t> роль </a:t>
            </a:r>
            <a:r>
              <a:rPr lang="ru-RU" sz="2300" dirty="0" err="1">
                <a:solidFill>
                  <a:schemeClr val="bg1"/>
                </a:solidFill>
              </a:rPr>
              <a:t>подвійної</a:t>
            </a:r>
            <a:r>
              <a:rPr lang="ru-RU" sz="2300" dirty="0">
                <a:solidFill>
                  <a:schemeClr val="bg1"/>
                </a:solidFill>
              </a:rPr>
              <a:t> </a:t>
            </a:r>
            <a:r>
              <a:rPr lang="ru-RU" sz="2300" dirty="0" err="1">
                <a:solidFill>
                  <a:schemeClr val="bg1"/>
                </a:solidFill>
              </a:rPr>
              <a:t>напрямної</a:t>
            </a:r>
            <a:r>
              <a:rPr lang="ru-RU" sz="2300" dirty="0">
                <a:solidFill>
                  <a:schemeClr val="bg1"/>
                </a:solidFill>
              </a:rPr>
              <a:t>.</a:t>
            </a:r>
            <a:r>
              <a:rPr lang="uk-UA" sz="2300" dirty="0">
                <a:solidFill>
                  <a:schemeClr val="bg1"/>
                </a:solidFill>
              </a:rPr>
              <a:t> Торець виконує роль опорної бази.  Даний комплект баз застосовується в двох різновидах: циліндрична поверхня, що використовується як подвійна напрямна база, є зовнішньою і циліндрична поверхня є внутрішньою</a:t>
            </a:r>
            <a:endParaRPr lang="ru-RU" sz="2300" dirty="0">
              <a:solidFill>
                <a:schemeClr val="bg1"/>
              </a:solidFill>
            </a:endParaRPr>
          </a:p>
        </p:txBody>
      </p:sp>
      <p:pic>
        <p:nvPicPr>
          <p:cNvPr id="4" name="Рисунок 3"/>
          <p:cNvPicPr/>
          <p:nvPr/>
        </p:nvPicPr>
        <p:blipFill>
          <a:blip r:embed="rId2" cstate="print"/>
          <a:stretch>
            <a:fillRect/>
          </a:stretch>
        </p:blipFill>
        <p:spPr>
          <a:xfrm>
            <a:off x="1582465" y="3396343"/>
            <a:ext cx="3851684" cy="2610986"/>
          </a:xfrm>
          <a:prstGeom prst="rect">
            <a:avLst/>
          </a:prstGeom>
        </p:spPr>
      </p:pic>
      <p:pic>
        <p:nvPicPr>
          <p:cNvPr id="5" name="Рисунок 4"/>
          <p:cNvPicPr/>
          <p:nvPr/>
        </p:nvPicPr>
        <p:blipFill>
          <a:blip r:embed="rId3" cstate="print"/>
          <a:stretch>
            <a:fillRect/>
          </a:stretch>
        </p:blipFill>
        <p:spPr>
          <a:xfrm>
            <a:off x="6650854" y="3394756"/>
            <a:ext cx="3720011" cy="2612573"/>
          </a:xfrm>
          <a:prstGeom prst="rect">
            <a:avLst/>
          </a:prstGeom>
        </p:spPr>
      </p:pic>
      <p:sp>
        <p:nvSpPr>
          <p:cNvPr id="6" name="Прямоугольник 5"/>
          <p:cNvSpPr/>
          <p:nvPr/>
        </p:nvSpPr>
        <p:spPr>
          <a:xfrm>
            <a:off x="1776549" y="6007329"/>
            <a:ext cx="9144000" cy="461665"/>
          </a:xfrm>
          <a:prstGeom prst="rect">
            <a:avLst/>
          </a:prstGeom>
        </p:spPr>
        <p:txBody>
          <a:bodyPr wrap="square">
            <a:spAutoFit/>
          </a:bodyPr>
          <a:lstStyle/>
          <a:p>
            <a:pPr algn="ctr"/>
            <a:r>
              <a:rPr lang="uk-UA" sz="2400" dirty="0" smtClean="0">
                <a:solidFill>
                  <a:schemeClr val="bg1"/>
                </a:solidFill>
                <a:effectLst/>
                <a:ea typeface="Calibri" panose="020F0502020204030204" pitchFamily="34" charset="0"/>
              </a:rPr>
              <a:t>Теоретична схема базування довгих заготовок тіл обертання</a:t>
            </a:r>
            <a:endParaRPr lang="ru-RU" sz="2400" dirty="0">
              <a:solidFill>
                <a:schemeClr val="bg1"/>
              </a:solidFill>
            </a:endParaRPr>
          </a:p>
        </p:txBody>
      </p:sp>
    </p:spTree>
    <p:extLst>
      <p:ext uri="{BB962C8B-B14F-4D97-AF65-F5344CB8AC3E}">
        <p14:creationId xmlns="" xmlns:p14="http://schemas.microsoft.com/office/powerpoint/2010/main" val="15089215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414836"/>
            <a:ext cx="10515600" cy="734695"/>
          </a:xfrm>
        </p:spPr>
        <p:txBody>
          <a:bodyPr>
            <a:normAutofit lnSpcReduction="10000"/>
          </a:bodyPr>
          <a:lstStyle/>
          <a:p>
            <a:pPr marL="0" indent="0">
              <a:buNone/>
            </a:pPr>
            <a:r>
              <a:rPr lang="uk-UA" sz="2400" b="1" i="1" dirty="0">
                <a:solidFill>
                  <a:schemeClr val="bg1"/>
                </a:solidFill>
              </a:rPr>
              <a:t>Комплект №2. </a:t>
            </a:r>
            <a:r>
              <a:rPr lang="uk-UA" sz="2400" dirty="0">
                <a:solidFill>
                  <a:schemeClr val="bg1"/>
                </a:solidFill>
              </a:rPr>
              <a:t>Торець заготовки (3 ступені вільності) і циліндрична поверхня (2 ступені вільності).</a:t>
            </a:r>
            <a:endParaRPr lang="ru-RU" sz="2400" dirty="0">
              <a:solidFill>
                <a:schemeClr val="bg1"/>
              </a:solidFill>
            </a:endParaRPr>
          </a:p>
        </p:txBody>
      </p:sp>
      <p:pic>
        <p:nvPicPr>
          <p:cNvPr id="4" name="Рисунок 3"/>
          <p:cNvPicPr/>
          <p:nvPr/>
        </p:nvPicPr>
        <p:blipFill>
          <a:blip r:embed="rId2" cstate="print"/>
          <a:stretch>
            <a:fillRect/>
          </a:stretch>
        </p:blipFill>
        <p:spPr>
          <a:xfrm>
            <a:off x="1698171" y="1313314"/>
            <a:ext cx="3997235" cy="2764198"/>
          </a:xfrm>
          <a:prstGeom prst="rect">
            <a:avLst/>
          </a:prstGeom>
        </p:spPr>
      </p:pic>
      <p:pic>
        <p:nvPicPr>
          <p:cNvPr id="5" name="Рисунок 4"/>
          <p:cNvPicPr/>
          <p:nvPr/>
        </p:nvPicPr>
        <p:blipFill>
          <a:blip r:embed="rId3" cstate="print"/>
          <a:stretch>
            <a:fillRect/>
          </a:stretch>
        </p:blipFill>
        <p:spPr>
          <a:xfrm>
            <a:off x="6775269" y="1312816"/>
            <a:ext cx="4275908" cy="2764696"/>
          </a:xfrm>
          <a:prstGeom prst="rect">
            <a:avLst/>
          </a:prstGeom>
        </p:spPr>
      </p:pic>
      <p:sp>
        <p:nvSpPr>
          <p:cNvPr id="6" name="Прямоугольник 5"/>
          <p:cNvSpPr/>
          <p:nvPr/>
        </p:nvSpPr>
        <p:spPr>
          <a:xfrm>
            <a:off x="618308" y="4077512"/>
            <a:ext cx="10735491" cy="2308324"/>
          </a:xfrm>
          <a:prstGeom prst="rect">
            <a:avLst/>
          </a:prstGeom>
        </p:spPr>
        <p:txBody>
          <a:bodyPr wrap="square">
            <a:spAutoFit/>
          </a:bodyPr>
          <a:lstStyle/>
          <a:p>
            <a:pPr indent="365125" algn="just"/>
            <a:r>
              <a:rPr lang="uk-UA" sz="2400" dirty="0" smtClean="0">
                <a:solidFill>
                  <a:schemeClr val="bg1"/>
                </a:solidFill>
                <a:effectLst/>
                <a:ea typeface="Calibri" panose="020F0502020204030204" pitchFamily="34" charset="0"/>
              </a:rPr>
              <a:t>Торець (площина) виконує в даному випадку роль встановлювальної бази. Циліндрична поверхня (коротка, l/d &lt; 1) виконує роль подвійної опорної бази. Даний комплект баз має два різновиди: в одному з них циліндрична поверхня є зовнішньою, в другому – внутрішньою. Перший варіант реалізується в </a:t>
            </a:r>
            <a:r>
              <a:rPr lang="uk-UA" sz="2400" dirty="0" err="1" smtClean="0">
                <a:solidFill>
                  <a:schemeClr val="bg1"/>
                </a:solidFill>
                <a:effectLst/>
                <a:ea typeface="Calibri" panose="020F0502020204030204" pitchFamily="34" charset="0"/>
              </a:rPr>
              <a:t>трьохкулачковому</a:t>
            </a:r>
            <a:r>
              <a:rPr lang="uk-UA" sz="2400" dirty="0" smtClean="0">
                <a:solidFill>
                  <a:schemeClr val="bg1"/>
                </a:solidFill>
                <a:effectLst/>
                <a:ea typeface="Calibri" panose="020F0502020204030204" pitchFamily="34" charset="0"/>
              </a:rPr>
              <a:t> самоцентрувальному патроні або в призмі, другий – за допомогою короткої оправки.</a:t>
            </a:r>
            <a:endParaRPr lang="ru-RU" sz="2400" dirty="0">
              <a:solidFill>
                <a:schemeClr val="bg1"/>
              </a:solidFill>
            </a:endParaRPr>
          </a:p>
        </p:txBody>
      </p:sp>
    </p:spTree>
    <p:extLst>
      <p:ext uri="{BB962C8B-B14F-4D97-AF65-F5344CB8AC3E}">
        <p14:creationId xmlns="" xmlns:p14="http://schemas.microsoft.com/office/powerpoint/2010/main" val="17421366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20189" y="414835"/>
            <a:ext cx="5405845" cy="6090467"/>
          </a:xfrm>
        </p:spPr>
        <p:txBody>
          <a:bodyPr>
            <a:normAutofit lnSpcReduction="10000"/>
          </a:bodyPr>
          <a:lstStyle/>
          <a:p>
            <a:pPr marL="0" indent="365125" algn="just">
              <a:lnSpc>
                <a:spcPct val="100000"/>
              </a:lnSpc>
              <a:spcBef>
                <a:spcPts val="0"/>
              </a:spcBef>
              <a:buNone/>
            </a:pPr>
            <a:r>
              <a:rPr lang="uk-UA" sz="2400" b="1" i="1" dirty="0">
                <a:solidFill>
                  <a:schemeClr val="bg1"/>
                </a:solidFill>
              </a:rPr>
              <a:t>Комплект №3. </a:t>
            </a:r>
            <a:r>
              <a:rPr lang="uk-UA" sz="2400" dirty="0">
                <a:solidFill>
                  <a:schemeClr val="bg1"/>
                </a:solidFill>
              </a:rPr>
              <a:t>Вісь заготовки (4 ступені вільності) і конічна поверхня лівого центрового отвору (1 ступінь вільності). Така схема базування застосовується при обробці валів в центрах. Конічні поверхні центрових отворів виконують функції подвійних опорних баз. Конічна поверхня лівого центрового отвору, яка обмежує переміщення </a:t>
            </a:r>
            <a:r>
              <a:rPr lang="uk-UA" sz="2400" dirty="0" err="1">
                <a:solidFill>
                  <a:schemeClr val="bg1"/>
                </a:solidFill>
              </a:rPr>
              <a:t>вала</a:t>
            </a:r>
            <a:r>
              <a:rPr lang="uk-UA" sz="2400" dirty="0">
                <a:solidFill>
                  <a:schemeClr val="bg1"/>
                </a:solidFill>
              </a:rPr>
              <a:t> в осьовому напрямку, виконує, крім того, роль опорної бази. Дана схема базування забезпечує при токарній обробці та круглому </a:t>
            </a:r>
            <a:r>
              <a:rPr lang="uk-UA" sz="2400" dirty="0" err="1">
                <a:solidFill>
                  <a:schemeClr val="bg1"/>
                </a:solidFill>
              </a:rPr>
              <a:t>врізному</a:t>
            </a:r>
            <a:r>
              <a:rPr lang="uk-UA" sz="2400" dirty="0">
                <a:solidFill>
                  <a:schemeClr val="bg1"/>
                </a:solidFill>
              </a:rPr>
              <a:t> шліфуванні досить високу точність діаметральних розмірів і співвісність усіх діаметральних розмірів.</a:t>
            </a:r>
            <a:endParaRPr lang="ru-RU" sz="2400" dirty="0">
              <a:solidFill>
                <a:schemeClr val="bg1"/>
              </a:solidFill>
            </a:endParaRPr>
          </a:p>
        </p:txBody>
      </p:sp>
      <p:pic>
        <p:nvPicPr>
          <p:cNvPr id="4" name="Рисунок 3"/>
          <p:cNvPicPr/>
          <p:nvPr/>
        </p:nvPicPr>
        <p:blipFill>
          <a:blip r:embed="rId2" cstate="print"/>
          <a:stretch>
            <a:fillRect/>
          </a:stretch>
        </p:blipFill>
        <p:spPr>
          <a:xfrm>
            <a:off x="5826034" y="806721"/>
            <a:ext cx="5914617" cy="4758055"/>
          </a:xfrm>
          <a:prstGeom prst="rect">
            <a:avLst/>
          </a:prstGeom>
        </p:spPr>
      </p:pic>
    </p:spTree>
    <p:extLst>
      <p:ext uri="{BB962C8B-B14F-4D97-AF65-F5344CB8AC3E}">
        <p14:creationId xmlns="" xmlns:p14="http://schemas.microsoft.com/office/powerpoint/2010/main" val="37974356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24691" y="467087"/>
            <a:ext cx="11101251" cy="1988730"/>
          </a:xfrm>
        </p:spPr>
        <p:txBody>
          <a:bodyPr>
            <a:normAutofit/>
          </a:bodyPr>
          <a:lstStyle/>
          <a:p>
            <a:pPr marL="0" indent="365125" algn="just">
              <a:buNone/>
            </a:pPr>
            <a:r>
              <a:rPr lang="uk-UA" sz="2400" b="1" i="1" dirty="0">
                <a:solidFill>
                  <a:schemeClr val="bg1"/>
                </a:solidFill>
              </a:rPr>
              <a:t>Комплект №4.</a:t>
            </a:r>
            <a:r>
              <a:rPr lang="uk-UA" sz="2400" dirty="0">
                <a:solidFill>
                  <a:schemeClr val="bg1"/>
                </a:solidFill>
              </a:rPr>
              <a:t> Вісь заготовки (4 ступені вільності) і торець (1 ступінь вільності). Даний комплект баз може бути матеріалізований в різних варіантах.</a:t>
            </a:r>
            <a:endParaRPr lang="ru-RU" sz="2400" dirty="0">
              <a:solidFill>
                <a:schemeClr val="bg1"/>
              </a:solidFill>
            </a:endParaRPr>
          </a:p>
          <a:p>
            <a:pPr marL="0" indent="365125" algn="just">
              <a:buNone/>
            </a:pPr>
            <a:r>
              <a:rPr lang="uk-UA" sz="2400" b="1" i="1" dirty="0" smtClean="0">
                <a:solidFill>
                  <a:schemeClr val="bg1"/>
                </a:solidFill>
              </a:rPr>
              <a:t>Схема </a:t>
            </a:r>
            <a:r>
              <a:rPr lang="uk-UA" sz="2400" b="1" i="1" dirty="0">
                <a:solidFill>
                  <a:schemeClr val="bg1"/>
                </a:solidFill>
              </a:rPr>
              <a:t>а</a:t>
            </a:r>
            <a:r>
              <a:rPr lang="uk-UA" sz="2400" b="1" i="1" dirty="0" smtClean="0">
                <a:solidFill>
                  <a:schemeClr val="bg1"/>
                </a:solidFill>
              </a:rPr>
              <a:t>) </a:t>
            </a:r>
            <a:r>
              <a:rPr lang="uk-UA" sz="2400" dirty="0">
                <a:solidFill>
                  <a:schemeClr val="bg1"/>
                </a:solidFill>
              </a:rPr>
              <a:t>Реалізується за допомогою центрів. Вона припускає застосування </a:t>
            </a:r>
            <a:r>
              <a:rPr lang="uk-UA" sz="2400" dirty="0" err="1">
                <a:solidFill>
                  <a:schemeClr val="bg1"/>
                </a:solidFill>
              </a:rPr>
              <a:t>підпружиненого</a:t>
            </a:r>
            <a:r>
              <a:rPr lang="uk-UA" sz="2400" dirty="0">
                <a:solidFill>
                  <a:schemeClr val="bg1"/>
                </a:solidFill>
              </a:rPr>
              <a:t> потопаючого лівого центра, що виключає похибку базування при витримуванні лінійних розмірів.</a:t>
            </a:r>
            <a:endParaRPr lang="ru-RU" sz="2400" dirty="0">
              <a:solidFill>
                <a:schemeClr val="bg1"/>
              </a:solidFill>
            </a:endParaRPr>
          </a:p>
        </p:txBody>
      </p:sp>
      <p:pic>
        <p:nvPicPr>
          <p:cNvPr id="4" name="Рисунок 3"/>
          <p:cNvPicPr/>
          <p:nvPr/>
        </p:nvPicPr>
        <p:blipFill>
          <a:blip r:embed="rId2" cstate="print"/>
          <a:stretch>
            <a:fillRect/>
          </a:stretch>
        </p:blipFill>
        <p:spPr>
          <a:xfrm>
            <a:off x="2208710" y="2455817"/>
            <a:ext cx="7733212" cy="3873637"/>
          </a:xfrm>
          <a:prstGeom prst="rect">
            <a:avLst/>
          </a:prstGeom>
        </p:spPr>
      </p:pic>
    </p:spTree>
    <p:extLst>
      <p:ext uri="{BB962C8B-B14F-4D97-AF65-F5344CB8AC3E}">
        <p14:creationId xmlns="" xmlns:p14="http://schemas.microsoft.com/office/powerpoint/2010/main" val="20175616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24691" y="519339"/>
            <a:ext cx="11075126" cy="1361712"/>
          </a:xfrm>
        </p:spPr>
        <p:txBody>
          <a:bodyPr/>
          <a:lstStyle/>
          <a:p>
            <a:pPr marL="0" indent="365125" algn="just">
              <a:buNone/>
            </a:pPr>
            <a:r>
              <a:rPr lang="uk-UA" b="1" i="1" dirty="0">
                <a:solidFill>
                  <a:schemeClr val="bg1"/>
                </a:solidFill>
              </a:rPr>
              <a:t>Схема б). </a:t>
            </a:r>
            <a:r>
              <a:rPr lang="uk-UA" dirty="0">
                <a:solidFill>
                  <a:schemeClr val="bg1"/>
                </a:solidFill>
              </a:rPr>
              <a:t>Реалізується за допомогою </a:t>
            </a:r>
            <a:r>
              <a:rPr lang="uk-UA" dirty="0" err="1">
                <a:solidFill>
                  <a:schemeClr val="bg1"/>
                </a:solidFill>
              </a:rPr>
              <a:t>самоцентруючого</a:t>
            </a:r>
            <a:r>
              <a:rPr lang="uk-UA" dirty="0">
                <a:solidFill>
                  <a:schemeClr val="bg1"/>
                </a:solidFill>
              </a:rPr>
              <a:t> патрона з осьовим упором і центра задньої бабки токарного верстата, або за допомогою </a:t>
            </a:r>
            <a:r>
              <a:rPr lang="uk-UA" dirty="0" err="1">
                <a:solidFill>
                  <a:schemeClr val="bg1"/>
                </a:solidFill>
              </a:rPr>
              <a:t>самоцентруючих</a:t>
            </a:r>
            <a:r>
              <a:rPr lang="uk-UA" dirty="0">
                <a:solidFill>
                  <a:schemeClr val="bg1"/>
                </a:solidFill>
              </a:rPr>
              <a:t> розтискних оправок. </a:t>
            </a:r>
            <a:endParaRPr lang="ru-RU" dirty="0">
              <a:solidFill>
                <a:schemeClr val="bg1"/>
              </a:solidFill>
            </a:endParaRPr>
          </a:p>
        </p:txBody>
      </p:sp>
      <p:pic>
        <p:nvPicPr>
          <p:cNvPr id="4" name="Рисунок 3"/>
          <p:cNvPicPr/>
          <p:nvPr/>
        </p:nvPicPr>
        <p:blipFill>
          <a:blip r:embed="rId2" cstate="print"/>
          <a:stretch>
            <a:fillRect/>
          </a:stretch>
        </p:blipFill>
        <p:spPr>
          <a:xfrm>
            <a:off x="2508068" y="1811019"/>
            <a:ext cx="6818811" cy="4406901"/>
          </a:xfrm>
          <a:prstGeom prst="rect">
            <a:avLst/>
          </a:prstGeom>
        </p:spPr>
      </p:pic>
    </p:spTree>
    <p:extLst>
      <p:ext uri="{BB962C8B-B14F-4D97-AF65-F5344CB8AC3E}">
        <p14:creationId xmlns="" xmlns:p14="http://schemas.microsoft.com/office/powerpoint/2010/main" val="19519371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72440" y="493214"/>
            <a:ext cx="11205754" cy="1858100"/>
          </a:xfrm>
        </p:spPr>
        <p:txBody>
          <a:bodyPr>
            <a:normAutofit lnSpcReduction="10000"/>
          </a:bodyPr>
          <a:lstStyle/>
          <a:p>
            <a:pPr marL="0" indent="365125" algn="just">
              <a:lnSpc>
                <a:spcPct val="100000"/>
              </a:lnSpc>
              <a:spcBef>
                <a:spcPts val="0"/>
              </a:spcBef>
              <a:buNone/>
            </a:pPr>
            <a:r>
              <a:rPr lang="uk-UA" sz="2400" b="1" i="1" dirty="0">
                <a:solidFill>
                  <a:schemeClr val="bg1"/>
                </a:solidFill>
              </a:rPr>
              <a:t>Комплект №5.</a:t>
            </a:r>
            <a:r>
              <a:rPr lang="uk-UA" sz="2400" dirty="0">
                <a:solidFill>
                  <a:schemeClr val="bg1"/>
                </a:solidFill>
              </a:rPr>
              <a:t> Конічна поверхня (5 ступенів вільності), яка символізує вісь заготовки (подвійна напрямна) і опорна база. Дана схема базування застосовується у двох варіантах:</a:t>
            </a:r>
            <a:endParaRPr lang="ru-RU" sz="2400" dirty="0">
              <a:solidFill>
                <a:schemeClr val="bg1"/>
              </a:solidFill>
            </a:endParaRPr>
          </a:p>
          <a:p>
            <a:pPr lvl="0" algn="just">
              <a:lnSpc>
                <a:spcPct val="100000"/>
              </a:lnSpc>
              <a:spcBef>
                <a:spcPts val="0"/>
              </a:spcBef>
            </a:pPr>
            <a:r>
              <a:rPr lang="uk-UA" sz="2400" dirty="0">
                <a:solidFill>
                  <a:schemeClr val="bg1"/>
                </a:solidFill>
              </a:rPr>
              <a:t>Коли оброблювана заготовка має похилий конічний отвір;</a:t>
            </a:r>
            <a:endParaRPr lang="ru-RU" sz="2400" dirty="0">
              <a:solidFill>
                <a:schemeClr val="bg1"/>
              </a:solidFill>
            </a:endParaRPr>
          </a:p>
          <a:p>
            <a:pPr lvl="0" algn="just">
              <a:lnSpc>
                <a:spcPct val="100000"/>
              </a:lnSpc>
              <a:spcBef>
                <a:spcPts val="0"/>
              </a:spcBef>
            </a:pPr>
            <a:r>
              <a:rPr lang="uk-UA" sz="2400" dirty="0">
                <a:solidFill>
                  <a:schemeClr val="bg1"/>
                </a:solidFill>
              </a:rPr>
              <a:t>Коли оброблювана заготовка має похилий конічний хвостовик.</a:t>
            </a:r>
            <a:endParaRPr lang="ru-RU" sz="2400" dirty="0">
              <a:solidFill>
                <a:schemeClr val="bg1"/>
              </a:solidFill>
            </a:endParaRPr>
          </a:p>
          <a:p>
            <a:endParaRPr lang="ru-RU" dirty="0">
              <a:solidFill>
                <a:schemeClr val="bg1"/>
              </a:solidFill>
            </a:endParaRPr>
          </a:p>
        </p:txBody>
      </p:sp>
      <p:pic>
        <p:nvPicPr>
          <p:cNvPr id="4" name="Рисунок 3"/>
          <p:cNvPicPr/>
          <p:nvPr/>
        </p:nvPicPr>
        <p:blipFill>
          <a:blip r:embed="rId2" cstate="print"/>
          <a:stretch>
            <a:fillRect/>
          </a:stretch>
        </p:blipFill>
        <p:spPr>
          <a:xfrm>
            <a:off x="3317966" y="2351314"/>
            <a:ext cx="5512525" cy="3173459"/>
          </a:xfrm>
          <a:prstGeom prst="rect">
            <a:avLst/>
          </a:prstGeom>
        </p:spPr>
      </p:pic>
      <p:sp>
        <p:nvSpPr>
          <p:cNvPr id="5" name="Прямоугольник 4"/>
          <p:cNvSpPr/>
          <p:nvPr/>
        </p:nvSpPr>
        <p:spPr>
          <a:xfrm>
            <a:off x="472440" y="5524773"/>
            <a:ext cx="11205754" cy="1200329"/>
          </a:xfrm>
          <a:prstGeom prst="rect">
            <a:avLst/>
          </a:prstGeom>
        </p:spPr>
        <p:txBody>
          <a:bodyPr wrap="square">
            <a:spAutoFit/>
          </a:bodyPr>
          <a:lstStyle/>
          <a:p>
            <a:pPr indent="444500" algn="just"/>
            <a:r>
              <a:rPr lang="uk-UA" sz="2400" dirty="0" smtClean="0">
                <a:solidFill>
                  <a:schemeClr val="bg1"/>
                </a:solidFill>
                <a:effectLst/>
                <a:ea typeface="Calibri" panose="020F0502020204030204" pitchFamily="34" charset="0"/>
              </a:rPr>
              <a:t>Кожний з цих варіантів потребує точно оброблених конічних поверхонь. Схеми базування широко використовуються на фінішних операціях у верстатобудуванні та інструментальному виробництві.</a:t>
            </a:r>
            <a:endParaRPr lang="ru-RU" sz="2400" dirty="0">
              <a:solidFill>
                <a:schemeClr val="bg1"/>
              </a:solidFill>
            </a:endParaRPr>
          </a:p>
        </p:txBody>
      </p:sp>
    </p:spTree>
    <p:extLst>
      <p:ext uri="{BB962C8B-B14F-4D97-AF65-F5344CB8AC3E}">
        <p14:creationId xmlns="" xmlns:p14="http://schemas.microsoft.com/office/powerpoint/2010/main" val="41478470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549275"/>
          </a:xfrm>
        </p:spPr>
        <p:txBody>
          <a:bodyPr>
            <a:normAutofit fontScale="90000"/>
          </a:bodyPr>
          <a:lstStyle/>
          <a:p>
            <a:pPr algn="ctr"/>
            <a:r>
              <a:rPr lang="uk-UA" sz="3600" b="1" dirty="0">
                <a:solidFill>
                  <a:schemeClr val="bg1"/>
                </a:solidFill>
                <a:latin typeface="+mn-lt"/>
              </a:rPr>
              <a:t>4.14.3. Базування за оброблюваними поверхнями</a:t>
            </a:r>
            <a:endParaRPr lang="ru-RU" sz="3600" dirty="0">
              <a:solidFill>
                <a:schemeClr val="bg1"/>
              </a:solidFill>
              <a:latin typeface="+mn-lt"/>
            </a:endParaRPr>
          </a:p>
        </p:txBody>
      </p:sp>
      <p:sp>
        <p:nvSpPr>
          <p:cNvPr id="3" name="Объект 2"/>
          <p:cNvSpPr>
            <a:spLocks noGrp="1"/>
          </p:cNvSpPr>
          <p:nvPr>
            <p:ph idx="1"/>
          </p:nvPr>
        </p:nvSpPr>
        <p:spPr>
          <a:xfrm>
            <a:off x="505097" y="858974"/>
            <a:ext cx="11181805" cy="1387837"/>
          </a:xfrm>
        </p:spPr>
        <p:txBody>
          <a:bodyPr>
            <a:noAutofit/>
          </a:bodyPr>
          <a:lstStyle/>
          <a:p>
            <a:pPr marL="0" indent="365125" algn="just">
              <a:lnSpc>
                <a:spcPct val="110000"/>
              </a:lnSpc>
              <a:spcBef>
                <a:spcPts val="0"/>
              </a:spcBef>
              <a:buNone/>
            </a:pPr>
            <a:r>
              <a:rPr lang="uk-UA" sz="2400" dirty="0">
                <a:solidFill>
                  <a:schemeClr val="bg1"/>
                </a:solidFill>
              </a:rPr>
              <a:t>При окремих видах чистової та фінішної обробки базами можуть бути самі оброблювані поверхні</a:t>
            </a:r>
            <a:r>
              <a:rPr lang="uk-UA" sz="2400" b="1" dirty="0">
                <a:solidFill>
                  <a:schemeClr val="bg1"/>
                </a:solidFill>
              </a:rPr>
              <a:t>. </a:t>
            </a:r>
            <a:r>
              <a:rPr lang="uk-UA" sz="2400" dirty="0">
                <a:solidFill>
                  <a:schemeClr val="bg1"/>
                </a:solidFill>
              </a:rPr>
              <a:t>До таких схем можна віднести</a:t>
            </a:r>
            <a:r>
              <a:rPr lang="uk-UA" sz="2400" b="1" dirty="0">
                <a:solidFill>
                  <a:schemeClr val="bg1"/>
                </a:solidFill>
              </a:rPr>
              <a:t> </a:t>
            </a:r>
            <a:r>
              <a:rPr lang="uk-UA" sz="2400" dirty="0">
                <a:solidFill>
                  <a:schemeClr val="bg1"/>
                </a:solidFill>
              </a:rPr>
              <a:t>базування заготовки при шліфуванні на безцентрово-шліфувальному верстаті. Оброблювана поверхня в даному випадку є подвійною напрямною базою (неповне базування). </a:t>
            </a:r>
            <a:endParaRPr lang="ru-RU" sz="2400" dirty="0">
              <a:solidFill>
                <a:schemeClr val="bg1"/>
              </a:solidFill>
            </a:endParaRPr>
          </a:p>
        </p:txBody>
      </p:sp>
      <p:pic>
        <p:nvPicPr>
          <p:cNvPr id="4" name="Рисунок 3" descr="https://stud.com.ua/imag/tovar/yar_tprm/image388.jpg"/>
          <p:cNvPicPr/>
          <p:nvPr/>
        </p:nvPicPr>
        <p:blipFill>
          <a:blip r:embed="rId2" cstate="print"/>
          <a:srcRect/>
          <a:stretch>
            <a:fillRect/>
          </a:stretch>
        </p:blipFill>
        <p:spPr bwMode="auto">
          <a:xfrm>
            <a:off x="574765" y="2650172"/>
            <a:ext cx="5085805" cy="3553695"/>
          </a:xfrm>
          <a:prstGeom prst="rect">
            <a:avLst/>
          </a:prstGeom>
          <a:noFill/>
          <a:ln w="9525">
            <a:noFill/>
            <a:miter lim="800000"/>
            <a:headEnd/>
            <a:tailEnd/>
          </a:ln>
        </p:spPr>
      </p:pic>
      <p:sp>
        <p:nvSpPr>
          <p:cNvPr id="5" name="Прямоугольник 4"/>
          <p:cNvSpPr/>
          <p:nvPr/>
        </p:nvSpPr>
        <p:spPr>
          <a:xfrm>
            <a:off x="5660570" y="2534194"/>
            <a:ext cx="6096000" cy="3785652"/>
          </a:xfrm>
          <a:prstGeom prst="rect">
            <a:avLst/>
          </a:prstGeom>
        </p:spPr>
        <p:txBody>
          <a:bodyPr>
            <a:spAutoFit/>
          </a:bodyPr>
          <a:lstStyle/>
          <a:p>
            <a:pPr indent="365125" algn="just"/>
            <a:r>
              <a:rPr lang="uk-UA" sz="2400" dirty="0" smtClean="0">
                <a:solidFill>
                  <a:schemeClr val="bg1"/>
                </a:solidFill>
                <a:effectLst/>
                <a:ea typeface="Calibri" panose="020F0502020204030204" pitchFamily="34" charset="0"/>
                <a:cs typeface="Times New Roman" panose="02020603050405020304" pitchFamily="18" charset="0"/>
              </a:rPr>
              <a:t>При протягуванні отворів поверхня останнього також є технологічною базою. Якщо при цьому </a:t>
            </a:r>
            <a:r>
              <a:rPr lang="en-US" sz="2400" dirty="0" smtClean="0">
                <a:solidFill>
                  <a:schemeClr val="bg1"/>
                </a:solidFill>
                <a:effectLst/>
                <a:ea typeface="Calibri" panose="020F0502020204030204" pitchFamily="34" charset="0"/>
                <a:cs typeface="Times New Roman" panose="02020603050405020304" pitchFamily="18" charset="0"/>
              </a:rPr>
              <a:t>l</a:t>
            </a:r>
            <a:r>
              <a:rPr lang="ru-RU" sz="2400" dirty="0" smtClean="0">
                <a:solidFill>
                  <a:schemeClr val="bg1"/>
                </a:solidFill>
                <a:effectLst/>
                <a:ea typeface="Calibri" panose="020F0502020204030204" pitchFamily="34" charset="0"/>
                <a:cs typeface="Times New Roman" panose="02020603050405020304" pitchFamily="18" charset="0"/>
              </a:rPr>
              <a:t>/</a:t>
            </a:r>
            <a:r>
              <a:rPr lang="en-US" sz="2400" dirty="0" smtClean="0">
                <a:solidFill>
                  <a:schemeClr val="bg1"/>
                </a:solidFill>
                <a:effectLst/>
                <a:ea typeface="Calibri" panose="020F0502020204030204" pitchFamily="34" charset="0"/>
                <a:cs typeface="Times New Roman" panose="02020603050405020304" pitchFamily="18" charset="0"/>
              </a:rPr>
              <a:t>d</a:t>
            </a:r>
            <a:r>
              <a:rPr lang="ru-RU" sz="2400" dirty="0" smtClean="0">
                <a:solidFill>
                  <a:schemeClr val="bg1"/>
                </a:solidFill>
                <a:effectLst/>
                <a:ea typeface="Calibri" panose="020F0502020204030204" pitchFamily="34" charset="0"/>
                <a:cs typeface="Times New Roman" panose="02020603050405020304" pitchFamily="18" charset="0"/>
              </a:rPr>
              <a:t> &gt; 1</a:t>
            </a:r>
            <a:r>
              <a:rPr lang="uk-UA" sz="2400" dirty="0" smtClean="0">
                <a:solidFill>
                  <a:schemeClr val="bg1"/>
                </a:solidFill>
                <a:effectLst/>
                <a:ea typeface="Calibri" panose="020F0502020204030204" pitchFamily="34" charset="0"/>
                <a:cs typeface="Times New Roman" panose="02020603050405020304" pitchFamily="18" charset="0"/>
              </a:rPr>
              <a:t>, то поверхня отвору є подвійною напрямною базою, якщо </a:t>
            </a:r>
            <a:r>
              <a:rPr lang="en-US" sz="2400" dirty="0" smtClean="0">
                <a:solidFill>
                  <a:schemeClr val="bg1"/>
                </a:solidFill>
                <a:effectLst/>
                <a:ea typeface="Calibri" panose="020F0502020204030204" pitchFamily="34" charset="0"/>
                <a:cs typeface="Times New Roman" panose="02020603050405020304" pitchFamily="18" charset="0"/>
              </a:rPr>
              <a:t>l</a:t>
            </a:r>
            <a:r>
              <a:rPr lang="ru-RU" sz="2400" dirty="0" smtClean="0">
                <a:solidFill>
                  <a:schemeClr val="bg1"/>
                </a:solidFill>
                <a:effectLst/>
                <a:ea typeface="Calibri" panose="020F0502020204030204" pitchFamily="34" charset="0"/>
                <a:cs typeface="Times New Roman" panose="02020603050405020304" pitchFamily="18" charset="0"/>
              </a:rPr>
              <a:t>/</a:t>
            </a:r>
            <a:r>
              <a:rPr lang="en-US" sz="2400" dirty="0" smtClean="0">
                <a:solidFill>
                  <a:schemeClr val="bg1"/>
                </a:solidFill>
                <a:effectLst/>
                <a:ea typeface="Calibri" panose="020F0502020204030204" pitchFamily="34" charset="0"/>
                <a:cs typeface="Times New Roman" panose="02020603050405020304" pitchFamily="18" charset="0"/>
              </a:rPr>
              <a:t>d</a:t>
            </a:r>
            <a:r>
              <a:rPr lang="ru-RU" sz="2400" dirty="0" smtClean="0">
                <a:solidFill>
                  <a:schemeClr val="bg1"/>
                </a:solidFill>
                <a:effectLst/>
                <a:ea typeface="Calibri" panose="020F0502020204030204" pitchFamily="34" charset="0"/>
                <a:cs typeface="Times New Roman" panose="02020603050405020304" pitchFamily="18" charset="0"/>
              </a:rPr>
              <a:t> &lt; 1 – </a:t>
            </a:r>
            <a:r>
              <a:rPr lang="uk-UA" sz="2400" dirty="0" smtClean="0">
                <a:solidFill>
                  <a:schemeClr val="bg1"/>
                </a:solidFill>
                <a:effectLst/>
                <a:ea typeface="Calibri" panose="020F0502020204030204" pitchFamily="34" charset="0"/>
                <a:cs typeface="Times New Roman" panose="02020603050405020304" pitchFamily="18" charset="0"/>
              </a:rPr>
              <a:t>то подвійною опорною базою. Подібні ж схеми базування використовуються при хонінгуванні та суперфінішуванні поверхонь. </a:t>
            </a:r>
            <a:endParaRPr lang="ru-RU" sz="2400" dirty="0" smtClean="0">
              <a:solidFill>
                <a:schemeClr val="bg1"/>
              </a:solidFill>
              <a:effectLst/>
              <a:ea typeface="Calibri" panose="020F0502020204030204" pitchFamily="34" charset="0"/>
              <a:cs typeface="Times New Roman" panose="02020603050405020304" pitchFamily="18" charset="0"/>
            </a:endParaRPr>
          </a:p>
          <a:p>
            <a:pPr indent="365125" algn="just"/>
            <a:r>
              <a:rPr lang="uk-UA" sz="2400" dirty="0" smtClean="0">
                <a:solidFill>
                  <a:schemeClr val="bg1"/>
                </a:solidFill>
                <a:effectLst/>
                <a:ea typeface="Calibri" panose="020F0502020204030204" pitchFamily="34" charset="0"/>
              </a:rPr>
              <a:t>При виготовленні деталі «куля» на усіх технологічних операціях як технологічні бази використовується оброблювана поверхня.</a:t>
            </a:r>
            <a:endParaRPr lang="ru-RU" sz="2400" dirty="0">
              <a:solidFill>
                <a:schemeClr val="bg1"/>
              </a:solidFill>
            </a:endParaRPr>
          </a:p>
        </p:txBody>
      </p:sp>
    </p:spTree>
    <p:extLst>
      <p:ext uri="{BB962C8B-B14F-4D97-AF65-F5344CB8AC3E}">
        <p14:creationId xmlns="" xmlns:p14="http://schemas.microsoft.com/office/powerpoint/2010/main" val="3374188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9269" y="653143"/>
            <a:ext cx="10674531" cy="5523820"/>
          </a:xfrm>
        </p:spPr>
        <p:txBody>
          <a:bodyPr>
            <a:normAutofit fontScale="92500" lnSpcReduction="10000"/>
          </a:bodyPr>
          <a:lstStyle/>
          <a:p>
            <a:pPr marL="0" indent="444500" algn="just">
              <a:buNone/>
            </a:pPr>
            <a:r>
              <a:rPr lang="uk-UA" dirty="0">
                <a:solidFill>
                  <a:schemeClr val="bg1"/>
                </a:solidFill>
              </a:rPr>
              <a:t>Можливим переміщеннями тіла називають елементарні переміщення, які можна здійснити без порушення накладених на тіло </a:t>
            </a:r>
            <a:r>
              <a:rPr lang="uk-UA" dirty="0" err="1">
                <a:solidFill>
                  <a:schemeClr val="bg1"/>
                </a:solidFill>
              </a:rPr>
              <a:t>зв’язків</a:t>
            </a:r>
            <a:r>
              <a:rPr lang="uk-UA" dirty="0">
                <a:solidFill>
                  <a:schemeClr val="bg1"/>
                </a:solidFill>
              </a:rPr>
              <a:t>. Кількість таких можливих переміщень називають числом ступенів вільності даного тіла. </a:t>
            </a:r>
            <a:endParaRPr lang="uk-UA" dirty="0" smtClean="0">
              <a:solidFill>
                <a:schemeClr val="bg1"/>
              </a:solidFill>
            </a:endParaRPr>
          </a:p>
          <a:p>
            <a:pPr marL="0" indent="444500" algn="just">
              <a:buNone/>
            </a:pPr>
            <a:r>
              <a:rPr lang="uk-UA" dirty="0" smtClean="0">
                <a:solidFill>
                  <a:schemeClr val="bg1"/>
                </a:solidFill>
              </a:rPr>
              <a:t>Якщо </a:t>
            </a:r>
            <a:r>
              <a:rPr lang="uk-UA" dirty="0">
                <a:solidFill>
                  <a:schemeClr val="bg1"/>
                </a:solidFill>
              </a:rPr>
              <a:t>тверде тіло може одержувати будь-яке переміщення в просторі, то таке тіло називається </a:t>
            </a:r>
            <a:r>
              <a:rPr lang="uk-UA" b="1" i="1" dirty="0">
                <a:solidFill>
                  <a:schemeClr val="bg1"/>
                </a:solidFill>
              </a:rPr>
              <a:t>вільним</a:t>
            </a:r>
            <a:r>
              <a:rPr lang="uk-UA" dirty="0">
                <a:solidFill>
                  <a:schemeClr val="bg1"/>
                </a:solidFill>
              </a:rPr>
              <a:t>. </a:t>
            </a:r>
            <a:endParaRPr lang="uk-UA" dirty="0" smtClean="0">
              <a:solidFill>
                <a:schemeClr val="bg1"/>
              </a:solidFill>
            </a:endParaRPr>
          </a:p>
          <a:p>
            <a:pPr marL="0" indent="444500" algn="just">
              <a:buNone/>
            </a:pPr>
            <a:r>
              <a:rPr lang="uk-UA" dirty="0" smtClean="0">
                <a:solidFill>
                  <a:schemeClr val="bg1"/>
                </a:solidFill>
              </a:rPr>
              <a:t>Таке </a:t>
            </a:r>
            <a:r>
              <a:rPr lang="uk-UA" dirty="0">
                <a:solidFill>
                  <a:schemeClr val="bg1"/>
                </a:solidFill>
              </a:rPr>
              <a:t>тіло має </a:t>
            </a:r>
            <a:r>
              <a:rPr lang="uk-UA" i="1" dirty="0">
                <a:solidFill>
                  <a:schemeClr val="bg1"/>
                </a:solidFill>
              </a:rPr>
              <a:t>шість ступенів вільності</a:t>
            </a:r>
            <a:r>
              <a:rPr lang="uk-UA" dirty="0">
                <a:solidFill>
                  <a:schemeClr val="bg1"/>
                </a:solidFill>
              </a:rPr>
              <a:t>: три переміщення вздовж координатних осей і три – повороти навколо цих осей</a:t>
            </a:r>
            <a:r>
              <a:rPr lang="uk-UA" dirty="0" smtClean="0">
                <a:solidFill>
                  <a:schemeClr val="bg1"/>
                </a:solidFill>
              </a:rPr>
              <a:t>.</a:t>
            </a:r>
          </a:p>
          <a:p>
            <a:pPr marL="0" indent="444500" algn="just">
              <a:buNone/>
            </a:pPr>
            <a:r>
              <a:rPr lang="uk-UA" dirty="0" smtClean="0">
                <a:solidFill>
                  <a:schemeClr val="bg1"/>
                </a:solidFill>
              </a:rPr>
              <a:t>Таким </a:t>
            </a:r>
            <a:r>
              <a:rPr lang="uk-UA" dirty="0">
                <a:solidFill>
                  <a:schemeClr val="bg1"/>
                </a:solidFill>
              </a:rPr>
              <a:t>чином, щоб зробити тіло нерухомим, потрібно позбавити тіло шести ступенів вільності, а для цього необхідно накласти на нього шість </a:t>
            </a:r>
            <a:r>
              <a:rPr lang="uk-UA" dirty="0" err="1">
                <a:solidFill>
                  <a:schemeClr val="bg1"/>
                </a:solidFill>
              </a:rPr>
              <a:t>зв’язків</a:t>
            </a:r>
            <a:r>
              <a:rPr lang="uk-UA" dirty="0">
                <a:solidFill>
                  <a:schemeClr val="bg1"/>
                </a:solidFill>
              </a:rPr>
              <a:t> (рисунок). З реальних умов зв’язки практично утворюються за допомогою матеріальних тіл. Реалізація двосторонніх геометричних </a:t>
            </a:r>
            <a:r>
              <a:rPr lang="uk-UA" dirty="0" err="1">
                <a:solidFill>
                  <a:schemeClr val="bg1"/>
                </a:solidFill>
              </a:rPr>
              <a:t>зв’язків</a:t>
            </a:r>
            <a:r>
              <a:rPr lang="uk-UA" dirty="0">
                <a:solidFill>
                  <a:schemeClr val="bg1"/>
                </a:solidFill>
              </a:rPr>
              <a:t> досягається дотиком поверхонь тіла з поверхнями іншого тіла, до якого воно приєднується, і прикладання сил і пар сил для забезпечення контакту між ними.</a:t>
            </a:r>
            <a:endParaRPr lang="ru-RU" dirty="0">
              <a:solidFill>
                <a:schemeClr val="bg1"/>
              </a:solidFill>
            </a:endParaRPr>
          </a:p>
        </p:txBody>
      </p:sp>
    </p:spTree>
    <p:extLst>
      <p:ext uri="{BB962C8B-B14F-4D97-AF65-F5344CB8AC3E}">
        <p14:creationId xmlns="" xmlns:p14="http://schemas.microsoft.com/office/powerpoint/2010/main" val="7477673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64326" y="2583271"/>
            <a:ext cx="10515600" cy="1831975"/>
          </a:xfrm>
        </p:spPr>
        <p:txBody>
          <a:bodyPr/>
          <a:lstStyle/>
          <a:p>
            <a:pPr marL="0" indent="0" algn="ctr">
              <a:buNone/>
            </a:pPr>
            <a:r>
              <a:rPr lang="uk-UA" b="1" dirty="0">
                <a:solidFill>
                  <a:schemeClr val="bg1"/>
                </a:solidFill>
              </a:rPr>
              <a:t>Розглянута тема більш повно розкрита в підручнику «Технологія машинобудування» авторів Мельничука П.П. , Боровика А.І., </a:t>
            </a:r>
            <a:r>
              <a:rPr lang="uk-UA" b="1" dirty="0" err="1">
                <a:solidFill>
                  <a:schemeClr val="bg1"/>
                </a:solidFill>
              </a:rPr>
              <a:t>Лінчевського</a:t>
            </a:r>
            <a:r>
              <a:rPr lang="uk-UA" b="1" dirty="0">
                <a:solidFill>
                  <a:schemeClr val="bg1"/>
                </a:solidFill>
              </a:rPr>
              <a:t> П.А., </a:t>
            </a:r>
            <a:r>
              <a:rPr lang="uk-UA" b="1" dirty="0" err="1">
                <a:solidFill>
                  <a:schemeClr val="bg1"/>
                </a:solidFill>
              </a:rPr>
              <a:t>Петракова</a:t>
            </a:r>
            <a:r>
              <a:rPr lang="uk-UA" b="1" dirty="0">
                <a:solidFill>
                  <a:schemeClr val="bg1"/>
                </a:solidFill>
              </a:rPr>
              <a:t> Ю.В.  Видання  ЖДТУ, 2005 рік, - 882 с. Тема 4. Основи базування деталей та заготовок. С. 118 – 180.</a:t>
            </a:r>
            <a:r>
              <a:rPr lang="uk-UA" dirty="0">
                <a:solidFill>
                  <a:schemeClr val="bg1"/>
                </a:solidFill>
              </a:rPr>
              <a:t> </a:t>
            </a:r>
            <a:endParaRPr lang="ru-RU" dirty="0">
              <a:solidFill>
                <a:schemeClr val="bg1"/>
              </a:solidFill>
            </a:endParaRPr>
          </a:p>
        </p:txBody>
      </p:sp>
    </p:spTree>
    <p:extLst>
      <p:ext uri="{BB962C8B-B14F-4D97-AF65-F5344CB8AC3E}">
        <p14:creationId xmlns="" xmlns:p14="http://schemas.microsoft.com/office/powerpoint/2010/main" val="6217955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575401"/>
          </a:xfrm>
        </p:spPr>
        <p:txBody>
          <a:bodyPr>
            <a:normAutofit fontScale="90000"/>
          </a:bodyPr>
          <a:lstStyle/>
          <a:p>
            <a:pPr algn="ctr"/>
            <a:r>
              <a:rPr lang="uk-UA" b="1" dirty="0">
                <a:solidFill>
                  <a:schemeClr val="bg1"/>
                </a:solidFill>
              </a:rPr>
              <a:t>Запитання для самоконтролю</a:t>
            </a:r>
            <a:endParaRPr lang="ru-RU" dirty="0">
              <a:solidFill>
                <a:schemeClr val="bg1"/>
              </a:solidFill>
            </a:endParaRPr>
          </a:p>
        </p:txBody>
      </p:sp>
      <p:sp>
        <p:nvSpPr>
          <p:cNvPr id="3" name="Объект 2"/>
          <p:cNvSpPr>
            <a:spLocks noGrp="1"/>
          </p:cNvSpPr>
          <p:nvPr>
            <p:ph idx="1"/>
          </p:nvPr>
        </p:nvSpPr>
        <p:spPr>
          <a:xfrm>
            <a:off x="295835" y="940526"/>
            <a:ext cx="11618259" cy="5661980"/>
          </a:xfrm>
        </p:spPr>
        <p:txBody>
          <a:bodyPr>
            <a:normAutofit fontScale="62500" lnSpcReduction="20000"/>
          </a:bodyPr>
          <a:lstStyle/>
          <a:p>
            <a:pPr marL="0" indent="0" algn="just">
              <a:lnSpc>
                <a:spcPct val="110000"/>
              </a:lnSpc>
              <a:spcBef>
                <a:spcPts val="0"/>
              </a:spcBef>
              <a:buNone/>
            </a:pPr>
            <a:r>
              <a:rPr lang="ru-RU" dirty="0">
                <a:solidFill>
                  <a:schemeClr val="bg1"/>
                </a:solidFill>
              </a:rPr>
              <a:t>1. Дайте </a:t>
            </a:r>
            <a:r>
              <a:rPr lang="ru-RU" dirty="0" err="1">
                <a:solidFill>
                  <a:schemeClr val="bg1"/>
                </a:solidFill>
              </a:rPr>
              <a:t>визначення</a:t>
            </a:r>
            <a:r>
              <a:rPr lang="ru-RU" dirty="0">
                <a:solidFill>
                  <a:schemeClr val="bg1"/>
                </a:solidFill>
              </a:rPr>
              <a:t> </a:t>
            </a:r>
            <a:r>
              <a:rPr lang="ru-RU" dirty="0" err="1">
                <a:solidFill>
                  <a:schemeClr val="bg1"/>
                </a:solidFill>
              </a:rPr>
              <a:t>базування</a:t>
            </a:r>
            <a:r>
              <a:rPr lang="ru-RU" dirty="0">
                <a:solidFill>
                  <a:schemeClr val="bg1"/>
                </a:solidFill>
              </a:rPr>
              <a:t> і </a:t>
            </a:r>
            <a:r>
              <a:rPr lang="ru-RU" dirty="0" err="1">
                <a:solidFill>
                  <a:schemeClr val="bg1"/>
                </a:solidFill>
              </a:rPr>
              <a:t>бази</a:t>
            </a:r>
            <a:r>
              <a:rPr lang="ru-RU" dirty="0">
                <a:solidFill>
                  <a:schemeClr val="bg1"/>
                </a:solidFill>
              </a:rPr>
              <a:t> при </a:t>
            </a:r>
            <a:r>
              <a:rPr lang="ru-RU" dirty="0" err="1">
                <a:solidFill>
                  <a:schemeClr val="bg1"/>
                </a:solidFill>
              </a:rPr>
              <a:t>виготовленні</a:t>
            </a:r>
            <a:r>
              <a:rPr lang="ru-RU" dirty="0">
                <a:solidFill>
                  <a:schemeClr val="bg1"/>
                </a:solidFill>
              </a:rPr>
              <a:t> деталей, </a:t>
            </a:r>
            <a:r>
              <a:rPr lang="ru-RU" dirty="0" err="1">
                <a:solidFill>
                  <a:schemeClr val="bg1"/>
                </a:solidFill>
              </a:rPr>
              <a:t>складанні</a:t>
            </a:r>
            <a:r>
              <a:rPr lang="ru-RU" dirty="0">
                <a:solidFill>
                  <a:schemeClr val="bg1"/>
                </a:solidFill>
              </a:rPr>
              <a:t> </a:t>
            </a:r>
            <a:r>
              <a:rPr lang="ru-RU" dirty="0" smtClean="0">
                <a:solidFill>
                  <a:schemeClr val="bg1"/>
                </a:solidFill>
              </a:rPr>
              <a:t>та </a:t>
            </a:r>
            <a:r>
              <a:rPr lang="ru-RU" dirty="0" err="1" smtClean="0">
                <a:solidFill>
                  <a:schemeClr val="bg1"/>
                </a:solidFill>
              </a:rPr>
              <a:t>ремонті</a:t>
            </a:r>
            <a:r>
              <a:rPr lang="ru-RU" dirty="0" smtClean="0">
                <a:solidFill>
                  <a:schemeClr val="bg1"/>
                </a:solidFill>
              </a:rPr>
              <a:t> </a:t>
            </a:r>
            <a:r>
              <a:rPr lang="ru-RU" dirty="0">
                <a:solidFill>
                  <a:schemeClr val="bg1"/>
                </a:solidFill>
              </a:rPr>
              <a:t>машин.</a:t>
            </a:r>
          </a:p>
          <a:p>
            <a:pPr marL="0" indent="0" algn="just">
              <a:lnSpc>
                <a:spcPct val="110000"/>
              </a:lnSpc>
              <a:spcBef>
                <a:spcPts val="0"/>
              </a:spcBef>
              <a:buNone/>
            </a:pPr>
            <a:r>
              <a:rPr lang="ru-RU" dirty="0">
                <a:solidFill>
                  <a:schemeClr val="bg1"/>
                </a:solidFill>
              </a:rPr>
              <a:t>2. На </a:t>
            </a:r>
            <a:r>
              <a:rPr lang="ru-RU" dirty="0" err="1">
                <a:solidFill>
                  <a:schemeClr val="bg1"/>
                </a:solidFill>
              </a:rPr>
              <a:t>які</a:t>
            </a:r>
            <a:r>
              <a:rPr lang="ru-RU" dirty="0">
                <a:solidFill>
                  <a:schemeClr val="bg1"/>
                </a:solidFill>
              </a:rPr>
              <a:t> </a:t>
            </a:r>
            <a:r>
              <a:rPr lang="ru-RU" dirty="0" err="1">
                <a:solidFill>
                  <a:schemeClr val="bg1"/>
                </a:solidFill>
              </a:rPr>
              <a:t>теоретичні</a:t>
            </a:r>
            <a:r>
              <a:rPr lang="ru-RU" dirty="0">
                <a:solidFill>
                  <a:schemeClr val="bg1"/>
                </a:solidFill>
              </a:rPr>
              <a:t> </a:t>
            </a:r>
            <a:r>
              <a:rPr lang="ru-RU" dirty="0" err="1">
                <a:solidFill>
                  <a:schemeClr val="bg1"/>
                </a:solidFill>
              </a:rPr>
              <a:t>положення</a:t>
            </a:r>
            <a:r>
              <a:rPr lang="ru-RU" dirty="0">
                <a:solidFill>
                  <a:schemeClr val="bg1"/>
                </a:solidFill>
              </a:rPr>
              <a:t> </a:t>
            </a:r>
            <a:r>
              <a:rPr lang="ru-RU" dirty="0" err="1">
                <a:solidFill>
                  <a:schemeClr val="bg1"/>
                </a:solidFill>
              </a:rPr>
              <a:t>спирається</a:t>
            </a:r>
            <a:r>
              <a:rPr lang="ru-RU" dirty="0">
                <a:solidFill>
                  <a:schemeClr val="bg1"/>
                </a:solidFill>
              </a:rPr>
              <a:t> </a:t>
            </a:r>
            <a:r>
              <a:rPr lang="ru-RU" dirty="0" err="1">
                <a:solidFill>
                  <a:schemeClr val="bg1"/>
                </a:solidFill>
              </a:rPr>
              <a:t>теорія</a:t>
            </a:r>
            <a:r>
              <a:rPr lang="ru-RU" dirty="0">
                <a:solidFill>
                  <a:schemeClr val="bg1"/>
                </a:solidFill>
              </a:rPr>
              <a:t> </a:t>
            </a:r>
            <a:r>
              <a:rPr lang="ru-RU" dirty="0" err="1">
                <a:solidFill>
                  <a:schemeClr val="bg1"/>
                </a:solidFill>
              </a:rPr>
              <a:t>базування</a:t>
            </a:r>
            <a:r>
              <a:rPr lang="ru-RU" dirty="0">
                <a:solidFill>
                  <a:schemeClr val="bg1"/>
                </a:solidFill>
              </a:rPr>
              <a:t>?</a:t>
            </a:r>
          </a:p>
          <a:p>
            <a:pPr marL="0" indent="0" algn="just">
              <a:lnSpc>
                <a:spcPct val="110000"/>
              </a:lnSpc>
              <a:spcBef>
                <a:spcPts val="0"/>
              </a:spcBef>
              <a:buNone/>
            </a:pPr>
            <a:r>
              <a:rPr lang="ru-RU" dirty="0">
                <a:solidFill>
                  <a:schemeClr val="bg1"/>
                </a:solidFill>
              </a:rPr>
              <a:t>3. Дайте </a:t>
            </a:r>
            <a:r>
              <a:rPr lang="ru-RU" dirty="0" err="1">
                <a:solidFill>
                  <a:schemeClr val="bg1"/>
                </a:solidFill>
              </a:rPr>
              <a:t>визначення</a:t>
            </a:r>
            <a:r>
              <a:rPr lang="ru-RU" dirty="0">
                <a:solidFill>
                  <a:schemeClr val="bg1"/>
                </a:solidFill>
              </a:rPr>
              <a:t> </a:t>
            </a:r>
            <a:r>
              <a:rPr lang="ru-RU" dirty="0" err="1">
                <a:solidFill>
                  <a:schemeClr val="bg1"/>
                </a:solidFill>
              </a:rPr>
              <a:t>теоретичної</a:t>
            </a:r>
            <a:r>
              <a:rPr lang="ru-RU" dirty="0">
                <a:solidFill>
                  <a:schemeClr val="bg1"/>
                </a:solidFill>
              </a:rPr>
              <a:t> </a:t>
            </a:r>
            <a:r>
              <a:rPr lang="ru-RU" dirty="0" err="1">
                <a:solidFill>
                  <a:schemeClr val="bg1"/>
                </a:solidFill>
              </a:rPr>
              <a:t>схеми</a:t>
            </a:r>
            <a:r>
              <a:rPr lang="ru-RU" dirty="0">
                <a:solidFill>
                  <a:schemeClr val="bg1"/>
                </a:solidFill>
              </a:rPr>
              <a:t> </a:t>
            </a:r>
            <a:r>
              <a:rPr lang="ru-RU" dirty="0" err="1">
                <a:solidFill>
                  <a:schemeClr val="bg1"/>
                </a:solidFill>
              </a:rPr>
              <a:t>базування</a:t>
            </a:r>
            <a:r>
              <a:rPr lang="ru-RU" dirty="0">
                <a:solidFill>
                  <a:schemeClr val="bg1"/>
                </a:solidFill>
              </a:rPr>
              <a:t>. Як </a:t>
            </a:r>
            <a:r>
              <a:rPr lang="ru-RU" dirty="0" err="1">
                <a:solidFill>
                  <a:schemeClr val="bg1"/>
                </a:solidFill>
              </a:rPr>
              <a:t>умовно</a:t>
            </a:r>
            <a:r>
              <a:rPr lang="ru-RU" dirty="0">
                <a:solidFill>
                  <a:schemeClr val="bg1"/>
                </a:solidFill>
              </a:rPr>
              <a:t> </a:t>
            </a:r>
            <a:r>
              <a:rPr lang="ru-RU" dirty="0" smtClean="0">
                <a:solidFill>
                  <a:schemeClr val="bg1"/>
                </a:solidFill>
              </a:rPr>
              <a:t>вони </a:t>
            </a:r>
            <a:r>
              <a:rPr lang="ru-RU" dirty="0" err="1" smtClean="0">
                <a:solidFill>
                  <a:schemeClr val="bg1"/>
                </a:solidFill>
              </a:rPr>
              <a:t>позначаються</a:t>
            </a:r>
            <a:r>
              <a:rPr lang="ru-RU" dirty="0">
                <a:solidFill>
                  <a:schemeClr val="bg1"/>
                </a:solidFill>
              </a:rPr>
              <a:t>?</a:t>
            </a:r>
          </a:p>
          <a:p>
            <a:pPr marL="0" indent="0" algn="just">
              <a:lnSpc>
                <a:spcPct val="110000"/>
              </a:lnSpc>
              <a:spcBef>
                <a:spcPts val="0"/>
              </a:spcBef>
              <a:buNone/>
            </a:pPr>
            <a:r>
              <a:rPr lang="ru-RU" dirty="0">
                <a:solidFill>
                  <a:schemeClr val="bg1"/>
                </a:solidFill>
              </a:rPr>
              <a:t>4. </a:t>
            </a:r>
            <a:r>
              <a:rPr lang="ru-RU" dirty="0" err="1">
                <a:solidFill>
                  <a:schemeClr val="bg1"/>
                </a:solidFill>
              </a:rPr>
              <a:t>Наведіть</a:t>
            </a:r>
            <a:r>
              <a:rPr lang="ru-RU" dirty="0">
                <a:solidFill>
                  <a:schemeClr val="bg1"/>
                </a:solidFill>
              </a:rPr>
              <a:t> схему </a:t>
            </a:r>
            <a:r>
              <a:rPr lang="ru-RU" dirty="0" err="1">
                <a:solidFill>
                  <a:schemeClr val="bg1"/>
                </a:solidFill>
              </a:rPr>
              <a:t>базування</a:t>
            </a:r>
            <a:r>
              <a:rPr lang="ru-RU" dirty="0">
                <a:solidFill>
                  <a:schemeClr val="bg1"/>
                </a:solidFill>
              </a:rPr>
              <a:t> </a:t>
            </a:r>
            <a:r>
              <a:rPr lang="ru-RU" dirty="0" err="1">
                <a:solidFill>
                  <a:schemeClr val="bg1"/>
                </a:solidFill>
              </a:rPr>
              <a:t>призматичного</a:t>
            </a:r>
            <a:r>
              <a:rPr lang="ru-RU" dirty="0">
                <a:solidFill>
                  <a:schemeClr val="bg1"/>
                </a:solidFill>
              </a:rPr>
              <a:t> </a:t>
            </a:r>
            <a:r>
              <a:rPr lang="ru-RU" dirty="0" err="1">
                <a:solidFill>
                  <a:schemeClr val="bg1"/>
                </a:solidFill>
              </a:rPr>
              <a:t>тіла</a:t>
            </a:r>
            <a:r>
              <a:rPr lang="ru-RU" dirty="0">
                <a:solidFill>
                  <a:schemeClr val="bg1"/>
                </a:solidFill>
              </a:rPr>
              <a:t>. </a:t>
            </a:r>
            <a:r>
              <a:rPr lang="ru-RU" dirty="0" err="1">
                <a:solidFill>
                  <a:schemeClr val="bg1"/>
                </a:solidFill>
              </a:rPr>
              <a:t>Які</a:t>
            </a:r>
            <a:r>
              <a:rPr lang="ru-RU" dirty="0">
                <a:solidFill>
                  <a:schemeClr val="bg1"/>
                </a:solidFill>
              </a:rPr>
              <a:t> </a:t>
            </a:r>
            <a:r>
              <a:rPr lang="ru-RU" dirty="0" err="1">
                <a:solidFill>
                  <a:schemeClr val="bg1"/>
                </a:solidFill>
              </a:rPr>
              <a:t>бази</a:t>
            </a:r>
            <a:r>
              <a:rPr lang="ru-RU" dirty="0">
                <a:solidFill>
                  <a:schemeClr val="bg1"/>
                </a:solidFill>
              </a:rPr>
              <a:t> при </a:t>
            </a:r>
            <a:r>
              <a:rPr lang="ru-RU" dirty="0" err="1">
                <a:solidFill>
                  <a:schemeClr val="bg1"/>
                </a:solidFill>
              </a:rPr>
              <a:t>цьому</a:t>
            </a:r>
            <a:r>
              <a:rPr lang="ru-RU" dirty="0">
                <a:solidFill>
                  <a:schemeClr val="bg1"/>
                </a:solidFill>
              </a:rPr>
              <a:t> </a:t>
            </a:r>
            <a:r>
              <a:rPr lang="ru-RU" dirty="0" err="1" smtClean="0">
                <a:solidFill>
                  <a:schemeClr val="bg1"/>
                </a:solidFill>
              </a:rPr>
              <a:t>беруть</a:t>
            </a:r>
            <a:r>
              <a:rPr lang="ru-RU" dirty="0" smtClean="0">
                <a:solidFill>
                  <a:schemeClr val="bg1"/>
                </a:solidFill>
              </a:rPr>
              <a:t> участь</a:t>
            </a:r>
            <a:r>
              <a:rPr lang="ru-RU" dirty="0">
                <a:solidFill>
                  <a:schemeClr val="bg1"/>
                </a:solidFill>
              </a:rPr>
              <a:t>, </a:t>
            </a:r>
            <a:r>
              <a:rPr lang="ru-RU" dirty="0" err="1">
                <a:solidFill>
                  <a:schemeClr val="bg1"/>
                </a:solidFill>
              </a:rPr>
              <a:t>їх</a:t>
            </a:r>
            <a:r>
              <a:rPr lang="ru-RU" dirty="0">
                <a:solidFill>
                  <a:schemeClr val="bg1"/>
                </a:solidFill>
              </a:rPr>
              <a:t> роль та </a:t>
            </a:r>
            <a:r>
              <a:rPr lang="ru-RU" dirty="0" err="1">
                <a:solidFill>
                  <a:schemeClr val="bg1"/>
                </a:solidFill>
              </a:rPr>
              <a:t>способи</a:t>
            </a:r>
            <a:r>
              <a:rPr lang="ru-RU" dirty="0">
                <a:solidFill>
                  <a:schemeClr val="bg1"/>
                </a:solidFill>
              </a:rPr>
              <a:t> </a:t>
            </a:r>
            <a:r>
              <a:rPr lang="ru-RU" dirty="0" err="1">
                <a:solidFill>
                  <a:schemeClr val="bg1"/>
                </a:solidFill>
              </a:rPr>
              <a:t>практичної</a:t>
            </a:r>
            <a:r>
              <a:rPr lang="ru-RU" dirty="0">
                <a:solidFill>
                  <a:schemeClr val="bg1"/>
                </a:solidFill>
              </a:rPr>
              <a:t> </a:t>
            </a:r>
            <a:r>
              <a:rPr lang="ru-RU" dirty="0" err="1">
                <a:solidFill>
                  <a:schemeClr val="bg1"/>
                </a:solidFill>
              </a:rPr>
              <a:t>реалізації</a:t>
            </a:r>
            <a:r>
              <a:rPr lang="ru-RU" dirty="0">
                <a:solidFill>
                  <a:schemeClr val="bg1"/>
                </a:solidFill>
              </a:rPr>
              <a:t>.</a:t>
            </a:r>
          </a:p>
          <a:p>
            <a:pPr marL="0" indent="0" algn="just">
              <a:lnSpc>
                <a:spcPct val="110000"/>
              </a:lnSpc>
              <a:spcBef>
                <a:spcPts val="0"/>
              </a:spcBef>
              <a:buNone/>
            </a:pPr>
            <a:r>
              <a:rPr lang="ru-RU" dirty="0">
                <a:solidFill>
                  <a:schemeClr val="bg1"/>
                </a:solidFill>
              </a:rPr>
              <a:t>5. </a:t>
            </a:r>
            <a:r>
              <a:rPr lang="ru-RU" dirty="0" err="1">
                <a:solidFill>
                  <a:schemeClr val="bg1"/>
                </a:solidFill>
              </a:rPr>
              <a:t>Наведіть</a:t>
            </a:r>
            <a:r>
              <a:rPr lang="ru-RU" dirty="0">
                <a:solidFill>
                  <a:schemeClr val="bg1"/>
                </a:solidFill>
              </a:rPr>
              <a:t> схему </a:t>
            </a:r>
            <a:r>
              <a:rPr lang="ru-RU" dirty="0" err="1">
                <a:solidFill>
                  <a:schemeClr val="bg1"/>
                </a:solidFill>
              </a:rPr>
              <a:t>базування</a:t>
            </a:r>
            <a:r>
              <a:rPr lang="ru-RU" dirty="0">
                <a:solidFill>
                  <a:schemeClr val="bg1"/>
                </a:solidFill>
              </a:rPr>
              <a:t> </a:t>
            </a:r>
            <a:r>
              <a:rPr lang="ru-RU" dirty="0" err="1">
                <a:solidFill>
                  <a:schemeClr val="bg1"/>
                </a:solidFill>
              </a:rPr>
              <a:t>циліндричного</a:t>
            </a:r>
            <a:r>
              <a:rPr lang="ru-RU" dirty="0">
                <a:solidFill>
                  <a:schemeClr val="bg1"/>
                </a:solidFill>
              </a:rPr>
              <a:t> </a:t>
            </a:r>
            <a:r>
              <a:rPr lang="ru-RU" dirty="0" err="1">
                <a:solidFill>
                  <a:schemeClr val="bg1"/>
                </a:solidFill>
              </a:rPr>
              <a:t>тіла</a:t>
            </a:r>
            <a:r>
              <a:rPr lang="ru-RU" dirty="0">
                <a:solidFill>
                  <a:schemeClr val="bg1"/>
                </a:solidFill>
              </a:rPr>
              <a:t>, </a:t>
            </a:r>
            <a:r>
              <a:rPr lang="ru-RU" dirty="0" err="1">
                <a:solidFill>
                  <a:schemeClr val="bg1"/>
                </a:solidFill>
              </a:rPr>
              <a:t>які</a:t>
            </a:r>
            <a:r>
              <a:rPr lang="ru-RU" dirty="0">
                <a:solidFill>
                  <a:schemeClr val="bg1"/>
                </a:solidFill>
              </a:rPr>
              <a:t> </a:t>
            </a:r>
            <a:r>
              <a:rPr lang="ru-RU" dirty="0" err="1">
                <a:solidFill>
                  <a:schemeClr val="bg1"/>
                </a:solidFill>
              </a:rPr>
              <a:t>бази</a:t>
            </a:r>
            <a:r>
              <a:rPr lang="ru-RU" dirty="0">
                <a:solidFill>
                  <a:schemeClr val="bg1"/>
                </a:solidFill>
              </a:rPr>
              <a:t> при </a:t>
            </a:r>
            <a:r>
              <a:rPr lang="ru-RU" dirty="0" err="1">
                <a:solidFill>
                  <a:schemeClr val="bg1"/>
                </a:solidFill>
              </a:rPr>
              <a:t>цьому</a:t>
            </a:r>
            <a:r>
              <a:rPr lang="ru-RU" dirty="0">
                <a:solidFill>
                  <a:schemeClr val="bg1"/>
                </a:solidFill>
              </a:rPr>
              <a:t> </a:t>
            </a:r>
            <a:r>
              <a:rPr lang="ru-RU" dirty="0" err="1" smtClean="0">
                <a:solidFill>
                  <a:schemeClr val="bg1"/>
                </a:solidFill>
              </a:rPr>
              <a:t>беруть</a:t>
            </a:r>
            <a:r>
              <a:rPr lang="ru-RU" dirty="0" smtClean="0">
                <a:solidFill>
                  <a:schemeClr val="bg1"/>
                </a:solidFill>
              </a:rPr>
              <a:t> участь</a:t>
            </a:r>
            <a:r>
              <a:rPr lang="ru-RU" dirty="0">
                <a:solidFill>
                  <a:schemeClr val="bg1"/>
                </a:solidFill>
              </a:rPr>
              <a:t>? </a:t>
            </a:r>
            <a:r>
              <a:rPr lang="ru-RU" dirty="0" err="1">
                <a:solidFill>
                  <a:schemeClr val="bg1"/>
                </a:solidFill>
              </a:rPr>
              <a:t>Їх</a:t>
            </a:r>
            <a:r>
              <a:rPr lang="ru-RU" dirty="0">
                <a:solidFill>
                  <a:schemeClr val="bg1"/>
                </a:solidFill>
              </a:rPr>
              <a:t> роль та </a:t>
            </a:r>
            <a:r>
              <a:rPr lang="ru-RU" dirty="0" err="1">
                <a:solidFill>
                  <a:schemeClr val="bg1"/>
                </a:solidFill>
              </a:rPr>
              <a:t>способи</a:t>
            </a:r>
            <a:r>
              <a:rPr lang="ru-RU" dirty="0">
                <a:solidFill>
                  <a:schemeClr val="bg1"/>
                </a:solidFill>
              </a:rPr>
              <a:t> </a:t>
            </a:r>
            <a:r>
              <a:rPr lang="ru-RU" dirty="0" err="1">
                <a:solidFill>
                  <a:schemeClr val="bg1"/>
                </a:solidFill>
              </a:rPr>
              <a:t>практичної</a:t>
            </a:r>
            <a:r>
              <a:rPr lang="ru-RU" dirty="0">
                <a:solidFill>
                  <a:schemeClr val="bg1"/>
                </a:solidFill>
              </a:rPr>
              <a:t> </a:t>
            </a:r>
            <a:r>
              <a:rPr lang="ru-RU" dirty="0" err="1">
                <a:solidFill>
                  <a:schemeClr val="bg1"/>
                </a:solidFill>
              </a:rPr>
              <a:t>реалізації</a:t>
            </a:r>
            <a:r>
              <a:rPr lang="ru-RU" dirty="0">
                <a:solidFill>
                  <a:schemeClr val="bg1"/>
                </a:solidFill>
              </a:rPr>
              <a:t>?</a:t>
            </a:r>
          </a:p>
          <a:p>
            <a:pPr marL="0" indent="0" algn="just">
              <a:lnSpc>
                <a:spcPct val="110000"/>
              </a:lnSpc>
              <a:spcBef>
                <a:spcPts val="0"/>
              </a:spcBef>
              <a:buNone/>
            </a:pPr>
            <a:r>
              <a:rPr lang="ru-RU" dirty="0">
                <a:solidFill>
                  <a:schemeClr val="bg1"/>
                </a:solidFill>
              </a:rPr>
              <a:t>6. </a:t>
            </a:r>
            <a:r>
              <a:rPr lang="ru-RU" dirty="0" err="1">
                <a:solidFill>
                  <a:schemeClr val="bg1"/>
                </a:solidFill>
              </a:rPr>
              <a:t>Наведіть</a:t>
            </a:r>
            <a:r>
              <a:rPr lang="ru-RU" dirty="0">
                <a:solidFill>
                  <a:schemeClr val="bg1"/>
                </a:solidFill>
              </a:rPr>
              <a:t> схему </a:t>
            </a:r>
            <a:r>
              <a:rPr lang="ru-RU" dirty="0" err="1">
                <a:solidFill>
                  <a:schemeClr val="bg1"/>
                </a:solidFill>
              </a:rPr>
              <a:t>базування</a:t>
            </a:r>
            <a:r>
              <a:rPr lang="ru-RU" dirty="0">
                <a:solidFill>
                  <a:schemeClr val="bg1"/>
                </a:solidFill>
              </a:rPr>
              <a:t> диска. </a:t>
            </a:r>
            <a:r>
              <a:rPr lang="ru-RU" dirty="0" err="1">
                <a:solidFill>
                  <a:schemeClr val="bg1"/>
                </a:solidFill>
              </a:rPr>
              <a:t>Які</a:t>
            </a:r>
            <a:r>
              <a:rPr lang="ru-RU" dirty="0">
                <a:solidFill>
                  <a:schemeClr val="bg1"/>
                </a:solidFill>
              </a:rPr>
              <a:t> </a:t>
            </a:r>
            <a:r>
              <a:rPr lang="ru-RU" dirty="0" err="1">
                <a:solidFill>
                  <a:schemeClr val="bg1"/>
                </a:solidFill>
              </a:rPr>
              <a:t>бази</a:t>
            </a:r>
            <a:r>
              <a:rPr lang="ru-RU" dirty="0">
                <a:solidFill>
                  <a:schemeClr val="bg1"/>
                </a:solidFill>
              </a:rPr>
              <a:t> при </a:t>
            </a:r>
            <a:r>
              <a:rPr lang="ru-RU" dirty="0" err="1">
                <a:solidFill>
                  <a:schemeClr val="bg1"/>
                </a:solidFill>
              </a:rPr>
              <a:t>цьому</a:t>
            </a:r>
            <a:r>
              <a:rPr lang="ru-RU" dirty="0">
                <a:solidFill>
                  <a:schemeClr val="bg1"/>
                </a:solidFill>
              </a:rPr>
              <a:t> </a:t>
            </a:r>
            <a:r>
              <a:rPr lang="ru-RU" dirty="0" err="1">
                <a:solidFill>
                  <a:schemeClr val="bg1"/>
                </a:solidFill>
              </a:rPr>
              <a:t>беруть</a:t>
            </a:r>
            <a:r>
              <a:rPr lang="ru-RU" dirty="0">
                <a:solidFill>
                  <a:schemeClr val="bg1"/>
                </a:solidFill>
              </a:rPr>
              <a:t> участь, </a:t>
            </a:r>
            <a:r>
              <a:rPr lang="ru-RU" dirty="0" err="1">
                <a:solidFill>
                  <a:schemeClr val="bg1"/>
                </a:solidFill>
              </a:rPr>
              <a:t>їх</a:t>
            </a:r>
            <a:r>
              <a:rPr lang="ru-RU" dirty="0">
                <a:solidFill>
                  <a:schemeClr val="bg1"/>
                </a:solidFill>
              </a:rPr>
              <a:t> роль </a:t>
            </a:r>
            <a:r>
              <a:rPr lang="ru-RU" dirty="0" smtClean="0">
                <a:solidFill>
                  <a:schemeClr val="bg1"/>
                </a:solidFill>
              </a:rPr>
              <a:t>та </a:t>
            </a:r>
            <a:r>
              <a:rPr lang="ru-RU" dirty="0" err="1" smtClean="0">
                <a:solidFill>
                  <a:schemeClr val="bg1"/>
                </a:solidFill>
              </a:rPr>
              <a:t>способи</a:t>
            </a:r>
            <a:r>
              <a:rPr lang="ru-RU" dirty="0" smtClean="0">
                <a:solidFill>
                  <a:schemeClr val="bg1"/>
                </a:solidFill>
              </a:rPr>
              <a:t> </a:t>
            </a:r>
            <a:r>
              <a:rPr lang="ru-RU" dirty="0" err="1">
                <a:solidFill>
                  <a:schemeClr val="bg1"/>
                </a:solidFill>
              </a:rPr>
              <a:t>практичної</a:t>
            </a:r>
            <a:r>
              <a:rPr lang="ru-RU" dirty="0">
                <a:solidFill>
                  <a:schemeClr val="bg1"/>
                </a:solidFill>
              </a:rPr>
              <a:t> </a:t>
            </a:r>
            <a:r>
              <a:rPr lang="ru-RU" dirty="0" err="1">
                <a:solidFill>
                  <a:schemeClr val="bg1"/>
                </a:solidFill>
              </a:rPr>
              <a:t>реалізації</a:t>
            </a:r>
            <a:r>
              <a:rPr lang="ru-RU" dirty="0">
                <a:solidFill>
                  <a:schemeClr val="bg1"/>
                </a:solidFill>
              </a:rPr>
              <a:t>?</a:t>
            </a:r>
          </a:p>
          <a:p>
            <a:pPr marL="0" indent="0" algn="just">
              <a:lnSpc>
                <a:spcPct val="110000"/>
              </a:lnSpc>
              <a:spcBef>
                <a:spcPts val="0"/>
              </a:spcBef>
              <a:buNone/>
            </a:pPr>
            <a:r>
              <a:rPr lang="ru-RU" dirty="0">
                <a:solidFill>
                  <a:schemeClr val="bg1"/>
                </a:solidFill>
              </a:rPr>
              <a:t>7. </a:t>
            </a:r>
            <a:r>
              <a:rPr lang="ru-RU" dirty="0" err="1">
                <a:solidFill>
                  <a:schemeClr val="bg1"/>
                </a:solidFill>
              </a:rPr>
              <a:t>Наведіть</a:t>
            </a:r>
            <a:r>
              <a:rPr lang="ru-RU" dirty="0">
                <a:solidFill>
                  <a:schemeClr val="bg1"/>
                </a:solidFill>
              </a:rPr>
              <a:t> схему </a:t>
            </a:r>
            <a:r>
              <a:rPr lang="ru-RU" dirty="0" err="1">
                <a:solidFill>
                  <a:schemeClr val="bg1"/>
                </a:solidFill>
              </a:rPr>
              <a:t>базування</a:t>
            </a:r>
            <a:r>
              <a:rPr lang="ru-RU" dirty="0">
                <a:solidFill>
                  <a:schemeClr val="bg1"/>
                </a:solidFill>
              </a:rPr>
              <a:t> в центрах. </a:t>
            </a:r>
            <a:r>
              <a:rPr lang="ru-RU" dirty="0" err="1">
                <a:solidFill>
                  <a:schemeClr val="bg1"/>
                </a:solidFill>
              </a:rPr>
              <a:t>Які</a:t>
            </a:r>
            <a:r>
              <a:rPr lang="ru-RU" dirty="0">
                <a:solidFill>
                  <a:schemeClr val="bg1"/>
                </a:solidFill>
              </a:rPr>
              <a:t> </a:t>
            </a:r>
            <a:r>
              <a:rPr lang="ru-RU" dirty="0" err="1">
                <a:solidFill>
                  <a:schemeClr val="bg1"/>
                </a:solidFill>
              </a:rPr>
              <a:t>бази</a:t>
            </a:r>
            <a:r>
              <a:rPr lang="ru-RU" dirty="0">
                <a:solidFill>
                  <a:schemeClr val="bg1"/>
                </a:solidFill>
              </a:rPr>
              <a:t> при </a:t>
            </a:r>
            <a:r>
              <a:rPr lang="ru-RU" dirty="0" err="1">
                <a:solidFill>
                  <a:schemeClr val="bg1"/>
                </a:solidFill>
              </a:rPr>
              <a:t>цьому</a:t>
            </a:r>
            <a:r>
              <a:rPr lang="ru-RU" dirty="0">
                <a:solidFill>
                  <a:schemeClr val="bg1"/>
                </a:solidFill>
              </a:rPr>
              <a:t> </a:t>
            </a:r>
            <a:r>
              <a:rPr lang="ru-RU" dirty="0" err="1">
                <a:solidFill>
                  <a:schemeClr val="bg1"/>
                </a:solidFill>
              </a:rPr>
              <a:t>беруть</a:t>
            </a:r>
            <a:r>
              <a:rPr lang="ru-RU" dirty="0">
                <a:solidFill>
                  <a:schemeClr val="bg1"/>
                </a:solidFill>
              </a:rPr>
              <a:t> участь, </a:t>
            </a:r>
            <a:r>
              <a:rPr lang="ru-RU" dirty="0" err="1" smtClean="0">
                <a:solidFill>
                  <a:schemeClr val="bg1"/>
                </a:solidFill>
              </a:rPr>
              <a:t>їх</a:t>
            </a:r>
            <a:r>
              <a:rPr lang="ru-RU" dirty="0" smtClean="0">
                <a:solidFill>
                  <a:schemeClr val="bg1"/>
                </a:solidFill>
              </a:rPr>
              <a:t> роль</a:t>
            </a:r>
            <a:r>
              <a:rPr lang="ru-RU" dirty="0">
                <a:solidFill>
                  <a:schemeClr val="bg1"/>
                </a:solidFill>
              </a:rPr>
              <a:t>?</a:t>
            </a:r>
          </a:p>
          <a:p>
            <a:pPr marL="0" indent="0" algn="just">
              <a:lnSpc>
                <a:spcPct val="110000"/>
              </a:lnSpc>
              <a:spcBef>
                <a:spcPts val="0"/>
              </a:spcBef>
              <a:buNone/>
            </a:pPr>
            <a:r>
              <a:rPr lang="ru-RU" dirty="0">
                <a:solidFill>
                  <a:schemeClr val="bg1"/>
                </a:solidFill>
              </a:rPr>
              <a:t>8. </a:t>
            </a:r>
            <a:r>
              <a:rPr lang="ru-RU" dirty="0" err="1">
                <a:solidFill>
                  <a:schemeClr val="bg1"/>
                </a:solidFill>
              </a:rPr>
              <a:t>Наведіть</a:t>
            </a:r>
            <a:r>
              <a:rPr lang="ru-RU" dirty="0">
                <a:solidFill>
                  <a:schemeClr val="bg1"/>
                </a:solidFill>
              </a:rPr>
              <a:t> схему </a:t>
            </a:r>
            <a:r>
              <a:rPr lang="ru-RU" dirty="0" err="1">
                <a:solidFill>
                  <a:schemeClr val="bg1"/>
                </a:solidFill>
              </a:rPr>
              <a:t>базування</a:t>
            </a:r>
            <a:r>
              <a:rPr lang="ru-RU" dirty="0">
                <a:solidFill>
                  <a:schemeClr val="bg1"/>
                </a:solidFill>
              </a:rPr>
              <a:t> за </a:t>
            </a:r>
            <a:r>
              <a:rPr lang="ru-RU" dirty="0" err="1">
                <a:solidFill>
                  <a:schemeClr val="bg1"/>
                </a:solidFill>
              </a:rPr>
              <a:t>довгою</a:t>
            </a:r>
            <a:r>
              <a:rPr lang="ru-RU" dirty="0">
                <a:solidFill>
                  <a:schemeClr val="bg1"/>
                </a:solidFill>
              </a:rPr>
              <a:t> конусною </a:t>
            </a:r>
            <a:r>
              <a:rPr lang="ru-RU" dirty="0" err="1">
                <a:solidFill>
                  <a:schemeClr val="bg1"/>
                </a:solidFill>
              </a:rPr>
              <a:t>поверхнею</a:t>
            </a:r>
            <a:r>
              <a:rPr lang="ru-RU" dirty="0">
                <a:solidFill>
                  <a:schemeClr val="bg1"/>
                </a:solidFill>
              </a:rPr>
              <a:t>. </a:t>
            </a:r>
            <a:r>
              <a:rPr lang="ru-RU" dirty="0" err="1">
                <a:solidFill>
                  <a:schemeClr val="bg1"/>
                </a:solidFill>
              </a:rPr>
              <a:t>Які</a:t>
            </a:r>
            <a:r>
              <a:rPr lang="ru-RU" dirty="0">
                <a:solidFill>
                  <a:schemeClr val="bg1"/>
                </a:solidFill>
              </a:rPr>
              <a:t> </a:t>
            </a:r>
            <a:r>
              <a:rPr lang="ru-RU" dirty="0" err="1">
                <a:solidFill>
                  <a:schemeClr val="bg1"/>
                </a:solidFill>
              </a:rPr>
              <a:t>бази</a:t>
            </a:r>
            <a:r>
              <a:rPr lang="ru-RU" dirty="0">
                <a:solidFill>
                  <a:schemeClr val="bg1"/>
                </a:solidFill>
              </a:rPr>
              <a:t> при </a:t>
            </a:r>
            <a:r>
              <a:rPr lang="ru-RU" dirty="0" err="1" smtClean="0">
                <a:solidFill>
                  <a:schemeClr val="bg1"/>
                </a:solidFill>
              </a:rPr>
              <a:t>цьому</a:t>
            </a:r>
            <a:r>
              <a:rPr lang="ru-RU" dirty="0" smtClean="0">
                <a:solidFill>
                  <a:schemeClr val="bg1"/>
                </a:solidFill>
              </a:rPr>
              <a:t> </a:t>
            </a:r>
            <a:r>
              <a:rPr lang="ru-RU" dirty="0" err="1" smtClean="0">
                <a:solidFill>
                  <a:schemeClr val="bg1"/>
                </a:solidFill>
              </a:rPr>
              <a:t>беруть</a:t>
            </a:r>
            <a:r>
              <a:rPr lang="ru-RU" dirty="0" smtClean="0">
                <a:solidFill>
                  <a:schemeClr val="bg1"/>
                </a:solidFill>
              </a:rPr>
              <a:t> </a:t>
            </a:r>
            <a:r>
              <a:rPr lang="ru-RU" dirty="0">
                <a:solidFill>
                  <a:schemeClr val="bg1"/>
                </a:solidFill>
              </a:rPr>
              <a:t>участь? </a:t>
            </a:r>
            <a:r>
              <a:rPr lang="ru-RU" dirty="0" err="1">
                <a:solidFill>
                  <a:schemeClr val="bg1"/>
                </a:solidFill>
              </a:rPr>
              <a:t>Способи</a:t>
            </a:r>
            <a:r>
              <a:rPr lang="ru-RU" dirty="0">
                <a:solidFill>
                  <a:schemeClr val="bg1"/>
                </a:solidFill>
              </a:rPr>
              <a:t> </a:t>
            </a:r>
            <a:r>
              <a:rPr lang="ru-RU" dirty="0" err="1">
                <a:solidFill>
                  <a:schemeClr val="bg1"/>
                </a:solidFill>
              </a:rPr>
              <a:t>практичної</a:t>
            </a:r>
            <a:r>
              <a:rPr lang="ru-RU" dirty="0">
                <a:solidFill>
                  <a:schemeClr val="bg1"/>
                </a:solidFill>
              </a:rPr>
              <a:t> </a:t>
            </a:r>
            <a:r>
              <a:rPr lang="ru-RU" dirty="0" err="1">
                <a:solidFill>
                  <a:schemeClr val="bg1"/>
                </a:solidFill>
              </a:rPr>
              <a:t>реалізації</a:t>
            </a:r>
            <a:endParaRPr lang="ru-RU" dirty="0">
              <a:solidFill>
                <a:schemeClr val="bg1"/>
              </a:solidFill>
            </a:endParaRPr>
          </a:p>
          <a:p>
            <a:pPr marL="0" indent="0" algn="just">
              <a:lnSpc>
                <a:spcPct val="110000"/>
              </a:lnSpc>
              <a:spcBef>
                <a:spcPts val="0"/>
              </a:spcBef>
              <a:buNone/>
            </a:pPr>
            <a:r>
              <a:rPr lang="ru-RU" dirty="0">
                <a:solidFill>
                  <a:schemeClr val="bg1"/>
                </a:solidFill>
              </a:rPr>
              <a:t>9. </a:t>
            </a:r>
            <a:r>
              <a:rPr lang="ru-RU" dirty="0" err="1">
                <a:solidFill>
                  <a:schemeClr val="bg1"/>
                </a:solidFill>
              </a:rPr>
              <a:t>Наведіть</a:t>
            </a:r>
            <a:r>
              <a:rPr lang="ru-RU" dirty="0">
                <a:solidFill>
                  <a:schemeClr val="bg1"/>
                </a:solidFill>
              </a:rPr>
              <a:t> схему </a:t>
            </a:r>
            <a:r>
              <a:rPr lang="ru-RU" dirty="0" err="1">
                <a:solidFill>
                  <a:schemeClr val="bg1"/>
                </a:solidFill>
              </a:rPr>
              <a:t>базування</a:t>
            </a:r>
            <a:r>
              <a:rPr lang="ru-RU" dirty="0">
                <a:solidFill>
                  <a:schemeClr val="bg1"/>
                </a:solidFill>
              </a:rPr>
              <a:t> </a:t>
            </a:r>
            <a:r>
              <a:rPr lang="ru-RU" dirty="0" err="1">
                <a:solidFill>
                  <a:schemeClr val="bg1"/>
                </a:solidFill>
              </a:rPr>
              <a:t>площиною</a:t>
            </a:r>
            <a:r>
              <a:rPr lang="ru-RU" dirty="0">
                <a:solidFill>
                  <a:schemeClr val="bg1"/>
                </a:solidFill>
              </a:rPr>
              <a:t> та </a:t>
            </a:r>
            <a:r>
              <a:rPr lang="ru-RU" dirty="0" err="1">
                <a:solidFill>
                  <a:schemeClr val="bg1"/>
                </a:solidFill>
              </a:rPr>
              <a:t>двома</a:t>
            </a:r>
            <a:r>
              <a:rPr lang="ru-RU" dirty="0">
                <a:solidFill>
                  <a:schemeClr val="bg1"/>
                </a:solidFill>
              </a:rPr>
              <a:t> </a:t>
            </a:r>
            <a:r>
              <a:rPr lang="ru-RU" dirty="0" err="1">
                <a:solidFill>
                  <a:schemeClr val="bg1"/>
                </a:solidFill>
              </a:rPr>
              <a:t>отворами</a:t>
            </a:r>
            <a:r>
              <a:rPr lang="ru-RU" dirty="0">
                <a:solidFill>
                  <a:schemeClr val="bg1"/>
                </a:solidFill>
              </a:rPr>
              <a:t> з </a:t>
            </a:r>
            <a:r>
              <a:rPr lang="ru-RU" dirty="0" err="1" smtClean="0">
                <a:solidFill>
                  <a:schemeClr val="bg1"/>
                </a:solidFill>
              </a:rPr>
              <a:t>перпендикулярними</a:t>
            </a:r>
            <a:r>
              <a:rPr lang="ru-RU" dirty="0" smtClean="0">
                <a:solidFill>
                  <a:schemeClr val="bg1"/>
                </a:solidFill>
              </a:rPr>
              <a:t> до </a:t>
            </a:r>
            <a:r>
              <a:rPr lang="ru-RU" dirty="0" err="1">
                <a:solidFill>
                  <a:schemeClr val="bg1"/>
                </a:solidFill>
              </a:rPr>
              <a:t>неї</a:t>
            </a:r>
            <a:r>
              <a:rPr lang="ru-RU" dirty="0">
                <a:solidFill>
                  <a:schemeClr val="bg1"/>
                </a:solidFill>
              </a:rPr>
              <a:t> осями. </a:t>
            </a:r>
            <a:r>
              <a:rPr lang="ru-RU" dirty="0" err="1">
                <a:solidFill>
                  <a:schemeClr val="bg1"/>
                </a:solidFill>
              </a:rPr>
              <a:t>Які</a:t>
            </a:r>
            <a:r>
              <a:rPr lang="ru-RU" dirty="0">
                <a:solidFill>
                  <a:schemeClr val="bg1"/>
                </a:solidFill>
              </a:rPr>
              <a:t> </a:t>
            </a:r>
            <a:r>
              <a:rPr lang="ru-RU" dirty="0" err="1">
                <a:solidFill>
                  <a:schemeClr val="bg1"/>
                </a:solidFill>
              </a:rPr>
              <a:t>бази</a:t>
            </a:r>
            <a:r>
              <a:rPr lang="ru-RU" dirty="0">
                <a:solidFill>
                  <a:schemeClr val="bg1"/>
                </a:solidFill>
              </a:rPr>
              <a:t> при </a:t>
            </a:r>
            <a:r>
              <a:rPr lang="ru-RU" dirty="0" err="1">
                <a:solidFill>
                  <a:schemeClr val="bg1"/>
                </a:solidFill>
              </a:rPr>
              <a:t>цьому</a:t>
            </a:r>
            <a:r>
              <a:rPr lang="ru-RU" dirty="0">
                <a:solidFill>
                  <a:schemeClr val="bg1"/>
                </a:solidFill>
              </a:rPr>
              <a:t> </a:t>
            </a:r>
            <a:r>
              <a:rPr lang="ru-RU" dirty="0" err="1">
                <a:solidFill>
                  <a:schemeClr val="bg1"/>
                </a:solidFill>
              </a:rPr>
              <a:t>беруть</a:t>
            </a:r>
            <a:r>
              <a:rPr lang="ru-RU" dirty="0">
                <a:solidFill>
                  <a:schemeClr val="bg1"/>
                </a:solidFill>
              </a:rPr>
              <a:t> участь, </a:t>
            </a:r>
            <a:r>
              <a:rPr lang="ru-RU" dirty="0" err="1">
                <a:solidFill>
                  <a:schemeClr val="bg1"/>
                </a:solidFill>
              </a:rPr>
              <a:t>їх</a:t>
            </a:r>
            <a:r>
              <a:rPr lang="ru-RU" dirty="0">
                <a:solidFill>
                  <a:schemeClr val="bg1"/>
                </a:solidFill>
              </a:rPr>
              <a:t> роль?</a:t>
            </a:r>
          </a:p>
          <a:p>
            <a:pPr marL="0" indent="0" algn="just">
              <a:lnSpc>
                <a:spcPct val="110000"/>
              </a:lnSpc>
              <a:spcBef>
                <a:spcPts val="0"/>
              </a:spcBef>
              <a:buNone/>
            </a:pPr>
            <a:r>
              <a:rPr lang="ru-RU" dirty="0">
                <a:solidFill>
                  <a:schemeClr val="bg1"/>
                </a:solidFill>
              </a:rPr>
              <a:t>10. </a:t>
            </a:r>
            <a:r>
              <a:rPr lang="ru-RU" dirty="0" err="1">
                <a:solidFill>
                  <a:schemeClr val="bg1"/>
                </a:solidFill>
              </a:rPr>
              <a:t>Наведіть</a:t>
            </a:r>
            <a:r>
              <a:rPr lang="ru-RU" dirty="0">
                <a:solidFill>
                  <a:schemeClr val="bg1"/>
                </a:solidFill>
              </a:rPr>
              <a:t> </a:t>
            </a:r>
            <a:r>
              <a:rPr lang="ru-RU" dirty="0" err="1">
                <a:solidFill>
                  <a:schemeClr val="bg1"/>
                </a:solidFill>
              </a:rPr>
              <a:t>схеми</a:t>
            </a:r>
            <a:r>
              <a:rPr lang="ru-RU" dirty="0">
                <a:solidFill>
                  <a:schemeClr val="bg1"/>
                </a:solidFill>
              </a:rPr>
              <a:t> </a:t>
            </a:r>
            <a:r>
              <a:rPr lang="ru-RU" dirty="0" err="1">
                <a:solidFill>
                  <a:schemeClr val="bg1"/>
                </a:solidFill>
              </a:rPr>
              <a:t>базування</a:t>
            </a:r>
            <a:r>
              <a:rPr lang="ru-RU" dirty="0">
                <a:solidFill>
                  <a:schemeClr val="bg1"/>
                </a:solidFill>
              </a:rPr>
              <a:t> за </a:t>
            </a:r>
            <a:r>
              <a:rPr lang="ru-RU" dirty="0" err="1">
                <a:solidFill>
                  <a:schemeClr val="bg1"/>
                </a:solidFill>
              </a:rPr>
              <a:t>внутрішнім</a:t>
            </a:r>
            <a:r>
              <a:rPr lang="ru-RU" dirty="0">
                <a:solidFill>
                  <a:schemeClr val="bg1"/>
                </a:solidFill>
              </a:rPr>
              <a:t> </a:t>
            </a:r>
            <a:r>
              <a:rPr lang="ru-RU" dirty="0" err="1">
                <a:solidFill>
                  <a:schemeClr val="bg1"/>
                </a:solidFill>
              </a:rPr>
              <a:t>циліндричним</a:t>
            </a:r>
            <a:r>
              <a:rPr lang="ru-RU" dirty="0">
                <a:solidFill>
                  <a:schemeClr val="bg1"/>
                </a:solidFill>
              </a:rPr>
              <a:t> </a:t>
            </a:r>
            <a:r>
              <a:rPr lang="ru-RU" dirty="0" err="1">
                <a:solidFill>
                  <a:schemeClr val="bg1"/>
                </a:solidFill>
              </a:rPr>
              <a:t>отвором</a:t>
            </a:r>
            <a:r>
              <a:rPr lang="ru-RU" dirty="0">
                <a:solidFill>
                  <a:schemeClr val="bg1"/>
                </a:solidFill>
              </a:rPr>
              <a:t>. </a:t>
            </a:r>
            <a:r>
              <a:rPr lang="ru-RU" dirty="0" err="1">
                <a:solidFill>
                  <a:schemeClr val="bg1"/>
                </a:solidFill>
              </a:rPr>
              <a:t>Які</a:t>
            </a:r>
            <a:r>
              <a:rPr lang="ru-RU" dirty="0">
                <a:solidFill>
                  <a:schemeClr val="bg1"/>
                </a:solidFill>
              </a:rPr>
              <a:t> </a:t>
            </a:r>
            <a:r>
              <a:rPr lang="ru-RU" dirty="0" err="1">
                <a:solidFill>
                  <a:schemeClr val="bg1"/>
                </a:solidFill>
              </a:rPr>
              <a:t>бази</a:t>
            </a:r>
            <a:r>
              <a:rPr lang="ru-RU" dirty="0">
                <a:solidFill>
                  <a:schemeClr val="bg1"/>
                </a:solidFill>
              </a:rPr>
              <a:t> </a:t>
            </a:r>
            <a:r>
              <a:rPr lang="ru-RU" dirty="0" smtClean="0">
                <a:solidFill>
                  <a:schemeClr val="bg1"/>
                </a:solidFill>
              </a:rPr>
              <a:t>при </a:t>
            </a:r>
            <a:r>
              <a:rPr lang="ru-RU" dirty="0" err="1" smtClean="0">
                <a:solidFill>
                  <a:schemeClr val="bg1"/>
                </a:solidFill>
              </a:rPr>
              <a:t>цьому</a:t>
            </a:r>
            <a:r>
              <a:rPr lang="ru-RU" dirty="0" smtClean="0">
                <a:solidFill>
                  <a:schemeClr val="bg1"/>
                </a:solidFill>
              </a:rPr>
              <a:t> </a:t>
            </a:r>
            <a:r>
              <a:rPr lang="ru-RU" dirty="0" err="1">
                <a:solidFill>
                  <a:schemeClr val="bg1"/>
                </a:solidFill>
              </a:rPr>
              <a:t>беруть</a:t>
            </a:r>
            <a:r>
              <a:rPr lang="ru-RU" dirty="0">
                <a:solidFill>
                  <a:schemeClr val="bg1"/>
                </a:solidFill>
              </a:rPr>
              <a:t> участь, </a:t>
            </a:r>
            <a:r>
              <a:rPr lang="ru-RU" dirty="0" err="1">
                <a:solidFill>
                  <a:schemeClr val="bg1"/>
                </a:solidFill>
              </a:rPr>
              <a:t>їх</a:t>
            </a:r>
            <a:r>
              <a:rPr lang="ru-RU" dirty="0">
                <a:solidFill>
                  <a:schemeClr val="bg1"/>
                </a:solidFill>
              </a:rPr>
              <a:t> роль та </a:t>
            </a:r>
            <a:r>
              <a:rPr lang="ru-RU" dirty="0" err="1">
                <a:solidFill>
                  <a:schemeClr val="bg1"/>
                </a:solidFill>
              </a:rPr>
              <a:t>способи</a:t>
            </a:r>
            <a:r>
              <a:rPr lang="ru-RU" dirty="0">
                <a:solidFill>
                  <a:schemeClr val="bg1"/>
                </a:solidFill>
              </a:rPr>
              <a:t> </a:t>
            </a:r>
            <a:r>
              <a:rPr lang="ru-RU" dirty="0" err="1">
                <a:solidFill>
                  <a:schemeClr val="bg1"/>
                </a:solidFill>
              </a:rPr>
              <a:t>практичної</a:t>
            </a:r>
            <a:r>
              <a:rPr lang="ru-RU" dirty="0">
                <a:solidFill>
                  <a:schemeClr val="bg1"/>
                </a:solidFill>
              </a:rPr>
              <a:t> </a:t>
            </a:r>
            <a:r>
              <a:rPr lang="ru-RU" dirty="0" err="1">
                <a:solidFill>
                  <a:schemeClr val="bg1"/>
                </a:solidFill>
              </a:rPr>
              <a:t>реалізації</a:t>
            </a:r>
            <a:r>
              <a:rPr lang="ru-RU" dirty="0">
                <a:solidFill>
                  <a:schemeClr val="bg1"/>
                </a:solidFill>
              </a:rPr>
              <a:t>?</a:t>
            </a:r>
          </a:p>
          <a:p>
            <a:pPr marL="0" indent="0" algn="just">
              <a:lnSpc>
                <a:spcPct val="110000"/>
              </a:lnSpc>
              <a:spcBef>
                <a:spcPts val="0"/>
              </a:spcBef>
              <a:buNone/>
            </a:pPr>
            <a:r>
              <a:rPr lang="ru-RU" dirty="0">
                <a:solidFill>
                  <a:schemeClr val="bg1"/>
                </a:solidFill>
              </a:rPr>
              <a:t>11. </a:t>
            </a:r>
            <a:r>
              <a:rPr lang="ru-RU" dirty="0" err="1">
                <a:solidFill>
                  <a:schemeClr val="bg1"/>
                </a:solidFill>
              </a:rPr>
              <a:t>Сформулюйте</a:t>
            </a:r>
            <a:r>
              <a:rPr lang="ru-RU" dirty="0">
                <a:solidFill>
                  <a:schemeClr val="bg1"/>
                </a:solidFill>
              </a:rPr>
              <a:t> “правило шести </a:t>
            </a:r>
            <a:r>
              <a:rPr lang="ru-RU" dirty="0" err="1">
                <a:solidFill>
                  <a:schemeClr val="bg1"/>
                </a:solidFill>
              </a:rPr>
              <a:t>точок</a:t>
            </a:r>
            <a:r>
              <a:rPr lang="ru-RU" dirty="0">
                <a:solidFill>
                  <a:schemeClr val="bg1"/>
                </a:solidFill>
              </a:rPr>
              <a:t>”.</a:t>
            </a:r>
          </a:p>
          <a:p>
            <a:pPr marL="0" indent="0" algn="just">
              <a:lnSpc>
                <a:spcPct val="110000"/>
              </a:lnSpc>
              <a:spcBef>
                <a:spcPts val="0"/>
              </a:spcBef>
              <a:buNone/>
            </a:pPr>
            <a:r>
              <a:rPr lang="ru-RU" dirty="0">
                <a:solidFill>
                  <a:schemeClr val="bg1"/>
                </a:solidFill>
              </a:rPr>
              <a:t>12. </a:t>
            </a:r>
            <a:r>
              <a:rPr lang="ru-RU" dirty="0" err="1">
                <a:solidFill>
                  <a:schemeClr val="bg1"/>
                </a:solidFill>
              </a:rPr>
              <a:t>Що</a:t>
            </a:r>
            <a:r>
              <a:rPr lang="ru-RU" dirty="0">
                <a:solidFill>
                  <a:schemeClr val="bg1"/>
                </a:solidFill>
              </a:rPr>
              <a:t> </a:t>
            </a:r>
            <a:r>
              <a:rPr lang="ru-RU" dirty="0" err="1">
                <a:solidFill>
                  <a:schemeClr val="bg1"/>
                </a:solidFill>
              </a:rPr>
              <a:t>розуміється</a:t>
            </a:r>
            <a:r>
              <a:rPr lang="ru-RU" dirty="0">
                <a:solidFill>
                  <a:schemeClr val="bg1"/>
                </a:solidFill>
              </a:rPr>
              <a:t> </a:t>
            </a:r>
            <a:r>
              <a:rPr lang="ru-RU" dirty="0" err="1">
                <a:solidFill>
                  <a:schemeClr val="bg1"/>
                </a:solidFill>
              </a:rPr>
              <a:t>під</a:t>
            </a:r>
            <a:r>
              <a:rPr lang="ru-RU" dirty="0">
                <a:solidFill>
                  <a:schemeClr val="bg1"/>
                </a:solidFill>
              </a:rPr>
              <a:t> </a:t>
            </a:r>
            <a:r>
              <a:rPr lang="ru-RU" dirty="0" err="1">
                <a:solidFill>
                  <a:schemeClr val="bg1"/>
                </a:solidFill>
              </a:rPr>
              <a:t>повним</a:t>
            </a:r>
            <a:r>
              <a:rPr lang="ru-RU" dirty="0">
                <a:solidFill>
                  <a:schemeClr val="bg1"/>
                </a:solidFill>
              </a:rPr>
              <a:t> і </a:t>
            </a:r>
            <a:r>
              <a:rPr lang="ru-RU" dirty="0" err="1">
                <a:solidFill>
                  <a:schemeClr val="bg1"/>
                </a:solidFill>
              </a:rPr>
              <a:t>неповним</a:t>
            </a:r>
            <a:r>
              <a:rPr lang="ru-RU" dirty="0">
                <a:solidFill>
                  <a:schemeClr val="bg1"/>
                </a:solidFill>
              </a:rPr>
              <a:t> </a:t>
            </a:r>
            <a:r>
              <a:rPr lang="ru-RU" dirty="0" err="1">
                <a:solidFill>
                  <a:schemeClr val="bg1"/>
                </a:solidFill>
              </a:rPr>
              <a:t>базуванням</a:t>
            </a:r>
            <a:r>
              <a:rPr lang="ru-RU" dirty="0">
                <a:solidFill>
                  <a:schemeClr val="bg1"/>
                </a:solidFill>
              </a:rPr>
              <a:t>?</a:t>
            </a:r>
          </a:p>
          <a:p>
            <a:pPr marL="0" indent="0" algn="just">
              <a:lnSpc>
                <a:spcPct val="110000"/>
              </a:lnSpc>
              <a:spcBef>
                <a:spcPts val="0"/>
              </a:spcBef>
              <a:buNone/>
            </a:pPr>
            <a:r>
              <a:rPr lang="ru-RU" dirty="0">
                <a:solidFill>
                  <a:schemeClr val="bg1"/>
                </a:solidFill>
              </a:rPr>
              <a:t>13. За </a:t>
            </a:r>
            <a:r>
              <a:rPr lang="ru-RU" dirty="0" err="1">
                <a:solidFill>
                  <a:schemeClr val="bg1"/>
                </a:solidFill>
              </a:rPr>
              <a:t>якими</a:t>
            </a:r>
            <a:r>
              <a:rPr lang="ru-RU" dirty="0">
                <a:solidFill>
                  <a:schemeClr val="bg1"/>
                </a:solidFill>
              </a:rPr>
              <a:t> </a:t>
            </a:r>
            <a:r>
              <a:rPr lang="ru-RU" dirty="0" err="1">
                <a:solidFill>
                  <a:schemeClr val="bg1"/>
                </a:solidFill>
              </a:rPr>
              <a:t>ознаками</a:t>
            </a:r>
            <a:r>
              <a:rPr lang="ru-RU" dirty="0">
                <a:solidFill>
                  <a:schemeClr val="bg1"/>
                </a:solidFill>
              </a:rPr>
              <a:t> </a:t>
            </a:r>
            <a:r>
              <a:rPr lang="ru-RU" dirty="0" err="1">
                <a:solidFill>
                  <a:schemeClr val="bg1"/>
                </a:solidFill>
              </a:rPr>
              <a:t>класифікуються</a:t>
            </a:r>
            <a:r>
              <a:rPr lang="ru-RU" dirty="0">
                <a:solidFill>
                  <a:schemeClr val="bg1"/>
                </a:solidFill>
              </a:rPr>
              <a:t> </a:t>
            </a:r>
            <a:r>
              <a:rPr lang="ru-RU" dirty="0" err="1">
                <a:solidFill>
                  <a:schemeClr val="bg1"/>
                </a:solidFill>
              </a:rPr>
              <a:t>технологічні</a:t>
            </a:r>
            <a:r>
              <a:rPr lang="ru-RU" dirty="0">
                <a:solidFill>
                  <a:schemeClr val="bg1"/>
                </a:solidFill>
              </a:rPr>
              <a:t> </a:t>
            </a:r>
            <a:r>
              <a:rPr lang="ru-RU" dirty="0" err="1">
                <a:solidFill>
                  <a:schemeClr val="bg1"/>
                </a:solidFill>
              </a:rPr>
              <a:t>бази</a:t>
            </a:r>
            <a:r>
              <a:rPr lang="ru-RU" dirty="0">
                <a:solidFill>
                  <a:schemeClr val="bg1"/>
                </a:solidFill>
              </a:rPr>
              <a:t>? </a:t>
            </a:r>
            <a:r>
              <a:rPr lang="ru-RU" dirty="0" err="1">
                <a:solidFill>
                  <a:schemeClr val="bg1"/>
                </a:solidFill>
              </a:rPr>
              <a:t>Дати</a:t>
            </a:r>
            <a:r>
              <a:rPr lang="ru-RU" dirty="0">
                <a:solidFill>
                  <a:schemeClr val="bg1"/>
                </a:solidFill>
              </a:rPr>
              <a:t> </a:t>
            </a:r>
            <a:r>
              <a:rPr lang="ru-RU" dirty="0" err="1">
                <a:solidFill>
                  <a:schemeClr val="bg1"/>
                </a:solidFill>
              </a:rPr>
              <a:t>їх</a:t>
            </a:r>
            <a:r>
              <a:rPr lang="ru-RU" dirty="0">
                <a:solidFill>
                  <a:schemeClr val="bg1"/>
                </a:solidFill>
              </a:rPr>
              <a:t> </a:t>
            </a:r>
            <a:r>
              <a:rPr lang="ru-RU" dirty="0" err="1" smtClean="0">
                <a:solidFill>
                  <a:schemeClr val="bg1"/>
                </a:solidFill>
              </a:rPr>
              <a:t>коротку</a:t>
            </a:r>
            <a:r>
              <a:rPr lang="ru-RU" dirty="0" smtClean="0">
                <a:solidFill>
                  <a:schemeClr val="bg1"/>
                </a:solidFill>
              </a:rPr>
              <a:t> характеристику</a:t>
            </a:r>
            <a:r>
              <a:rPr lang="ru-RU" dirty="0">
                <a:solidFill>
                  <a:schemeClr val="bg1"/>
                </a:solidFill>
              </a:rPr>
              <a:t>.</a:t>
            </a:r>
          </a:p>
          <a:p>
            <a:pPr marL="0" indent="0" algn="just">
              <a:lnSpc>
                <a:spcPct val="110000"/>
              </a:lnSpc>
              <a:spcBef>
                <a:spcPts val="0"/>
              </a:spcBef>
              <a:buNone/>
            </a:pPr>
            <a:r>
              <a:rPr lang="ru-RU" dirty="0">
                <a:solidFill>
                  <a:schemeClr val="bg1"/>
                </a:solidFill>
              </a:rPr>
              <a:t>14. Яку роль </a:t>
            </a:r>
            <a:r>
              <a:rPr lang="ru-RU" dirty="0" err="1">
                <a:solidFill>
                  <a:schemeClr val="bg1"/>
                </a:solidFill>
              </a:rPr>
              <a:t>виконують</a:t>
            </a:r>
            <a:r>
              <a:rPr lang="ru-RU" dirty="0">
                <a:solidFill>
                  <a:schemeClr val="bg1"/>
                </a:solidFill>
              </a:rPr>
              <a:t> </a:t>
            </a:r>
            <a:r>
              <a:rPr lang="ru-RU" dirty="0" err="1">
                <a:solidFill>
                  <a:schemeClr val="bg1"/>
                </a:solidFill>
              </a:rPr>
              <a:t>направлені</a:t>
            </a:r>
            <a:r>
              <a:rPr lang="ru-RU" dirty="0">
                <a:solidFill>
                  <a:schemeClr val="bg1"/>
                </a:solidFill>
              </a:rPr>
              <a:t> </a:t>
            </a:r>
            <a:r>
              <a:rPr lang="ru-RU" dirty="0" err="1">
                <a:solidFill>
                  <a:schemeClr val="bg1"/>
                </a:solidFill>
              </a:rPr>
              <a:t>затискачі</a:t>
            </a:r>
            <a:r>
              <a:rPr lang="ru-RU" dirty="0">
                <a:solidFill>
                  <a:schemeClr val="bg1"/>
                </a:solidFill>
              </a:rPr>
              <a:t> при </a:t>
            </a:r>
            <a:r>
              <a:rPr lang="ru-RU" dirty="0" err="1">
                <a:solidFill>
                  <a:schemeClr val="bg1"/>
                </a:solidFill>
              </a:rPr>
              <a:t>базуванні</a:t>
            </a:r>
            <a:r>
              <a:rPr lang="ru-RU" dirty="0">
                <a:solidFill>
                  <a:schemeClr val="bg1"/>
                </a:solidFill>
              </a:rPr>
              <a:t> заготовок?</a:t>
            </a:r>
          </a:p>
          <a:p>
            <a:pPr marL="0" indent="0" algn="just">
              <a:lnSpc>
                <a:spcPct val="110000"/>
              </a:lnSpc>
              <a:spcBef>
                <a:spcPts val="0"/>
              </a:spcBef>
              <a:buNone/>
            </a:pPr>
            <a:r>
              <a:rPr lang="ru-RU" dirty="0">
                <a:solidFill>
                  <a:schemeClr val="bg1"/>
                </a:solidFill>
              </a:rPr>
              <a:t>15. </a:t>
            </a:r>
            <a:r>
              <a:rPr lang="ru-RU" dirty="0" err="1">
                <a:solidFill>
                  <a:schemeClr val="bg1"/>
                </a:solidFill>
              </a:rPr>
              <a:t>Наведіть</a:t>
            </a:r>
            <a:r>
              <a:rPr lang="ru-RU" dirty="0">
                <a:solidFill>
                  <a:schemeClr val="bg1"/>
                </a:solidFill>
              </a:rPr>
              <a:t> </a:t>
            </a:r>
            <a:r>
              <a:rPr lang="ru-RU" dirty="0" err="1">
                <a:solidFill>
                  <a:schemeClr val="bg1"/>
                </a:solidFill>
              </a:rPr>
              <a:t>приклади</a:t>
            </a:r>
            <a:r>
              <a:rPr lang="ru-RU" dirty="0">
                <a:solidFill>
                  <a:schemeClr val="bg1"/>
                </a:solidFill>
              </a:rPr>
              <a:t> </a:t>
            </a:r>
            <a:r>
              <a:rPr lang="ru-RU" dirty="0" err="1">
                <a:solidFill>
                  <a:schemeClr val="bg1"/>
                </a:solidFill>
              </a:rPr>
              <a:t>явних</a:t>
            </a:r>
            <a:r>
              <a:rPr lang="ru-RU" dirty="0">
                <a:solidFill>
                  <a:schemeClr val="bg1"/>
                </a:solidFill>
              </a:rPr>
              <a:t> і </a:t>
            </a:r>
            <a:r>
              <a:rPr lang="ru-RU" dirty="0" err="1">
                <a:solidFill>
                  <a:schemeClr val="bg1"/>
                </a:solidFill>
              </a:rPr>
              <a:t>прихованих</a:t>
            </a:r>
            <a:r>
              <a:rPr lang="ru-RU" dirty="0">
                <a:solidFill>
                  <a:schemeClr val="bg1"/>
                </a:solidFill>
              </a:rPr>
              <a:t> баз. Яка </a:t>
            </a:r>
            <a:r>
              <a:rPr lang="ru-RU" dirty="0" err="1">
                <a:solidFill>
                  <a:schemeClr val="bg1"/>
                </a:solidFill>
              </a:rPr>
              <a:t>суттєва</a:t>
            </a:r>
            <a:r>
              <a:rPr lang="ru-RU" dirty="0">
                <a:solidFill>
                  <a:schemeClr val="bg1"/>
                </a:solidFill>
              </a:rPr>
              <a:t> </a:t>
            </a:r>
            <a:r>
              <a:rPr lang="ru-RU" dirty="0" err="1">
                <a:solidFill>
                  <a:schemeClr val="bg1"/>
                </a:solidFill>
              </a:rPr>
              <a:t>різниця</a:t>
            </a:r>
            <a:r>
              <a:rPr lang="ru-RU" dirty="0">
                <a:solidFill>
                  <a:schemeClr val="bg1"/>
                </a:solidFill>
              </a:rPr>
              <a:t> </a:t>
            </a:r>
            <a:r>
              <a:rPr lang="ru-RU" dirty="0" err="1">
                <a:solidFill>
                  <a:schemeClr val="bg1"/>
                </a:solidFill>
              </a:rPr>
              <a:t>між</a:t>
            </a:r>
            <a:r>
              <a:rPr lang="ru-RU" dirty="0">
                <a:solidFill>
                  <a:schemeClr val="bg1"/>
                </a:solidFill>
              </a:rPr>
              <a:t> ними?</a:t>
            </a:r>
          </a:p>
          <a:p>
            <a:pPr marL="0" indent="0" algn="just">
              <a:lnSpc>
                <a:spcPct val="110000"/>
              </a:lnSpc>
              <a:spcBef>
                <a:spcPts val="0"/>
              </a:spcBef>
              <a:buNone/>
            </a:pPr>
            <a:r>
              <a:rPr lang="ru-RU" dirty="0">
                <a:solidFill>
                  <a:schemeClr val="bg1"/>
                </a:solidFill>
              </a:rPr>
              <a:t>16. </a:t>
            </a:r>
            <a:r>
              <a:rPr lang="ru-RU" dirty="0" err="1">
                <a:solidFill>
                  <a:schemeClr val="bg1"/>
                </a:solidFill>
              </a:rPr>
              <a:t>Що</a:t>
            </a:r>
            <a:r>
              <a:rPr lang="ru-RU" dirty="0">
                <a:solidFill>
                  <a:schemeClr val="bg1"/>
                </a:solidFill>
              </a:rPr>
              <a:t> </a:t>
            </a:r>
            <a:r>
              <a:rPr lang="ru-RU" dirty="0" err="1">
                <a:solidFill>
                  <a:schemeClr val="bg1"/>
                </a:solidFill>
              </a:rPr>
              <a:t>розуміється</a:t>
            </a:r>
            <a:r>
              <a:rPr lang="ru-RU" dirty="0">
                <a:solidFill>
                  <a:schemeClr val="bg1"/>
                </a:solidFill>
              </a:rPr>
              <a:t> </a:t>
            </a:r>
            <a:r>
              <a:rPr lang="ru-RU" dirty="0" err="1">
                <a:solidFill>
                  <a:schemeClr val="bg1"/>
                </a:solidFill>
              </a:rPr>
              <a:t>під</a:t>
            </a:r>
            <a:r>
              <a:rPr lang="ru-RU" dirty="0">
                <a:solidFill>
                  <a:schemeClr val="bg1"/>
                </a:solidFill>
              </a:rPr>
              <a:t> </a:t>
            </a:r>
            <a:r>
              <a:rPr lang="ru-RU" dirty="0" err="1">
                <a:solidFill>
                  <a:schemeClr val="bg1"/>
                </a:solidFill>
              </a:rPr>
              <a:t>визначеністю</a:t>
            </a:r>
            <a:r>
              <a:rPr lang="ru-RU" dirty="0">
                <a:solidFill>
                  <a:schemeClr val="bg1"/>
                </a:solidFill>
              </a:rPr>
              <a:t> та </a:t>
            </a:r>
            <a:r>
              <a:rPr lang="ru-RU" dirty="0" err="1">
                <a:solidFill>
                  <a:schemeClr val="bg1"/>
                </a:solidFill>
              </a:rPr>
              <a:t>невизначеністю</a:t>
            </a:r>
            <a:r>
              <a:rPr lang="ru-RU" dirty="0">
                <a:solidFill>
                  <a:schemeClr val="bg1"/>
                </a:solidFill>
              </a:rPr>
              <a:t> </a:t>
            </a:r>
            <a:r>
              <a:rPr lang="ru-RU" dirty="0" err="1">
                <a:solidFill>
                  <a:schemeClr val="bg1"/>
                </a:solidFill>
              </a:rPr>
              <a:t>базування</a:t>
            </a:r>
            <a:r>
              <a:rPr lang="ru-RU" dirty="0">
                <a:solidFill>
                  <a:schemeClr val="bg1"/>
                </a:solidFill>
              </a:rPr>
              <a:t>? Причини, </a:t>
            </a:r>
            <a:r>
              <a:rPr lang="ru-RU" dirty="0" smtClean="0">
                <a:solidFill>
                  <a:schemeClr val="bg1"/>
                </a:solidFill>
              </a:rPr>
              <a:t>за </a:t>
            </a:r>
            <a:r>
              <a:rPr lang="ru-RU" dirty="0" err="1" smtClean="0">
                <a:solidFill>
                  <a:schemeClr val="bg1"/>
                </a:solidFill>
              </a:rPr>
              <a:t>якими</a:t>
            </a:r>
            <a:r>
              <a:rPr lang="ru-RU" dirty="0" smtClean="0">
                <a:solidFill>
                  <a:schemeClr val="bg1"/>
                </a:solidFill>
              </a:rPr>
              <a:t> </a:t>
            </a:r>
            <a:r>
              <a:rPr lang="ru-RU" dirty="0" err="1">
                <a:solidFill>
                  <a:schemeClr val="bg1"/>
                </a:solidFill>
              </a:rPr>
              <a:t>може</a:t>
            </a:r>
            <a:r>
              <a:rPr lang="ru-RU" dirty="0">
                <a:solidFill>
                  <a:schemeClr val="bg1"/>
                </a:solidFill>
              </a:rPr>
              <a:t> </a:t>
            </a:r>
            <a:r>
              <a:rPr lang="ru-RU" dirty="0" err="1">
                <a:solidFill>
                  <a:schemeClr val="bg1"/>
                </a:solidFill>
              </a:rPr>
              <a:t>відбуватись</a:t>
            </a:r>
            <a:r>
              <a:rPr lang="ru-RU" dirty="0">
                <a:solidFill>
                  <a:schemeClr val="bg1"/>
                </a:solidFill>
              </a:rPr>
              <a:t> </a:t>
            </a:r>
            <a:r>
              <a:rPr lang="ru-RU" dirty="0" err="1">
                <a:solidFill>
                  <a:schemeClr val="bg1"/>
                </a:solidFill>
              </a:rPr>
              <a:t>невизначеність</a:t>
            </a:r>
            <a:r>
              <a:rPr lang="ru-RU" dirty="0">
                <a:solidFill>
                  <a:schemeClr val="bg1"/>
                </a:solidFill>
              </a:rPr>
              <a:t> </a:t>
            </a:r>
            <a:r>
              <a:rPr lang="ru-RU" dirty="0" err="1">
                <a:solidFill>
                  <a:schemeClr val="bg1"/>
                </a:solidFill>
              </a:rPr>
              <a:t>базування</a:t>
            </a:r>
            <a:r>
              <a:rPr lang="ru-RU" dirty="0" smtClean="0">
                <a:solidFill>
                  <a:schemeClr val="bg1"/>
                </a:solidFill>
              </a:rPr>
              <a:t>.</a:t>
            </a:r>
            <a:endParaRPr lang="ru-RU" dirty="0">
              <a:solidFill>
                <a:schemeClr val="bg1"/>
              </a:solidFill>
            </a:endParaRPr>
          </a:p>
        </p:txBody>
      </p:sp>
    </p:spTree>
    <p:extLst>
      <p:ext uri="{BB962C8B-B14F-4D97-AF65-F5344CB8AC3E}">
        <p14:creationId xmlns="" xmlns:p14="http://schemas.microsoft.com/office/powerpoint/2010/main" val="4362381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575401"/>
          </a:xfrm>
        </p:spPr>
        <p:txBody>
          <a:bodyPr>
            <a:normAutofit fontScale="90000"/>
          </a:bodyPr>
          <a:lstStyle/>
          <a:p>
            <a:pPr algn="ctr"/>
            <a:r>
              <a:rPr lang="uk-UA" b="1" dirty="0">
                <a:solidFill>
                  <a:schemeClr val="bg1"/>
                </a:solidFill>
              </a:rPr>
              <a:t>Запитання для самоконтролю</a:t>
            </a:r>
            <a:endParaRPr lang="ru-RU" dirty="0">
              <a:solidFill>
                <a:schemeClr val="bg1"/>
              </a:solidFill>
            </a:endParaRPr>
          </a:p>
        </p:txBody>
      </p:sp>
      <p:sp>
        <p:nvSpPr>
          <p:cNvPr id="3" name="Объект 2"/>
          <p:cNvSpPr>
            <a:spLocks noGrp="1"/>
          </p:cNvSpPr>
          <p:nvPr>
            <p:ph idx="1"/>
          </p:nvPr>
        </p:nvSpPr>
        <p:spPr>
          <a:xfrm>
            <a:off x="484093" y="940526"/>
            <a:ext cx="11362765" cy="5567850"/>
          </a:xfrm>
        </p:spPr>
        <p:txBody>
          <a:bodyPr>
            <a:noAutofit/>
          </a:bodyPr>
          <a:lstStyle/>
          <a:p>
            <a:pPr marL="0" indent="0" algn="just">
              <a:spcBef>
                <a:spcPts val="0"/>
              </a:spcBef>
              <a:buNone/>
            </a:pPr>
            <a:r>
              <a:rPr lang="ru-RU" sz="1800" dirty="0" smtClean="0">
                <a:solidFill>
                  <a:schemeClr val="bg1"/>
                </a:solidFill>
              </a:rPr>
              <a:t>17</a:t>
            </a:r>
            <a:r>
              <a:rPr lang="ru-RU" sz="1800" dirty="0">
                <a:solidFill>
                  <a:schemeClr val="bg1"/>
                </a:solidFill>
              </a:rPr>
              <a:t>. </a:t>
            </a:r>
            <a:r>
              <a:rPr lang="ru-RU" sz="1800" dirty="0" err="1">
                <a:solidFill>
                  <a:schemeClr val="bg1"/>
                </a:solidFill>
              </a:rPr>
              <a:t>Що</a:t>
            </a:r>
            <a:r>
              <a:rPr lang="ru-RU" sz="1800" dirty="0">
                <a:solidFill>
                  <a:schemeClr val="bg1"/>
                </a:solidFill>
              </a:rPr>
              <a:t> </a:t>
            </a:r>
            <a:r>
              <a:rPr lang="ru-RU" sz="1800" dirty="0" err="1">
                <a:solidFill>
                  <a:schemeClr val="bg1"/>
                </a:solidFill>
              </a:rPr>
              <a:t>розуміється</a:t>
            </a:r>
            <a:r>
              <a:rPr lang="ru-RU" sz="1800" dirty="0">
                <a:solidFill>
                  <a:schemeClr val="bg1"/>
                </a:solidFill>
              </a:rPr>
              <a:t> </a:t>
            </a:r>
            <a:r>
              <a:rPr lang="ru-RU" sz="1800" dirty="0" err="1">
                <a:solidFill>
                  <a:schemeClr val="bg1"/>
                </a:solidFill>
              </a:rPr>
              <a:t>під</a:t>
            </a:r>
            <a:r>
              <a:rPr lang="ru-RU" sz="1800" dirty="0">
                <a:solidFill>
                  <a:schemeClr val="bg1"/>
                </a:solidFill>
              </a:rPr>
              <a:t> </a:t>
            </a:r>
            <a:r>
              <a:rPr lang="ru-RU" sz="1800" dirty="0" err="1">
                <a:solidFill>
                  <a:schemeClr val="bg1"/>
                </a:solidFill>
              </a:rPr>
              <a:t>організованою</a:t>
            </a:r>
            <a:r>
              <a:rPr lang="ru-RU" sz="1800" dirty="0">
                <a:solidFill>
                  <a:schemeClr val="bg1"/>
                </a:solidFill>
              </a:rPr>
              <a:t> </a:t>
            </a:r>
            <a:r>
              <a:rPr lang="ru-RU" sz="1800" dirty="0" err="1">
                <a:solidFill>
                  <a:schemeClr val="bg1"/>
                </a:solidFill>
              </a:rPr>
              <a:t>зміною</a:t>
            </a:r>
            <a:r>
              <a:rPr lang="ru-RU" sz="1800" dirty="0">
                <a:solidFill>
                  <a:schemeClr val="bg1"/>
                </a:solidFill>
              </a:rPr>
              <a:t> баз? </a:t>
            </a:r>
            <a:r>
              <a:rPr lang="ru-RU" sz="1800" dirty="0" err="1">
                <a:solidFill>
                  <a:schemeClr val="bg1"/>
                </a:solidFill>
              </a:rPr>
              <a:t>Які</a:t>
            </a:r>
            <a:r>
              <a:rPr lang="ru-RU" sz="1800" dirty="0">
                <a:solidFill>
                  <a:schemeClr val="bg1"/>
                </a:solidFill>
              </a:rPr>
              <a:t> при </a:t>
            </a:r>
            <a:r>
              <a:rPr lang="ru-RU" sz="1800" dirty="0" err="1">
                <a:solidFill>
                  <a:schemeClr val="bg1"/>
                </a:solidFill>
              </a:rPr>
              <a:t>цьому</a:t>
            </a:r>
            <a:r>
              <a:rPr lang="ru-RU" sz="1800" dirty="0">
                <a:solidFill>
                  <a:schemeClr val="bg1"/>
                </a:solidFill>
              </a:rPr>
              <a:t> треба </a:t>
            </a:r>
            <a:r>
              <a:rPr lang="ru-RU" sz="1800" dirty="0" err="1" smtClean="0">
                <a:solidFill>
                  <a:schemeClr val="bg1"/>
                </a:solidFill>
              </a:rPr>
              <a:t>виконати</a:t>
            </a:r>
            <a:r>
              <a:rPr lang="ru-RU" sz="1800" dirty="0" smtClean="0">
                <a:solidFill>
                  <a:schemeClr val="bg1"/>
                </a:solidFill>
              </a:rPr>
              <a:t> заходи </a:t>
            </a:r>
            <a:r>
              <a:rPr lang="ru-RU" sz="1800" dirty="0">
                <a:solidFill>
                  <a:schemeClr val="bg1"/>
                </a:solidFill>
              </a:rPr>
              <a:t>для </a:t>
            </a:r>
            <a:r>
              <a:rPr lang="ru-RU" sz="1800" dirty="0" err="1">
                <a:solidFill>
                  <a:schemeClr val="bg1"/>
                </a:solidFill>
              </a:rPr>
              <a:t>забезпечення</a:t>
            </a:r>
            <a:r>
              <a:rPr lang="ru-RU" sz="1800" dirty="0">
                <a:solidFill>
                  <a:schemeClr val="bg1"/>
                </a:solidFill>
              </a:rPr>
              <a:t> </a:t>
            </a:r>
            <a:r>
              <a:rPr lang="ru-RU" sz="1800" dirty="0" err="1">
                <a:solidFill>
                  <a:schemeClr val="bg1"/>
                </a:solidFill>
              </a:rPr>
              <a:t>точності</a:t>
            </a:r>
            <a:r>
              <a:rPr lang="ru-RU" sz="1800" dirty="0">
                <a:solidFill>
                  <a:schemeClr val="bg1"/>
                </a:solidFill>
              </a:rPr>
              <a:t> </a:t>
            </a:r>
            <a:r>
              <a:rPr lang="ru-RU" sz="1800" dirty="0" err="1">
                <a:solidFill>
                  <a:schemeClr val="bg1"/>
                </a:solidFill>
              </a:rPr>
              <a:t>обробки</a:t>
            </a:r>
            <a:r>
              <a:rPr lang="ru-RU" sz="1800" dirty="0">
                <a:solidFill>
                  <a:schemeClr val="bg1"/>
                </a:solidFill>
              </a:rPr>
              <a:t>?</a:t>
            </a:r>
          </a:p>
          <a:p>
            <a:pPr marL="0" indent="0" algn="just">
              <a:spcBef>
                <a:spcPts val="0"/>
              </a:spcBef>
              <a:buNone/>
            </a:pPr>
            <a:r>
              <a:rPr lang="ru-RU" sz="1800" dirty="0">
                <a:solidFill>
                  <a:schemeClr val="bg1"/>
                </a:solidFill>
              </a:rPr>
              <a:t>18. </a:t>
            </a:r>
            <a:r>
              <a:rPr lang="ru-RU" sz="1800" dirty="0" err="1">
                <a:solidFill>
                  <a:schemeClr val="bg1"/>
                </a:solidFill>
              </a:rPr>
              <a:t>Сформулюйте</a:t>
            </a:r>
            <a:r>
              <a:rPr lang="ru-RU" sz="1800" dirty="0">
                <a:solidFill>
                  <a:schemeClr val="bg1"/>
                </a:solidFill>
              </a:rPr>
              <a:t> правила </a:t>
            </a:r>
            <a:r>
              <a:rPr lang="ru-RU" sz="1800" dirty="0" err="1">
                <a:solidFill>
                  <a:schemeClr val="bg1"/>
                </a:solidFill>
              </a:rPr>
              <a:t>розробки</a:t>
            </a:r>
            <a:r>
              <a:rPr lang="ru-RU" sz="1800" dirty="0">
                <a:solidFill>
                  <a:schemeClr val="bg1"/>
                </a:solidFill>
              </a:rPr>
              <a:t> </a:t>
            </a:r>
            <a:r>
              <a:rPr lang="ru-RU" sz="1800" dirty="0" err="1">
                <a:solidFill>
                  <a:schemeClr val="bg1"/>
                </a:solidFill>
              </a:rPr>
              <a:t>теоретичних</a:t>
            </a:r>
            <a:r>
              <a:rPr lang="ru-RU" sz="1800" dirty="0">
                <a:solidFill>
                  <a:schemeClr val="bg1"/>
                </a:solidFill>
              </a:rPr>
              <a:t> схем </a:t>
            </a:r>
            <a:r>
              <a:rPr lang="ru-RU" sz="1800" dirty="0" err="1">
                <a:solidFill>
                  <a:schemeClr val="bg1"/>
                </a:solidFill>
              </a:rPr>
              <a:t>базування</a:t>
            </a:r>
            <a:r>
              <a:rPr lang="ru-RU" sz="1800" dirty="0">
                <a:solidFill>
                  <a:schemeClr val="bg1"/>
                </a:solidFill>
              </a:rPr>
              <a:t> та </a:t>
            </a:r>
            <a:r>
              <a:rPr lang="ru-RU" sz="1800" dirty="0" err="1" smtClean="0">
                <a:solidFill>
                  <a:schemeClr val="bg1"/>
                </a:solidFill>
              </a:rPr>
              <a:t>наведіть</a:t>
            </a:r>
            <a:r>
              <a:rPr lang="ru-RU" sz="1800" dirty="0" smtClean="0">
                <a:solidFill>
                  <a:schemeClr val="bg1"/>
                </a:solidFill>
              </a:rPr>
              <a:t> </a:t>
            </a:r>
            <a:r>
              <a:rPr lang="ru-RU" sz="1800" dirty="0" err="1" smtClean="0">
                <a:solidFill>
                  <a:schemeClr val="bg1"/>
                </a:solidFill>
              </a:rPr>
              <a:t>приклади</a:t>
            </a:r>
            <a:r>
              <a:rPr lang="ru-RU" sz="1800" dirty="0">
                <a:solidFill>
                  <a:schemeClr val="bg1"/>
                </a:solidFill>
              </a:rPr>
              <a:t>.</a:t>
            </a:r>
          </a:p>
          <a:p>
            <a:pPr marL="0" indent="0" algn="just">
              <a:spcBef>
                <a:spcPts val="0"/>
              </a:spcBef>
              <a:buNone/>
            </a:pPr>
            <a:r>
              <a:rPr lang="ru-RU" sz="1800" dirty="0">
                <a:solidFill>
                  <a:schemeClr val="bg1"/>
                </a:solidFill>
              </a:rPr>
              <a:t>19. </a:t>
            </a:r>
            <a:r>
              <a:rPr lang="ru-RU" sz="1800" dirty="0" err="1">
                <a:solidFill>
                  <a:schemeClr val="bg1"/>
                </a:solidFill>
              </a:rPr>
              <a:t>Які</a:t>
            </a:r>
            <a:r>
              <a:rPr lang="ru-RU" sz="1800" dirty="0">
                <a:solidFill>
                  <a:schemeClr val="bg1"/>
                </a:solidFill>
              </a:rPr>
              <a:t> </a:t>
            </a:r>
            <a:r>
              <a:rPr lang="ru-RU" sz="1800" dirty="0" err="1">
                <a:solidFill>
                  <a:schemeClr val="bg1"/>
                </a:solidFill>
              </a:rPr>
              <a:t>дві</a:t>
            </a:r>
            <a:r>
              <a:rPr lang="ru-RU" sz="1800" dirty="0">
                <a:solidFill>
                  <a:schemeClr val="bg1"/>
                </a:solidFill>
              </a:rPr>
              <a:t> </a:t>
            </a:r>
            <a:r>
              <a:rPr lang="ru-RU" sz="1800" dirty="0" err="1">
                <a:solidFill>
                  <a:schemeClr val="bg1"/>
                </a:solidFill>
              </a:rPr>
              <a:t>задачі</a:t>
            </a:r>
            <a:r>
              <a:rPr lang="ru-RU" sz="1800" dirty="0">
                <a:solidFill>
                  <a:schemeClr val="bg1"/>
                </a:solidFill>
              </a:rPr>
              <a:t> </a:t>
            </a:r>
            <a:r>
              <a:rPr lang="ru-RU" sz="1800" dirty="0" err="1">
                <a:solidFill>
                  <a:schemeClr val="bg1"/>
                </a:solidFill>
              </a:rPr>
              <a:t>потрібно</a:t>
            </a:r>
            <a:r>
              <a:rPr lang="ru-RU" sz="1800" dirty="0">
                <a:solidFill>
                  <a:schemeClr val="bg1"/>
                </a:solidFill>
              </a:rPr>
              <a:t> </a:t>
            </a:r>
            <a:r>
              <a:rPr lang="ru-RU" sz="1800" dirty="0" err="1">
                <a:solidFill>
                  <a:schemeClr val="bg1"/>
                </a:solidFill>
              </a:rPr>
              <a:t>розв’язати</a:t>
            </a:r>
            <a:r>
              <a:rPr lang="ru-RU" sz="1800" dirty="0">
                <a:solidFill>
                  <a:schemeClr val="bg1"/>
                </a:solidFill>
              </a:rPr>
              <a:t> при </a:t>
            </a:r>
            <a:r>
              <a:rPr lang="ru-RU" sz="1800" dirty="0" err="1">
                <a:solidFill>
                  <a:schemeClr val="bg1"/>
                </a:solidFill>
              </a:rPr>
              <a:t>встановленні</a:t>
            </a:r>
            <a:r>
              <a:rPr lang="ru-RU" sz="1800" dirty="0">
                <a:solidFill>
                  <a:schemeClr val="bg1"/>
                </a:solidFill>
              </a:rPr>
              <a:t> заготовок у </a:t>
            </a:r>
            <a:r>
              <a:rPr lang="ru-RU" sz="1800" dirty="0" err="1">
                <a:solidFill>
                  <a:schemeClr val="bg1"/>
                </a:solidFill>
              </a:rPr>
              <a:t>пристроях</a:t>
            </a:r>
            <a:r>
              <a:rPr lang="ru-RU" sz="1800" dirty="0">
                <a:solidFill>
                  <a:schemeClr val="bg1"/>
                </a:solidFill>
              </a:rPr>
              <a:t>?</a:t>
            </a:r>
          </a:p>
          <a:p>
            <a:pPr marL="0" indent="0" algn="just">
              <a:spcBef>
                <a:spcPts val="0"/>
              </a:spcBef>
              <a:buNone/>
            </a:pPr>
            <a:r>
              <a:rPr lang="ru-RU" sz="1800" dirty="0">
                <a:solidFill>
                  <a:schemeClr val="bg1"/>
                </a:solidFill>
              </a:rPr>
              <a:t>20. Як </a:t>
            </a:r>
            <a:r>
              <a:rPr lang="ru-RU" sz="1800" dirty="0" err="1">
                <a:solidFill>
                  <a:schemeClr val="bg1"/>
                </a:solidFill>
              </a:rPr>
              <a:t>утворюється</a:t>
            </a:r>
            <a:r>
              <a:rPr lang="ru-RU" sz="1800" dirty="0">
                <a:solidFill>
                  <a:schemeClr val="bg1"/>
                </a:solidFill>
              </a:rPr>
              <a:t> </a:t>
            </a:r>
            <a:r>
              <a:rPr lang="ru-RU" sz="1800" dirty="0" err="1">
                <a:solidFill>
                  <a:schemeClr val="bg1"/>
                </a:solidFill>
              </a:rPr>
              <a:t>похибка</a:t>
            </a:r>
            <a:r>
              <a:rPr lang="ru-RU" sz="1800" dirty="0">
                <a:solidFill>
                  <a:schemeClr val="bg1"/>
                </a:solidFill>
              </a:rPr>
              <a:t> </a:t>
            </a:r>
            <a:r>
              <a:rPr lang="ru-RU" sz="1800" dirty="0" err="1">
                <a:solidFill>
                  <a:schemeClr val="bg1"/>
                </a:solidFill>
              </a:rPr>
              <a:t>встановлення</a:t>
            </a:r>
            <a:r>
              <a:rPr lang="ru-RU" sz="1800" dirty="0">
                <a:solidFill>
                  <a:schemeClr val="bg1"/>
                </a:solidFill>
              </a:rPr>
              <a:t> заготовки у </a:t>
            </a:r>
            <a:r>
              <a:rPr lang="ru-RU" sz="1800" dirty="0" err="1">
                <a:solidFill>
                  <a:schemeClr val="bg1"/>
                </a:solidFill>
              </a:rPr>
              <a:t>пристрої</a:t>
            </a:r>
            <a:r>
              <a:rPr lang="ru-RU" sz="1800" dirty="0">
                <a:solidFill>
                  <a:schemeClr val="bg1"/>
                </a:solidFill>
              </a:rPr>
              <a:t>? </a:t>
            </a:r>
            <a:r>
              <a:rPr lang="ru-RU" sz="1800" dirty="0" err="1">
                <a:solidFill>
                  <a:schemeClr val="bg1"/>
                </a:solidFill>
              </a:rPr>
              <a:t>Її</a:t>
            </a:r>
            <a:r>
              <a:rPr lang="ru-RU" sz="1800" dirty="0">
                <a:solidFill>
                  <a:schemeClr val="bg1"/>
                </a:solidFill>
              </a:rPr>
              <a:t> </a:t>
            </a:r>
            <a:r>
              <a:rPr lang="ru-RU" sz="1800" dirty="0" err="1" smtClean="0">
                <a:solidFill>
                  <a:schemeClr val="bg1"/>
                </a:solidFill>
              </a:rPr>
              <a:t>основні</a:t>
            </a:r>
            <a:r>
              <a:rPr lang="ru-RU" sz="1800" dirty="0" smtClean="0">
                <a:solidFill>
                  <a:schemeClr val="bg1"/>
                </a:solidFill>
              </a:rPr>
              <a:t> причини</a:t>
            </a:r>
            <a:r>
              <a:rPr lang="ru-RU" sz="1800" dirty="0">
                <a:solidFill>
                  <a:schemeClr val="bg1"/>
                </a:solidFill>
              </a:rPr>
              <a:t>.</a:t>
            </a:r>
          </a:p>
          <a:p>
            <a:pPr marL="0" indent="0" algn="just">
              <a:spcBef>
                <a:spcPts val="0"/>
              </a:spcBef>
              <a:buNone/>
            </a:pPr>
            <a:r>
              <a:rPr lang="ru-RU" sz="1800" dirty="0">
                <a:solidFill>
                  <a:schemeClr val="bg1"/>
                </a:solidFill>
              </a:rPr>
              <a:t>21. </a:t>
            </a:r>
            <a:r>
              <a:rPr lang="ru-RU" sz="1800" dirty="0" err="1">
                <a:solidFill>
                  <a:schemeClr val="bg1"/>
                </a:solidFill>
              </a:rPr>
              <a:t>Що</a:t>
            </a:r>
            <a:r>
              <a:rPr lang="ru-RU" sz="1800" dirty="0">
                <a:solidFill>
                  <a:schemeClr val="bg1"/>
                </a:solidFill>
              </a:rPr>
              <a:t> </a:t>
            </a:r>
            <a:r>
              <a:rPr lang="ru-RU" sz="1800" dirty="0" err="1">
                <a:solidFill>
                  <a:schemeClr val="bg1"/>
                </a:solidFill>
              </a:rPr>
              <a:t>розуміється</a:t>
            </a:r>
            <a:r>
              <a:rPr lang="ru-RU" sz="1800" dirty="0">
                <a:solidFill>
                  <a:schemeClr val="bg1"/>
                </a:solidFill>
              </a:rPr>
              <a:t> </a:t>
            </a:r>
            <a:r>
              <a:rPr lang="ru-RU" sz="1800" dirty="0" err="1">
                <a:solidFill>
                  <a:schemeClr val="bg1"/>
                </a:solidFill>
              </a:rPr>
              <a:t>під</a:t>
            </a:r>
            <a:r>
              <a:rPr lang="ru-RU" sz="1800" dirty="0">
                <a:solidFill>
                  <a:schemeClr val="bg1"/>
                </a:solidFill>
              </a:rPr>
              <a:t> </a:t>
            </a:r>
            <a:r>
              <a:rPr lang="ru-RU" sz="1800" dirty="0" err="1">
                <a:solidFill>
                  <a:schemeClr val="bg1"/>
                </a:solidFill>
              </a:rPr>
              <a:t>похибкою</a:t>
            </a:r>
            <a:r>
              <a:rPr lang="ru-RU" sz="1800" dirty="0">
                <a:solidFill>
                  <a:schemeClr val="bg1"/>
                </a:solidFill>
              </a:rPr>
              <a:t> </a:t>
            </a:r>
            <a:r>
              <a:rPr lang="ru-RU" sz="1800" dirty="0" err="1">
                <a:solidFill>
                  <a:schemeClr val="bg1"/>
                </a:solidFill>
              </a:rPr>
              <a:t>базування</a:t>
            </a:r>
            <a:r>
              <a:rPr lang="ru-RU" sz="1800" dirty="0">
                <a:solidFill>
                  <a:schemeClr val="bg1"/>
                </a:solidFill>
              </a:rPr>
              <a:t>? </a:t>
            </a:r>
            <a:r>
              <a:rPr lang="ru-RU" sz="1800" dirty="0" err="1">
                <a:solidFill>
                  <a:schemeClr val="bg1"/>
                </a:solidFill>
              </a:rPr>
              <a:t>Умови</a:t>
            </a:r>
            <a:r>
              <a:rPr lang="ru-RU" sz="1800" dirty="0">
                <a:solidFill>
                  <a:schemeClr val="bg1"/>
                </a:solidFill>
              </a:rPr>
              <a:t> </a:t>
            </a:r>
            <a:r>
              <a:rPr lang="ru-RU" sz="1800" dirty="0" err="1">
                <a:solidFill>
                  <a:schemeClr val="bg1"/>
                </a:solidFill>
              </a:rPr>
              <a:t>її</a:t>
            </a:r>
            <a:r>
              <a:rPr lang="ru-RU" sz="1800" dirty="0">
                <a:solidFill>
                  <a:schemeClr val="bg1"/>
                </a:solidFill>
              </a:rPr>
              <a:t> </a:t>
            </a:r>
            <a:r>
              <a:rPr lang="ru-RU" sz="1800" dirty="0" err="1">
                <a:solidFill>
                  <a:schemeClr val="bg1"/>
                </a:solidFill>
              </a:rPr>
              <a:t>виникнення</a:t>
            </a:r>
            <a:r>
              <a:rPr lang="ru-RU" sz="1800" dirty="0">
                <a:solidFill>
                  <a:schemeClr val="bg1"/>
                </a:solidFill>
              </a:rPr>
              <a:t>.</a:t>
            </a:r>
          </a:p>
          <a:p>
            <a:pPr marL="0" indent="0" algn="just">
              <a:spcBef>
                <a:spcPts val="0"/>
              </a:spcBef>
              <a:buNone/>
            </a:pPr>
            <a:r>
              <a:rPr lang="ru-RU" sz="1800" dirty="0">
                <a:solidFill>
                  <a:schemeClr val="bg1"/>
                </a:solidFill>
              </a:rPr>
              <a:t>22. </a:t>
            </a:r>
            <a:r>
              <a:rPr lang="ru-RU" sz="1800" dirty="0" err="1">
                <a:solidFill>
                  <a:schemeClr val="bg1"/>
                </a:solidFill>
              </a:rPr>
              <a:t>Що</a:t>
            </a:r>
            <a:r>
              <a:rPr lang="ru-RU" sz="1800" dirty="0">
                <a:solidFill>
                  <a:schemeClr val="bg1"/>
                </a:solidFill>
              </a:rPr>
              <a:t> </a:t>
            </a:r>
            <a:r>
              <a:rPr lang="ru-RU" sz="1800" dirty="0" err="1">
                <a:solidFill>
                  <a:schemeClr val="bg1"/>
                </a:solidFill>
              </a:rPr>
              <a:t>розуміється</a:t>
            </a:r>
            <a:r>
              <a:rPr lang="ru-RU" sz="1800" dirty="0">
                <a:solidFill>
                  <a:schemeClr val="bg1"/>
                </a:solidFill>
              </a:rPr>
              <a:t> </a:t>
            </a:r>
            <a:r>
              <a:rPr lang="ru-RU" sz="1800" dirty="0" err="1">
                <a:solidFill>
                  <a:schemeClr val="bg1"/>
                </a:solidFill>
              </a:rPr>
              <a:t>під</a:t>
            </a:r>
            <a:r>
              <a:rPr lang="ru-RU" sz="1800" dirty="0">
                <a:solidFill>
                  <a:schemeClr val="bg1"/>
                </a:solidFill>
              </a:rPr>
              <a:t> </a:t>
            </a:r>
            <a:r>
              <a:rPr lang="ru-RU" sz="1800" dirty="0" err="1">
                <a:solidFill>
                  <a:schemeClr val="bg1"/>
                </a:solidFill>
              </a:rPr>
              <a:t>похибкою</a:t>
            </a:r>
            <a:r>
              <a:rPr lang="ru-RU" sz="1800" dirty="0">
                <a:solidFill>
                  <a:schemeClr val="bg1"/>
                </a:solidFill>
              </a:rPr>
              <a:t> </a:t>
            </a:r>
            <a:r>
              <a:rPr lang="ru-RU" sz="1800" dirty="0" err="1">
                <a:solidFill>
                  <a:schemeClr val="bg1"/>
                </a:solidFill>
              </a:rPr>
              <a:t>закріплення</a:t>
            </a:r>
            <a:r>
              <a:rPr lang="ru-RU" sz="1800" dirty="0">
                <a:solidFill>
                  <a:schemeClr val="bg1"/>
                </a:solidFill>
              </a:rPr>
              <a:t> заготовки? Заходи по </a:t>
            </a:r>
            <a:r>
              <a:rPr lang="ru-RU" sz="1800" dirty="0" err="1" smtClean="0">
                <a:solidFill>
                  <a:schemeClr val="bg1"/>
                </a:solidFill>
              </a:rPr>
              <a:t>її</a:t>
            </a:r>
            <a:r>
              <a:rPr lang="ru-RU" sz="1800" dirty="0" smtClean="0">
                <a:solidFill>
                  <a:schemeClr val="bg1"/>
                </a:solidFill>
              </a:rPr>
              <a:t> </a:t>
            </a:r>
            <a:r>
              <a:rPr lang="ru-RU" sz="1800" dirty="0" err="1" smtClean="0">
                <a:solidFill>
                  <a:schemeClr val="bg1"/>
                </a:solidFill>
              </a:rPr>
              <a:t>зменшенню</a:t>
            </a:r>
            <a:r>
              <a:rPr lang="ru-RU" sz="1800" dirty="0" smtClean="0">
                <a:solidFill>
                  <a:schemeClr val="bg1"/>
                </a:solidFill>
              </a:rPr>
              <a:t> </a:t>
            </a:r>
            <a:r>
              <a:rPr lang="ru-RU" sz="1800" dirty="0">
                <a:solidFill>
                  <a:schemeClr val="bg1"/>
                </a:solidFill>
              </a:rPr>
              <a:t>та </a:t>
            </a:r>
            <a:r>
              <a:rPr lang="ru-RU" sz="1800" dirty="0" err="1">
                <a:solidFill>
                  <a:schemeClr val="bg1"/>
                </a:solidFill>
              </a:rPr>
              <a:t>усуненню</a:t>
            </a:r>
            <a:r>
              <a:rPr lang="ru-RU" sz="1800" dirty="0">
                <a:solidFill>
                  <a:schemeClr val="bg1"/>
                </a:solidFill>
              </a:rPr>
              <a:t>.</a:t>
            </a:r>
          </a:p>
          <a:p>
            <a:pPr marL="0" indent="0" algn="just">
              <a:spcBef>
                <a:spcPts val="0"/>
              </a:spcBef>
              <a:buNone/>
            </a:pPr>
            <a:r>
              <a:rPr lang="ru-RU" sz="1800" dirty="0">
                <a:solidFill>
                  <a:schemeClr val="bg1"/>
                </a:solidFill>
              </a:rPr>
              <a:t>23. Як </a:t>
            </a:r>
            <a:r>
              <a:rPr lang="ru-RU" sz="1800" dirty="0" err="1">
                <a:solidFill>
                  <a:schemeClr val="bg1"/>
                </a:solidFill>
              </a:rPr>
              <a:t>утворюється</a:t>
            </a:r>
            <a:r>
              <a:rPr lang="ru-RU" sz="1800" dirty="0">
                <a:solidFill>
                  <a:schemeClr val="bg1"/>
                </a:solidFill>
              </a:rPr>
              <a:t> </a:t>
            </a:r>
            <a:r>
              <a:rPr lang="ru-RU" sz="1800" dirty="0" err="1">
                <a:solidFill>
                  <a:schemeClr val="bg1"/>
                </a:solidFill>
              </a:rPr>
              <a:t>похибка</a:t>
            </a:r>
            <a:r>
              <a:rPr lang="ru-RU" sz="1800" dirty="0">
                <a:solidFill>
                  <a:schemeClr val="bg1"/>
                </a:solidFill>
              </a:rPr>
              <a:t> </a:t>
            </a:r>
            <a:r>
              <a:rPr lang="ru-RU" sz="1800" dirty="0" err="1">
                <a:solidFill>
                  <a:schemeClr val="bg1"/>
                </a:solidFill>
              </a:rPr>
              <a:t>базування</a:t>
            </a:r>
            <a:r>
              <a:rPr lang="ru-RU" sz="1800" dirty="0">
                <a:solidFill>
                  <a:schemeClr val="bg1"/>
                </a:solidFill>
              </a:rPr>
              <a:t> при </a:t>
            </a:r>
            <a:r>
              <a:rPr lang="ru-RU" sz="1800" dirty="0" err="1">
                <a:solidFill>
                  <a:schemeClr val="bg1"/>
                </a:solidFill>
              </a:rPr>
              <a:t>встановленні</a:t>
            </a:r>
            <a:r>
              <a:rPr lang="ru-RU" sz="1800" dirty="0">
                <a:solidFill>
                  <a:schemeClr val="bg1"/>
                </a:solidFill>
              </a:rPr>
              <a:t> заготовки на </a:t>
            </a:r>
            <a:r>
              <a:rPr lang="ru-RU" sz="1800" dirty="0" err="1">
                <a:solidFill>
                  <a:schemeClr val="bg1"/>
                </a:solidFill>
              </a:rPr>
              <a:t>площину</a:t>
            </a:r>
            <a:r>
              <a:rPr lang="ru-RU" sz="1800" dirty="0" smtClean="0">
                <a:solidFill>
                  <a:schemeClr val="bg1"/>
                </a:solidFill>
              </a:rPr>
              <a:t>? </a:t>
            </a:r>
            <a:r>
              <a:rPr lang="ru-RU" sz="1800" dirty="0" err="1" smtClean="0">
                <a:solidFill>
                  <a:schemeClr val="bg1"/>
                </a:solidFill>
              </a:rPr>
              <a:t>Фактори</a:t>
            </a:r>
            <a:r>
              <a:rPr lang="ru-RU" sz="1800" dirty="0" smtClean="0">
                <a:solidFill>
                  <a:schemeClr val="bg1"/>
                </a:solidFill>
              </a:rPr>
              <a:t> </a:t>
            </a:r>
            <a:r>
              <a:rPr lang="ru-RU" sz="1800" dirty="0" err="1">
                <a:solidFill>
                  <a:schemeClr val="bg1"/>
                </a:solidFill>
              </a:rPr>
              <a:t>які</a:t>
            </a:r>
            <a:r>
              <a:rPr lang="ru-RU" sz="1800" dirty="0">
                <a:solidFill>
                  <a:schemeClr val="bg1"/>
                </a:solidFill>
              </a:rPr>
              <a:t> </a:t>
            </a:r>
            <a:r>
              <a:rPr lang="ru-RU" sz="1800" dirty="0" err="1">
                <a:solidFill>
                  <a:schemeClr val="bg1"/>
                </a:solidFill>
              </a:rPr>
              <a:t>обумовлюють</a:t>
            </a:r>
            <a:r>
              <a:rPr lang="ru-RU" sz="1800" dirty="0">
                <a:solidFill>
                  <a:schemeClr val="bg1"/>
                </a:solidFill>
              </a:rPr>
              <a:t> </a:t>
            </a:r>
            <a:r>
              <a:rPr lang="ru-RU" sz="1800" dirty="0" err="1">
                <a:solidFill>
                  <a:schemeClr val="bg1"/>
                </a:solidFill>
              </a:rPr>
              <a:t>її</a:t>
            </a:r>
            <a:r>
              <a:rPr lang="ru-RU" sz="1800" dirty="0">
                <a:solidFill>
                  <a:schemeClr val="bg1"/>
                </a:solidFill>
              </a:rPr>
              <a:t> величину.</a:t>
            </a:r>
          </a:p>
          <a:p>
            <a:pPr marL="0" indent="0" algn="just">
              <a:spcBef>
                <a:spcPts val="0"/>
              </a:spcBef>
              <a:buNone/>
            </a:pPr>
            <a:r>
              <a:rPr lang="ru-RU" sz="1800" dirty="0">
                <a:solidFill>
                  <a:schemeClr val="bg1"/>
                </a:solidFill>
              </a:rPr>
              <a:t>24. Як </a:t>
            </a:r>
            <a:r>
              <a:rPr lang="ru-RU" sz="1800" dirty="0" err="1">
                <a:solidFill>
                  <a:schemeClr val="bg1"/>
                </a:solidFill>
              </a:rPr>
              <a:t>утворюється</a:t>
            </a:r>
            <a:r>
              <a:rPr lang="ru-RU" sz="1800" dirty="0">
                <a:solidFill>
                  <a:schemeClr val="bg1"/>
                </a:solidFill>
              </a:rPr>
              <a:t> </a:t>
            </a:r>
            <a:r>
              <a:rPr lang="ru-RU" sz="1800" dirty="0" err="1">
                <a:solidFill>
                  <a:schemeClr val="bg1"/>
                </a:solidFill>
              </a:rPr>
              <a:t>похибка</a:t>
            </a:r>
            <a:r>
              <a:rPr lang="ru-RU" sz="1800" dirty="0">
                <a:solidFill>
                  <a:schemeClr val="bg1"/>
                </a:solidFill>
              </a:rPr>
              <a:t> </a:t>
            </a:r>
            <a:r>
              <a:rPr lang="ru-RU" sz="1800" dirty="0" err="1">
                <a:solidFill>
                  <a:schemeClr val="bg1"/>
                </a:solidFill>
              </a:rPr>
              <a:t>базування</a:t>
            </a:r>
            <a:r>
              <a:rPr lang="ru-RU" sz="1800" dirty="0">
                <a:solidFill>
                  <a:schemeClr val="bg1"/>
                </a:solidFill>
              </a:rPr>
              <a:t> при </a:t>
            </a:r>
            <a:r>
              <a:rPr lang="ru-RU" sz="1800" dirty="0" err="1">
                <a:solidFill>
                  <a:schemeClr val="bg1"/>
                </a:solidFill>
              </a:rPr>
              <a:t>встановленні</a:t>
            </a:r>
            <a:r>
              <a:rPr lang="ru-RU" sz="1800" dirty="0">
                <a:solidFill>
                  <a:schemeClr val="bg1"/>
                </a:solidFill>
              </a:rPr>
              <a:t> заготовки </a:t>
            </a:r>
            <a:r>
              <a:rPr lang="ru-RU" sz="1800" dirty="0" err="1" smtClean="0">
                <a:solidFill>
                  <a:schemeClr val="bg1"/>
                </a:solidFill>
              </a:rPr>
              <a:t>зовнішньою</a:t>
            </a:r>
            <a:r>
              <a:rPr lang="ru-RU" sz="1800" dirty="0" smtClean="0">
                <a:solidFill>
                  <a:schemeClr val="bg1"/>
                </a:solidFill>
              </a:rPr>
              <a:t> </a:t>
            </a:r>
            <a:r>
              <a:rPr lang="ru-RU" sz="1800" dirty="0" err="1" smtClean="0">
                <a:solidFill>
                  <a:schemeClr val="bg1"/>
                </a:solidFill>
              </a:rPr>
              <a:t>циліндричною</a:t>
            </a:r>
            <a:r>
              <a:rPr lang="ru-RU" sz="1800" dirty="0" smtClean="0">
                <a:solidFill>
                  <a:schemeClr val="bg1"/>
                </a:solidFill>
              </a:rPr>
              <a:t> </a:t>
            </a:r>
            <a:r>
              <a:rPr lang="ru-RU" sz="1800" dirty="0" err="1">
                <a:solidFill>
                  <a:schemeClr val="bg1"/>
                </a:solidFill>
              </a:rPr>
              <a:t>поверхнею</a:t>
            </a:r>
            <a:r>
              <a:rPr lang="ru-RU" sz="1800" dirty="0">
                <a:solidFill>
                  <a:schemeClr val="bg1"/>
                </a:solidFill>
              </a:rPr>
              <a:t> на призму? </a:t>
            </a:r>
            <a:r>
              <a:rPr lang="ru-RU" sz="1800" dirty="0" err="1">
                <a:solidFill>
                  <a:schemeClr val="bg1"/>
                </a:solidFill>
              </a:rPr>
              <a:t>Фактори</a:t>
            </a:r>
            <a:r>
              <a:rPr lang="ru-RU" sz="1800" dirty="0">
                <a:solidFill>
                  <a:schemeClr val="bg1"/>
                </a:solidFill>
              </a:rPr>
              <a:t>, </a:t>
            </a:r>
            <a:r>
              <a:rPr lang="ru-RU" sz="1800" dirty="0" err="1">
                <a:solidFill>
                  <a:schemeClr val="bg1"/>
                </a:solidFill>
              </a:rPr>
              <a:t>які</a:t>
            </a:r>
            <a:r>
              <a:rPr lang="ru-RU" sz="1800" dirty="0">
                <a:solidFill>
                  <a:schemeClr val="bg1"/>
                </a:solidFill>
              </a:rPr>
              <a:t> </a:t>
            </a:r>
            <a:r>
              <a:rPr lang="ru-RU" sz="1800" dirty="0" err="1">
                <a:solidFill>
                  <a:schemeClr val="bg1"/>
                </a:solidFill>
              </a:rPr>
              <a:t>обумовлюють</a:t>
            </a:r>
            <a:r>
              <a:rPr lang="ru-RU" sz="1800" dirty="0">
                <a:solidFill>
                  <a:schemeClr val="bg1"/>
                </a:solidFill>
              </a:rPr>
              <a:t> </a:t>
            </a:r>
            <a:r>
              <a:rPr lang="ru-RU" sz="1800" dirty="0" err="1">
                <a:solidFill>
                  <a:schemeClr val="bg1"/>
                </a:solidFill>
              </a:rPr>
              <a:t>її</a:t>
            </a:r>
            <a:r>
              <a:rPr lang="ru-RU" sz="1800" dirty="0">
                <a:solidFill>
                  <a:schemeClr val="bg1"/>
                </a:solidFill>
              </a:rPr>
              <a:t> величину.</a:t>
            </a:r>
          </a:p>
          <a:p>
            <a:pPr marL="0" indent="0" algn="just">
              <a:spcBef>
                <a:spcPts val="0"/>
              </a:spcBef>
              <a:buNone/>
            </a:pPr>
            <a:r>
              <a:rPr lang="ru-RU" sz="1800" dirty="0">
                <a:solidFill>
                  <a:schemeClr val="bg1"/>
                </a:solidFill>
              </a:rPr>
              <a:t>25. Як </a:t>
            </a:r>
            <a:r>
              <a:rPr lang="ru-RU" sz="1800" dirty="0" err="1">
                <a:solidFill>
                  <a:schemeClr val="bg1"/>
                </a:solidFill>
              </a:rPr>
              <a:t>утворюється</a:t>
            </a:r>
            <a:r>
              <a:rPr lang="ru-RU" sz="1800" dirty="0">
                <a:solidFill>
                  <a:schemeClr val="bg1"/>
                </a:solidFill>
              </a:rPr>
              <a:t> </a:t>
            </a:r>
            <a:r>
              <a:rPr lang="ru-RU" sz="1800" dirty="0" err="1">
                <a:solidFill>
                  <a:schemeClr val="bg1"/>
                </a:solidFill>
              </a:rPr>
              <a:t>похибка</a:t>
            </a:r>
            <a:r>
              <a:rPr lang="ru-RU" sz="1800" dirty="0">
                <a:solidFill>
                  <a:schemeClr val="bg1"/>
                </a:solidFill>
              </a:rPr>
              <a:t> </a:t>
            </a:r>
            <a:r>
              <a:rPr lang="ru-RU" sz="1800" dirty="0" err="1">
                <a:solidFill>
                  <a:schemeClr val="bg1"/>
                </a:solidFill>
              </a:rPr>
              <a:t>базування</a:t>
            </a:r>
            <a:r>
              <a:rPr lang="ru-RU" sz="1800" dirty="0">
                <a:solidFill>
                  <a:schemeClr val="bg1"/>
                </a:solidFill>
              </a:rPr>
              <a:t> при </a:t>
            </a:r>
            <a:r>
              <a:rPr lang="ru-RU" sz="1800" dirty="0" err="1">
                <a:solidFill>
                  <a:schemeClr val="bg1"/>
                </a:solidFill>
              </a:rPr>
              <a:t>встановленні</a:t>
            </a:r>
            <a:r>
              <a:rPr lang="ru-RU" sz="1800" dirty="0">
                <a:solidFill>
                  <a:schemeClr val="bg1"/>
                </a:solidFill>
              </a:rPr>
              <a:t> заготовки </a:t>
            </a:r>
            <a:r>
              <a:rPr lang="ru-RU" sz="1800" dirty="0" err="1">
                <a:solidFill>
                  <a:schemeClr val="bg1"/>
                </a:solidFill>
              </a:rPr>
              <a:t>отвором</a:t>
            </a:r>
            <a:r>
              <a:rPr lang="ru-RU" sz="1800" dirty="0">
                <a:solidFill>
                  <a:schemeClr val="bg1"/>
                </a:solidFill>
              </a:rPr>
              <a:t> </a:t>
            </a:r>
            <a:r>
              <a:rPr lang="ru-RU" sz="1800" dirty="0" smtClean="0">
                <a:solidFill>
                  <a:schemeClr val="bg1"/>
                </a:solidFill>
              </a:rPr>
              <a:t>на оправку</a:t>
            </a:r>
            <a:r>
              <a:rPr lang="ru-RU" sz="1800" dirty="0">
                <a:solidFill>
                  <a:schemeClr val="bg1"/>
                </a:solidFill>
              </a:rPr>
              <a:t>? </a:t>
            </a:r>
            <a:r>
              <a:rPr lang="ru-RU" sz="1800" dirty="0" err="1">
                <a:solidFill>
                  <a:schemeClr val="bg1"/>
                </a:solidFill>
              </a:rPr>
              <a:t>Фактори</a:t>
            </a:r>
            <a:r>
              <a:rPr lang="ru-RU" sz="1800" dirty="0">
                <a:solidFill>
                  <a:schemeClr val="bg1"/>
                </a:solidFill>
              </a:rPr>
              <a:t> </a:t>
            </a:r>
            <a:r>
              <a:rPr lang="ru-RU" sz="1800" dirty="0" err="1">
                <a:solidFill>
                  <a:schemeClr val="bg1"/>
                </a:solidFill>
              </a:rPr>
              <a:t>що</a:t>
            </a:r>
            <a:r>
              <a:rPr lang="ru-RU" sz="1800" dirty="0">
                <a:solidFill>
                  <a:schemeClr val="bg1"/>
                </a:solidFill>
              </a:rPr>
              <a:t> </a:t>
            </a:r>
            <a:r>
              <a:rPr lang="ru-RU" sz="1800" dirty="0" err="1">
                <a:solidFill>
                  <a:schemeClr val="bg1"/>
                </a:solidFill>
              </a:rPr>
              <a:t>обумовлюють</a:t>
            </a:r>
            <a:r>
              <a:rPr lang="ru-RU" sz="1800" dirty="0">
                <a:solidFill>
                  <a:schemeClr val="bg1"/>
                </a:solidFill>
              </a:rPr>
              <a:t> </a:t>
            </a:r>
            <a:r>
              <a:rPr lang="ru-RU" sz="1800" dirty="0" err="1">
                <a:solidFill>
                  <a:schemeClr val="bg1"/>
                </a:solidFill>
              </a:rPr>
              <a:t>її</a:t>
            </a:r>
            <a:r>
              <a:rPr lang="ru-RU" sz="1800" dirty="0">
                <a:solidFill>
                  <a:schemeClr val="bg1"/>
                </a:solidFill>
              </a:rPr>
              <a:t> величину.</a:t>
            </a:r>
          </a:p>
          <a:p>
            <a:pPr marL="0" indent="0" algn="just">
              <a:spcBef>
                <a:spcPts val="0"/>
              </a:spcBef>
              <a:buNone/>
            </a:pPr>
            <a:r>
              <a:rPr lang="ru-RU" sz="1800" dirty="0">
                <a:solidFill>
                  <a:schemeClr val="bg1"/>
                </a:solidFill>
              </a:rPr>
              <a:t>26. Як </a:t>
            </a:r>
            <a:r>
              <a:rPr lang="ru-RU" sz="1800" dirty="0" err="1">
                <a:solidFill>
                  <a:schemeClr val="bg1"/>
                </a:solidFill>
              </a:rPr>
              <a:t>утворюється</a:t>
            </a:r>
            <a:r>
              <a:rPr lang="ru-RU" sz="1800" dirty="0">
                <a:solidFill>
                  <a:schemeClr val="bg1"/>
                </a:solidFill>
              </a:rPr>
              <a:t> </a:t>
            </a:r>
            <a:r>
              <a:rPr lang="ru-RU" sz="1800" dirty="0" err="1">
                <a:solidFill>
                  <a:schemeClr val="bg1"/>
                </a:solidFill>
              </a:rPr>
              <a:t>похибка</a:t>
            </a:r>
            <a:r>
              <a:rPr lang="ru-RU" sz="1800" dirty="0">
                <a:solidFill>
                  <a:schemeClr val="bg1"/>
                </a:solidFill>
              </a:rPr>
              <a:t> </a:t>
            </a:r>
            <a:r>
              <a:rPr lang="ru-RU" sz="1800" dirty="0" err="1">
                <a:solidFill>
                  <a:schemeClr val="bg1"/>
                </a:solidFill>
              </a:rPr>
              <a:t>базування</a:t>
            </a:r>
            <a:r>
              <a:rPr lang="ru-RU" sz="1800" dirty="0">
                <a:solidFill>
                  <a:schemeClr val="bg1"/>
                </a:solidFill>
              </a:rPr>
              <a:t> при </a:t>
            </a:r>
            <a:r>
              <a:rPr lang="ru-RU" sz="1800" dirty="0" err="1">
                <a:solidFill>
                  <a:schemeClr val="bg1"/>
                </a:solidFill>
              </a:rPr>
              <a:t>встановленні</a:t>
            </a:r>
            <a:r>
              <a:rPr lang="ru-RU" sz="1800" dirty="0">
                <a:solidFill>
                  <a:schemeClr val="bg1"/>
                </a:solidFill>
              </a:rPr>
              <a:t> заготовки на </a:t>
            </a:r>
            <a:r>
              <a:rPr lang="ru-RU" sz="1800" dirty="0" err="1" smtClean="0">
                <a:solidFill>
                  <a:schemeClr val="bg1"/>
                </a:solidFill>
              </a:rPr>
              <a:t>площину</a:t>
            </a:r>
            <a:r>
              <a:rPr lang="ru-RU" sz="1800" dirty="0" smtClean="0">
                <a:solidFill>
                  <a:schemeClr val="bg1"/>
                </a:solidFill>
              </a:rPr>
              <a:t> та </a:t>
            </a:r>
            <a:r>
              <a:rPr lang="ru-RU" sz="1800" dirty="0">
                <a:solidFill>
                  <a:schemeClr val="bg1"/>
                </a:solidFill>
              </a:rPr>
              <a:t>два отвори? </a:t>
            </a:r>
            <a:r>
              <a:rPr lang="ru-RU" sz="1800" dirty="0" err="1">
                <a:solidFill>
                  <a:schemeClr val="bg1"/>
                </a:solidFill>
              </a:rPr>
              <a:t>Фактори</a:t>
            </a:r>
            <a:r>
              <a:rPr lang="ru-RU" sz="1800" dirty="0">
                <a:solidFill>
                  <a:schemeClr val="bg1"/>
                </a:solidFill>
              </a:rPr>
              <a:t> </a:t>
            </a:r>
            <a:r>
              <a:rPr lang="ru-RU" sz="1800" dirty="0" err="1">
                <a:solidFill>
                  <a:schemeClr val="bg1"/>
                </a:solidFill>
              </a:rPr>
              <a:t>що</a:t>
            </a:r>
            <a:r>
              <a:rPr lang="ru-RU" sz="1800" dirty="0">
                <a:solidFill>
                  <a:schemeClr val="bg1"/>
                </a:solidFill>
              </a:rPr>
              <a:t> </a:t>
            </a:r>
            <a:r>
              <a:rPr lang="ru-RU" sz="1800" dirty="0" err="1">
                <a:solidFill>
                  <a:schemeClr val="bg1"/>
                </a:solidFill>
              </a:rPr>
              <a:t>впливають</a:t>
            </a:r>
            <a:r>
              <a:rPr lang="ru-RU" sz="1800" dirty="0">
                <a:solidFill>
                  <a:schemeClr val="bg1"/>
                </a:solidFill>
              </a:rPr>
              <a:t> на </a:t>
            </a:r>
            <a:r>
              <a:rPr lang="ru-RU" sz="1800" dirty="0" err="1">
                <a:solidFill>
                  <a:schemeClr val="bg1"/>
                </a:solidFill>
              </a:rPr>
              <a:t>її</a:t>
            </a:r>
            <a:r>
              <a:rPr lang="ru-RU" sz="1800" dirty="0">
                <a:solidFill>
                  <a:schemeClr val="bg1"/>
                </a:solidFill>
              </a:rPr>
              <a:t> величину та заходи по </a:t>
            </a:r>
            <a:r>
              <a:rPr lang="ru-RU" sz="1800" dirty="0" err="1">
                <a:solidFill>
                  <a:schemeClr val="bg1"/>
                </a:solidFill>
              </a:rPr>
              <a:t>зменшенню</a:t>
            </a:r>
            <a:r>
              <a:rPr lang="ru-RU" sz="1800" dirty="0">
                <a:solidFill>
                  <a:schemeClr val="bg1"/>
                </a:solidFill>
              </a:rPr>
              <a:t> </a:t>
            </a:r>
            <a:r>
              <a:rPr lang="ru-RU" sz="1800" dirty="0" smtClean="0">
                <a:solidFill>
                  <a:schemeClr val="bg1"/>
                </a:solidFill>
              </a:rPr>
              <a:t>та </a:t>
            </a:r>
            <a:r>
              <a:rPr lang="ru-RU" sz="1800" dirty="0" err="1" smtClean="0">
                <a:solidFill>
                  <a:schemeClr val="bg1"/>
                </a:solidFill>
              </a:rPr>
              <a:t>усуненню</a:t>
            </a:r>
            <a:r>
              <a:rPr lang="ru-RU" sz="1800" dirty="0" smtClean="0">
                <a:solidFill>
                  <a:schemeClr val="bg1"/>
                </a:solidFill>
              </a:rPr>
              <a:t> </a:t>
            </a:r>
            <a:r>
              <a:rPr lang="ru-RU" sz="1800" dirty="0" err="1">
                <a:solidFill>
                  <a:schemeClr val="bg1"/>
                </a:solidFill>
              </a:rPr>
              <a:t>похибки</a:t>
            </a:r>
            <a:r>
              <a:rPr lang="ru-RU" sz="1800" dirty="0">
                <a:solidFill>
                  <a:schemeClr val="bg1"/>
                </a:solidFill>
              </a:rPr>
              <a:t> </a:t>
            </a:r>
            <a:r>
              <a:rPr lang="ru-RU" sz="1800" dirty="0" err="1">
                <a:solidFill>
                  <a:schemeClr val="bg1"/>
                </a:solidFill>
              </a:rPr>
              <a:t>базування</a:t>
            </a:r>
            <a:r>
              <a:rPr lang="ru-RU" sz="1800" dirty="0">
                <a:solidFill>
                  <a:schemeClr val="bg1"/>
                </a:solidFill>
              </a:rPr>
              <a:t>.</a:t>
            </a:r>
          </a:p>
          <a:p>
            <a:pPr marL="0" indent="0" algn="just">
              <a:spcBef>
                <a:spcPts val="0"/>
              </a:spcBef>
              <a:buNone/>
            </a:pPr>
            <a:r>
              <a:rPr lang="ru-RU" sz="1800" dirty="0">
                <a:solidFill>
                  <a:schemeClr val="bg1"/>
                </a:solidFill>
              </a:rPr>
              <a:t>27. Як </a:t>
            </a:r>
            <a:r>
              <a:rPr lang="ru-RU" sz="1800" dirty="0" err="1">
                <a:solidFill>
                  <a:schemeClr val="bg1"/>
                </a:solidFill>
              </a:rPr>
              <a:t>утворюються</a:t>
            </a:r>
            <a:r>
              <a:rPr lang="ru-RU" sz="1800" dirty="0">
                <a:solidFill>
                  <a:schemeClr val="bg1"/>
                </a:solidFill>
              </a:rPr>
              <a:t> </a:t>
            </a:r>
            <a:r>
              <a:rPr lang="ru-RU" sz="1800" dirty="0" err="1">
                <a:solidFill>
                  <a:schemeClr val="bg1"/>
                </a:solidFill>
              </a:rPr>
              <a:t>похибки</a:t>
            </a:r>
            <a:r>
              <a:rPr lang="ru-RU" sz="1800" dirty="0">
                <a:solidFill>
                  <a:schemeClr val="bg1"/>
                </a:solidFill>
              </a:rPr>
              <a:t> </a:t>
            </a:r>
            <a:r>
              <a:rPr lang="ru-RU" sz="1800" dirty="0" err="1">
                <a:solidFill>
                  <a:schemeClr val="bg1"/>
                </a:solidFill>
              </a:rPr>
              <a:t>базування</a:t>
            </a:r>
            <a:r>
              <a:rPr lang="ru-RU" sz="1800" dirty="0">
                <a:solidFill>
                  <a:schemeClr val="bg1"/>
                </a:solidFill>
              </a:rPr>
              <a:t> при </a:t>
            </a:r>
            <a:r>
              <a:rPr lang="ru-RU" sz="1800" dirty="0" err="1">
                <a:solidFill>
                  <a:schemeClr val="bg1"/>
                </a:solidFill>
              </a:rPr>
              <a:t>встановленні</a:t>
            </a:r>
            <a:r>
              <a:rPr lang="ru-RU" sz="1800" dirty="0">
                <a:solidFill>
                  <a:schemeClr val="bg1"/>
                </a:solidFill>
              </a:rPr>
              <a:t> заготовки в центрах</a:t>
            </a:r>
            <a:r>
              <a:rPr lang="ru-RU" sz="1800" dirty="0" smtClean="0">
                <a:solidFill>
                  <a:schemeClr val="bg1"/>
                </a:solidFill>
              </a:rPr>
              <a:t>? Заходи </a:t>
            </a:r>
            <a:r>
              <a:rPr lang="ru-RU" sz="1800" dirty="0">
                <a:solidFill>
                  <a:schemeClr val="bg1"/>
                </a:solidFill>
              </a:rPr>
              <a:t>по </a:t>
            </a:r>
            <a:r>
              <a:rPr lang="ru-RU" sz="1800" dirty="0" err="1">
                <a:solidFill>
                  <a:schemeClr val="bg1"/>
                </a:solidFill>
              </a:rPr>
              <a:t>зменшенню</a:t>
            </a:r>
            <a:r>
              <a:rPr lang="ru-RU" sz="1800" dirty="0">
                <a:solidFill>
                  <a:schemeClr val="bg1"/>
                </a:solidFill>
              </a:rPr>
              <a:t> та </a:t>
            </a:r>
            <a:r>
              <a:rPr lang="ru-RU" sz="1800" dirty="0" err="1">
                <a:solidFill>
                  <a:schemeClr val="bg1"/>
                </a:solidFill>
              </a:rPr>
              <a:t>усуненню</a:t>
            </a:r>
            <a:r>
              <a:rPr lang="ru-RU" sz="1800" dirty="0">
                <a:solidFill>
                  <a:schemeClr val="bg1"/>
                </a:solidFill>
              </a:rPr>
              <a:t> </a:t>
            </a:r>
            <a:r>
              <a:rPr lang="ru-RU" sz="1800" dirty="0" err="1">
                <a:solidFill>
                  <a:schemeClr val="bg1"/>
                </a:solidFill>
              </a:rPr>
              <a:t>похибки</a:t>
            </a:r>
            <a:r>
              <a:rPr lang="ru-RU" sz="1800" dirty="0">
                <a:solidFill>
                  <a:schemeClr val="bg1"/>
                </a:solidFill>
              </a:rPr>
              <a:t> </a:t>
            </a:r>
            <a:r>
              <a:rPr lang="ru-RU" sz="1800" dirty="0" err="1">
                <a:solidFill>
                  <a:schemeClr val="bg1"/>
                </a:solidFill>
              </a:rPr>
              <a:t>базування</a:t>
            </a:r>
            <a:r>
              <a:rPr lang="ru-RU" sz="1800" dirty="0">
                <a:solidFill>
                  <a:schemeClr val="bg1"/>
                </a:solidFill>
              </a:rPr>
              <a:t>.</a:t>
            </a:r>
          </a:p>
          <a:p>
            <a:pPr marL="0" indent="0" algn="just">
              <a:spcBef>
                <a:spcPts val="0"/>
              </a:spcBef>
              <a:buNone/>
            </a:pPr>
            <a:r>
              <a:rPr lang="ru-RU" sz="1800" dirty="0">
                <a:solidFill>
                  <a:schemeClr val="bg1"/>
                </a:solidFill>
              </a:rPr>
              <a:t>28. </a:t>
            </a:r>
            <a:r>
              <a:rPr lang="ru-RU" sz="1800" dirty="0" err="1">
                <a:solidFill>
                  <a:schemeClr val="bg1"/>
                </a:solidFill>
              </a:rPr>
              <a:t>Які</a:t>
            </a:r>
            <a:r>
              <a:rPr lang="ru-RU" sz="1800" dirty="0">
                <a:solidFill>
                  <a:schemeClr val="bg1"/>
                </a:solidFill>
              </a:rPr>
              <a:t> </a:t>
            </a:r>
            <a:r>
              <a:rPr lang="ru-RU" sz="1800" dirty="0" err="1">
                <a:solidFill>
                  <a:schemeClr val="bg1"/>
                </a:solidFill>
              </a:rPr>
              <a:t>основні</a:t>
            </a:r>
            <a:r>
              <a:rPr lang="ru-RU" sz="1800" dirty="0">
                <a:solidFill>
                  <a:schemeClr val="bg1"/>
                </a:solidFill>
              </a:rPr>
              <a:t> </a:t>
            </a:r>
            <a:r>
              <a:rPr lang="ru-RU" sz="1800" dirty="0" err="1">
                <a:solidFill>
                  <a:schemeClr val="bg1"/>
                </a:solidFill>
              </a:rPr>
              <a:t>принципи</a:t>
            </a:r>
            <a:r>
              <a:rPr lang="ru-RU" sz="1800" dirty="0">
                <a:solidFill>
                  <a:schemeClr val="bg1"/>
                </a:solidFill>
              </a:rPr>
              <a:t> </a:t>
            </a:r>
            <a:r>
              <a:rPr lang="ru-RU" sz="1800" dirty="0" err="1">
                <a:solidFill>
                  <a:schemeClr val="bg1"/>
                </a:solidFill>
              </a:rPr>
              <a:t>призначення</a:t>
            </a:r>
            <a:r>
              <a:rPr lang="ru-RU" sz="1800" dirty="0">
                <a:solidFill>
                  <a:schemeClr val="bg1"/>
                </a:solidFill>
              </a:rPr>
              <a:t> </a:t>
            </a:r>
            <a:r>
              <a:rPr lang="ru-RU" sz="1800" dirty="0" err="1">
                <a:solidFill>
                  <a:schemeClr val="bg1"/>
                </a:solidFill>
              </a:rPr>
              <a:t>технологічних</a:t>
            </a:r>
            <a:r>
              <a:rPr lang="ru-RU" sz="1800" dirty="0">
                <a:solidFill>
                  <a:schemeClr val="bg1"/>
                </a:solidFill>
              </a:rPr>
              <a:t> баз? </a:t>
            </a:r>
            <a:r>
              <a:rPr lang="ru-RU" sz="1800" dirty="0" err="1">
                <a:solidFill>
                  <a:schemeClr val="bg1"/>
                </a:solidFill>
              </a:rPr>
              <a:t>Їх</a:t>
            </a:r>
            <a:r>
              <a:rPr lang="ru-RU" sz="1800" dirty="0">
                <a:solidFill>
                  <a:schemeClr val="bg1"/>
                </a:solidFill>
              </a:rPr>
              <a:t> суть</a:t>
            </a:r>
            <a:r>
              <a:rPr lang="ru-RU" sz="1800" dirty="0" smtClean="0">
                <a:solidFill>
                  <a:schemeClr val="bg1"/>
                </a:solidFill>
              </a:rPr>
              <a:t>. </a:t>
            </a:r>
          </a:p>
          <a:p>
            <a:pPr marL="0" indent="0" algn="just">
              <a:spcBef>
                <a:spcPts val="0"/>
              </a:spcBef>
              <a:buNone/>
            </a:pPr>
            <a:r>
              <a:rPr lang="ru-RU" sz="1800" dirty="0" smtClean="0">
                <a:solidFill>
                  <a:schemeClr val="bg1"/>
                </a:solidFill>
              </a:rPr>
              <a:t>29</a:t>
            </a:r>
            <a:r>
              <a:rPr lang="ru-RU" sz="1800" dirty="0">
                <a:solidFill>
                  <a:schemeClr val="bg1"/>
                </a:solidFill>
              </a:rPr>
              <a:t>. </a:t>
            </a:r>
            <a:r>
              <a:rPr lang="ru-RU" sz="1800" dirty="0" err="1">
                <a:solidFill>
                  <a:schemeClr val="bg1"/>
                </a:solidFill>
              </a:rPr>
              <a:t>Розкрийте</a:t>
            </a:r>
            <a:r>
              <a:rPr lang="ru-RU" sz="1800" dirty="0">
                <a:solidFill>
                  <a:schemeClr val="bg1"/>
                </a:solidFill>
              </a:rPr>
              <a:t> суть принципу “</a:t>
            </a:r>
            <a:r>
              <a:rPr lang="ru-RU" sz="1800" dirty="0" err="1">
                <a:solidFill>
                  <a:schemeClr val="bg1"/>
                </a:solidFill>
              </a:rPr>
              <a:t>суміщення</a:t>
            </a:r>
            <a:r>
              <a:rPr lang="ru-RU" sz="1800" dirty="0">
                <a:solidFill>
                  <a:schemeClr val="bg1"/>
                </a:solidFill>
              </a:rPr>
              <a:t> баз</a:t>
            </a:r>
            <a:r>
              <a:rPr lang="ru-RU" sz="1800" dirty="0" smtClean="0">
                <a:solidFill>
                  <a:schemeClr val="bg1"/>
                </a:solidFill>
              </a:rPr>
              <a:t>”. </a:t>
            </a:r>
          </a:p>
          <a:p>
            <a:pPr marL="0" indent="0" algn="just">
              <a:spcBef>
                <a:spcPts val="0"/>
              </a:spcBef>
              <a:buNone/>
            </a:pPr>
            <a:r>
              <a:rPr lang="ru-RU" sz="1800" dirty="0" smtClean="0">
                <a:solidFill>
                  <a:schemeClr val="bg1"/>
                </a:solidFill>
              </a:rPr>
              <a:t>30</a:t>
            </a:r>
            <a:r>
              <a:rPr lang="ru-RU" sz="1800" dirty="0">
                <a:solidFill>
                  <a:schemeClr val="bg1"/>
                </a:solidFill>
              </a:rPr>
              <a:t>. </a:t>
            </a:r>
            <a:r>
              <a:rPr lang="ru-RU" sz="1800" dirty="0" err="1">
                <a:solidFill>
                  <a:schemeClr val="bg1"/>
                </a:solidFill>
              </a:rPr>
              <a:t>Розкрийте</a:t>
            </a:r>
            <a:r>
              <a:rPr lang="ru-RU" sz="1800" dirty="0">
                <a:solidFill>
                  <a:schemeClr val="bg1"/>
                </a:solidFill>
              </a:rPr>
              <a:t> суть принципу “</a:t>
            </a:r>
            <a:r>
              <a:rPr lang="ru-RU" sz="1800" dirty="0" err="1">
                <a:solidFill>
                  <a:schemeClr val="bg1"/>
                </a:solidFill>
              </a:rPr>
              <a:t>сталості</a:t>
            </a:r>
            <a:r>
              <a:rPr lang="ru-RU" sz="1800" dirty="0">
                <a:solidFill>
                  <a:schemeClr val="bg1"/>
                </a:solidFill>
              </a:rPr>
              <a:t> баз</a:t>
            </a:r>
            <a:r>
              <a:rPr lang="ru-RU" sz="1800" dirty="0" smtClean="0">
                <a:solidFill>
                  <a:schemeClr val="bg1"/>
                </a:solidFill>
              </a:rPr>
              <a:t>”. </a:t>
            </a:r>
          </a:p>
          <a:p>
            <a:pPr marL="0" indent="0" algn="just">
              <a:spcBef>
                <a:spcPts val="0"/>
              </a:spcBef>
              <a:buNone/>
            </a:pPr>
            <a:r>
              <a:rPr lang="ru-RU" sz="1800" dirty="0" smtClean="0">
                <a:solidFill>
                  <a:schemeClr val="bg1"/>
                </a:solidFill>
              </a:rPr>
              <a:t>31</a:t>
            </a:r>
            <a:r>
              <a:rPr lang="ru-RU" sz="1800" dirty="0">
                <a:solidFill>
                  <a:schemeClr val="bg1"/>
                </a:solidFill>
              </a:rPr>
              <a:t>. </a:t>
            </a:r>
            <a:r>
              <a:rPr lang="ru-RU" sz="1800" dirty="0" err="1">
                <a:solidFill>
                  <a:schemeClr val="bg1"/>
                </a:solidFill>
              </a:rPr>
              <a:t>Наведіть</a:t>
            </a:r>
            <a:r>
              <a:rPr lang="ru-RU" sz="1800" dirty="0">
                <a:solidFill>
                  <a:schemeClr val="bg1"/>
                </a:solidFill>
              </a:rPr>
              <a:t> </a:t>
            </a:r>
            <a:r>
              <a:rPr lang="ru-RU" sz="1800" dirty="0" err="1">
                <a:solidFill>
                  <a:schemeClr val="bg1"/>
                </a:solidFill>
              </a:rPr>
              <a:t>приклади</a:t>
            </a:r>
            <a:r>
              <a:rPr lang="ru-RU" sz="1800" dirty="0">
                <a:solidFill>
                  <a:schemeClr val="bg1"/>
                </a:solidFill>
              </a:rPr>
              <a:t> </a:t>
            </a:r>
            <a:r>
              <a:rPr lang="ru-RU" sz="1800" dirty="0" err="1">
                <a:solidFill>
                  <a:schemeClr val="bg1"/>
                </a:solidFill>
              </a:rPr>
              <a:t>типових</a:t>
            </a:r>
            <a:r>
              <a:rPr lang="ru-RU" sz="1800" dirty="0">
                <a:solidFill>
                  <a:schemeClr val="bg1"/>
                </a:solidFill>
              </a:rPr>
              <a:t> схем </a:t>
            </a:r>
            <a:r>
              <a:rPr lang="ru-RU" sz="1800" dirty="0" err="1">
                <a:solidFill>
                  <a:schemeClr val="bg1"/>
                </a:solidFill>
              </a:rPr>
              <a:t>базування</a:t>
            </a:r>
            <a:r>
              <a:rPr lang="ru-RU" sz="1800" dirty="0">
                <a:solidFill>
                  <a:schemeClr val="bg1"/>
                </a:solidFill>
              </a:rPr>
              <a:t> </a:t>
            </a:r>
            <a:r>
              <a:rPr lang="ru-RU" sz="1800" dirty="0" err="1">
                <a:solidFill>
                  <a:schemeClr val="bg1"/>
                </a:solidFill>
              </a:rPr>
              <a:t>корпусних</a:t>
            </a:r>
            <a:r>
              <a:rPr lang="ru-RU" sz="1800" dirty="0">
                <a:solidFill>
                  <a:schemeClr val="bg1"/>
                </a:solidFill>
              </a:rPr>
              <a:t> деталей</a:t>
            </a:r>
            <a:r>
              <a:rPr lang="ru-RU" sz="1800" dirty="0" smtClean="0">
                <a:solidFill>
                  <a:schemeClr val="bg1"/>
                </a:solidFill>
              </a:rPr>
              <a:t>. </a:t>
            </a:r>
          </a:p>
          <a:p>
            <a:pPr marL="0" indent="0" algn="just">
              <a:spcBef>
                <a:spcPts val="0"/>
              </a:spcBef>
              <a:buNone/>
            </a:pPr>
            <a:r>
              <a:rPr lang="ru-RU" sz="1800" dirty="0" smtClean="0">
                <a:solidFill>
                  <a:schemeClr val="bg1"/>
                </a:solidFill>
              </a:rPr>
              <a:t>32</a:t>
            </a:r>
            <a:r>
              <a:rPr lang="ru-RU" sz="1800" dirty="0">
                <a:solidFill>
                  <a:schemeClr val="bg1"/>
                </a:solidFill>
              </a:rPr>
              <a:t>. </a:t>
            </a:r>
            <a:r>
              <a:rPr lang="ru-RU" sz="1800" dirty="0" err="1">
                <a:solidFill>
                  <a:schemeClr val="bg1"/>
                </a:solidFill>
              </a:rPr>
              <a:t>Наведіть</a:t>
            </a:r>
            <a:r>
              <a:rPr lang="ru-RU" sz="1800" dirty="0">
                <a:solidFill>
                  <a:schemeClr val="bg1"/>
                </a:solidFill>
              </a:rPr>
              <a:t> </a:t>
            </a:r>
            <a:r>
              <a:rPr lang="ru-RU" sz="1800" dirty="0" err="1">
                <a:solidFill>
                  <a:schemeClr val="bg1"/>
                </a:solidFill>
              </a:rPr>
              <a:t>приклади</a:t>
            </a:r>
            <a:r>
              <a:rPr lang="ru-RU" sz="1800" dirty="0">
                <a:solidFill>
                  <a:schemeClr val="bg1"/>
                </a:solidFill>
              </a:rPr>
              <a:t> </a:t>
            </a:r>
            <a:r>
              <a:rPr lang="ru-RU" sz="1800" dirty="0" err="1">
                <a:solidFill>
                  <a:schemeClr val="bg1"/>
                </a:solidFill>
              </a:rPr>
              <a:t>типових</a:t>
            </a:r>
            <a:r>
              <a:rPr lang="ru-RU" sz="1800" dirty="0">
                <a:solidFill>
                  <a:schemeClr val="bg1"/>
                </a:solidFill>
              </a:rPr>
              <a:t> схем </a:t>
            </a:r>
            <a:r>
              <a:rPr lang="ru-RU" sz="1800" dirty="0" err="1">
                <a:solidFill>
                  <a:schemeClr val="bg1"/>
                </a:solidFill>
              </a:rPr>
              <a:t>базування</a:t>
            </a:r>
            <a:r>
              <a:rPr lang="ru-RU" sz="1800" dirty="0">
                <a:solidFill>
                  <a:schemeClr val="bg1"/>
                </a:solidFill>
              </a:rPr>
              <a:t> деталей типу </a:t>
            </a:r>
            <a:r>
              <a:rPr lang="ru-RU" sz="1800" dirty="0" err="1">
                <a:solidFill>
                  <a:schemeClr val="bg1"/>
                </a:solidFill>
              </a:rPr>
              <a:t>тіл</a:t>
            </a:r>
            <a:r>
              <a:rPr lang="ru-RU" sz="1800" dirty="0">
                <a:solidFill>
                  <a:schemeClr val="bg1"/>
                </a:solidFill>
              </a:rPr>
              <a:t> </a:t>
            </a:r>
            <a:r>
              <a:rPr lang="ru-RU" sz="1800" dirty="0" err="1">
                <a:solidFill>
                  <a:schemeClr val="bg1"/>
                </a:solidFill>
              </a:rPr>
              <a:t>обертання</a:t>
            </a:r>
            <a:r>
              <a:rPr lang="ru-RU" sz="1800" dirty="0" smtClean="0">
                <a:solidFill>
                  <a:schemeClr val="bg1"/>
                </a:solidFill>
              </a:rPr>
              <a:t>.</a:t>
            </a:r>
            <a:endParaRPr lang="ru-RU" sz="1800" dirty="0">
              <a:solidFill>
                <a:schemeClr val="bg1"/>
              </a:solidFill>
            </a:endParaRPr>
          </a:p>
        </p:txBody>
      </p:sp>
    </p:spTree>
    <p:extLst>
      <p:ext uri="{BB962C8B-B14F-4D97-AF65-F5344CB8AC3E}">
        <p14:creationId xmlns="" xmlns:p14="http://schemas.microsoft.com/office/powerpoint/2010/main" val="436238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43.png"/>
          <p:cNvPicPr/>
          <p:nvPr/>
        </p:nvPicPr>
        <p:blipFill>
          <a:blip r:embed="rId2" cstate="print"/>
          <a:stretch>
            <a:fillRect/>
          </a:stretch>
        </p:blipFill>
        <p:spPr>
          <a:xfrm>
            <a:off x="2534194" y="548640"/>
            <a:ext cx="7080070" cy="5203763"/>
          </a:xfrm>
          <a:prstGeom prst="rect">
            <a:avLst/>
          </a:prstGeom>
        </p:spPr>
      </p:pic>
      <p:sp>
        <p:nvSpPr>
          <p:cNvPr id="6" name="Прямоугольник 5"/>
          <p:cNvSpPr/>
          <p:nvPr/>
        </p:nvSpPr>
        <p:spPr>
          <a:xfrm>
            <a:off x="3990504" y="5752403"/>
            <a:ext cx="4092402" cy="584775"/>
          </a:xfrm>
          <a:prstGeom prst="rect">
            <a:avLst/>
          </a:prstGeom>
        </p:spPr>
        <p:txBody>
          <a:bodyPr wrap="none">
            <a:spAutoFit/>
          </a:bodyPr>
          <a:lstStyle/>
          <a:p>
            <a:pPr algn="ctr"/>
            <a:r>
              <a:rPr lang="uk-UA" sz="3200" i="1" dirty="0" smtClean="0">
                <a:solidFill>
                  <a:schemeClr val="bg1"/>
                </a:solidFill>
                <a:effectLst/>
                <a:latin typeface="Times New Roman" panose="02020603050405020304" pitchFamily="18" charset="0"/>
                <a:ea typeface="Calibri" panose="020F0502020204030204" pitchFamily="34" charset="0"/>
              </a:rPr>
              <a:t>Зв’язки твердого тіла</a:t>
            </a:r>
            <a:endParaRPr lang="ru-RU" sz="3200" dirty="0">
              <a:solidFill>
                <a:schemeClr val="bg1"/>
              </a:solidFill>
            </a:endParaRPr>
          </a:p>
        </p:txBody>
      </p:sp>
    </p:spTree>
    <p:extLst>
      <p:ext uri="{BB962C8B-B14F-4D97-AF65-F5344CB8AC3E}">
        <p14:creationId xmlns="" xmlns:p14="http://schemas.microsoft.com/office/powerpoint/2010/main" val="868304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1489167"/>
            <a:ext cx="10515600" cy="4023360"/>
          </a:xfrm>
        </p:spPr>
        <p:txBody>
          <a:bodyPr/>
          <a:lstStyle/>
          <a:p>
            <a:pPr marL="0" indent="444500" algn="just">
              <a:buNone/>
            </a:pPr>
            <a:r>
              <a:rPr lang="uk-UA" dirty="0">
                <a:solidFill>
                  <a:schemeClr val="bg1"/>
                </a:solidFill>
              </a:rPr>
              <a:t>Матеріалізація геометричних </a:t>
            </a:r>
            <a:r>
              <a:rPr lang="uk-UA" dirty="0" err="1">
                <a:solidFill>
                  <a:schemeClr val="bg1"/>
                </a:solidFill>
              </a:rPr>
              <a:t>зв’язків</a:t>
            </a:r>
            <a:r>
              <a:rPr lang="uk-UA" dirty="0">
                <a:solidFill>
                  <a:schemeClr val="bg1"/>
                </a:solidFill>
              </a:rPr>
              <a:t> досягається за допомогою шести точок, розташованих відповідним чином на поверхнях деталі і силового замикання.</a:t>
            </a:r>
            <a:endParaRPr lang="ru-RU" dirty="0">
              <a:solidFill>
                <a:schemeClr val="bg1"/>
              </a:solidFill>
            </a:endParaRPr>
          </a:p>
          <a:p>
            <a:pPr marL="0" indent="444500" algn="just">
              <a:buNone/>
            </a:pPr>
            <a:r>
              <a:rPr lang="uk-UA" dirty="0">
                <a:solidFill>
                  <a:schemeClr val="bg1"/>
                </a:solidFill>
              </a:rPr>
              <a:t>Працюючи з кресленнями, маємо справу з ідеалізацією форми поверхонь, тому вважається, що утворення необхідних </a:t>
            </a:r>
            <a:r>
              <a:rPr lang="uk-UA" dirty="0" err="1">
                <a:solidFill>
                  <a:schemeClr val="bg1"/>
                </a:solidFill>
              </a:rPr>
              <a:t>зв’язків</a:t>
            </a:r>
            <a:r>
              <a:rPr lang="uk-UA" dirty="0">
                <a:solidFill>
                  <a:schemeClr val="bg1"/>
                </a:solidFill>
              </a:rPr>
              <a:t> досягається контактом заготовок (деталей) по поверхнях, а наявність реальних </a:t>
            </a:r>
            <a:r>
              <a:rPr lang="uk-UA" dirty="0" err="1">
                <a:solidFill>
                  <a:schemeClr val="bg1"/>
                </a:solidFill>
              </a:rPr>
              <a:t>зв’язків</a:t>
            </a:r>
            <a:r>
              <a:rPr lang="uk-UA" dirty="0">
                <a:solidFill>
                  <a:schemeClr val="bg1"/>
                </a:solidFill>
              </a:rPr>
              <a:t> символізується опорними точками, які мають теоретичний характер.</a:t>
            </a:r>
            <a:endParaRPr lang="ru-RU" dirty="0">
              <a:solidFill>
                <a:schemeClr val="bg1"/>
              </a:solidFill>
            </a:endParaRPr>
          </a:p>
          <a:p>
            <a:pPr marL="0" indent="444500" algn="just">
              <a:buNone/>
            </a:pPr>
            <a:endParaRPr lang="ru-RU" dirty="0">
              <a:solidFill>
                <a:schemeClr val="bg1"/>
              </a:solidFill>
            </a:endParaRPr>
          </a:p>
        </p:txBody>
      </p:sp>
    </p:spTree>
    <p:extLst>
      <p:ext uri="{BB962C8B-B14F-4D97-AF65-F5344CB8AC3E}">
        <p14:creationId xmlns="" xmlns:p14="http://schemas.microsoft.com/office/powerpoint/2010/main" val="2010224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732155"/>
          </a:xfrm>
        </p:spPr>
        <p:txBody>
          <a:bodyPr>
            <a:normAutofit fontScale="90000"/>
          </a:bodyPr>
          <a:lstStyle/>
          <a:p>
            <a:pPr algn="ctr"/>
            <a:r>
              <a:rPr lang="uk-UA" sz="2800" dirty="0">
                <a:solidFill>
                  <a:schemeClr val="bg1"/>
                </a:solidFill>
                <a:latin typeface="+mn-lt"/>
              </a:rPr>
              <a:t>Схема розміщення опорних точок на базах заготовки або виробу називається </a:t>
            </a:r>
            <a:r>
              <a:rPr lang="uk-UA" sz="2800" b="1" i="1" dirty="0">
                <a:solidFill>
                  <a:schemeClr val="bg1"/>
                </a:solidFill>
                <a:latin typeface="+mn-lt"/>
              </a:rPr>
              <a:t>теоретичною схемою </a:t>
            </a:r>
            <a:r>
              <a:rPr lang="uk-UA" sz="2800" b="1" i="1" dirty="0" smtClean="0">
                <a:solidFill>
                  <a:schemeClr val="bg1"/>
                </a:solidFill>
                <a:latin typeface="+mn-lt"/>
              </a:rPr>
              <a:t>базування</a:t>
            </a:r>
            <a:endParaRPr lang="ru-RU" sz="2800" dirty="0">
              <a:solidFill>
                <a:schemeClr val="bg1"/>
              </a:solidFill>
              <a:latin typeface="+mn-lt"/>
            </a:endParaRPr>
          </a:p>
        </p:txBody>
      </p:sp>
      <p:pic>
        <p:nvPicPr>
          <p:cNvPr id="4" name="image46.png"/>
          <p:cNvPicPr/>
          <p:nvPr/>
        </p:nvPicPr>
        <p:blipFill>
          <a:blip r:embed="rId2" cstate="print"/>
          <a:stretch>
            <a:fillRect/>
          </a:stretch>
        </p:blipFill>
        <p:spPr>
          <a:xfrm>
            <a:off x="2908186" y="1097281"/>
            <a:ext cx="6000683" cy="3631474"/>
          </a:xfrm>
          <a:prstGeom prst="rect">
            <a:avLst/>
          </a:prstGeom>
        </p:spPr>
      </p:pic>
      <p:sp>
        <p:nvSpPr>
          <p:cNvPr id="5" name="Прямоугольник 4"/>
          <p:cNvSpPr/>
          <p:nvPr/>
        </p:nvSpPr>
        <p:spPr>
          <a:xfrm>
            <a:off x="470263" y="5063534"/>
            <a:ext cx="11155680" cy="1323439"/>
          </a:xfrm>
          <a:prstGeom prst="rect">
            <a:avLst/>
          </a:prstGeom>
        </p:spPr>
        <p:txBody>
          <a:bodyPr wrap="square">
            <a:spAutoFit/>
          </a:bodyPr>
          <a:lstStyle/>
          <a:p>
            <a:pPr indent="365125" algn="just"/>
            <a:r>
              <a:rPr lang="uk-UA" sz="20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Опорні поверхні нумеруються, починаючи з бази, на якій їх найбільша кількість. Номер бази проставляється справа від умовного </a:t>
            </a:r>
            <a:r>
              <a:rPr lang="uk-UA" sz="2000" dirty="0" err="1" smtClean="0">
                <a:solidFill>
                  <a:schemeClr val="bg1"/>
                </a:solidFill>
                <a:effectLst/>
                <a:latin typeface="Arial" panose="020B0604020202020204" pitchFamily="34" charset="0"/>
                <a:ea typeface="Calibri" panose="020F0502020204030204" pitchFamily="34" charset="0"/>
                <a:cs typeface="Arial" panose="020B0604020202020204" pitchFamily="34" charset="0"/>
              </a:rPr>
              <a:t>знака</a:t>
            </a:r>
            <a:r>
              <a:rPr lang="uk-UA" sz="20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Якщо на якій-небудь проекції опорна точка накладається на іншу, то зображується одна точка і біля неї проставляються номери суміщених точок (див. рисунок)</a:t>
            </a:r>
            <a:r>
              <a:rPr lang="uk-UA"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endParaRPr lang="ru-RU"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393235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4766" y="365126"/>
            <a:ext cx="11103428" cy="1019538"/>
          </a:xfrm>
        </p:spPr>
        <p:txBody>
          <a:bodyPr>
            <a:noAutofit/>
          </a:bodyPr>
          <a:lstStyle/>
          <a:p>
            <a:pPr algn="ctr"/>
            <a:r>
              <a:rPr lang="uk-UA" sz="3500" b="1" dirty="0">
                <a:solidFill>
                  <a:schemeClr val="bg1"/>
                </a:solidFill>
                <a:latin typeface="+mn-lt"/>
              </a:rPr>
              <a:t>4.3. Базування тіл різної форми</a:t>
            </a:r>
            <a:r>
              <a:rPr lang="ru-RU" sz="3500" dirty="0">
                <a:solidFill>
                  <a:schemeClr val="bg1"/>
                </a:solidFill>
                <a:latin typeface="+mn-lt"/>
              </a:rPr>
              <a:t/>
            </a:r>
            <a:br>
              <a:rPr lang="ru-RU" sz="3500" dirty="0">
                <a:solidFill>
                  <a:schemeClr val="bg1"/>
                </a:solidFill>
                <a:latin typeface="+mn-lt"/>
              </a:rPr>
            </a:br>
            <a:r>
              <a:rPr lang="uk-UA" sz="3500" b="1" dirty="0">
                <a:solidFill>
                  <a:schemeClr val="bg1"/>
                </a:solidFill>
                <a:latin typeface="+mn-lt"/>
              </a:rPr>
              <a:t>4.3.1. Базування призматичного тіла (заготовка, деталь)</a:t>
            </a:r>
            <a:endParaRPr lang="ru-RU" sz="3500" dirty="0">
              <a:solidFill>
                <a:schemeClr val="bg1"/>
              </a:solidFill>
              <a:latin typeface="+mn-lt"/>
            </a:endParaRPr>
          </a:p>
        </p:txBody>
      </p:sp>
      <p:sp>
        <p:nvSpPr>
          <p:cNvPr id="4" name="Rectangle 2"/>
          <p:cNvSpPr>
            <a:spLocks noChangeArrowheads="1"/>
          </p:cNvSpPr>
          <p:nvPr/>
        </p:nvSpPr>
        <p:spPr bwMode="auto">
          <a:xfrm>
            <a:off x="463347" y="1360773"/>
            <a:ext cx="10731137" cy="15696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indent="363538" algn="just" defTabSz="914400" rtl="0" eaLnBrk="0" fontAlgn="base" latinLnBrk="0" hangingPunct="0">
              <a:lnSpc>
                <a:spcPct val="100000"/>
              </a:lnSpc>
              <a:spcBef>
                <a:spcPct val="0"/>
              </a:spcBef>
              <a:spcAft>
                <a:spcPct val="0"/>
              </a:spcAft>
              <a:buClrTx/>
              <a:buSzTx/>
              <a:buFontTx/>
              <a:buNone/>
              <a:tabLst/>
            </a:pPr>
            <a:r>
              <a:rPr kumimoji="0" lang="uk-UA" altLang="ru-RU" sz="2400" b="0" i="0" u="none" strike="noStrike" cap="none" normalizeH="0" baseline="0" dirty="0" smtClean="0">
                <a:ln>
                  <a:noFill/>
                </a:ln>
                <a:solidFill>
                  <a:schemeClr val="bg1"/>
                </a:solidFill>
                <a:effectLst/>
                <a:ea typeface="Calibri" panose="020F0502020204030204" pitchFamily="34" charset="0"/>
                <a:cs typeface="Times New Roman" panose="02020603050405020304" pitchFamily="18" charset="0"/>
              </a:rPr>
              <a:t>Відповідно до висновків теоретичної механіки, для визначення положення призматичного тіла відносно системи координат OXYZ необхідно зв’язати його нижню поверхню А трьома двосторонніми утримуючими зв’язками з площиною XOY прямокутної системи координат. Зв’язки </a:t>
            </a:r>
            <a:r>
              <a:rPr kumimoji="0" lang="uk-UA" altLang="ru-RU" sz="2400" b="0" i="1" u="none" strike="noStrike" cap="none" normalizeH="0" baseline="0" dirty="0" smtClean="0">
                <a:ln>
                  <a:noFill/>
                </a:ln>
                <a:solidFill>
                  <a:schemeClr val="bg1"/>
                </a:solidFill>
                <a:effectLst/>
                <a:ea typeface="Calibri" panose="020F0502020204030204" pitchFamily="34" charset="0"/>
                <a:cs typeface="Times New Roman" panose="02020603050405020304" pitchFamily="18" charset="0"/>
              </a:rPr>
              <a:t>z</a:t>
            </a:r>
            <a:r>
              <a:rPr kumimoji="0" lang="uk-UA" altLang="ru-RU" sz="2400" b="1" i="1" u="none" strike="noStrike" cap="none" normalizeH="0" baseline="0" dirty="0" smtClean="0">
                <a:ln>
                  <a:noFill/>
                </a:ln>
                <a:solidFill>
                  <a:schemeClr val="bg1"/>
                </a:solidFill>
                <a:effectLst/>
                <a:ea typeface="Calibri" panose="020F0502020204030204" pitchFamily="34" charset="0"/>
                <a:cs typeface="Times New Roman" panose="02020603050405020304" pitchFamily="18" charset="0"/>
              </a:rPr>
              <a:t> </a:t>
            </a:r>
            <a:r>
              <a:rPr kumimoji="0" lang="uk-UA" altLang="ru-RU" sz="2400" b="0" i="0" u="none" strike="noStrike" cap="none" normalizeH="0" baseline="0" dirty="0" smtClean="0">
                <a:ln>
                  <a:noFill/>
                </a:ln>
                <a:solidFill>
                  <a:schemeClr val="bg1"/>
                </a:solidFill>
                <a:effectLst/>
                <a:ea typeface="Calibri" panose="020F0502020204030204" pitchFamily="34" charset="0"/>
                <a:cs typeface="Times New Roman" panose="02020603050405020304" pitchFamily="18" charset="0"/>
              </a:rPr>
              <a:t>позбавляють тіло переміщення.</a:t>
            </a:r>
            <a:endParaRPr kumimoji="0" lang="uk-UA" altLang="ru-RU" sz="2400" b="0" i="0" u="none" strike="noStrike" cap="none" normalizeH="0" baseline="0" dirty="0" smtClean="0">
              <a:ln>
                <a:noFill/>
              </a:ln>
              <a:solidFill>
                <a:schemeClr val="bg1"/>
              </a:solidFill>
              <a:effectLst/>
            </a:endParaRPr>
          </a:p>
        </p:txBody>
      </p:sp>
      <p:pic>
        <p:nvPicPr>
          <p:cNvPr id="2049" name="image47.pn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b="7055"/>
          <a:stretch/>
        </p:blipFill>
        <p:spPr bwMode="auto">
          <a:xfrm>
            <a:off x="3365524" y="2930433"/>
            <a:ext cx="5178425" cy="359139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9319797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TotalTime>
  <Words>5066</Words>
  <Application>Microsoft Office PowerPoint</Application>
  <PresentationFormat>Произвольный</PresentationFormat>
  <Paragraphs>205</Paragraphs>
  <Slides>52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52</vt:i4>
      </vt:variant>
    </vt:vector>
  </HeadingPairs>
  <TitlesOfParts>
    <vt:vector size="53" baseType="lpstr">
      <vt:lpstr>Тема Office</vt:lpstr>
      <vt:lpstr>Лекція 4  </vt:lpstr>
      <vt:lpstr>4.1. Поняття про базу та базування</vt:lpstr>
      <vt:lpstr>Слайд 3</vt:lpstr>
      <vt:lpstr>4.2. Основні положення теорії базування</vt:lpstr>
      <vt:lpstr>Слайд 5</vt:lpstr>
      <vt:lpstr>Слайд 6</vt:lpstr>
      <vt:lpstr>Слайд 7</vt:lpstr>
      <vt:lpstr>Схема розміщення опорних точок на базах заготовки або виробу називається теоретичною схемою базування</vt:lpstr>
      <vt:lpstr>4.3. Базування тіл різної форми 4.3.1. Базування призматичного тіла (заготовка, деталь)</vt:lpstr>
      <vt:lpstr>Слайд 10</vt:lpstr>
      <vt:lpstr>Слайд 11</vt:lpstr>
      <vt:lpstr>Слайд 12</vt:lpstr>
      <vt:lpstr>4.3.3. Базування диска</vt:lpstr>
      <vt:lpstr>Слайд 14</vt:lpstr>
      <vt:lpstr>4.3.4. Базування конічного тіла</vt:lpstr>
      <vt:lpstr>Слайд 16</vt:lpstr>
      <vt:lpstr>4.4. Правило шести точок. Повне і неповне базування</vt:lpstr>
      <vt:lpstr>Слайд 18</vt:lpstr>
      <vt:lpstr>4.5. Класифікація баз</vt:lpstr>
      <vt:lpstr>Слайд 20</vt:lpstr>
      <vt:lpstr>Слайд 21</vt:lpstr>
      <vt:lpstr>Слайд 22</vt:lpstr>
      <vt:lpstr>Слайд 23</vt:lpstr>
      <vt:lpstr>Слайд 24</vt:lpstr>
      <vt:lpstr>4.6. Визначеність та невизначеність базування</vt:lpstr>
      <vt:lpstr>4.6. Визначеність та невизначеність базування</vt:lpstr>
      <vt:lpstr>Слайд 27</vt:lpstr>
      <vt:lpstr>4.7. Зміна баз</vt:lpstr>
      <vt:lpstr>4.8. Побудова теоретичної схеми базування</vt:lpstr>
      <vt:lpstr>Слайд 30</vt:lpstr>
      <vt:lpstr>4.10. Встановлення заготовок у пристроях</vt:lpstr>
      <vt:lpstr>Слайд 32</vt:lpstr>
      <vt:lpstr>4.11. Похибка встановлення заготовок</vt:lpstr>
      <vt:lpstr>Слайд 34</vt:lpstr>
      <vt:lpstr>4.12. Приклади розрахунку похибок базування</vt:lpstr>
      <vt:lpstr>4.13. Призначення технологічних баз</vt:lpstr>
      <vt:lpstr>Принцип суміщення баз</vt:lpstr>
      <vt:lpstr>Принцип сталості баз</vt:lpstr>
      <vt:lpstr>4.14. Типові комплекти технологічних баз при обробці заготовок різних класів  4.14.1. Базування корпусних і коробчастих заготовок</vt:lpstr>
      <vt:lpstr>Слайд 40</vt:lpstr>
      <vt:lpstr>Слайд 41</vt:lpstr>
      <vt:lpstr>Слайд 42</vt:lpstr>
      <vt:lpstr>4.14.2 Базування заготовок типу тіл обертання </vt:lpstr>
      <vt:lpstr>Слайд 44</vt:lpstr>
      <vt:lpstr>Слайд 45</vt:lpstr>
      <vt:lpstr>Слайд 46</vt:lpstr>
      <vt:lpstr>Слайд 47</vt:lpstr>
      <vt:lpstr>Слайд 48</vt:lpstr>
      <vt:lpstr>4.14.3. Базування за оброблюваними поверхнями</vt:lpstr>
      <vt:lpstr>Слайд 50</vt:lpstr>
      <vt:lpstr>Запитання для самоконтролю</vt:lpstr>
      <vt:lpstr>Запитання для самоконтролю</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4</dc:title>
  <dc:creator>Лариса</dc:creator>
  <cp:lastModifiedBy>mpp</cp:lastModifiedBy>
  <cp:revision>28</cp:revision>
  <dcterms:created xsi:type="dcterms:W3CDTF">2020-02-09T10:10:13Z</dcterms:created>
  <dcterms:modified xsi:type="dcterms:W3CDTF">2020-03-05T06:20:18Z</dcterms:modified>
</cp:coreProperties>
</file>