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1"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2186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17183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41058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89300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77905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536930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632207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798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306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15.02.2023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409064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42DC107-79BF-42C1-B97D-8739B6269CEB}" type="datetimeFigureOut">
              <a:rPr lang="uk-UA" smtClean="0"/>
              <a:t>15.02.2023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53550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42DC107-79BF-42C1-B97D-8739B6269CEB}" type="datetimeFigureOut">
              <a:rPr lang="uk-UA" smtClean="0"/>
              <a:t>15.02.2023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426978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42DC107-79BF-42C1-B97D-8739B6269CEB}" type="datetimeFigureOut">
              <a:rPr lang="uk-UA" smtClean="0"/>
              <a:t>15.02.2023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56123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DC107-79BF-42C1-B97D-8739B6269CEB}" type="datetimeFigureOut">
              <a:rPr lang="uk-UA" smtClean="0"/>
              <a:t>15.02.2023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70059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42DC107-79BF-42C1-B97D-8739B6269CEB}" type="datetimeFigureOut">
              <a:rPr lang="uk-UA" smtClean="0"/>
              <a:t>15.02.2023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18238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42DC107-79BF-42C1-B97D-8739B6269CEB}" type="datetimeFigureOut">
              <a:rPr lang="uk-UA" smtClean="0"/>
              <a:t>15.02.2023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40473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2DC107-79BF-42C1-B97D-8739B6269CEB}" type="datetimeFigureOut">
              <a:rPr lang="uk-UA" smtClean="0"/>
              <a:t>15.02.2023</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675FC4-B9B0-4DD9-9387-439B0FE677D1}" type="slidenum">
              <a:rPr lang="uk-UA" smtClean="0"/>
              <a:t>‹№›</a:t>
            </a:fld>
            <a:endParaRPr lang="uk-UA"/>
          </a:p>
        </p:txBody>
      </p:sp>
    </p:spTree>
    <p:extLst>
      <p:ext uri="{BB962C8B-B14F-4D97-AF65-F5344CB8AC3E}">
        <p14:creationId xmlns:p14="http://schemas.microsoft.com/office/powerpoint/2010/main" val="261927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4B479-51EF-4339-AB21-FB39E217F938}"/>
              </a:ext>
            </a:extLst>
          </p:cNvPr>
          <p:cNvSpPr>
            <a:spLocks noGrp="1"/>
          </p:cNvSpPr>
          <p:nvPr>
            <p:ph type="ctrTitle"/>
          </p:nvPr>
        </p:nvSpPr>
        <p:spPr>
          <a:xfrm>
            <a:off x="1507067" y="478079"/>
            <a:ext cx="7766936" cy="1646302"/>
          </a:xfrm>
        </p:spPr>
        <p:txBody>
          <a:bodyPr/>
          <a:lstStyle/>
          <a:p>
            <a:pPr algn="ctr"/>
            <a:r>
              <a:rPr lang="uk-UA" sz="2800" b="1" dirty="0">
                <a:effectLst/>
                <a:latin typeface="Times New Roman" panose="02020603050405020304" pitchFamily="18" charset="0"/>
                <a:ea typeface="Calibri" panose="020F0502020204030204" pitchFamily="34" charset="0"/>
              </a:rPr>
              <a:t>Філософія Античності</a:t>
            </a:r>
            <a:endParaRPr lang="uk-UA" sz="7200" dirty="0"/>
          </a:p>
        </p:txBody>
      </p:sp>
      <p:sp>
        <p:nvSpPr>
          <p:cNvPr id="3" name="Підзаголовок 2">
            <a:extLst>
              <a:ext uri="{FF2B5EF4-FFF2-40B4-BE49-F238E27FC236}">
                <a16:creationId xmlns:a16="http://schemas.microsoft.com/office/drawing/2014/main" id="{E6D6CFE3-E666-4D66-BDF0-77790194707F}"/>
              </a:ext>
            </a:extLst>
          </p:cNvPr>
          <p:cNvSpPr>
            <a:spLocks noGrp="1"/>
          </p:cNvSpPr>
          <p:nvPr>
            <p:ph type="subTitle" idx="1"/>
          </p:nvPr>
        </p:nvSpPr>
        <p:spPr>
          <a:xfrm>
            <a:off x="1507067" y="2171385"/>
            <a:ext cx="7766936" cy="3350526"/>
          </a:xfrm>
        </p:spPr>
        <p:txBody>
          <a:bodyPr/>
          <a:lstStyle/>
          <a:p>
            <a:pPr algn="l"/>
            <a:endParaRPr lang="uk-UA" dirty="0"/>
          </a:p>
        </p:txBody>
      </p:sp>
    </p:spTree>
    <p:extLst>
      <p:ext uri="{BB962C8B-B14F-4D97-AF65-F5344CB8AC3E}">
        <p14:creationId xmlns:p14="http://schemas.microsoft.com/office/powerpoint/2010/main" val="236566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DA6F57-0B6F-48BA-A9FA-FC2AA2F86BC0}"/>
              </a:ext>
            </a:extLst>
          </p:cNvPr>
          <p:cNvSpPr>
            <a:spLocks noGrp="1"/>
          </p:cNvSpPr>
          <p:nvPr>
            <p:ph type="title"/>
          </p:nvPr>
        </p:nvSpPr>
        <p:spPr/>
        <p:txBody>
          <a:bodyPr/>
          <a:lstStyle/>
          <a:p>
            <a:pPr algn="ctr"/>
            <a:r>
              <a:rPr lang="uk-UA" dirty="0"/>
              <a:t>піфагореїзм</a:t>
            </a:r>
          </a:p>
        </p:txBody>
      </p:sp>
      <p:sp>
        <p:nvSpPr>
          <p:cNvPr id="3" name="Місце для вмісту 2">
            <a:extLst>
              <a:ext uri="{FF2B5EF4-FFF2-40B4-BE49-F238E27FC236}">
                <a16:creationId xmlns:a16="http://schemas.microsoft.com/office/drawing/2014/main" id="{F920B1E9-289C-402C-AE9C-78CA95C32803}"/>
              </a:ext>
            </a:extLst>
          </p:cNvPr>
          <p:cNvSpPr>
            <a:spLocks noGrp="1"/>
          </p:cNvSpPr>
          <p:nvPr>
            <p:ph idx="1"/>
          </p:nvPr>
        </p:nvSpPr>
        <p:spPr/>
        <p:txBody>
          <a:bodyPr>
            <a:normAutofit/>
          </a:bodyPr>
          <a:lstStyle/>
          <a:p>
            <a:r>
              <a:rPr lang="uk-UA" dirty="0"/>
              <a:t>Піфагор (бл. 584 або 570 –бл. 500 або 497 </a:t>
            </a:r>
            <a:r>
              <a:rPr lang="uk-UA" dirty="0" err="1"/>
              <a:t>р.р</a:t>
            </a:r>
            <a:r>
              <a:rPr lang="uk-UA" dirty="0"/>
              <a:t>. до н. е.).</a:t>
            </a:r>
          </a:p>
          <a:p>
            <a:r>
              <a:rPr lang="uk-UA" dirty="0"/>
              <a:t>«Про виховання», «Про справи общини» і «Про природу».</a:t>
            </a:r>
          </a:p>
          <a:p>
            <a:r>
              <a:rPr lang="uk-UA" dirty="0"/>
              <a:t>Піфагор і піфагорійці стали засновниками теорії чисел та основних принципів арифметики. Зацікавленість, із якою він та його послідовники вивчали характер чисел та відношення між ними, втілилася в певній абсолютизації чисел – у містиці чисел, де числа були піднесені до рівня реальних сутностей усіх речей.</a:t>
            </a:r>
          </a:p>
        </p:txBody>
      </p:sp>
    </p:spTree>
    <p:extLst>
      <p:ext uri="{BB962C8B-B14F-4D97-AF65-F5344CB8AC3E}">
        <p14:creationId xmlns:p14="http://schemas.microsoft.com/office/powerpoint/2010/main" val="863681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178F79-31DC-4451-9319-7EF0206D3580}"/>
              </a:ext>
            </a:extLst>
          </p:cNvPr>
          <p:cNvSpPr>
            <a:spLocks noGrp="1"/>
          </p:cNvSpPr>
          <p:nvPr>
            <p:ph type="title"/>
          </p:nvPr>
        </p:nvSpPr>
        <p:spPr/>
        <p:txBody>
          <a:bodyPr/>
          <a:lstStyle/>
          <a:p>
            <a:r>
              <a:rPr lang="uk-UA" dirty="0"/>
              <a:t>Атомізм</a:t>
            </a:r>
          </a:p>
        </p:txBody>
      </p:sp>
      <p:sp>
        <p:nvSpPr>
          <p:cNvPr id="3" name="Місце для вмісту 2">
            <a:extLst>
              <a:ext uri="{FF2B5EF4-FFF2-40B4-BE49-F238E27FC236}">
                <a16:creationId xmlns:a16="http://schemas.microsoft.com/office/drawing/2014/main" id="{6D3EBCDE-FA34-4E47-9859-DE83870DA6A7}"/>
              </a:ext>
            </a:extLst>
          </p:cNvPr>
          <p:cNvSpPr>
            <a:spLocks noGrp="1"/>
          </p:cNvSpPr>
          <p:nvPr>
            <p:ph idx="1"/>
          </p:nvPr>
        </p:nvSpPr>
        <p:spPr/>
        <p:txBody>
          <a:bodyPr>
            <a:normAutofit lnSpcReduction="10000"/>
          </a:bodyPr>
          <a:lstStyle/>
          <a:p>
            <a:pPr algn="just"/>
            <a:r>
              <a:rPr lang="uk-UA" dirty="0"/>
              <a:t>– одна з найбільш цілісних, послідовних та усталених традицій у світовій філософії і науці. Започаткована ця традиція у Стародавній Греції філософами </a:t>
            </a:r>
            <a:r>
              <a:rPr lang="uk-UA" dirty="0" err="1"/>
              <a:t>Левкіпом</a:t>
            </a:r>
            <a:r>
              <a:rPr lang="uk-UA" dirty="0"/>
              <a:t> і Демокритом. </a:t>
            </a:r>
          </a:p>
          <a:p>
            <a:pPr algn="just"/>
            <a:r>
              <a:rPr lang="uk-UA" dirty="0"/>
              <a:t>Демокрит (460-370 </a:t>
            </a:r>
            <a:r>
              <a:rPr lang="uk-UA" dirty="0" err="1"/>
              <a:t>р.р</a:t>
            </a:r>
            <a:r>
              <a:rPr lang="uk-UA" dirty="0"/>
              <a:t>. до н. е.) </a:t>
            </a:r>
          </a:p>
          <a:p>
            <a:pPr algn="just"/>
            <a:r>
              <a:rPr lang="uk-UA" dirty="0"/>
              <a:t>Атоми для Демокрита – це неподільні частинки матерії. Кількість їх нескінченна. Вони абсолютно щільні, їх неможливо ні розрізати, ні розколоти, вони подібні до пилинок, які можна побачити лише у промінні сонця. В атомі знаходить своє втілення «буття» </a:t>
            </a:r>
            <a:r>
              <a:rPr lang="uk-UA" dirty="0" err="1"/>
              <a:t>елеатів</a:t>
            </a:r>
            <a:r>
              <a:rPr lang="uk-UA" dirty="0"/>
              <a:t>: він єдиний, неподільний, незмінний, незнищенний. А для того, щоб атоми могли рухатись, необхідна порожнеча, яка відділяє один атом від іншого і створює можливість для їх пересування – для руху. Порожнеча – це вже не «неіснуюче» </a:t>
            </a:r>
            <a:r>
              <a:rPr lang="uk-UA" dirty="0" err="1"/>
              <a:t>елеатів</a:t>
            </a:r>
            <a:r>
              <a:rPr lang="uk-UA" dirty="0"/>
              <a:t>, а існуюче ніщо. Без порожнечі неможливий рух, а тому всюди є порожнеча, немає її лише в атомах. Рух передається через зіткнення атомів і є чисто механічним.</a:t>
            </a:r>
          </a:p>
          <a:p>
            <a:endParaRPr lang="uk-UA" dirty="0"/>
          </a:p>
        </p:txBody>
      </p:sp>
    </p:spTree>
    <p:extLst>
      <p:ext uri="{BB962C8B-B14F-4D97-AF65-F5344CB8AC3E}">
        <p14:creationId xmlns:p14="http://schemas.microsoft.com/office/powerpoint/2010/main" val="1892498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EAA41D-D487-4DC2-A2AE-86B4AB8A1B05}"/>
              </a:ext>
            </a:extLst>
          </p:cNvPr>
          <p:cNvSpPr>
            <a:spLocks noGrp="1"/>
          </p:cNvSpPr>
          <p:nvPr>
            <p:ph type="title"/>
          </p:nvPr>
        </p:nvSpPr>
        <p:spPr/>
        <p:txBody>
          <a:bodyPr/>
          <a:lstStyle/>
          <a:p>
            <a:pPr algn="ctr"/>
            <a:r>
              <a:rPr lang="uk-UA" dirty="0"/>
              <a:t>Сократ</a:t>
            </a:r>
          </a:p>
        </p:txBody>
      </p:sp>
      <p:sp>
        <p:nvSpPr>
          <p:cNvPr id="3" name="Місце для вмісту 2">
            <a:extLst>
              <a:ext uri="{FF2B5EF4-FFF2-40B4-BE49-F238E27FC236}">
                <a16:creationId xmlns:a16="http://schemas.microsoft.com/office/drawing/2014/main" id="{D2580CB0-A55E-45DC-BB63-86FD00DC6623}"/>
              </a:ext>
            </a:extLst>
          </p:cNvPr>
          <p:cNvSpPr>
            <a:spLocks noGrp="1"/>
          </p:cNvSpPr>
          <p:nvPr>
            <p:ph idx="1"/>
          </p:nvPr>
        </p:nvSpPr>
        <p:spPr>
          <a:xfrm>
            <a:off x="677334" y="2196100"/>
            <a:ext cx="8596668" cy="3880773"/>
          </a:xfrm>
        </p:spPr>
        <p:txBody>
          <a:bodyPr>
            <a:normAutofit lnSpcReduction="10000"/>
          </a:bodyPr>
          <a:lstStyle/>
          <a:p>
            <a:pPr algn="just"/>
            <a:r>
              <a:rPr lang="ru-RU" dirty="0" err="1"/>
              <a:t>Вихідною</a:t>
            </a:r>
            <a:r>
              <a:rPr lang="ru-RU" dirty="0"/>
              <a:t> тезою </a:t>
            </a:r>
            <a:r>
              <a:rPr lang="ru-RU" dirty="0" err="1"/>
              <a:t>філософії</a:t>
            </a:r>
            <a:r>
              <a:rPr lang="ru-RU" dirty="0"/>
              <a:t> Сократа є </a:t>
            </a:r>
            <a:r>
              <a:rPr lang="ru-RU" dirty="0" err="1"/>
              <a:t>заклик</a:t>
            </a:r>
            <a:r>
              <a:rPr lang="ru-RU" dirty="0"/>
              <a:t>: «</a:t>
            </a:r>
            <a:r>
              <a:rPr lang="ru-RU" dirty="0" err="1"/>
              <a:t>Пізнай</a:t>
            </a:r>
            <a:r>
              <a:rPr lang="ru-RU" dirty="0"/>
              <a:t> самого себе!». </a:t>
            </a:r>
            <a:r>
              <a:rPr lang="ru-RU" dirty="0" err="1"/>
              <a:t>Досліджуючи</a:t>
            </a:r>
            <a:r>
              <a:rPr lang="ru-RU" dirty="0"/>
              <a:t> природу </a:t>
            </a:r>
            <a:r>
              <a:rPr lang="ru-RU" dirty="0" err="1"/>
              <a:t>людського</a:t>
            </a:r>
            <a:r>
              <a:rPr lang="ru-RU" dirty="0"/>
              <a:t> </a:t>
            </a:r>
            <a:r>
              <a:rPr lang="ru-RU" dirty="0" err="1"/>
              <a:t>мислення</a:t>
            </a:r>
            <a:r>
              <a:rPr lang="ru-RU" dirty="0"/>
              <a:t>, Сократ </a:t>
            </a:r>
            <a:r>
              <a:rPr lang="ru-RU" dirty="0" err="1"/>
              <a:t>відкрив</a:t>
            </a:r>
            <a:r>
              <a:rPr lang="ru-RU" dirty="0"/>
              <a:t>, </a:t>
            </a:r>
            <a:r>
              <a:rPr lang="ru-RU" dirty="0" err="1"/>
              <a:t>що</a:t>
            </a:r>
            <a:r>
              <a:rPr lang="ru-RU" dirty="0"/>
              <a:t> </a:t>
            </a:r>
            <a:r>
              <a:rPr lang="ru-RU" dirty="0" err="1"/>
              <a:t>воно</a:t>
            </a:r>
            <a:r>
              <a:rPr lang="ru-RU" dirty="0"/>
              <a:t> </a:t>
            </a:r>
            <a:r>
              <a:rPr lang="ru-RU" dirty="0" err="1"/>
              <a:t>здійснюється</a:t>
            </a:r>
            <a:r>
              <a:rPr lang="ru-RU" dirty="0"/>
              <a:t> за </a:t>
            </a:r>
            <a:r>
              <a:rPr lang="ru-RU" dirty="0" err="1"/>
              <a:t>допомогою</a:t>
            </a:r>
            <a:r>
              <a:rPr lang="ru-RU" dirty="0"/>
              <a:t> понять.</a:t>
            </a:r>
          </a:p>
          <a:p>
            <a:pPr algn="just"/>
            <a:r>
              <a:rPr lang="ru-RU" dirty="0" err="1"/>
              <a:t>Йому</a:t>
            </a:r>
            <a:r>
              <a:rPr lang="ru-RU" dirty="0"/>
              <a:t> </a:t>
            </a:r>
            <a:r>
              <a:rPr lang="ru-RU" dirty="0" err="1"/>
              <a:t>належить</a:t>
            </a:r>
            <a:r>
              <a:rPr lang="ru-RU" dirty="0"/>
              <a:t> метод </a:t>
            </a:r>
            <a:r>
              <a:rPr lang="ru-RU" dirty="0" err="1"/>
              <a:t>меєвтики</a:t>
            </a:r>
            <a:r>
              <a:rPr lang="ru-RU" dirty="0"/>
              <a:t> – </a:t>
            </a:r>
            <a:r>
              <a:rPr lang="ru-RU" dirty="0" err="1"/>
              <a:t>діалогу</a:t>
            </a:r>
            <a:r>
              <a:rPr lang="ru-RU" dirty="0"/>
              <a:t>, </a:t>
            </a:r>
            <a:r>
              <a:rPr lang="ru-RU" dirty="0" err="1"/>
              <a:t>котрий</a:t>
            </a:r>
            <a:r>
              <a:rPr lang="ru-RU" dirty="0"/>
              <a:t> через </a:t>
            </a:r>
            <a:r>
              <a:rPr lang="ru-RU" dirty="0" err="1"/>
              <a:t>запитання</a:t>
            </a:r>
            <a:r>
              <a:rPr lang="ru-RU" dirty="0"/>
              <a:t> </a:t>
            </a:r>
            <a:r>
              <a:rPr lang="ru-RU" dirty="0" err="1"/>
              <a:t>підводить</a:t>
            </a:r>
            <a:r>
              <a:rPr lang="ru-RU" dirty="0"/>
              <a:t> до </a:t>
            </a:r>
            <a:r>
              <a:rPr lang="ru-RU" dirty="0" err="1"/>
              <a:t>відповіді</a:t>
            </a:r>
            <a:r>
              <a:rPr lang="ru-RU" dirty="0"/>
              <a:t>. </a:t>
            </a:r>
            <a:r>
              <a:rPr lang="ru-RU" dirty="0" err="1"/>
              <a:t>Власне</a:t>
            </a:r>
            <a:r>
              <a:rPr lang="ru-RU" dirty="0"/>
              <a:t>, </a:t>
            </a:r>
            <a:r>
              <a:rPr lang="ru-RU" dirty="0" err="1"/>
              <a:t>під</a:t>
            </a:r>
            <a:r>
              <a:rPr lang="ru-RU" dirty="0"/>
              <a:t> </a:t>
            </a:r>
            <a:r>
              <a:rPr lang="ru-RU" dirty="0" err="1"/>
              <a:t>цим</a:t>
            </a:r>
            <a:r>
              <a:rPr lang="ru-RU" dirty="0"/>
              <a:t> і почала </a:t>
            </a:r>
            <a:r>
              <a:rPr lang="ru-RU" dirty="0" err="1"/>
              <a:t>розумітись</a:t>
            </a:r>
            <a:r>
              <a:rPr lang="ru-RU" dirty="0"/>
              <a:t> </a:t>
            </a:r>
            <a:r>
              <a:rPr lang="ru-RU" dirty="0" err="1"/>
              <a:t>діалектика</a:t>
            </a:r>
            <a:r>
              <a:rPr lang="ru-RU" dirty="0"/>
              <a:t>. На думку Сократа, </a:t>
            </a:r>
            <a:r>
              <a:rPr lang="ru-RU" dirty="0" err="1"/>
              <a:t>усі</a:t>
            </a:r>
            <a:r>
              <a:rPr lang="ru-RU" dirty="0"/>
              <a:t> </a:t>
            </a:r>
            <a:r>
              <a:rPr lang="ru-RU" dirty="0" err="1"/>
              <a:t>біди</a:t>
            </a:r>
            <a:r>
              <a:rPr lang="ru-RU" dirty="0"/>
              <a:t>, </a:t>
            </a:r>
            <a:r>
              <a:rPr lang="ru-RU" dirty="0" err="1"/>
              <a:t>неправильні</a:t>
            </a:r>
            <a:r>
              <a:rPr lang="ru-RU" dirty="0"/>
              <a:t> </a:t>
            </a:r>
            <a:r>
              <a:rPr lang="ru-RU" dirty="0" err="1"/>
              <a:t>дії</a:t>
            </a:r>
            <a:r>
              <a:rPr lang="ru-RU" dirty="0"/>
              <a:t>, </a:t>
            </a:r>
            <a:r>
              <a:rPr lang="ru-RU" dirty="0" err="1"/>
              <a:t>людина</a:t>
            </a:r>
            <a:r>
              <a:rPr lang="ru-RU" dirty="0"/>
              <a:t> </a:t>
            </a:r>
            <a:r>
              <a:rPr lang="ru-RU" dirty="0" err="1"/>
              <a:t>коїть</a:t>
            </a:r>
            <a:r>
              <a:rPr lang="ru-RU" dirty="0"/>
              <a:t> через </a:t>
            </a:r>
            <a:r>
              <a:rPr lang="ru-RU" dirty="0" err="1"/>
              <a:t>незнання</a:t>
            </a:r>
            <a:r>
              <a:rPr lang="ru-RU" dirty="0"/>
              <a:t>, вона не </a:t>
            </a:r>
            <a:r>
              <a:rPr lang="ru-RU" dirty="0" err="1"/>
              <a:t>знає</a:t>
            </a:r>
            <a:r>
              <a:rPr lang="ru-RU" dirty="0"/>
              <a:t>, </a:t>
            </a:r>
            <a:r>
              <a:rPr lang="ru-RU" dirty="0" err="1"/>
              <a:t>що</a:t>
            </a:r>
            <a:r>
              <a:rPr lang="ru-RU" dirty="0"/>
              <a:t> </a:t>
            </a:r>
            <a:r>
              <a:rPr lang="ru-RU" dirty="0" err="1"/>
              <a:t>таке</a:t>
            </a:r>
            <a:r>
              <a:rPr lang="ru-RU" dirty="0"/>
              <a:t> добро і зло. </a:t>
            </a:r>
            <a:r>
              <a:rPr lang="ru-RU" dirty="0" err="1"/>
              <a:t>Тобто</a:t>
            </a:r>
            <a:r>
              <a:rPr lang="ru-RU" dirty="0"/>
              <a:t>, </a:t>
            </a:r>
            <a:r>
              <a:rPr lang="ru-RU" dirty="0" err="1"/>
              <a:t>знання</a:t>
            </a:r>
            <a:r>
              <a:rPr lang="ru-RU" dirty="0"/>
              <a:t> за </a:t>
            </a:r>
            <a:r>
              <a:rPr lang="ru-RU" dirty="0" err="1"/>
              <a:t>допомогою</a:t>
            </a:r>
            <a:r>
              <a:rPr lang="ru-RU" dirty="0"/>
              <a:t> </a:t>
            </a:r>
            <a:r>
              <a:rPr lang="ru-RU" dirty="0" err="1"/>
              <a:t>розуму</a:t>
            </a:r>
            <a:r>
              <a:rPr lang="ru-RU" dirty="0"/>
              <a:t> і є </a:t>
            </a:r>
            <a:r>
              <a:rPr lang="ru-RU" dirty="0" err="1"/>
              <a:t>ключем</a:t>
            </a:r>
            <a:r>
              <a:rPr lang="ru-RU" dirty="0"/>
              <a:t> до </a:t>
            </a:r>
            <a:r>
              <a:rPr lang="ru-RU" dirty="0" err="1"/>
              <a:t>щастя</a:t>
            </a:r>
            <a:r>
              <a:rPr lang="ru-RU" dirty="0"/>
              <a:t> </a:t>
            </a:r>
            <a:r>
              <a:rPr lang="ru-RU" dirty="0" err="1"/>
              <a:t>людини</a:t>
            </a:r>
            <a:r>
              <a:rPr lang="ru-RU" dirty="0"/>
              <a:t>. </a:t>
            </a:r>
            <a:r>
              <a:rPr lang="ru-RU" dirty="0" err="1"/>
              <a:t>Істинне</a:t>
            </a:r>
            <a:r>
              <a:rPr lang="ru-RU" dirty="0"/>
              <a:t>  </a:t>
            </a:r>
            <a:r>
              <a:rPr lang="ru-RU" dirty="0" err="1"/>
              <a:t>знання</a:t>
            </a:r>
            <a:r>
              <a:rPr lang="ru-RU" dirty="0"/>
              <a:t> </a:t>
            </a:r>
            <a:r>
              <a:rPr lang="ru-RU" dirty="0" err="1"/>
              <a:t>досягається</a:t>
            </a:r>
            <a:r>
              <a:rPr lang="ru-RU" dirty="0"/>
              <a:t> </a:t>
            </a:r>
            <a:r>
              <a:rPr lang="ru-RU" dirty="0" err="1"/>
              <a:t>лише</a:t>
            </a:r>
            <a:r>
              <a:rPr lang="ru-RU" dirty="0"/>
              <a:t> </a:t>
            </a:r>
            <a:r>
              <a:rPr lang="ru-RU" dirty="0" err="1"/>
              <a:t>розумом</a:t>
            </a:r>
            <a:r>
              <a:rPr lang="ru-RU" dirty="0"/>
              <a:t>, </a:t>
            </a:r>
            <a:r>
              <a:rPr lang="ru-RU" dirty="0" err="1"/>
              <a:t>котрий</a:t>
            </a:r>
            <a:r>
              <a:rPr lang="ru-RU" dirty="0"/>
              <a:t> є </a:t>
            </a:r>
            <a:r>
              <a:rPr lang="ru-RU" dirty="0" err="1"/>
              <a:t>суддею</a:t>
            </a:r>
            <a:r>
              <a:rPr lang="ru-RU" dirty="0"/>
              <a:t> </a:t>
            </a:r>
            <a:r>
              <a:rPr lang="ru-RU" dirty="0" err="1"/>
              <a:t>всього</a:t>
            </a:r>
            <a:r>
              <a:rPr lang="ru-RU" dirty="0"/>
              <a:t>. </a:t>
            </a:r>
            <a:r>
              <a:rPr lang="ru-RU" dirty="0" err="1"/>
              <a:t>Цим</a:t>
            </a:r>
            <a:r>
              <a:rPr lang="ru-RU" dirty="0"/>
              <a:t> Сократ </a:t>
            </a:r>
            <a:r>
              <a:rPr lang="ru-RU" dirty="0" err="1"/>
              <a:t>виступав</a:t>
            </a:r>
            <a:r>
              <a:rPr lang="ru-RU" dirty="0"/>
              <a:t> </a:t>
            </a:r>
            <a:r>
              <a:rPr lang="ru-RU" dirty="0" err="1"/>
              <a:t>проти</a:t>
            </a:r>
            <a:r>
              <a:rPr lang="ru-RU" dirty="0"/>
              <a:t> </a:t>
            </a:r>
            <a:r>
              <a:rPr lang="ru-RU" dirty="0" err="1"/>
              <a:t>софістів</a:t>
            </a:r>
            <a:r>
              <a:rPr lang="ru-RU" dirty="0"/>
              <a:t> («</a:t>
            </a:r>
            <a:r>
              <a:rPr lang="ru-RU" dirty="0" err="1"/>
              <a:t>вчителів</a:t>
            </a:r>
            <a:r>
              <a:rPr lang="ru-RU" dirty="0"/>
              <a:t> </a:t>
            </a:r>
            <a:r>
              <a:rPr lang="ru-RU" dirty="0" err="1"/>
              <a:t>мудрості</a:t>
            </a:r>
            <a:r>
              <a:rPr lang="ru-RU" dirty="0"/>
              <a:t>»), </a:t>
            </a:r>
            <a:r>
              <a:rPr lang="ru-RU" dirty="0" err="1"/>
              <a:t>котрі</a:t>
            </a:r>
            <a:r>
              <a:rPr lang="ru-RU" dirty="0"/>
              <a:t> доводили за </a:t>
            </a:r>
            <a:r>
              <a:rPr lang="ru-RU" dirty="0" err="1"/>
              <a:t>допомогою</a:t>
            </a:r>
            <a:r>
              <a:rPr lang="ru-RU" dirty="0"/>
              <a:t> </a:t>
            </a:r>
            <a:r>
              <a:rPr lang="ru-RU" dirty="0" err="1"/>
              <a:t>софізмів</a:t>
            </a:r>
            <a:r>
              <a:rPr lang="ru-RU" dirty="0"/>
              <a:t> (</a:t>
            </a:r>
            <a:r>
              <a:rPr lang="ru-RU" dirty="0" err="1"/>
              <a:t>логічних</a:t>
            </a:r>
            <a:r>
              <a:rPr lang="ru-RU" dirty="0"/>
              <a:t> </a:t>
            </a:r>
            <a:r>
              <a:rPr lang="ru-RU" dirty="0" err="1"/>
              <a:t>помилок</a:t>
            </a:r>
            <a:r>
              <a:rPr lang="ru-RU" dirty="0"/>
              <a:t>, </a:t>
            </a:r>
            <a:r>
              <a:rPr lang="ru-RU" dirty="0" err="1"/>
              <a:t>яких</a:t>
            </a:r>
            <a:r>
              <a:rPr lang="ru-RU" dirty="0"/>
              <a:t> </a:t>
            </a:r>
            <a:r>
              <a:rPr lang="ru-RU" dirty="0" err="1"/>
              <a:t>свідомо</a:t>
            </a:r>
            <a:r>
              <a:rPr lang="ru-RU" dirty="0"/>
              <a:t>, </a:t>
            </a:r>
            <a:r>
              <a:rPr lang="ru-RU" dirty="0" err="1"/>
              <a:t>навмисно</a:t>
            </a:r>
            <a:r>
              <a:rPr lang="ru-RU" dirty="0"/>
              <a:t> </a:t>
            </a:r>
            <a:r>
              <a:rPr lang="ru-RU" dirty="0" err="1"/>
              <a:t>припускаються</a:t>
            </a:r>
            <a:r>
              <a:rPr lang="ru-RU" dirty="0"/>
              <a:t> в </a:t>
            </a:r>
            <a:r>
              <a:rPr lang="ru-RU" dirty="0" err="1"/>
              <a:t>процесі</a:t>
            </a:r>
            <a:r>
              <a:rPr lang="ru-RU" dirty="0"/>
              <a:t> </a:t>
            </a:r>
            <a:r>
              <a:rPr lang="ru-RU" dirty="0" err="1"/>
              <a:t>суперечки</a:t>
            </a:r>
            <a:r>
              <a:rPr lang="ru-RU" dirty="0"/>
              <a:t>) </a:t>
            </a:r>
            <a:r>
              <a:rPr lang="ru-RU" dirty="0" err="1"/>
              <a:t>відносність</a:t>
            </a:r>
            <a:r>
              <a:rPr lang="ru-RU" dirty="0"/>
              <a:t> </a:t>
            </a:r>
            <a:r>
              <a:rPr lang="ru-RU" dirty="0" err="1"/>
              <a:t>людських</a:t>
            </a:r>
            <a:r>
              <a:rPr lang="ru-RU" dirty="0"/>
              <a:t> </a:t>
            </a:r>
            <a:r>
              <a:rPr lang="ru-RU" dirty="0" err="1"/>
              <a:t>знань</a:t>
            </a:r>
            <a:r>
              <a:rPr lang="ru-RU" dirty="0"/>
              <a:t> та </a:t>
            </a:r>
            <a:r>
              <a:rPr lang="ru-RU" dirty="0" err="1"/>
              <a:t>неможливість</a:t>
            </a:r>
            <a:r>
              <a:rPr lang="ru-RU" dirty="0"/>
              <a:t> </a:t>
            </a:r>
            <a:r>
              <a:rPr lang="ru-RU" dirty="0" err="1"/>
              <a:t>знаходження</a:t>
            </a:r>
            <a:r>
              <a:rPr lang="ru-RU" dirty="0"/>
              <a:t> </a:t>
            </a:r>
            <a:r>
              <a:rPr lang="ru-RU" dirty="0" err="1"/>
              <a:t>єдиної</a:t>
            </a:r>
            <a:r>
              <a:rPr lang="ru-RU" dirty="0"/>
              <a:t> </a:t>
            </a:r>
            <a:r>
              <a:rPr lang="ru-RU" dirty="0" err="1"/>
              <a:t>істини</a:t>
            </a:r>
            <a:endParaRPr lang="ru-RU" dirty="0"/>
          </a:p>
          <a:p>
            <a:pPr algn="just"/>
            <a:r>
              <a:rPr lang="ru-RU" dirty="0"/>
              <a:t>«Я знаю </a:t>
            </a:r>
            <a:r>
              <a:rPr lang="ru-RU" dirty="0" err="1"/>
              <a:t>лише</a:t>
            </a:r>
            <a:r>
              <a:rPr lang="ru-RU" dirty="0"/>
              <a:t> те, </a:t>
            </a:r>
            <a:r>
              <a:rPr lang="ru-RU" dirty="0" err="1"/>
              <a:t>що</a:t>
            </a:r>
            <a:r>
              <a:rPr lang="ru-RU" dirty="0"/>
              <a:t> </a:t>
            </a:r>
            <a:r>
              <a:rPr lang="ru-RU" dirty="0" err="1"/>
              <a:t>нічого</a:t>
            </a:r>
            <a:r>
              <a:rPr lang="ru-RU" dirty="0"/>
              <a:t> не знаю, але </a:t>
            </a:r>
            <a:r>
              <a:rPr lang="ru-RU" dirty="0" err="1"/>
              <a:t>інші</a:t>
            </a:r>
            <a:r>
              <a:rPr lang="ru-RU" dirty="0"/>
              <a:t> не </a:t>
            </a:r>
            <a:r>
              <a:rPr lang="ru-RU" dirty="0" err="1"/>
              <a:t>знають</a:t>
            </a:r>
            <a:r>
              <a:rPr lang="ru-RU" dirty="0"/>
              <a:t> і </a:t>
            </a:r>
            <a:r>
              <a:rPr lang="ru-RU" dirty="0" err="1"/>
              <a:t>цього</a:t>
            </a:r>
            <a:r>
              <a:rPr lang="ru-RU" dirty="0"/>
              <a:t>»</a:t>
            </a:r>
            <a:endParaRPr lang="uk-UA" dirty="0"/>
          </a:p>
        </p:txBody>
      </p:sp>
    </p:spTree>
    <p:extLst>
      <p:ext uri="{BB962C8B-B14F-4D97-AF65-F5344CB8AC3E}">
        <p14:creationId xmlns:p14="http://schemas.microsoft.com/office/powerpoint/2010/main" val="2948413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E322C5-DD2F-4612-993A-F653C5FE2883}"/>
              </a:ext>
            </a:extLst>
          </p:cNvPr>
          <p:cNvSpPr>
            <a:spLocks noGrp="1"/>
          </p:cNvSpPr>
          <p:nvPr>
            <p:ph type="title"/>
          </p:nvPr>
        </p:nvSpPr>
        <p:spPr/>
        <p:txBody>
          <a:bodyPr/>
          <a:lstStyle/>
          <a:p>
            <a:pPr algn="ctr"/>
            <a:r>
              <a:rPr lang="ru-RU" dirty="0"/>
              <a:t>Платон (</a:t>
            </a:r>
            <a:r>
              <a:rPr lang="ru-RU" dirty="0" err="1"/>
              <a:t>Арістокл</a:t>
            </a:r>
            <a:r>
              <a:rPr lang="ru-RU" dirty="0"/>
              <a:t>)</a:t>
            </a:r>
            <a:endParaRPr lang="uk-UA" dirty="0"/>
          </a:p>
        </p:txBody>
      </p:sp>
      <p:sp>
        <p:nvSpPr>
          <p:cNvPr id="3" name="Місце для вмісту 2">
            <a:extLst>
              <a:ext uri="{FF2B5EF4-FFF2-40B4-BE49-F238E27FC236}">
                <a16:creationId xmlns:a16="http://schemas.microsoft.com/office/drawing/2014/main" id="{FEC1A4B8-A9EC-4B3A-BC4A-B5EA1EB34425}"/>
              </a:ext>
            </a:extLst>
          </p:cNvPr>
          <p:cNvSpPr>
            <a:spLocks noGrp="1"/>
          </p:cNvSpPr>
          <p:nvPr>
            <p:ph idx="1"/>
          </p:nvPr>
        </p:nvSpPr>
        <p:spPr/>
        <p:txBody>
          <a:bodyPr>
            <a:normAutofit lnSpcReduction="10000"/>
          </a:bodyPr>
          <a:lstStyle/>
          <a:p>
            <a:pPr algn="just"/>
            <a:r>
              <a:rPr lang="uk-UA" sz="2400" dirty="0">
                <a:effectLst/>
                <a:latin typeface="Times New Roman" panose="02020603050405020304" pitchFamily="18" charset="0"/>
                <a:ea typeface="Times New Roman" panose="02020603050405020304" pitchFamily="18" charset="0"/>
              </a:rPr>
              <a:t>Існує два світи – світ речей, світ змінний, плинний, оманливий та світ ідей (</a:t>
            </a:r>
            <a:r>
              <a:rPr lang="uk-UA" sz="2400" dirty="0" err="1">
                <a:effectLst/>
                <a:latin typeface="Times New Roman" panose="02020603050405020304" pitchFamily="18" charset="0"/>
                <a:ea typeface="Times New Roman" panose="02020603050405020304" pitchFamily="18" charset="0"/>
              </a:rPr>
              <a:t>ейдосів</a:t>
            </a:r>
            <a:r>
              <a:rPr lang="uk-UA" sz="2400" dirty="0">
                <a:effectLst/>
                <a:latin typeface="Times New Roman" panose="02020603050405020304" pitchFamily="18" charset="0"/>
                <a:ea typeface="Times New Roman" panose="02020603050405020304" pitchFamily="18" charset="0"/>
              </a:rPr>
              <a:t>) – ідеальних, незмінних сутностей, котрі визначають світ ідей. </a:t>
            </a:r>
          </a:p>
          <a:p>
            <a:pPr algn="just"/>
            <a:r>
              <a:rPr lang="uk-UA" sz="2400" dirty="0">
                <a:effectLst/>
                <a:latin typeface="Times New Roman" panose="02020603050405020304" pitchFamily="18" charset="0"/>
                <a:ea typeface="Times New Roman" panose="02020603050405020304" pitchFamily="18" charset="0"/>
              </a:rPr>
              <a:t>Ідеальний світ існує поза простором, він вічний та складається з ідей. Ідеальний світ протистоїть світові речей як світ блага світові зла, тому ідеєю всіх ідей виступає ідея Блага, що асоціюється з характеристиками ідеального світу. Так світ становлення стає вмістилищем зла, недосконалості, несправедливості. Він породжується матерією, «</a:t>
            </a:r>
            <a:r>
              <a:rPr lang="uk-UA" sz="2400" dirty="0" err="1">
                <a:effectLst/>
                <a:latin typeface="Times New Roman" panose="02020603050405020304" pitchFamily="18" charset="0"/>
                <a:ea typeface="Times New Roman" panose="02020603050405020304" pitchFamily="18" charset="0"/>
              </a:rPr>
              <a:t>хорою</a:t>
            </a:r>
            <a:r>
              <a:rPr lang="uk-UA" sz="2400" dirty="0">
                <a:effectLst/>
                <a:latin typeface="Times New Roman" panose="02020603050405020304" pitchFamily="18" charset="0"/>
                <a:ea typeface="Times New Roman" panose="02020603050405020304" pitchFamily="18" charset="0"/>
              </a:rPr>
              <a:t>», і ніколи не існує істинно, бо постійно плинний та змінний. Матерія залежить від ідей і самостійно існувати не може.</a:t>
            </a:r>
          </a:p>
          <a:p>
            <a:endParaRPr lang="uk-UA" dirty="0"/>
          </a:p>
        </p:txBody>
      </p:sp>
    </p:spTree>
    <p:extLst>
      <p:ext uri="{BB962C8B-B14F-4D97-AF65-F5344CB8AC3E}">
        <p14:creationId xmlns:p14="http://schemas.microsoft.com/office/powerpoint/2010/main" val="1035234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F3E975-9D26-42CA-BD97-CA7AEB3189C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A8809B8-6DC5-452E-B17C-B1A1A2ABB1AC}"/>
              </a:ext>
            </a:extLst>
          </p:cNvPr>
          <p:cNvSpPr>
            <a:spLocks noGrp="1"/>
          </p:cNvSpPr>
          <p:nvPr>
            <p:ph idx="1"/>
          </p:nvPr>
        </p:nvSpPr>
        <p:spPr/>
        <p:txBody>
          <a:bodyPr>
            <a:normAutofit lnSpcReduction="10000"/>
          </a:bodyPr>
          <a:lstStyle/>
          <a:p>
            <a:pPr algn="just"/>
            <a:r>
              <a:rPr lang="uk-UA" dirty="0"/>
              <a:t>Яка сила примушує єднати речі з ідеями?</a:t>
            </a:r>
          </a:p>
          <a:p>
            <a:pPr algn="just"/>
            <a:r>
              <a:rPr lang="uk-UA" dirty="0"/>
              <a:t>Ідеї задають лише форму, структуру, стандарти для речей. Тим більше не може бути такою активною силою матерія, адже вона за визначенням є мертвою, позбавленою життя. Для відповіді на це запитання Платон вводить поряд з матерією та ідеями третій початок – душу космосу, світову душу. Саме вона примушує речі наслідувати ідеї, а ідеї – бути присутніми в речах. </a:t>
            </a:r>
          </a:p>
          <a:p>
            <a:pPr algn="just"/>
            <a:r>
              <a:rPr lang="uk-UA" dirty="0"/>
              <a:t>Поєднуючи два різних світи, душа сама є суперечливою. Ця суперечливість пояснюється протилежністю світів, що нею об’єднуються. З одного боку, душа подібна до ідей, з іншого - пов’язана з матерією. Останнє породжує в душі все низьке. Тому душа, згідно з Платоном, подібна до колісниці, де один кінь прагне до високого, інший – до низького, і лише їздовий (розум) здатен спрямувати колісницю на шлях істини. </a:t>
            </a:r>
          </a:p>
        </p:txBody>
      </p:sp>
    </p:spTree>
    <p:extLst>
      <p:ext uri="{BB962C8B-B14F-4D97-AF65-F5344CB8AC3E}">
        <p14:creationId xmlns:p14="http://schemas.microsoft.com/office/powerpoint/2010/main" val="687666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C5E52BB-A766-4C84-9C82-E2E87E8972E8}"/>
              </a:ext>
            </a:extLst>
          </p:cNvPr>
          <p:cNvSpPr>
            <a:spLocks noGrp="1"/>
          </p:cNvSpPr>
          <p:nvPr>
            <p:ph idx="1"/>
          </p:nvPr>
        </p:nvSpPr>
        <p:spPr>
          <a:xfrm>
            <a:off x="677334" y="541539"/>
            <a:ext cx="8596668" cy="5499824"/>
          </a:xfrm>
        </p:spPr>
        <p:txBody>
          <a:bodyPr>
            <a:normAutofit/>
          </a:bodyPr>
          <a:lstStyle/>
          <a:p>
            <a:pPr algn="just"/>
            <a:r>
              <a:rPr lang="uk-UA" dirty="0"/>
              <a:t>Душі складаються з трьох частин, які знаходяться в ієрархічній залежності: </a:t>
            </a:r>
          </a:p>
          <a:p>
            <a:pPr algn="just"/>
            <a:r>
              <a:rPr lang="uk-UA" dirty="0"/>
              <a:t>розумної,</a:t>
            </a:r>
          </a:p>
          <a:p>
            <a:pPr algn="just"/>
            <a:r>
              <a:rPr lang="uk-UA" dirty="0"/>
              <a:t>Афективної</a:t>
            </a:r>
          </a:p>
          <a:p>
            <a:pPr algn="just"/>
            <a:r>
              <a:rPr lang="uk-UA" dirty="0"/>
              <a:t>жагучої. </a:t>
            </a:r>
          </a:p>
          <a:p>
            <a:pPr algn="just"/>
            <a:r>
              <a:rPr lang="uk-UA" dirty="0"/>
              <a:t>Кожна частина душі має свою дислокацію. Розумна частина міститься в голові, афективна – у грудях, жагуча – у животі. У залежності від того, яка з них найбільше розвинена, такою і є людина. </a:t>
            </a:r>
          </a:p>
          <a:p>
            <a:pPr algn="just"/>
            <a:r>
              <a:rPr lang="uk-UA" dirty="0"/>
              <a:t>Більше того, при проектуванні Платоном «ідеальної» держави переваги однієї частини душі над двома іншими стають критерієм для зарахування індивіда в один із трьох класів держави. Ієрархія душ створює ієрархію професій і страт суспільства. Розумна душа характерна для правителів, які повинні бути філософами. Афективна душа притаманна воїнам. Землеробам та ремісникам дістається душа жагуча, яка схильна до чуттєвих насолод і далека від високих, творчих форм діяльності.</a:t>
            </a:r>
          </a:p>
        </p:txBody>
      </p:sp>
    </p:spTree>
    <p:extLst>
      <p:ext uri="{BB962C8B-B14F-4D97-AF65-F5344CB8AC3E}">
        <p14:creationId xmlns:p14="http://schemas.microsoft.com/office/powerpoint/2010/main" val="201576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1C28CF-6097-4626-9396-1CD6518D8796}"/>
              </a:ext>
            </a:extLst>
          </p:cNvPr>
          <p:cNvSpPr>
            <a:spLocks noGrp="1"/>
          </p:cNvSpPr>
          <p:nvPr>
            <p:ph type="title"/>
          </p:nvPr>
        </p:nvSpPr>
        <p:spPr/>
        <p:txBody>
          <a:bodyPr/>
          <a:lstStyle/>
          <a:p>
            <a:pPr algn="ctr"/>
            <a:r>
              <a:rPr lang="uk-UA" dirty="0" err="1"/>
              <a:t>Арістотель</a:t>
            </a:r>
            <a:endParaRPr lang="uk-UA" dirty="0"/>
          </a:p>
        </p:txBody>
      </p:sp>
      <p:sp>
        <p:nvSpPr>
          <p:cNvPr id="3" name="Місце для вмісту 2">
            <a:extLst>
              <a:ext uri="{FF2B5EF4-FFF2-40B4-BE49-F238E27FC236}">
                <a16:creationId xmlns:a16="http://schemas.microsoft.com/office/drawing/2014/main" id="{862BB6EA-A3E9-4574-92C2-717FA81596CB}"/>
              </a:ext>
            </a:extLst>
          </p:cNvPr>
          <p:cNvSpPr>
            <a:spLocks noGrp="1"/>
          </p:cNvSpPr>
          <p:nvPr>
            <p:ph idx="1"/>
          </p:nvPr>
        </p:nvSpPr>
        <p:spPr/>
        <p:txBody>
          <a:bodyPr>
            <a:normAutofit/>
          </a:bodyPr>
          <a:lstStyle/>
          <a:p>
            <a:r>
              <a:rPr lang="uk-UA" dirty="0"/>
              <a:t>(384-322). </a:t>
            </a:r>
          </a:p>
          <a:p>
            <a:pPr marL="0" indent="0">
              <a:buNone/>
            </a:pPr>
            <a:r>
              <a:rPr lang="uk-UA" dirty="0"/>
              <a:t>Ідей Платона щодо світу </a:t>
            </a:r>
            <a:r>
              <a:rPr lang="uk-UA" dirty="0" err="1"/>
              <a:t>ейдосів</a:t>
            </a:r>
            <a:r>
              <a:rPr lang="uk-UA" dirty="0"/>
              <a:t> Аристотель не поділяв:</a:t>
            </a:r>
          </a:p>
          <a:p>
            <a:r>
              <a:rPr lang="uk-UA" dirty="0" err="1"/>
              <a:t>ейдоси</a:t>
            </a:r>
            <a:r>
              <a:rPr lang="uk-UA" dirty="0"/>
              <a:t> існують, проте це породження людської думки;</a:t>
            </a:r>
          </a:p>
          <a:p>
            <a:r>
              <a:rPr lang="uk-UA" dirty="0"/>
              <a:t>подвоєння світу вимагає доказу, а це неможливо, бо людське знання досвідне, тобто, не має джерела доказу існування світу ідей;</a:t>
            </a:r>
          </a:p>
          <a:p>
            <a:r>
              <a:rPr lang="uk-UA" dirty="0" err="1"/>
              <a:t>ейдос</a:t>
            </a:r>
            <a:r>
              <a:rPr lang="uk-UA" dirty="0"/>
              <a:t> не може бути джерелом зміни, бо він ідеальний;</a:t>
            </a:r>
          </a:p>
          <a:p>
            <a:r>
              <a:rPr lang="uk-UA" dirty="0"/>
              <a:t>матеріальний світ існує без будь-якої зовнішньої причини.</a:t>
            </a:r>
          </a:p>
          <a:p>
            <a:endParaRPr lang="uk-UA" dirty="0"/>
          </a:p>
        </p:txBody>
      </p:sp>
    </p:spTree>
    <p:extLst>
      <p:ext uri="{BB962C8B-B14F-4D97-AF65-F5344CB8AC3E}">
        <p14:creationId xmlns:p14="http://schemas.microsoft.com/office/powerpoint/2010/main" val="1857767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AD988E-D00B-4859-ABC6-218F59BEA333}"/>
              </a:ext>
            </a:extLst>
          </p:cNvPr>
          <p:cNvSpPr>
            <a:spLocks noGrp="1"/>
          </p:cNvSpPr>
          <p:nvPr>
            <p:ph idx="1"/>
          </p:nvPr>
        </p:nvSpPr>
        <p:spPr>
          <a:xfrm>
            <a:off x="677333" y="363984"/>
            <a:ext cx="8804017" cy="6285391"/>
          </a:xfrm>
        </p:spPr>
        <p:txBody>
          <a:bodyPr>
            <a:normAutofit/>
          </a:bodyPr>
          <a:lstStyle/>
          <a:p>
            <a:pPr algn="just"/>
            <a:r>
              <a:rPr lang="uk-UA" dirty="0" err="1"/>
              <a:t>Арістотель</a:t>
            </a:r>
            <a:r>
              <a:rPr lang="uk-UA" dirty="0"/>
              <a:t> виділяє два начала світу – пасивну матерію та активну форму, котра приводить в рух матерію. Ця форма і є деміургом – творцем світу.</a:t>
            </a:r>
          </a:p>
          <a:p>
            <a:pPr algn="just"/>
            <a:r>
              <a:rPr lang="uk-UA" dirty="0"/>
              <a:t>Матерія – потенція (можливість), форма – акт, актуалізація цієї потенції називається </a:t>
            </a:r>
            <a:r>
              <a:rPr lang="uk-UA" dirty="0" err="1"/>
              <a:t>ентелехією</a:t>
            </a:r>
            <a:r>
              <a:rPr lang="uk-UA" dirty="0"/>
              <a:t>, чиста </a:t>
            </a:r>
            <a:r>
              <a:rPr lang="uk-UA" dirty="0" err="1"/>
              <a:t>ентелехія</a:t>
            </a:r>
            <a:r>
              <a:rPr lang="uk-UA" dirty="0"/>
              <a:t> – Бог. Бог як первоначало позбавлене потенційності, це чистий акт, воно вічне і нерухоме, надчуттєве. Бог діє як формальна, </a:t>
            </a:r>
            <a:r>
              <a:rPr lang="uk-UA" dirty="0" err="1"/>
              <a:t>рухаюча</a:t>
            </a:r>
            <a:r>
              <a:rPr lang="uk-UA" dirty="0"/>
              <a:t>, цільова причина, тобто, притягує до себе усе суще, рухаючись до досконалості.</a:t>
            </a:r>
          </a:p>
          <a:p>
            <a:pPr algn="just"/>
            <a:r>
              <a:rPr lang="uk-UA" dirty="0"/>
              <a:t>Загалом же існує чотири першопричини: </a:t>
            </a:r>
          </a:p>
          <a:p>
            <a:pPr algn="just">
              <a:buAutoNum type="arabicPeriod"/>
            </a:pPr>
            <a:r>
              <a:rPr lang="uk-UA" dirty="0"/>
              <a:t>Матеріальна причина (відповідає на питання «з чого?»). </a:t>
            </a:r>
          </a:p>
          <a:p>
            <a:pPr algn="just">
              <a:buAutoNum type="arabicPeriod"/>
            </a:pPr>
            <a:r>
              <a:rPr lang="uk-UA" dirty="0"/>
              <a:t>Формальна («що це?»). </a:t>
            </a:r>
          </a:p>
          <a:p>
            <a:pPr algn="just">
              <a:buAutoNum type="arabicPeriod"/>
            </a:pPr>
            <a:r>
              <a:rPr lang="uk-UA" dirty="0" err="1"/>
              <a:t>Рухаюча</a:t>
            </a:r>
            <a:r>
              <a:rPr lang="uk-UA" dirty="0"/>
              <a:t> причина («Де початок руху сущого?»).</a:t>
            </a:r>
          </a:p>
          <a:p>
            <a:pPr algn="just">
              <a:buAutoNum type="arabicPeriod"/>
            </a:pPr>
            <a:r>
              <a:rPr lang="uk-UA" dirty="0"/>
              <a:t>Цільова причина («Задля чого?»). </a:t>
            </a:r>
          </a:p>
          <a:p>
            <a:pPr marL="0" indent="0" algn="just">
              <a:buNone/>
            </a:pPr>
            <a:r>
              <a:rPr lang="uk-UA" dirty="0"/>
              <a:t>Таким чином, </a:t>
            </a:r>
            <a:r>
              <a:rPr lang="uk-UA" dirty="0" err="1"/>
              <a:t>Арістотель</a:t>
            </a:r>
            <a:r>
              <a:rPr lang="uk-UA" dirty="0"/>
              <a:t> висловлює ідею телеології – світогляду, який вважає будь-яке існування доцільним з точки зору причинно-наслідкових </a:t>
            </a:r>
            <a:r>
              <a:rPr lang="uk-UA" dirty="0" err="1"/>
              <a:t>зв’язків</a:t>
            </a:r>
            <a:r>
              <a:rPr lang="uk-UA" dirty="0"/>
              <a:t>. </a:t>
            </a:r>
          </a:p>
          <a:p>
            <a:endParaRPr lang="uk-UA" dirty="0"/>
          </a:p>
        </p:txBody>
      </p:sp>
    </p:spTree>
    <p:extLst>
      <p:ext uri="{BB962C8B-B14F-4D97-AF65-F5344CB8AC3E}">
        <p14:creationId xmlns:p14="http://schemas.microsoft.com/office/powerpoint/2010/main" val="2741816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554460-E556-44EA-AEF3-2E38CD90932A}"/>
              </a:ext>
            </a:extLst>
          </p:cNvPr>
          <p:cNvSpPr>
            <a:spLocks noGrp="1"/>
          </p:cNvSpPr>
          <p:nvPr>
            <p:ph type="title"/>
          </p:nvPr>
        </p:nvSpPr>
        <p:spPr/>
        <p:txBody>
          <a:bodyPr/>
          <a:lstStyle/>
          <a:p>
            <a:pPr algn="ctr"/>
            <a:r>
              <a:rPr lang="uk-UA" dirty="0"/>
              <a:t>Епікуреїзм, стоїцизм, скептицизм</a:t>
            </a:r>
          </a:p>
        </p:txBody>
      </p:sp>
      <p:sp>
        <p:nvSpPr>
          <p:cNvPr id="3" name="Місце для вмісту 2">
            <a:extLst>
              <a:ext uri="{FF2B5EF4-FFF2-40B4-BE49-F238E27FC236}">
                <a16:creationId xmlns:a16="http://schemas.microsoft.com/office/drawing/2014/main" id="{69A1A550-FD1C-49DB-9D14-344303E52C22}"/>
              </a:ext>
            </a:extLst>
          </p:cNvPr>
          <p:cNvSpPr>
            <a:spLocks noGrp="1"/>
          </p:cNvSpPr>
          <p:nvPr>
            <p:ph idx="1"/>
          </p:nvPr>
        </p:nvSpPr>
        <p:spPr/>
        <p:txBody>
          <a:bodyPr/>
          <a:lstStyle/>
          <a:p>
            <a:pPr algn="just"/>
            <a:r>
              <a:rPr lang="uk-UA" dirty="0"/>
              <a:t>Згідно з Епікуром, сенсом людського існування є щасливе життя, яке полягає в розумності, адже «не можна жити приємно, не </a:t>
            </a:r>
            <a:r>
              <a:rPr lang="uk-UA" dirty="0" err="1"/>
              <a:t>живучи</a:t>
            </a:r>
            <a:r>
              <a:rPr lang="uk-UA" dirty="0"/>
              <a:t> розумно, морально та справедливо, і навпаки». А жити так можна лише тоді, коли людина навчиться стримувати і вгамовувати свої плотські пристрасті, підпорядковуючи їх розуму. </a:t>
            </a:r>
          </a:p>
          <a:p>
            <a:pPr algn="just"/>
            <a:r>
              <a:rPr lang="uk-UA" dirty="0"/>
              <a:t>У цьому контексті філософія – головний засіб досягнення людиною щасливого життя. Філософією слід займатись і молодій, і літній людині, «першій – для того, щоб, старіючи, бути молодою благою..., а другій – для того, щоб бути одночасно молодою і літньою через </a:t>
            </a:r>
            <a:r>
              <a:rPr lang="uk-UA" dirty="0" err="1"/>
              <a:t>відсутность</a:t>
            </a:r>
            <a:r>
              <a:rPr lang="uk-UA" dirty="0"/>
              <a:t> страху перед майбутнім».</a:t>
            </a:r>
          </a:p>
          <a:p>
            <a:pPr algn="just"/>
            <a:r>
              <a:rPr lang="uk-UA" dirty="0"/>
              <a:t> Найвищим задоволенням для епікурейців є свобода від тілесних страждань та спокій духу, т. зв. атараксія.</a:t>
            </a:r>
          </a:p>
        </p:txBody>
      </p:sp>
    </p:spTree>
    <p:extLst>
      <p:ext uri="{BB962C8B-B14F-4D97-AF65-F5344CB8AC3E}">
        <p14:creationId xmlns:p14="http://schemas.microsoft.com/office/powerpoint/2010/main" val="2290047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CE2977-B8D0-48D5-9237-65C030D71F3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3318DFE-00C1-4C5D-BEC8-B892C79986B0}"/>
              </a:ext>
            </a:extLst>
          </p:cNvPr>
          <p:cNvSpPr>
            <a:spLocks noGrp="1"/>
          </p:cNvSpPr>
          <p:nvPr>
            <p:ph idx="1"/>
          </p:nvPr>
        </p:nvSpPr>
        <p:spPr/>
        <p:txBody>
          <a:bodyPr/>
          <a:lstStyle/>
          <a:p>
            <a:pPr algn="just"/>
            <a:r>
              <a:rPr lang="uk-UA" dirty="0"/>
              <a:t>Ідеалом стоїка є людина, яка мужньо і гідно підкоряється долі, тому що переконана – чинити опір долі не  варто. Таким чином, учення стоїків пронизано глибокою  внутрішньою суперечністю. «Мотив </a:t>
            </a:r>
            <a:r>
              <a:rPr lang="uk-UA" dirty="0" err="1"/>
              <a:t>усезагальної</a:t>
            </a:r>
            <a:r>
              <a:rPr lang="uk-UA" dirty="0"/>
              <a:t> приреченості призводить до песимізму та пасивності. Але ідеал «мужньої краси» і непідвладної обставинам людської гідності саму безнадійність перетворює на торжество над обставинами, а покірність їм – на внутрішню свободу».</a:t>
            </a:r>
          </a:p>
          <a:p>
            <a:pPr algn="just"/>
            <a:r>
              <a:rPr lang="uk-UA" dirty="0"/>
              <a:t>Людське життя підпорядковане долі. Ідеал мудреця полягає в свободі від пристрастей, бажань, стоїки виділяють три стани душі – апатію (байдужість), автаркію (автономію), </a:t>
            </a:r>
            <a:r>
              <a:rPr lang="uk-UA" dirty="0" err="1"/>
              <a:t>аскезу</a:t>
            </a:r>
            <a:r>
              <a:rPr lang="uk-UA" dirty="0"/>
              <a:t> (ухилення від розкоші). Згідно етики стоїків, доцільним виглядає ідея самогубства – якщо людина віддала все життю, і більше не прагне жити, то вона повинна покінчити з собою.</a:t>
            </a:r>
          </a:p>
          <a:p>
            <a:endParaRPr lang="uk-UA" dirty="0"/>
          </a:p>
        </p:txBody>
      </p:sp>
    </p:spTree>
    <p:extLst>
      <p:ext uri="{BB962C8B-B14F-4D97-AF65-F5344CB8AC3E}">
        <p14:creationId xmlns:p14="http://schemas.microsoft.com/office/powerpoint/2010/main" val="3006908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01EE67-CE81-40AA-ABAF-1E7F7E5D64D6}"/>
              </a:ext>
            </a:extLst>
          </p:cNvPr>
          <p:cNvSpPr>
            <a:spLocks noGrp="1"/>
          </p:cNvSpPr>
          <p:nvPr>
            <p:ph type="title"/>
          </p:nvPr>
        </p:nvSpPr>
        <p:spPr/>
        <p:txBody>
          <a:bodyPr/>
          <a:lstStyle/>
          <a:p>
            <a:pPr algn="ctr"/>
            <a:r>
              <a:rPr lang="uk-UA" dirty="0"/>
              <a:t>Етапи розвитку</a:t>
            </a:r>
          </a:p>
        </p:txBody>
      </p:sp>
      <p:sp>
        <p:nvSpPr>
          <p:cNvPr id="3" name="Місце для вмісту 2">
            <a:extLst>
              <a:ext uri="{FF2B5EF4-FFF2-40B4-BE49-F238E27FC236}">
                <a16:creationId xmlns:a16="http://schemas.microsoft.com/office/drawing/2014/main" id="{48BDF0B2-B3E5-411F-9522-58A1E639B769}"/>
              </a:ext>
            </a:extLst>
          </p:cNvPr>
          <p:cNvSpPr>
            <a:spLocks noGrp="1"/>
          </p:cNvSpPr>
          <p:nvPr>
            <p:ph idx="1"/>
          </p:nvPr>
        </p:nvSpPr>
        <p:spPr>
          <a:xfrm>
            <a:off x="118041" y="1707828"/>
            <a:ext cx="9807194" cy="4240211"/>
          </a:xfrm>
        </p:spPr>
        <p:txBody>
          <a:bodyPr>
            <a:normAutofit fontScale="92500"/>
          </a:bodyPr>
          <a:lstStyle/>
          <a:p>
            <a:pPr algn="just"/>
            <a:r>
              <a:rPr lang="uk-UA" dirty="0"/>
              <a:t>І. етап (</a:t>
            </a:r>
            <a:r>
              <a:rPr lang="de-DE" dirty="0"/>
              <a:t>VI – V </a:t>
            </a:r>
            <a:r>
              <a:rPr lang="uk-UA" dirty="0"/>
              <a:t>ст. до </a:t>
            </a:r>
            <a:r>
              <a:rPr lang="uk-UA" dirty="0" err="1"/>
              <a:t>н.е</a:t>
            </a:r>
            <a:r>
              <a:rPr lang="uk-UA" dirty="0"/>
              <a:t>)  – період становлення. Філософія на той час ще не порвала з міфологією, та вже тоді розробка філософських проблем здійснювалася рядом визначальних мудреців в декількох філософських центрах. Плідними зусиллями позначилися пошуки діячів </a:t>
            </a:r>
            <a:r>
              <a:rPr lang="uk-UA" dirty="0" err="1"/>
              <a:t>Мілетської</a:t>
            </a:r>
            <a:r>
              <a:rPr lang="uk-UA" dirty="0"/>
              <a:t> школи. На цьому ж етапі діяв і Геракліт </a:t>
            </a:r>
            <a:r>
              <a:rPr lang="uk-UA" dirty="0" err="1"/>
              <a:t>Ефеський</a:t>
            </a:r>
            <a:r>
              <a:rPr lang="uk-UA" dirty="0"/>
              <a:t>, проти поглядів якого виступали </a:t>
            </a:r>
            <a:r>
              <a:rPr lang="uk-UA" dirty="0" err="1"/>
              <a:t>елеати</a:t>
            </a:r>
            <a:r>
              <a:rPr lang="uk-UA" dirty="0"/>
              <a:t> (</a:t>
            </a:r>
            <a:r>
              <a:rPr lang="uk-UA" dirty="0" err="1"/>
              <a:t>Парменід</a:t>
            </a:r>
            <a:r>
              <a:rPr lang="uk-UA" dirty="0"/>
              <a:t>, </a:t>
            </a:r>
            <a:r>
              <a:rPr lang="uk-UA" dirty="0" err="1"/>
              <a:t>Ксенофан</a:t>
            </a:r>
            <a:r>
              <a:rPr lang="uk-UA" dirty="0"/>
              <a:t>, Зенон). Філософія мала космогонічний характер. </a:t>
            </a:r>
          </a:p>
          <a:p>
            <a:pPr algn="just"/>
            <a:r>
              <a:rPr lang="uk-UA" dirty="0"/>
              <a:t>ІІ. Етап (</a:t>
            </a:r>
            <a:r>
              <a:rPr lang="de-DE" dirty="0"/>
              <a:t>V </a:t>
            </a:r>
            <a:r>
              <a:rPr lang="uk-UA" dirty="0"/>
              <a:t>ст. до н.е.) й увійшов в історію іменами філософів Сократа, Платона й </a:t>
            </a:r>
            <a:r>
              <a:rPr lang="uk-UA" dirty="0" err="1"/>
              <a:t>Арістотеля</a:t>
            </a:r>
            <a:r>
              <a:rPr lang="uk-UA" dirty="0"/>
              <a:t>. Тоді ж заявила про себе школа </a:t>
            </a:r>
            <a:r>
              <a:rPr lang="uk-UA" dirty="0" err="1"/>
              <a:t>атомістів</a:t>
            </a:r>
            <a:r>
              <a:rPr lang="uk-UA" dirty="0"/>
              <a:t> (</a:t>
            </a:r>
            <a:r>
              <a:rPr lang="uk-UA" dirty="0" err="1"/>
              <a:t>Левкіп</a:t>
            </a:r>
            <a:r>
              <a:rPr lang="uk-UA" dirty="0"/>
              <a:t>, </a:t>
            </a:r>
            <a:r>
              <a:rPr lang="uk-UA" dirty="0" err="1"/>
              <a:t>Демокріт</a:t>
            </a:r>
            <a:r>
              <a:rPr lang="uk-UA" dirty="0"/>
              <a:t>), софістів (Протагор, </a:t>
            </a:r>
            <a:r>
              <a:rPr lang="uk-UA" dirty="0" err="1"/>
              <a:t>Горгій</a:t>
            </a:r>
            <a:r>
              <a:rPr lang="uk-UA" dirty="0"/>
              <a:t>) та </a:t>
            </a:r>
            <a:r>
              <a:rPr lang="uk-UA" dirty="0" err="1"/>
              <a:t>піфагорейська</a:t>
            </a:r>
            <a:r>
              <a:rPr lang="uk-UA" dirty="0"/>
              <a:t> школа. Превалює філософія гуманістичного характеру. На цьому етапі розрізняють гуманістичний (софісти, Сократ) та класичний періоди (Платон, </a:t>
            </a:r>
            <a:r>
              <a:rPr lang="uk-UA" dirty="0" err="1"/>
              <a:t>аристотель</a:t>
            </a:r>
            <a:r>
              <a:rPr lang="uk-UA" dirty="0"/>
              <a:t>). </a:t>
            </a:r>
          </a:p>
          <a:p>
            <a:pPr algn="just"/>
            <a:r>
              <a:rPr lang="uk-UA" dirty="0"/>
              <a:t>ІІІ. етап елліністичний. Саме так називалася культура в країнах, що свого часу були завойовані Олександром Македонським, у зв’язку з чим грецька культура поширюється далеко за своїми первісними межами. У цей період утворилися й діяли основні філософські школи, де і формувалися засади скептицизму, епікуреїзму та стоїцизму. </a:t>
            </a:r>
          </a:p>
        </p:txBody>
      </p:sp>
    </p:spTree>
    <p:extLst>
      <p:ext uri="{BB962C8B-B14F-4D97-AF65-F5344CB8AC3E}">
        <p14:creationId xmlns:p14="http://schemas.microsoft.com/office/powerpoint/2010/main" val="3292076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90FD8-B903-4DC6-91EF-31C352D59E84}"/>
              </a:ext>
            </a:extLst>
          </p:cNvPr>
          <p:cNvSpPr>
            <a:spLocks noGrp="1"/>
          </p:cNvSpPr>
          <p:nvPr>
            <p:ph type="title"/>
          </p:nvPr>
        </p:nvSpPr>
        <p:spPr/>
        <p:txBody>
          <a:bodyPr/>
          <a:lstStyle/>
          <a:p>
            <a:r>
              <a:rPr lang="uk-UA" dirty="0"/>
              <a:t>скептицизм</a:t>
            </a:r>
          </a:p>
        </p:txBody>
      </p:sp>
      <p:sp>
        <p:nvSpPr>
          <p:cNvPr id="3" name="Місце для вмісту 2">
            <a:extLst>
              <a:ext uri="{FF2B5EF4-FFF2-40B4-BE49-F238E27FC236}">
                <a16:creationId xmlns:a16="http://schemas.microsoft.com/office/drawing/2014/main" id="{E92DE1F5-B168-49D8-87E5-B1EFD8EE5CCF}"/>
              </a:ext>
            </a:extLst>
          </p:cNvPr>
          <p:cNvSpPr>
            <a:spLocks noGrp="1"/>
          </p:cNvSpPr>
          <p:nvPr>
            <p:ph idx="1"/>
          </p:nvPr>
        </p:nvSpPr>
        <p:spPr/>
        <p:txBody>
          <a:bodyPr>
            <a:normAutofit/>
          </a:bodyPr>
          <a:lstStyle/>
          <a:p>
            <a:r>
              <a:rPr lang="uk-UA" dirty="0"/>
              <a:t>Родоначальником крайнього скептицизму вважається </a:t>
            </a:r>
            <a:r>
              <a:rPr lang="uk-UA" dirty="0" err="1"/>
              <a:t>Піррон</a:t>
            </a:r>
            <a:r>
              <a:rPr lang="uk-UA" dirty="0"/>
              <a:t> (360-270 рр. до н. е.), який був скептиком не лише в теорії, але й у житті. Він відстоював байдужість, безтурботність, апатію, атараксію.</a:t>
            </a:r>
          </a:p>
          <a:p>
            <a:r>
              <a:rPr lang="uk-UA" dirty="0"/>
              <a:t> Його безтурботність й утримання від суджень базувались на визнанні двох тез: будь-яка річ не може бути більше «цим», ніж «тим», і все існує і не існує однаковою мірою. А якщо так, то слід утримуватись від надання переваги </a:t>
            </a:r>
            <a:r>
              <a:rPr lang="uk-UA" dirty="0" err="1"/>
              <a:t>будьчому</a:t>
            </a:r>
            <a:r>
              <a:rPr lang="uk-UA" dirty="0"/>
              <a:t>, тобто зберігати «афазію», або мовчати. Скептицизм – одна із форм агностицизму. </a:t>
            </a:r>
          </a:p>
        </p:txBody>
      </p:sp>
    </p:spTree>
    <p:extLst>
      <p:ext uri="{BB962C8B-B14F-4D97-AF65-F5344CB8AC3E}">
        <p14:creationId xmlns:p14="http://schemas.microsoft.com/office/powerpoint/2010/main" val="3595680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A32378-7322-4F7B-959C-334F5FBA76B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975C8D1-B423-42B6-9DDC-7E4D2EA53483}"/>
              </a:ext>
            </a:extLst>
          </p:cNvPr>
          <p:cNvSpPr>
            <a:spLocks noGrp="1"/>
          </p:cNvSpPr>
          <p:nvPr>
            <p:ph idx="1"/>
          </p:nvPr>
        </p:nvSpPr>
        <p:spPr/>
        <p:txBody>
          <a:bodyPr/>
          <a:lstStyle/>
          <a:p>
            <a:pPr algn="just"/>
            <a:r>
              <a:rPr lang="uk-UA" dirty="0"/>
              <a:t>Еллінізм породив нове світовідчуття, яке епікуреєць висловив тезою: </a:t>
            </a:r>
            <a:r>
              <a:rPr lang="uk-UA" b="1" dirty="0">
                <a:solidFill>
                  <a:srgbClr val="FF0000"/>
                </a:solidFill>
              </a:rPr>
              <a:t>«Знаю, а тому ухиляюсь»</a:t>
            </a:r>
            <a:r>
              <a:rPr lang="uk-UA" dirty="0"/>
              <a:t>. </a:t>
            </a:r>
          </a:p>
          <a:p>
            <a:pPr algn="just"/>
            <a:r>
              <a:rPr lang="uk-UA" dirty="0"/>
              <a:t>Стоїцизм на проблеми епохи відповів тезою: </a:t>
            </a:r>
            <a:r>
              <a:rPr lang="uk-UA" b="1" dirty="0">
                <a:solidFill>
                  <a:srgbClr val="FF0000"/>
                </a:solidFill>
              </a:rPr>
              <a:t>«Знаю, а тому підкоряюсь»</a:t>
            </a:r>
            <a:r>
              <a:rPr lang="uk-UA" dirty="0"/>
              <a:t>.</a:t>
            </a:r>
          </a:p>
          <a:p>
            <a:pPr algn="just"/>
            <a:r>
              <a:rPr lang="uk-UA" dirty="0"/>
              <a:t>Скептицизм завершив цей ланцюг міркувань так: </a:t>
            </a:r>
            <a:r>
              <a:rPr lang="uk-UA" b="1" dirty="0">
                <a:solidFill>
                  <a:srgbClr val="FF0000"/>
                </a:solidFill>
              </a:rPr>
              <a:t>«Не знаю, а тому живу, як </a:t>
            </a:r>
            <a:r>
              <a:rPr lang="uk-UA" b="1" dirty="0" err="1">
                <a:solidFill>
                  <a:srgbClr val="FF0000"/>
                </a:solidFill>
              </a:rPr>
              <a:t>живеться</a:t>
            </a:r>
            <a:r>
              <a:rPr lang="uk-UA" b="1" dirty="0">
                <a:solidFill>
                  <a:srgbClr val="FF0000"/>
                </a:solidFill>
              </a:rPr>
              <a:t>: утримуючись від суджень і дотримуючись звичаю або здорового глузду, розсудливості або життєвого досвіду».</a:t>
            </a:r>
          </a:p>
        </p:txBody>
      </p:sp>
    </p:spTree>
    <p:extLst>
      <p:ext uri="{BB962C8B-B14F-4D97-AF65-F5344CB8AC3E}">
        <p14:creationId xmlns:p14="http://schemas.microsoft.com/office/powerpoint/2010/main" val="489486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96AE89-D5FD-4363-B4B4-77188772B1E1}"/>
              </a:ext>
            </a:extLst>
          </p:cNvPr>
          <p:cNvSpPr>
            <a:spLocks noGrp="1"/>
          </p:cNvSpPr>
          <p:nvPr>
            <p:ph type="title"/>
          </p:nvPr>
        </p:nvSpPr>
        <p:spPr/>
        <p:txBody>
          <a:bodyPr/>
          <a:lstStyle/>
          <a:p>
            <a:r>
              <a:rPr lang="uk-UA" dirty="0"/>
              <a:t>Неоплатонізм </a:t>
            </a:r>
          </a:p>
        </p:txBody>
      </p:sp>
      <p:sp>
        <p:nvSpPr>
          <p:cNvPr id="3" name="Місце для вмісту 2">
            <a:extLst>
              <a:ext uri="{FF2B5EF4-FFF2-40B4-BE49-F238E27FC236}">
                <a16:creationId xmlns:a16="http://schemas.microsoft.com/office/drawing/2014/main" id="{195CB690-0898-4E8E-88C3-67AEF582D978}"/>
              </a:ext>
            </a:extLst>
          </p:cNvPr>
          <p:cNvSpPr>
            <a:spLocks noGrp="1"/>
          </p:cNvSpPr>
          <p:nvPr>
            <p:ph idx="1"/>
          </p:nvPr>
        </p:nvSpPr>
        <p:spPr/>
        <p:txBody>
          <a:bodyPr/>
          <a:lstStyle/>
          <a:p>
            <a:pPr algn="just"/>
            <a:r>
              <a:rPr lang="uk-UA" dirty="0"/>
              <a:t>– </a:t>
            </a:r>
            <a:r>
              <a:rPr lang="uk-UA" dirty="0" err="1"/>
              <a:t>Плотін</a:t>
            </a:r>
            <a:r>
              <a:rPr lang="uk-UA" dirty="0"/>
              <a:t> (204 - 270), Порфирій (232 - 304), Прокл (410-485).  Неоплатоніки намагаються поєднати вчення Платона, поєднавши їх з ідеями Аристотеля щодо єдиного абсолюту та ієрархічної будови буття. Буття, за </a:t>
            </a:r>
            <a:r>
              <a:rPr lang="uk-UA" dirty="0" err="1"/>
              <a:t>Плотіном</a:t>
            </a:r>
            <a:r>
              <a:rPr lang="uk-UA" dirty="0"/>
              <a:t>, має ієрархічну структуру. Вищі субстанції – це «Благо» («Єдине»), Розум і Душа. «Єдине» є неподільним, через власну повноту буття з нього відбувається витікання (еманація), що творить Розум (платонівський світ ідей). Розум породжує душу, яка впорядковує плинний світ матеріальних речей. Душа дає життя мертвому матеріальному світові. </a:t>
            </a:r>
          </a:p>
          <a:p>
            <a:pPr algn="just"/>
            <a:r>
              <a:rPr lang="uk-UA" dirty="0"/>
              <a:t>Таким чином, матерія, земне життя обділене Благом, вона є небуття, зло. Матерія, на думку </a:t>
            </a:r>
            <a:r>
              <a:rPr lang="uk-UA" dirty="0" err="1"/>
              <a:t>Плотіна</a:t>
            </a:r>
            <a:r>
              <a:rPr lang="uk-UA" dirty="0"/>
              <a:t>, це світ форм, які оформлюють ідеї, що виходять з Єдиного. Душа ж спускається в тіло людини, що саме по собі є злом для душі. </a:t>
            </a:r>
          </a:p>
        </p:txBody>
      </p:sp>
    </p:spTree>
    <p:extLst>
      <p:ext uri="{BB962C8B-B14F-4D97-AF65-F5344CB8AC3E}">
        <p14:creationId xmlns:p14="http://schemas.microsoft.com/office/powerpoint/2010/main" val="3791431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C3752C-AC16-4EB0-A617-80AC9884BA18}"/>
              </a:ext>
            </a:extLst>
          </p:cNvPr>
          <p:cNvSpPr>
            <a:spLocks noGrp="1"/>
          </p:cNvSpPr>
          <p:nvPr>
            <p:ph type="title"/>
          </p:nvPr>
        </p:nvSpPr>
        <p:spPr/>
        <p:txBody>
          <a:bodyPr/>
          <a:lstStyle/>
          <a:p>
            <a:r>
              <a:rPr lang="uk-UA" dirty="0"/>
              <a:t>головні риси античного світогляду:</a:t>
            </a:r>
            <a:br>
              <a:rPr lang="uk-UA" dirty="0"/>
            </a:br>
            <a:endParaRPr lang="uk-UA" dirty="0"/>
          </a:p>
        </p:txBody>
      </p:sp>
      <p:sp>
        <p:nvSpPr>
          <p:cNvPr id="3" name="Місце для вмісту 2">
            <a:extLst>
              <a:ext uri="{FF2B5EF4-FFF2-40B4-BE49-F238E27FC236}">
                <a16:creationId xmlns:a16="http://schemas.microsoft.com/office/drawing/2014/main" id="{3ADBA6D8-97D7-42B2-A221-B6BB8E5C0CDA}"/>
              </a:ext>
            </a:extLst>
          </p:cNvPr>
          <p:cNvSpPr>
            <a:spLocks noGrp="1"/>
          </p:cNvSpPr>
          <p:nvPr>
            <p:ph idx="1"/>
          </p:nvPr>
        </p:nvSpPr>
        <p:spPr/>
        <p:txBody>
          <a:bodyPr/>
          <a:lstStyle/>
          <a:p>
            <a:pPr algn="just"/>
            <a:r>
              <a:rPr lang="uk-UA" sz="2000" dirty="0" err="1"/>
              <a:t>космоцентризм</a:t>
            </a:r>
            <a:r>
              <a:rPr lang="uk-UA" sz="2000" dirty="0"/>
              <a:t> (розгляд Всесвіту – «космосу» як макросвіту, гармонійного за своєю суттю, людини як мікросвіту - частини космосу);</a:t>
            </a:r>
          </a:p>
          <a:p>
            <a:pPr algn="just"/>
            <a:r>
              <a:rPr lang="uk-UA" sz="2000" dirty="0"/>
              <a:t>культ розуму (</a:t>
            </a:r>
            <a:r>
              <a:rPr lang="uk-UA" sz="2000" dirty="0" err="1"/>
              <a:t>логоцентризм</a:t>
            </a:r>
            <a:r>
              <a:rPr lang="uk-UA" sz="2000" dirty="0"/>
              <a:t>) – прагнення до раціонального тлумачення явищ світу;</a:t>
            </a:r>
          </a:p>
          <a:p>
            <a:pPr algn="just"/>
            <a:r>
              <a:rPr lang="uk-UA" sz="2000" dirty="0"/>
              <a:t>теоретичне ставлення до світу (замість образного міфологічного);</a:t>
            </a:r>
          </a:p>
          <a:p>
            <a:pPr algn="just"/>
            <a:r>
              <a:rPr lang="uk-UA" sz="2000" dirty="0"/>
              <a:t>наївна діалектика;</a:t>
            </a:r>
          </a:p>
          <a:p>
            <a:pPr algn="just"/>
            <a:r>
              <a:rPr lang="uk-UA" sz="2000" dirty="0"/>
              <a:t>наївний матеріалізм.</a:t>
            </a:r>
          </a:p>
          <a:p>
            <a:endParaRPr lang="uk-UA" dirty="0"/>
          </a:p>
        </p:txBody>
      </p:sp>
    </p:spTree>
    <p:extLst>
      <p:ext uri="{BB962C8B-B14F-4D97-AF65-F5344CB8AC3E}">
        <p14:creationId xmlns:p14="http://schemas.microsoft.com/office/powerpoint/2010/main" val="352153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053600-29B5-4E35-B34F-C793558EDBE0}"/>
              </a:ext>
            </a:extLst>
          </p:cNvPr>
          <p:cNvSpPr>
            <a:spLocks noGrp="1"/>
          </p:cNvSpPr>
          <p:nvPr>
            <p:ph type="title"/>
          </p:nvPr>
        </p:nvSpPr>
        <p:spPr/>
        <p:txBody>
          <a:bodyPr/>
          <a:lstStyle/>
          <a:p>
            <a:pPr algn="ctr"/>
            <a:r>
              <a:rPr lang="uk-UA" dirty="0" err="1"/>
              <a:t>Досократична</a:t>
            </a:r>
            <a:r>
              <a:rPr lang="uk-UA" dirty="0"/>
              <a:t> філософія</a:t>
            </a:r>
          </a:p>
        </p:txBody>
      </p:sp>
      <p:sp>
        <p:nvSpPr>
          <p:cNvPr id="3" name="Місце для вмісту 2">
            <a:extLst>
              <a:ext uri="{FF2B5EF4-FFF2-40B4-BE49-F238E27FC236}">
                <a16:creationId xmlns:a16="http://schemas.microsoft.com/office/drawing/2014/main" id="{9C7A5058-66BE-4C7B-8A68-C8F0CE387E35}"/>
              </a:ext>
            </a:extLst>
          </p:cNvPr>
          <p:cNvSpPr>
            <a:spLocks noGrp="1"/>
          </p:cNvSpPr>
          <p:nvPr>
            <p:ph idx="1"/>
          </p:nvPr>
        </p:nvSpPr>
        <p:spPr/>
        <p:txBody>
          <a:bodyPr>
            <a:normAutofit lnSpcReduction="10000"/>
          </a:bodyPr>
          <a:lstStyle/>
          <a:p>
            <a:pPr algn="just"/>
            <a:r>
              <a:rPr lang="uk-UA" sz="2400" dirty="0"/>
              <a:t>Для </a:t>
            </a:r>
            <a:r>
              <a:rPr lang="uk-UA" sz="2400" dirty="0" err="1"/>
              <a:t>досократичної</a:t>
            </a:r>
            <a:r>
              <a:rPr lang="uk-UA" sz="2400" dirty="0"/>
              <a:t> думки питання про буття концентрується в двох поняттях – «</a:t>
            </a:r>
            <a:r>
              <a:rPr lang="uk-UA" sz="2400" dirty="0" err="1"/>
              <a:t>фюсіс</a:t>
            </a:r>
            <a:r>
              <a:rPr lang="uk-UA" sz="2400" dirty="0"/>
              <a:t>» (природа) та «логос» (слово, вчення, закон). Причому вони існують не окремо, а в єдності. Це єдність всього – передусім, становлення та застиглості, вічності та часу. І цю єдність треба було відшукати в єдиній причині всього сущого – субстанції. </a:t>
            </a:r>
          </a:p>
          <a:p>
            <a:pPr algn="just"/>
            <a:r>
              <a:rPr lang="uk-UA" sz="2400" b="1" dirty="0">
                <a:solidFill>
                  <a:srgbClr val="FF0000"/>
                </a:solidFill>
              </a:rPr>
              <a:t>Фалес з міста </a:t>
            </a:r>
            <a:r>
              <a:rPr lang="uk-UA" sz="2400" b="1" dirty="0" err="1">
                <a:solidFill>
                  <a:srgbClr val="FF0000"/>
                </a:solidFill>
              </a:rPr>
              <a:t>Мілет</a:t>
            </a:r>
            <a:r>
              <a:rPr lang="uk-UA" sz="2400" b="1" dirty="0">
                <a:solidFill>
                  <a:srgbClr val="FF0000"/>
                </a:solidFill>
              </a:rPr>
              <a:t> </a:t>
            </a:r>
            <a:r>
              <a:rPr lang="uk-UA" sz="2400" dirty="0"/>
              <a:t>(624 – 547 рр. до н.е.). Він першим задав питання «Що лежить в першооснові сущого?» На його думку, цією першоосновою є розумна вода, що є початком та кінцем усього. </a:t>
            </a:r>
          </a:p>
          <a:p>
            <a:endParaRPr lang="uk-UA" dirty="0"/>
          </a:p>
        </p:txBody>
      </p:sp>
    </p:spTree>
    <p:extLst>
      <p:ext uri="{BB962C8B-B14F-4D97-AF65-F5344CB8AC3E}">
        <p14:creationId xmlns:p14="http://schemas.microsoft.com/office/powerpoint/2010/main" val="247078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DCC0A2-DF79-41D9-92E1-4BC1A7BB031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51C3A4D-F683-4795-A24B-5D8868D929FC}"/>
              </a:ext>
            </a:extLst>
          </p:cNvPr>
          <p:cNvSpPr>
            <a:spLocks noGrp="1"/>
          </p:cNvSpPr>
          <p:nvPr>
            <p:ph idx="1"/>
          </p:nvPr>
        </p:nvSpPr>
        <p:spPr/>
        <p:txBody>
          <a:bodyPr>
            <a:normAutofit/>
          </a:bodyPr>
          <a:lstStyle/>
          <a:p>
            <a:pPr algn="just"/>
            <a:r>
              <a:rPr lang="uk-UA" sz="2000" b="1" dirty="0" err="1">
                <a:solidFill>
                  <a:srgbClr val="FF0000"/>
                </a:solidFill>
              </a:rPr>
              <a:t>Анаксимандр</a:t>
            </a:r>
            <a:r>
              <a:rPr lang="uk-UA" sz="2000" dirty="0"/>
              <a:t> (610 - 540) ввів поняття первоначала усього сущого «</a:t>
            </a:r>
            <a:r>
              <a:rPr lang="uk-UA" sz="2000" dirty="0" err="1"/>
              <a:t>архе</a:t>
            </a:r>
            <a:r>
              <a:rPr lang="uk-UA" sz="2000" dirty="0"/>
              <a:t>» і вважав таким первоначалом апейрон. В апейроні виникає протилежність гарячого та холодного, їх боротьба породжує космос; гаряче уявляється як вогонь, холодне перетворюється в небо та землю. </a:t>
            </a:r>
          </a:p>
          <a:p>
            <a:pPr algn="just"/>
            <a:r>
              <a:rPr lang="uk-UA" sz="2000" b="1" dirty="0" err="1">
                <a:solidFill>
                  <a:srgbClr val="FF0000"/>
                </a:solidFill>
              </a:rPr>
              <a:t>Анаксимен</a:t>
            </a:r>
            <a:r>
              <a:rPr lang="uk-UA" sz="2000" dirty="0"/>
              <a:t> (588 - 525), учень </a:t>
            </a:r>
            <a:r>
              <a:rPr lang="uk-UA" sz="2000" dirty="0" err="1"/>
              <a:t>Анаксимандра</a:t>
            </a:r>
            <a:r>
              <a:rPr lang="uk-UA" sz="2000" dirty="0"/>
              <a:t>. За його вченням, усе суще походить з </a:t>
            </a:r>
            <a:r>
              <a:rPr lang="uk-UA" sz="2000" dirty="0" err="1"/>
              <a:t>першоматерії</a:t>
            </a:r>
            <a:r>
              <a:rPr lang="uk-UA" sz="2000" dirty="0"/>
              <a:t> – повітря – і повертається у неї. Повітря безкінечне, вічне, рухоме. Згущуючись, воно перетворюється у хмари, потім воду, нарешті, землю та каміння, розріджуючись – у вогонь. </a:t>
            </a:r>
          </a:p>
          <a:p>
            <a:endParaRPr lang="uk-UA" dirty="0"/>
          </a:p>
        </p:txBody>
      </p:sp>
    </p:spTree>
    <p:extLst>
      <p:ext uri="{BB962C8B-B14F-4D97-AF65-F5344CB8AC3E}">
        <p14:creationId xmlns:p14="http://schemas.microsoft.com/office/powerpoint/2010/main" val="3197821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909C10-FC4C-4BB9-A481-8ECDB60FF196}"/>
              </a:ext>
            </a:extLst>
          </p:cNvPr>
          <p:cNvSpPr>
            <a:spLocks noGrp="1"/>
          </p:cNvSpPr>
          <p:nvPr>
            <p:ph type="title"/>
          </p:nvPr>
        </p:nvSpPr>
        <p:spPr/>
        <p:txBody>
          <a:bodyPr/>
          <a:lstStyle/>
          <a:p>
            <a:pPr algn="ctr"/>
            <a:r>
              <a:rPr lang="uk-UA" dirty="0"/>
              <a:t>Геракліт</a:t>
            </a:r>
          </a:p>
        </p:txBody>
      </p:sp>
      <p:sp>
        <p:nvSpPr>
          <p:cNvPr id="3" name="Місце для вмісту 2">
            <a:extLst>
              <a:ext uri="{FF2B5EF4-FFF2-40B4-BE49-F238E27FC236}">
                <a16:creationId xmlns:a16="http://schemas.microsoft.com/office/drawing/2014/main" id="{78EE7673-FAFC-4BB6-B2E3-AA1E80079768}"/>
              </a:ext>
            </a:extLst>
          </p:cNvPr>
          <p:cNvSpPr>
            <a:spLocks noGrp="1"/>
          </p:cNvSpPr>
          <p:nvPr>
            <p:ph idx="1"/>
          </p:nvPr>
        </p:nvSpPr>
        <p:spPr/>
        <p:txBody>
          <a:bodyPr>
            <a:normAutofit lnSpcReduction="10000"/>
          </a:bodyPr>
          <a:lstStyle/>
          <a:p>
            <a:pPr algn="just"/>
            <a:r>
              <a:rPr lang="uk-UA" dirty="0"/>
              <a:t>Ідеї </a:t>
            </a:r>
            <a:r>
              <a:rPr lang="uk-UA" dirty="0" err="1"/>
              <a:t>Анаксимандра</a:t>
            </a:r>
            <a:r>
              <a:rPr lang="uk-UA" dirty="0"/>
              <a:t> про розвиток з протилежностей (стихійна діалектика) знайшли своє продовження у поглядах </a:t>
            </a:r>
            <a:r>
              <a:rPr lang="uk-UA" b="1" dirty="0">
                <a:solidFill>
                  <a:srgbClr val="FF0000"/>
                </a:solidFill>
              </a:rPr>
              <a:t>Геракліта </a:t>
            </a:r>
            <a:r>
              <a:rPr lang="uk-UA" b="1" dirty="0" err="1">
                <a:solidFill>
                  <a:srgbClr val="FF0000"/>
                </a:solidFill>
              </a:rPr>
              <a:t>Ефеського</a:t>
            </a:r>
            <a:r>
              <a:rPr lang="uk-UA" b="1" dirty="0">
                <a:solidFill>
                  <a:srgbClr val="FF0000"/>
                </a:solidFill>
              </a:rPr>
              <a:t> (Темного) </a:t>
            </a:r>
            <a:r>
              <a:rPr lang="uk-UA" dirty="0"/>
              <a:t>(540-480). </a:t>
            </a:r>
            <a:r>
              <a:rPr lang="uk-UA" dirty="0" err="1"/>
              <a:t>Першоначалом</a:t>
            </a:r>
            <a:r>
              <a:rPr lang="uk-UA" dirty="0"/>
              <a:t> світу він вважав вогонь, котрий закономірно то згасає, то знову починає горіти. Геракліт вважав «війну», тобто, боротьбу протилежностей, батьком усього, все відбувається через боротьбу. Світ, за Гераклітом – безперервний потік становлення, постійної зміни («двічі в одну річку не увійдеш»), протилежності у ньому переходять одна в одну. Сам же світ не створений ніким з богів та людей. Важливе місце у Геракліта посідає ідея логосу – закономірності, що пронизує все існування. З вогню за допомогою логосу твориться світ.</a:t>
            </a:r>
            <a:endParaRPr lang="en-US" dirty="0"/>
          </a:p>
          <a:p>
            <a:pPr algn="just"/>
            <a:r>
              <a:rPr lang="en-US" dirty="0"/>
              <a:t>S</a:t>
            </a:r>
            <a:r>
              <a:rPr lang="uk-UA" dirty="0" err="1"/>
              <a:t>стинне</a:t>
            </a:r>
            <a:r>
              <a:rPr lang="uk-UA" dirty="0"/>
              <a:t>  пізнання,  на  думку  Геракліта,  прагне  осягнути сутність, тобто логос. Хто його не розуміє,</a:t>
            </a:r>
            <a:r>
              <a:rPr lang="en-US" dirty="0"/>
              <a:t> </a:t>
            </a:r>
            <a:r>
              <a:rPr lang="uk-UA" dirty="0"/>
              <a:t>той не зможе нічого зрозуміти  в</a:t>
            </a:r>
            <a:r>
              <a:rPr lang="en-US" dirty="0"/>
              <a:t> </a:t>
            </a:r>
            <a:r>
              <a:rPr lang="uk-UA" dirty="0"/>
              <a:t>розвитку  світу.  Багато  знання</a:t>
            </a:r>
            <a:r>
              <a:rPr lang="en-US" dirty="0"/>
              <a:t> </a:t>
            </a:r>
            <a:r>
              <a:rPr lang="uk-UA" dirty="0"/>
              <a:t>ще  не  є  мудрістю. «</a:t>
            </a:r>
            <a:r>
              <a:rPr lang="uk-UA" dirty="0" err="1"/>
              <a:t>Багатознання</a:t>
            </a:r>
            <a:r>
              <a:rPr lang="uk-UA" dirty="0"/>
              <a:t> не навчає мудрості»</a:t>
            </a:r>
          </a:p>
          <a:p>
            <a:endParaRPr lang="uk-UA" dirty="0"/>
          </a:p>
        </p:txBody>
      </p:sp>
    </p:spTree>
    <p:extLst>
      <p:ext uri="{BB962C8B-B14F-4D97-AF65-F5344CB8AC3E}">
        <p14:creationId xmlns:p14="http://schemas.microsoft.com/office/powerpoint/2010/main" val="4019749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71E3DD-1364-451E-96BE-373B4D4C9629}"/>
              </a:ext>
            </a:extLst>
          </p:cNvPr>
          <p:cNvSpPr>
            <a:spLocks noGrp="1"/>
          </p:cNvSpPr>
          <p:nvPr>
            <p:ph type="title"/>
          </p:nvPr>
        </p:nvSpPr>
        <p:spPr/>
        <p:txBody>
          <a:bodyPr/>
          <a:lstStyle/>
          <a:p>
            <a:pPr algn="ctr"/>
            <a:r>
              <a:rPr lang="uk-UA" dirty="0"/>
              <a:t>Філософія </a:t>
            </a:r>
            <a:r>
              <a:rPr lang="uk-UA" dirty="0" err="1"/>
              <a:t>елейської</a:t>
            </a:r>
            <a:r>
              <a:rPr lang="uk-UA" dirty="0"/>
              <a:t> школи</a:t>
            </a:r>
          </a:p>
        </p:txBody>
      </p:sp>
      <p:sp>
        <p:nvSpPr>
          <p:cNvPr id="3" name="Місце для вмісту 2">
            <a:extLst>
              <a:ext uri="{FF2B5EF4-FFF2-40B4-BE49-F238E27FC236}">
                <a16:creationId xmlns:a16="http://schemas.microsoft.com/office/drawing/2014/main" id="{1A4B9BA5-3B6A-4F68-819C-D998C6F39688}"/>
              </a:ext>
            </a:extLst>
          </p:cNvPr>
          <p:cNvSpPr>
            <a:spLocks noGrp="1"/>
          </p:cNvSpPr>
          <p:nvPr>
            <p:ph idx="1"/>
          </p:nvPr>
        </p:nvSpPr>
        <p:spPr/>
        <p:txBody>
          <a:bodyPr>
            <a:normAutofit lnSpcReduction="10000"/>
          </a:bodyPr>
          <a:lstStyle/>
          <a:p>
            <a:pPr algn="just"/>
            <a:r>
              <a:rPr lang="uk-UA" b="1" dirty="0" err="1">
                <a:solidFill>
                  <a:srgbClr val="FF0000"/>
                </a:solidFill>
              </a:rPr>
              <a:t>Ксенофан</a:t>
            </a:r>
            <a:r>
              <a:rPr lang="uk-UA" b="1" dirty="0">
                <a:solidFill>
                  <a:srgbClr val="FF0000"/>
                </a:solidFill>
              </a:rPr>
              <a:t> з </a:t>
            </a:r>
            <a:r>
              <a:rPr lang="uk-UA" b="1" dirty="0" err="1">
                <a:solidFill>
                  <a:srgbClr val="FF0000"/>
                </a:solidFill>
              </a:rPr>
              <a:t>Колофона</a:t>
            </a:r>
            <a:r>
              <a:rPr lang="uk-UA" b="1" dirty="0">
                <a:solidFill>
                  <a:srgbClr val="FF0000"/>
                </a:solidFill>
              </a:rPr>
              <a:t> </a:t>
            </a:r>
            <a:r>
              <a:rPr lang="uk-UA" dirty="0"/>
              <a:t>(бл.565-470рр. до н.е.) можна вважати ідейним попередником </a:t>
            </a:r>
            <a:r>
              <a:rPr lang="uk-UA" dirty="0" err="1"/>
              <a:t>елейської</a:t>
            </a:r>
            <a:r>
              <a:rPr lang="uk-UA" dirty="0"/>
              <a:t> школи. Він створив учення про єдине божество, яке ніяк не пов’язане з людськими прагненнями та пристрастями. </a:t>
            </a:r>
          </a:p>
          <a:p>
            <a:pPr algn="just"/>
            <a:r>
              <a:rPr lang="uk-UA" dirty="0"/>
              <a:t>Філософ вважав, що приписувати богам людські якості недопустимо. На його думку, кожен народ створює собі богів згідно із власною подобою: у фракійців вони руді та блакитноокі, у ефіопів – чорні та кирпаті. Тому, якщо б воли чи коні вміли різьбити або малювати, то вони зобразили б богів схожими на волів або коней. </a:t>
            </a:r>
          </a:p>
          <a:p>
            <a:pPr algn="just"/>
            <a:r>
              <a:rPr lang="uk-UA" dirty="0"/>
              <a:t>Бог стає поняттям, що символізує безмежність і нескінченність у просторі та часі Всесвіту. Бог є світом у всій його цілісності. Бог єдиний і безмежний, він нерухомо знаходиться в одному й тому самому місці. Бог єдиний, бо реальний бог не може бути </a:t>
            </a:r>
            <a:r>
              <a:rPr lang="uk-UA" dirty="0" err="1"/>
              <a:t>істотою</a:t>
            </a:r>
            <a:r>
              <a:rPr lang="uk-UA" dirty="0"/>
              <a:t>, яка підкорюється іншим богам або потребує підтримки інших богів.</a:t>
            </a:r>
          </a:p>
        </p:txBody>
      </p:sp>
    </p:spTree>
    <p:extLst>
      <p:ext uri="{BB962C8B-B14F-4D97-AF65-F5344CB8AC3E}">
        <p14:creationId xmlns:p14="http://schemas.microsoft.com/office/powerpoint/2010/main" val="312766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47C5F-033C-4DDD-9BA5-AA62B7196F36}"/>
              </a:ext>
            </a:extLst>
          </p:cNvPr>
          <p:cNvSpPr>
            <a:spLocks noGrp="1"/>
          </p:cNvSpPr>
          <p:nvPr>
            <p:ph type="title"/>
          </p:nvPr>
        </p:nvSpPr>
        <p:spPr/>
        <p:txBody>
          <a:bodyPr/>
          <a:lstStyle/>
          <a:p>
            <a:pPr algn="ctr"/>
            <a:r>
              <a:rPr lang="uk-UA" dirty="0" err="1"/>
              <a:t>Парменід</a:t>
            </a:r>
            <a:endParaRPr lang="uk-UA" dirty="0"/>
          </a:p>
        </p:txBody>
      </p:sp>
      <p:sp>
        <p:nvSpPr>
          <p:cNvPr id="3" name="Місце для вмісту 2">
            <a:extLst>
              <a:ext uri="{FF2B5EF4-FFF2-40B4-BE49-F238E27FC236}">
                <a16:creationId xmlns:a16="http://schemas.microsoft.com/office/drawing/2014/main" id="{9E42FEF9-06C3-4315-B8B3-AE1C7853FB27}"/>
              </a:ext>
            </a:extLst>
          </p:cNvPr>
          <p:cNvSpPr>
            <a:spLocks noGrp="1"/>
          </p:cNvSpPr>
          <p:nvPr>
            <p:ph idx="1"/>
          </p:nvPr>
        </p:nvSpPr>
        <p:spPr/>
        <p:txBody>
          <a:bodyPr>
            <a:normAutofit fontScale="92500" lnSpcReduction="10000"/>
          </a:bodyPr>
          <a:lstStyle/>
          <a:p>
            <a:pPr algn="just"/>
            <a:r>
              <a:rPr lang="uk-UA" dirty="0"/>
              <a:t> (бл.540-470 рр. до н.е.) – засновник </a:t>
            </a:r>
            <a:r>
              <a:rPr lang="uk-UA" dirty="0" err="1"/>
              <a:t>елейської</a:t>
            </a:r>
            <a:r>
              <a:rPr lang="uk-UA" dirty="0"/>
              <a:t> школи.</a:t>
            </a:r>
          </a:p>
          <a:p>
            <a:pPr algn="just"/>
            <a:r>
              <a:rPr lang="uk-UA" dirty="0" err="1"/>
              <a:t>Парменід</a:t>
            </a:r>
            <a:r>
              <a:rPr lang="uk-UA" dirty="0"/>
              <a:t> чітко розрізняв справжню істину, яка є продуктом раціонального пізнання дійсності, та уявлення, що спирається на чуттєве пізнання. Чуттєве пізнання створює нам образи уявного стану речей. Критерієм істини є розум, а у відчуттях точності немає. </a:t>
            </a:r>
          </a:p>
          <a:p>
            <a:pPr algn="just"/>
            <a:r>
              <a:rPr lang="uk-UA" dirty="0"/>
              <a:t>Філософію він розділив на дві частини – філософію істини та філософію уяви.</a:t>
            </a:r>
          </a:p>
          <a:p>
            <a:pPr algn="just"/>
            <a:r>
              <a:rPr lang="uk-UA" dirty="0" err="1"/>
              <a:t>Парменід</a:t>
            </a:r>
            <a:r>
              <a:rPr lang="uk-UA" dirty="0"/>
              <a:t> першим почав стверджувати, що Земля не лише має форму кулі, але й розташована в центрі Всесвіту.</a:t>
            </a:r>
          </a:p>
          <a:p>
            <a:pPr algn="just"/>
            <a:r>
              <a:rPr lang="uk-UA" dirty="0" err="1"/>
              <a:t>Парменід</a:t>
            </a:r>
            <a:r>
              <a:rPr lang="uk-UA" dirty="0"/>
              <a:t> вважав, що існують два шляхи пізнання: перший – це шлях істини, шлях правильної віри, божественного пізнання – усе, що існує, існує реально; другий – це хибний шлях, шлях помилкового знання, шлях ілюзорної уяви смертних, шлях людської думки, згідно з якою стверджується, що може існувати те, чого немає</a:t>
            </a:r>
          </a:p>
        </p:txBody>
      </p:sp>
    </p:spTree>
    <p:extLst>
      <p:ext uri="{BB962C8B-B14F-4D97-AF65-F5344CB8AC3E}">
        <p14:creationId xmlns:p14="http://schemas.microsoft.com/office/powerpoint/2010/main" val="172639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3F2626-30FD-41A6-8BA7-ECB710D0BA4D}"/>
              </a:ext>
            </a:extLst>
          </p:cNvPr>
          <p:cNvSpPr>
            <a:spLocks noGrp="1"/>
          </p:cNvSpPr>
          <p:nvPr>
            <p:ph type="title"/>
          </p:nvPr>
        </p:nvSpPr>
        <p:spPr/>
        <p:txBody>
          <a:bodyPr/>
          <a:lstStyle/>
          <a:p>
            <a:pPr algn="ctr"/>
            <a:r>
              <a:rPr lang="uk-UA" dirty="0"/>
              <a:t>Зенон </a:t>
            </a:r>
          </a:p>
        </p:txBody>
      </p:sp>
      <p:sp>
        <p:nvSpPr>
          <p:cNvPr id="3" name="Місце для вмісту 2">
            <a:extLst>
              <a:ext uri="{FF2B5EF4-FFF2-40B4-BE49-F238E27FC236}">
                <a16:creationId xmlns:a16="http://schemas.microsoft.com/office/drawing/2014/main" id="{42186F58-965F-4C65-B19D-563226469E1F}"/>
              </a:ext>
            </a:extLst>
          </p:cNvPr>
          <p:cNvSpPr>
            <a:spLocks noGrp="1"/>
          </p:cNvSpPr>
          <p:nvPr>
            <p:ph idx="1"/>
          </p:nvPr>
        </p:nvSpPr>
        <p:spPr>
          <a:xfrm>
            <a:off x="390617" y="1455938"/>
            <a:ext cx="9543496" cy="4792461"/>
          </a:xfrm>
        </p:spPr>
        <p:txBody>
          <a:bodyPr>
            <a:normAutofit fontScale="85000" lnSpcReduction="10000"/>
          </a:bodyPr>
          <a:lstStyle/>
          <a:p>
            <a:r>
              <a:rPr lang="uk-UA" dirty="0"/>
              <a:t>(бл.490 – 430 </a:t>
            </a:r>
            <a:r>
              <a:rPr lang="uk-UA" dirty="0" err="1"/>
              <a:t>р.р</a:t>
            </a:r>
            <a:r>
              <a:rPr lang="uk-UA" dirty="0"/>
              <a:t>. до н.е.). </a:t>
            </a:r>
          </a:p>
          <a:p>
            <a:r>
              <a:rPr lang="uk-UA" dirty="0"/>
              <a:t>апорії (логічні утруднення) Зенона. </a:t>
            </a:r>
          </a:p>
          <a:p>
            <a:r>
              <a:rPr lang="uk-UA" dirty="0"/>
              <a:t>В апоріях Зенон доводив, що, якщо припустити існування руху, то виникають суперечності, які неможливо подолати. Першу апорію називають «Дихотомією» (поділ на дві частини). У ній Зенон прагнув довести, що тіло не може зрушити у місця, тобто рух не може ані розпочатися, ані закінчитися. Предмет, який рухається до мети, повинен спочатку подолати половину відстані до неї, однак, щоб дійти до половини, потрібно вже пройти половину від половини відстані. І так ми можемо повторювати до нескінченності, тобто ми ніколи не знайдемо такої відстані, якої не можна було б поділити навпіл. Тому предмет не зможе ніколи досягнути своєї мети, бо неможливо пройти за обмежений час безмежну кількість точок. </a:t>
            </a:r>
          </a:p>
          <a:p>
            <a:r>
              <a:rPr lang="uk-UA" dirty="0"/>
              <a:t>Друга, але найбільш відома апорія Зенона, має назву «Ахілл і черепаха». Ця апорія показує, що навіть швидкий Ахілл не зможе ніколи наздогнати таку повільну істоту, як черепаха, якщо вона вирушила в дорогу раніше за нього. Ахілл, щоб наздогнати черепаху, повинен спочатку пробігти відстань від старту до того місця, якого досягла черепаха, до того часу, як Ахілл зрушив з місця. Але за цей час черепаха просунеться уперед ще на якусь відстань. Надалі ця ситуація знову повториться і буде повторюватися знову і знову. Тому виходить, що більш повільна черепаха обов’язково буде просуватися вперед і, хоча Ахілл буде наближатися, він ніколи не наздожене черепаху. У цій апорії повторюється те саме, що й в апорії «Дихотомія». Ахілл, який переслідує черепаху, повинен за обмежений час пробігти нескінченну кількість відрізків, що є </a:t>
            </a:r>
            <a:r>
              <a:rPr lang="uk-UA" dirty="0" err="1"/>
              <a:t>логічно</a:t>
            </a:r>
            <a:r>
              <a:rPr lang="uk-UA" dirty="0"/>
              <a:t> неможливим</a:t>
            </a:r>
          </a:p>
        </p:txBody>
      </p:sp>
    </p:spTree>
    <p:extLst>
      <p:ext uri="{BB962C8B-B14F-4D97-AF65-F5344CB8AC3E}">
        <p14:creationId xmlns:p14="http://schemas.microsoft.com/office/powerpoint/2010/main" val="301053073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190</TotalTime>
  <Words>2846</Words>
  <Application>Microsoft Office PowerPoint</Application>
  <PresentationFormat>Широкий екран</PresentationFormat>
  <Paragraphs>88</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Times New Roman</vt:lpstr>
      <vt:lpstr>Trebuchet MS</vt:lpstr>
      <vt:lpstr>Wingdings 3</vt:lpstr>
      <vt:lpstr>Грань</vt:lpstr>
      <vt:lpstr>Філософія Античності</vt:lpstr>
      <vt:lpstr>Етапи розвитку</vt:lpstr>
      <vt:lpstr>головні риси античного світогляду: </vt:lpstr>
      <vt:lpstr>Досократична філософія</vt:lpstr>
      <vt:lpstr>Презентація PowerPoint</vt:lpstr>
      <vt:lpstr>Геракліт</vt:lpstr>
      <vt:lpstr>Філософія елейської школи</vt:lpstr>
      <vt:lpstr>Парменід</vt:lpstr>
      <vt:lpstr>Зенон </vt:lpstr>
      <vt:lpstr>піфагореїзм</vt:lpstr>
      <vt:lpstr>Атомізм</vt:lpstr>
      <vt:lpstr>Сократ</vt:lpstr>
      <vt:lpstr>Платон (Арістокл)</vt:lpstr>
      <vt:lpstr>Презентація PowerPoint</vt:lpstr>
      <vt:lpstr>Презентація PowerPoint</vt:lpstr>
      <vt:lpstr>Арістотель</vt:lpstr>
      <vt:lpstr>Презентація PowerPoint</vt:lpstr>
      <vt:lpstr>Епікуреїзм, стоїцизм, скептицизм</vt:lpstr>
      <vt:lpstr>Презентація PowerPoint</vt:lpstr>
      <vt:lpstr>скептицизм</vt:lpstr>
      <vt:lpstr>Презентація PowerPoint</vt:lpstr>
      <vt:lpstr>Неоплатонізм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Філософія та її місце в системі культури</dc:title>
  <dc:creator>Admin</dc:creator>
  <cp:lastModifiedBy>Admin</cp:lastModifiedBy>
  <cp:revision>9</cp:revision>
  <dcterms:created xsi:type="dcterms:W3CDTF">2022-02-17T09:11:00Z</dcterms:created>
  <dcterms:modified xsi:type="dcterms:W3CDTF">2023-02-15T22:29:30Z</dcterms:modified>
</cp:coreProperties>
</file>