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64" r:id="rId1"/>
  </p:sldMasterIdLst>
  <p:notesMasterIdLst>
    <p:notesMasterId r:id="rId4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2" r:id="rId37"/>
    <p:sldId id="293" r:id="rId38"/>
    <p:sldId id="294" r:id="rId39"/>
    <p:sldId id="291" r:id="rId4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3F9618-4AD0-4510-A58E-89EB3A85C51B}" type="datetimeFigureOut">
              <a:rPr lang="uk-UA" smtClean="0"/>
              <a:t>11.11.2025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057161-5556-4293-AA83-250DE07BF85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885576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D2B59B18-0355-43A8-8437-7DF6B5870A6B}" type="datetime1">
              <a:rPr lang="uk-UA" smtClean="0"/>
              <a:t>11.11.2025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26CBA08F-89B1-4847-8019-185DEBFB30D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067531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 фотографі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66D01-3D5D-4F27-8E04-E580F0B91284}" type="datetime1">
              <a:rPr lang="uk-UA" smtClean="0"/>
              <a:t>11.11.2025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BA08F-89B1-4847-8019-185DEBFB30D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02763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3ABAF4B5-A5C9-4579-A0CA-AC2038153D5F}" type="datetime1">
              <a:rPr lang="uk-UA" smtClean="0"/>
              <a:t>11.11.2025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26CBA08F-89B1-4847-8019-185DEBFB30D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091041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E762859-2D81-4EC3-AF8C-5B1A51ECB8EC}" type="datetime1">
              <a:rPr lang="uk-UA" smtClean="0"/>
              <a:t>11.11.2025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26CBA08F-89B1-4847-8019-185DEBFB30D6}" type="slidenum">
              <a:rPr lang="uk-UA" smtClean="0"/>
              <a:t>‹№›</a:t>
            </a:fld>
            <a:endParaRPr lang="uk-UA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087863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9922A530-2652-4430-9556-FB1193DC2965}" type="datetime1">
              <a:rPr lang="uk-UA" smtClean="0"/>
              <a:t>11.11.2025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26CBA08F-89B1-4847-8019-185DEBFB30D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659762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2E1CC9-E08E-4392-B16D-EABE114C7AEC}" type="datetime1">
              <a:rPr lang="uk-UA" smtClean="0"/>
              <a:t>11.11.2025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BA08F-89B1-4847-8019-185DEBFB30D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312440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 з малю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3F0C4-3672-4BA7-B5A1-EC1C2E1AF8A8}" type="datetime1">
              <a:rPr lang="uk-UA" smtClean="0"/>
              <a:t>11.11.2025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BA08F-89B1-4847-8019-185DEBFB30D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294264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CB318-BA96-4A62-BAD7-9D21B34873C5}" type="datetime1">
              <a:rPr lang="uk-UA" smtClean="0"/>
              <a:t>11.11.2025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BA08F-89B1-4847-8019-185DEBFB30D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898329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5F7D6933-EA57-4539-8C79-9FF4359FF176}" type="datetime1">
              <a:rPr lang="uk-UA" smtClean="0"/>
              <a:t>11.11.2025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26CBA08F-89B1-4847-8019-185DEBFB30D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59639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C987E-B94E-48A3-AB53-983FA20ACE26}" type="datetime1">
              <a:rPr lang="uk-UA" smtClean="0"/>
              <a:t>11.11.2025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BA08F-89B1-4847-8019-185DEBFB30D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640521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5EE90A0C-D033-470A-BBDA-1758BB6316E8}" type="datetime1">
              <a:rPr lang="uk-UA" smtClean="0"/>
              <a:t>11.11.2025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26CBA08F-89B1-4847-8019-185DEBFB30D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49945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03D35D-9D7F-4698-A00B-9C185BAC6EE6}" type="datetime1">
              <a:rPr lang="uk-UA" smtClean="0"/>
              <a:t>11.11.2025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BA08F-89B1-4847-8019-185DEBFB30D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03950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DBD9A-C78A-492C-8423-543B27453AF5}" type="datetime1">
              <a:rPr lang="uk-UA" smtClean="0"/>
              <a:t>11.11.2025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BA08F-89B1-4847-8019-185DEBFB30D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86910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1708C-89F6-45E7-A461-3C5974AE6483}" type="datetime1">
              <a:rPr lang="uk-UA" smtClean="0"/>
              <a:t>11.11.2025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BA08F-89B1-4847-8019-185DEBFB30D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86704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7F58-B736-4015-A36F-960DCB019FF4}" type="datetime1">
              <a:rPr lang="uk-UA" smtClean="0"/>
              <a:t>11.11.2025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BA08F-89B1-4847-8019-185DEBFB30D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321617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4EA08C-1BB0-4097-8922-D76C69DF3F80}" type="datetime1">
              <a:rPr lang="uk-UA" smtClean="0"/>
              <a:t>11.11.2025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BA08F-89B1-4847-8019-185DEBFB30D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91129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F52B-15EC-428A-BDE8-FA27F06CC037}" type="datetime1">
              <a:rPr lang="uk-UA" smtClean="0"/>
              <a:t>11.11.2025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BA08F-89B1-4847-8019-185DEBFB30D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9426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9A4AEA-0792-4263-8D48-4496BAD89C95}" type="datetime1">
              <a:rPr lang="uk-UA" smtClean="0"/>
              <a:t>11.11.2025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CBA08F-89B1-4847-8019-185DEBFB30D6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87025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  <p:sldLayoutId id="2147483876" r:id="rId12"/>
    <p:sldLayoutId id="2147483877" r:id="rId13"/>
    <p:sldLayoutId id="2147483878" r:id="rId14"/>
    <p:sldLayoutId id="2147483879" r:id="rId15"/>
    <p:sldLayoutId id="2147483880" r:id="rId16"/>
    <p:sldLayoutId id="2147483881" r:id="rId17"/>
  </p:sldLayoutIdLst>
  <p:hf sldNum="0"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326BF4-A739-40A6-9E55-2F0D959A23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5150" y="839755"/>
            <a:ext cx="10990313" cy="3798869"/>
          </a:xfrm>
        </p:spPr>
        <p:txBody>
          <a:bodyPr>
            <a:normAutofit/>
          </a:bodyPr>
          <a:lstStyle/>
          <a:p>
            <a:pPr algn="r"/>
            <a:r>
              <a:rPr lang="ru-RU" dirty="0"/>
              <a:t>ПІДПРИЄМНИЦТВО У СФЕРІ НАДАННЯ КРЕДИТНО-ФІНАНСОВИХ ПОСЛУГ ТА СТРАХУВАННЯ</a:t>
            </a:r>
            <a:endParaRPr lang="uk-UA" dirty="0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CF434BBD-01E7-4787-9DB0-7B523F73B0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7543" y="4565262"/>
            <a:ext cx="9448800" cy="685800"/>
          </a:xfrm>
        </p:spPr>
        <p:txBody>
          <a:bodyPr>
            <a:normAutofit fontScale="92500" lnSpcReduction="10000"/>
          </a:bodyPr>
          <a:lstStyle/>
          <a:p>
            <a:r>
              <a:rPr lang="uk-UA" dirty="0"/>
              <a:t>ЛЕКЦІЯ З НАВЧАЛЬНОЇ ДИСЦИПЛІНИ </a:t>
            </a:r>
          </a:p>
          <a:p>
            <a:r>
              <a:rPr lang="uk-UA" dirty="0" smtClean="0"/>
              <a:t>«Організація </a:t>
            </a:r>
            <a:r>
              <a:rPr lang="uk-UA" smtClean="0"/>
              <a:t>підприємницької діяльності»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962262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91B8579-3732-4406-94BC-E7410425C32F}"/>
              </a:ext>
            </a:extLst>
          </p:cNvPr>
          <p:cNvSpPr txBox="1"/>
          <p:nvPr/>
        </p:nvSpPr>
        <p:spPr>
          <a:xfrm>
            <a:off x="1786646" y="1950620"/>
            <a:ext cx="8618707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dirty="0"/>
              <a:t>Банківська система в Україні є дворівневою структурою. Класична дворівнева банківська система включає: </a:t>
            </a:r>
          </a:p>
          <a:p>
            <a:pPr algn="just"/>
            <a:endParaRPr lang="uk-UA" dirty="0"/>
          </a:p>
          <a:p>
            <a:pPr algn="just"/>
            <a:r>
              <a:rPr lang="uk-UA" i="1" dirty="0"/>
              <a:t>верхній (перший) рівень </a:t>
            </a:r>
            <a:r>
              <a:rPr lang="uk-UA" dirty="0"/>
              <a:t>– Національний банк, який є головним банківським інститутом держави і відповідає за управління всією грошово-кредитною системою. Його головними клієнтами є інші банківські інститути та урядові структури; </a:t>
            </a:r>
          </a:p>
          <a:p>
            <a:pPr algn="just"/>
            <a:endParaRPr lang="uk-UA" i="1" dirty="0"/>
          </a:p>
          <a:p>
            <a:pPr algn="just"/>
            <a:r>
              <a:rPr lang="uk-UA" i="1" dirty="0"/>
              <a:t>нижній (другий) рівень </a:t>
            </a:r>
            <a:r>
              <a:rPr lang="uk-UA" dirty="0"/>
              <a:t>– банки різних форм власності, спеціалізації й територіального рівня, клієнтами яких є підприємства, організації, населення.</a:t>
            </a:r>
          </a:p>
        </p:txBody>
      </p:sp>
    </p:spTree>
    <p:extLst>
      <p:ext uri="{BB962C8B-B14F-4D97-AF65-F5344CB8AC3E}">
        <p14:creationId xmlns:p14="http://schemas.microsoft.com/office/powerpoint/2010/main" val="14726081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0F5BF0F-2DFE-4998-ADBF-59A74EB3B82C}"/>
              </a:ext>
            </a:extLst>
          </p:cNvPr>
          <p:cNvSpPr txBox="1"/>
          <p:nvPr/>
        </p:nvSpPr>
        <p:spPr>
          <a:xfrm>
            <a:off x="902970" y="844688"/>
            <a:ext cx="10386060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1" i="1" dirty="0"/>
              <a:t>	Національний банк України </a:t>
            </a:r>
            <a:r>
              <a:rPr lang="uk-UA" dirty="0"/>
              <a:t>є центральним банком України, особливим центральним органом державного управління, юридичний статус, завдання, функції, повноваження і принципи організації якого визначаються Конституцією України, Законом України «Про Національний банк України» та іншими законами України. Одержання прибутку не є метою діяльності НБУ. </a:t>
            </a:r>
            <a:r>
              <a:rPr lang="uk-UA" b="1" i="1" dirty="0"/>
              <a:t>Основною функцією НБУ </a:t>
            </a:r>
            <a:r>
              <a:rPr lang="uk-UA" dirty="0"/>
              <a:t>є забезпечення стабільності грошової одиниці України. Поряд з цим </a:t>
            </a:r>
            <a:r>
              <a:rPr lang="uk-UA" b="1" i="1" dirty="0"/>
              <a:t>НБУ виконує такі функції: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dirty="0"/>
              <a:t>	визначає та проводить грошово-кредитну політику;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dirty="0"/>
              <a:t>	монопольно здійснює емісію (випуск) національної валюти та організує її обіг;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dirty="0"/>
              <a:t>	виступає кредитором для банків і організовує систему рефінансування;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dirty="0"/>
              <a:t>	встановлює для банків та інших фінансово-кредитних установ правила поведінки банківських операції, бухгалтерського обліку і звітності, захисту інформації, коштів та майна;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dirty="0"/>
              <a:t>	здійснює банківське регулювання та нагляд;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dirty="0"/>
              <a:t>	здійснює ліцензування банківської діяльності та операцій;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dirty="0"/>
              <a:t>	складає платіжний баланс країни, здійснює його аналіз та прогнозування;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dirty="0"/>
              <a:t>	представляє інтереси України в центральних банках інших держав;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dirty="0"/>
              <a:t>	забезпечує накопичення, зберігання золотовалютних резервів, проведення операцій з ними та банківськими металами;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dirty="0"/>
              <a:t>	виконує інші функції.</a:t>
            </a:r>
          </a:p>
        </p:txBody>
      </p:sp>
    </p:spTree>
    <p:extLst>
      <p:ext uri="{BB962C8B-B14F-4D97-AF65-F5344CB8AC3E}">
        <p14:creationId xmlns:p14="http://schemas.microsoft.com/office/powerpoint/2010/main" val="4097053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BB7F66B-F5ED-4448-9629-8161EED059BF}"/>
              </a:ext>
            </a:extLst>
          </p:cNvPr>
          <p:cNvSpPr txBox="1"/>
          <p:nvPr/>
        </p:nvSpPr>
        <p:spPr>
          <a:xfrm>
            <a:off x="1798320" y="1174463"/>
            <a:ext cx="895350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/>
              <a:t>Нижній рівень банківської системи представлений переважно комерційними банками, які є однією із найчисельніших груп фінансових посередників у країні. </a:t>
            </a:r>
          </a:p>
          <a:p>
            <a:r>
              <a:rPr lang="uk-UA" b="1" i="1" dirty="0"/>
              <a:t>Комерційний банк </a:t>
            </a:r>
            <a:r>
              <a:rPr lang="uk-UA" dirty="0"/>
              <a:t>– це фінансово-кредитна установа, що здійснює універсальні банківські операції та надає різноманітні банківські послуги своїм клієнтам. </a:t>
            </a:r>
          </a:p>
          <a:p>
            <a:r>
              <a:rPr lang="uk-UA" dirty="0"/>
              <a:t>Діяльність комерційних банків полягає в залученні грошових коштів і наданні їх в позику або інвестуванні за більш високими відсотковими ставками. Вони виступають посередниками між тими, хто має тимчасово вільні грошові кошти, і тими, кому вони потрібні. Метою та рушійним мотивом такого посередництва є отримання банківського прибутку.</a:t>
            </a:r>
          </a:p>
        </p:txBody>
      </p:sp>
    </p:spTree>
    <p:extLst>
      <p:ext uri="{BB962C8B-B14F-4D97-AF65-F5344CB8AC3E}">
        <p14:creationId xmlns:p14="http://schemas.microsoft.com/office/powerpoint/2010/main" val="25492696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EE345E0-E019-4E0E-A378-A0DE8E47B511}"/>
              </a:ext>
            </a:extLst>
          </p:cNvPr>
          <p:cNvSpPr txBox="1"/>
          <p:nvPr/>
        </p:nvSpPr>
        <p:spPr>
          <a:xfrm>
            <a:off x="1744980" y="2329020"/>
            <a:ext cx="89382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	Операції комерційних банків можна поділити на такі групи:</a:t>
            </a:r>
          </a:p>
          <a:p>
            <a:r>
              <a:rPr lang="uk-UA" dirty="0"/>
              <a:t>	</a:t>
            </a:r>
          </a:p>
          <a:p>
            <a:r>
              <a:rPr lang="uk-UA" b="1" i="1" dirty="0"/>
              <a:t>	пасивні</a:t>
            </a:r>
            <a:r>
              <a:rPr lang="uk-UA" dirty="0"/>
              <a:t> (залучення коштів);</a:t>
            </a:r>
          </a:p>
          <a:p>
            <a:r>
              <a:rPr lang="uk-UA" dirty="0"/>
              <a:t>	</a:t>
            </a:r>
          </a:p>
          <a:p>
            <a:r>
              <a:rPr lang="uk-UA" b="1" i="1" dirty="0"/>
              <a:t>	активні </a:t>
            </a:r>
            <a:r>
              <a:rPr lang="uk-UA" dirty="0"/>
              <a:t>(розміщення фінансових активів через кредити);</a:t>
            </a:r>
          </a:p>
          <a:p>
            <a:r>
              <a:rPr lang="uk-UA" dirty="0"/>
              <a:t>	</a:t>
            </a:r>
          </a:p>
          <a:p>
            <a:r>
              <a:rPr lang="uk-UA" b="1" i="1" dirty="0"/>
              <a:t>	</a:t>
            </a:r>
            <a:r>
              <a:rPr lang="uk-UA" b="1" i="1" dirty="0" err="1"/>
              <a:t>комісійно</a:t>
            </a:r>
            <a:r>
              <a:rPr lang="uk-UA" b="1" i="1" dirty="0"/>
              <a:t>-посередницькі</a:t>
            </a:r>
            <a:r>
              <a:rPr lang="uk-UA" dirty="0"/>
              <a:t> (виконання різних операцій за дорученням клієнтів із сплатою комісії).</a:t>
            </a:r>
          </a:p>
        </p:txBody>
      </p:sp>
    </p:spTree>
    <p:extLst>
      <p:ext uri="{BB962C8B-B14F-4D97-AF65-F5344CB8AC3E}">
        <p14:creationId xmlns:p14="http://schemas.microsoft.com/office/powerpoint/2010/main" val="22372226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D5BD8F7-0D55-450A-9D4E-94331BCC98D4}"/>
              </a:ext>
            </a:extLst>
          </p:cNvPr>
          <p:cNvSpPr txBox="1"/>
          <p:nvPr/>
        </p:nvSpPr>
        <p:spPr>
          <a:xfrm>
            <a:off x="1539240" y="2596218"/>
            <a:ext cx="88773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1" i="1" dirty="0"/>
              <a:t>Основним джерелом доходів більшості комерційних банків </a:t>
            </a:r>
            <a:r>
              <a:rPr lang="uk-UA" dirty="0"/>
              <a:t>є відсотки, що стягуються за користування кредитами. Це пояснюється тим, що банки є фінансовими посередниками, які здійснюють перерозподіл грошових коштів між тими, у кого вони вивільнились, і тими, у кого з’явилася тимчасова потреба в цих коштах.</a:t>
            </a:r>
          </a:p>
        </p:txBody>
      </p:sp>
    </p:spTree>
    <p:extLst>
      <p:ext uri="{BB962C8B-B14F-4D97-AF65-F5344CB8AC3E}">
        <p14:creationId xmlns:p14="http://schemas.microsoft.com/office/powerpoint/2010/main" val="10807895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11967E6-3926-4F7B-A3C8-E3E666AE2605}"/>
              </a:ext>
            </a:extLst>
          </p:cNvPr>
          <p:cNvSpPr txBox="1"/>
          <p:nvPr/>
        </p:nvSpPr>
        <p:spPr>
          <a:xfrm>
            <a:off x="1623060" y="2690336"/>
            <a:ext cx="870204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1" i="1" dirty="0"/>
              <a:t>Кредит</a:t>
            </a:r>
            <a:r>
              <a:rPr lang="uk-UA" dirty="0"/>
              <a:t> – це економічні відносини, що виникають між економічними суб'єктами у зв'язку з переданням один одному в тимчасове користування вільних коштів на засадах добровільності, повернення і платності. Економічною основою кредиту є мобілізація й нагромадження тимчасово вільних коштів і формування з них позичкового капіталу.</a:t>
            </a:r>
          </a:p>
        </p:txBody>
      </p:sp>
    </p:spTree>
    <p:extLst>
      <p:ext uri="{BB962C8B-B14F-4D97-AF65-F5344CB8AC3E}">
        <p14:creationId xmlns:p14="http://schemas.microsoft.com/office/powerpoint/2010/main" val="15172198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D576581-4716-4B42-BA0A-CC922954D608}"/>
              </a:ext>
            </a:extLst>
          </p:cNvPr>
          <p:cNvSpPr txBox="1"/>
          <p:nvPr/>
        </p:nvSpPr>
        <p:spPr>
          <a:xfrm>
            <a:off x="1760220" y="2490877"/>
            <a:ext cx="860298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/>
              <a:t>У кредитних відносинах беруть участь дві сторони – </a:t>
            </a:r>
            <a:r>
              <a:rPr lang="uk-UA" b="1" i="1" dirty="0"/>
              <a:t>кредитор</a:t>
            </a:r>
            <a:r>
              <a:rPr lang="uk-UA" dirty="0"/>
              <a:t> і </a:t>
            </a:r>
            <a:r>
              <a:rPr lang="uk-UA" b="1" i="1" dirty="0"/>
              <a:t>позичальник</a:t>
            </a:r>
            <a:r>
              <a:rPr lang="uk-UA" dirty="0"/>
              <a:t>, які називаються </a:t>
            </a:r>
            <a:r>
              <a:rPr lang="uk-UA" b="1" i="1" dirty="0"/>
              <a:t>суб'єктами кредитної угоди</a:t>
            </a:r>
            <a:r>
              <a:rPr lang="uk-UA" dirty="0"/>
              <a:t>, а ті грошові чи матеріальні цінності, витрати чи проекти, стосовно яких укладається кредитна угода, є </a:t>
            </a:r>
            <a:r>
              <a:rPr lang="uk-UA" b="1" i="1" dirty="0"/>
              <a:t>об'єктами кредитування</a:t>
            </a:r>
            <a:r>
              <a:rPr lang="uk-UA" dirty="0"/>
              <a:t>.</a:t>
            </a:r>
          </a:p>
          <a:p>
            <a:endParaRPr lang="uk-UA" dirty="0"/>
          </a:p>
          <a:p>
            <a:r>
              <a:rPr lang="ru-RU" dirty="0" err="1"/>
              <a:t>Кредитні</a:t>
            </a:r>
            <a:r>
              <a:rPr lang="ru-RU" dirty="0"/>
              <a:t> </a:t>
            </a:r>
            <a:r>
              <a:rPr lang="ru-RU" dirty="0" err="1"/>
              <a:t>відносини</a:t>
            </a:r>
            <a:r>
              <a:rPr lang="ru-RU" dirty="0"/>
              <a:t> не </a:t>
            </a:r>
            <a:r>
              <a:rPr lang="ru-RU" dirty="0" err="1"/>
              <a:t>змінюють</a:t>
            </a:r>
            <a:r>
              <a:rPr lang="ru-RU" dirty="0"/>
              <a:t> </a:t>
            </a:r>
            <a:r>
              <a:rPr lang="ru-RU" dirty="0" err="1"/>
              <a:t>власника</a:t>
            </a:r>
            <a:r>
              <a:rPr lang="ru-RU" dirty="0"/>
              <a:t> </a:t>
            </a:r>
            <a:r>
              <a:rPr lang="ru-RU" dirty="0" err="1"/>
              <a:t>цінностей</a:t>
            </a:r>
            <a:r>
              <a:rPr lang="ru-RU" dirty="0"/>
              <a:t>, </a:t>
            </a:r>
            <a:r>
              <a:rPr lang="ru-RU" dirty="0" err="1"/>
              <a:t>із</a:t>
            </a:r>
            <a:r>
              <a:rPr lang="ru-RU" dirty="0"/>
              <a:t> приводу </a:t>
            </a:r>
            <a:r>
              <a:rPr lang="ru-RU" dirty="0" err="1"/>
              <a:t>яких</a:t>
            </a:r>
            <a:r>
              <a:rPr lang="ru-RU" dirty="0"/>
              <a:t> вони </a:t>
            </a:r>
            <a:r>
              <a:rPr lang="ru-RU" dirty="0" err="1"/>
              <a:t>виникають</a:t>
            </a:r>
            <a:r>
              <a:rPr lang="ru-RU" dirty="0"/>
              <a:t>, кредитор </a:t>
            </a:r>
            <a:r>
              <a:rPr lang="ru-RU" dirty="0" err="1"/>
              <a:t>залишається</a:t>
            </a:r>
            <a:r>
              <a:rPr lang="ru-RU" dirty="0"/>
              <a:t> </a:t>
            </a:r>
            <a:r>
              <a:rPr lang="ru-RU" dirty="0" err="1"/>
              <a:t>власником</a:t>
            </a:r>
            <a:r>
              <a:rPr lang="ru-RU" dirty="0"/>
              <a:t> </a:t>
            </a:r>
            <a:r>
              <a:rPr lang="ru-RU" dirty="0" err="1"/>
              <a:t>переданої</a:t>
            </a:r>
            <a:r>
              <a:rPr lang="ru-RU" dirty="0"/>
              <a:t> в борг </a:t>
            </a:r>
            <a:r>
              <a:rPr lang="ru-RU" dirty="0" err="1"/>
              <a:t>власності</a:t>
            </a:r>
            <a:r>
              <a:rPr lang="ru-RU" dirty="0"/>
              <a:t>, а </a:t>
            </a:r>
            <a:r>
              <a:rPr lang="ru-RU" dirty="0" err="1"/>
              <a:t>позичальник</a:t>
            </a:r>
            <a:r>
              <a:rPr lang="ru-RU" dirty="0"/>
              <a:t> </a:t>
            </a:r>
            <a:r>
              <a:rPr lang="ru-RU" dirty="0" err="1"/>
              <a:t>одержує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в </a:t>
            </a:r>
            <a:r>
              <a:rPr lang="ru-RU" dirty="0" err="1"/>
              <a:t>тимчасове</a:t>
            </a:r>
            <a:r>
              <a:rPr lang="ru-RU" dirty="0"/>
              <a:t> </a:t>
            </a:r>
            <a:r>
              <a:rPr lang="ru-RU" dirty="0" err="1"/>
              <a:t>розпорядження</a:t>
            </a:r>
            <a:r>
              <a:rPr lang="ru-RU" dirty="0"/>
              <a:t>,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чого</a:t>
            </a:r>
            <a:r>
              <a:rPr lang="ru-RU" dirty="0"/>
              <a:t> повинен </a:t>
            </a:r>
            <a:r>
              <a:rPr lang="ru-RU" dirty="0" err="1"/>
              <a:t>повернути</a:t>
            </a:r>
            <a:r>
              <a:rPr lang="ru-RU" dirty="0"/>
              <a:t> </a:t>
            </a:r>
            <a:r>
              <a:rPr lang="ru-RU" dirty="0" err="1"/>
              <a:t>власникові</a:t>
            </a:r>
            <a:r>
              <a:rPr lang="ru-RU" dirty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654049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79D1FAE-5152-4FD9-83CE-B911FF5496DA}"/>
              </a:ext>
            </a:extLst>
          </p:cNvPr>
          <p:cNvSpPr txBox="1"/>
          <p:nvPr/>
        </p:nvSpPr>
        <p:spPr>
          <a:xfrm>
            <a:off x="1676400" y="1187024"/>
            <a:ext cx="8839200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i="1" dirty="0" err="1"/>
              <a:t>Розмір</a:t>
            </a:r>
            <a:r>
              <a:rPr lang="ru-RU" b="1" i="1" dirty="0"/>
              <a:t> </a:t>
            </a:r>
            <a:r>
              <a:rPr lang="ru-RU" b="1" i="1" dirty="0" err="1"/>
              <a:t>відсоткової</a:t>
            </a:r>
            <a:r>
              <a:rPr lang="ru-RU" b="1" i="1" dirty="0"/>
              <a:t> ставки </a:t>
            </a:r>
            <a:r>
              <a:rPr lang="ru-RU" dirty="0"/>
              <a:t>за </a:t>
            </a:r>
            <a:r>
              <a:rPr lang="ru-RU" dirty="0" err="1"/>
              <a:t>користування</a:t>
            </a:r>
            <a:r>
              <a:rPr lang="ru-RU" dirty="0"/>
              <a:t> кредитом </a:t>
            </a:r>
            <a:r>
              <a:rPr lang="ru-RU" dirty="0" err="1"/>
              <a:t>визначається</a:t>
            </a:r>
            <a:r>
              <a:rPr lang="ru-RU" dirty="0"/>
              <a:t> в </a:t>
            </a:r>
            <a:r>
              <a:rPr lang="ru-RU" dirty="0" err="1"/>
              <a:t>процесі</a:t>
            </a:r>
            <a:r>
              <a:rPr lang="ru-RU" dirty="0"/>
              <a:t> </a:t>
            </a:r>
            <a:r>
              <a:rPr lang="ru-RU" dirty="0" err="1"/>
              <a:t>переговорів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банком та </a:t>
            </a:r>
            <a:r>
              <a:rPr lang="ru-RU" dirty="0" err="1"/>
              <a:t>позичальником</a:t>
            </a:r>
            <a:r>
              <a:rPr lang="ru-RU" dirty="0"/>
              <a:t> при </a:t>
            </a:r>
            <a:r>
              <a:rPr lang="ru-RU" dirty="0" err="1"/>
              <a:t>укладанні</a:t>
            </a:r>
            <a:r>
              <a:rPr lang="ru-RU" dirty="0"/>
              <a:t> кредитного договору. </a:t>
            </a:r>
            <a:r>
              <a:rPr lang="ru-RU" dirty="0" err="1"/>
              <a:t>Причому</a:t>
            </a:r>
            <a:r>
              <a:rPr lang="ru-RU" dirty="0"/>
              <a:t> </a:t>
            </a:r>
            <a:r>
              <a:rPr lang="ru-RU" dirty="0" err="1"/>
              <a:t>він</a:t>
            </a:r>
            <a:r>
              <a:rPr lang="ru-RU" dirty="0"/>
              <a:t> </a:t>
            </a:r>
            <a:r>
              <a:rPr lang="ru-RU" dirty="0" err="1"/>
              <a:t>неоднаковий</a:t>
            </a:r>
            <a:r>
              <a:rPr lang="ru-RU" dirty="0"/>
              <a:t> не </a:t>
            </a:r>
            <a:r>
              <a:rPr lang="ru-RU" dirty="0" err="1"/>
              <a:t>тільки</a:t>
            </a:r>
            <a:r>
              <a:rPr lang="ru-RU" dirty="0"/>
              <a:t> в </a:t>
            </a:r>
            <a:r>
              <a:rPr lang="ru-RU" dirty="0" err="1"/>
              <a:t>різних</a:t>
            </a:r>
            <a:r>
              <a:rPr lang="ru-RU" dirty="0"/>
              <a:t> банках, а й в одному і тому самому банку для </a:t>
            </a:r>
            <a:r>
              <a:rPr lang="ru-RU" dirty="0" err="1"/>
              <a:t>різних</a:t>
            </a:r>
            <a:r>
              <a:rPr lang="ru-RU" dirty="0"/>
              <a:t> </a:t>
            </a:r>
            <a:r>
              <a:rPr lang="ru-RU" dirty="0" err="1"/>
              <a:t>позичальників</a:t>
            </a:r>
            <a:r>
              <a:rPr lang="ru-RU" dirty="0"/>
              <a:t>.</a:t>
            </a:r>
          </a:p>
          <a:p>
            <a:endParaRPr lang="ru-RU" dirty="0"/>
          </a:p>
          <a:p>
            <a:r>
              <a:rPr lang="ru-RU" dirty="0"/>
              <a:t>При </a:t>
            </a:r>
            <a:r>
              <a:rPr lang="ru-RU" dirty="0" err="1"/>
              <a:t>встановленні</a:t>
            </a:r>
            <a:r>
              <a:rPr lang="ru-RU" dirty="0"/>
              <a:t> </a:t>
            </a:r>
            <a:r>
              <a:rPr lang="ru-RU" dirty="0" err="1"/>
              <a:t>розміру</a:t>
            </a:r>
            <a:r>
              <a:rPr lang="ru-RU" dirty="0"/>
              <a:t> </a:t>
            </a:r>
            <a:r>
              <a:rPr lang="ru-RU" dirty="0" err="1"/>
              <a:t>відсоткової</a:t>
            </a:r>
            <a:r>
              <a:rPr lang="ru-RU" dirty="0"/>
              <a:t> ставки </a:t>
            </a:r>
            <a:r>
              <a:rPr lang="ru-RU" dirty="0" err="1"/>
              <a:t>враховують</a:t>
            </a:r>
            <a:r>
              <a:rPr lang="ru-RU" dirty="0"/>
              <a:t>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фактори</a:t>
            </a:r>
            <a:r>
              <a:rPr lang="ru-RU" dirty="0"/>
              <a:t>: </a:t>
            </a:r>
            <a:r>
              <a:rPr lang="ru-RU" dirty="0" err="1"/>
              <a:t>розмір</a:t>
            </a:r>
            <a:r>
              <a:rPr lang="ru-RU" dirty="0"/>
              <a:t> </a:t>
            </a:r>
            <a:r>
              <a:rPr lang="ru-RU" dirty="0" err="1"/>
              <a:t>базової</a:t>
            </a:r>
            <a:r>
              <a:rPr lang="ru-RU" dirty="0"/>
              <a:t> </a:t>
            </a:r>
            <a:r>
              <a:rPr lang="ru-RU" dirty="0" err="1"/>
              <a:t>відсоткової</a:t>
            </a:r>
            <a:r>
              <a:rPr lang="ru-RU" dirty="0"/>
              <a:t> ставки (ставки </a:t>
            </a:r>
            <a:r>
              <a:rPr lang="ru-RU" dirty="0" err="1"/>
              <a:t>рефінансування</a:t>
            </a:r>
            <a:r>
              <a:rPr lang="ru-RU" dirty="0"/>
              <a:t>), </a:t>
            </a:r>
            <a:r>
              <a:rPr lang="ru-RU" dirty="0" err="1"/>
              <a:t>встановленої</a:t>
            </a:r>
            <a:r>
              <a:rPr lang="ru-RU" dirty="0"/>
              <a:t> банком; </a:t>
            </a:r>
            <a:r>
              <a:rPr lang="ru-RU" dirty="0" err="1"/>
              <a:t>вартість</a:t>
            </a:r>
            <a:r>
              <a:rPr lang="ru-RU" dirty="0"/>
              <a:t> </a:t>
            </a:r>
            <a:r>
              <a:rPr lang="ru-RU" dirty="0" err="1"/>
              <a:t>залучення</a:t>
            </a:r>
            <a:r>
              <a:rPr lang="ru-RU" dirty="0"/>
              <a:t> </a:t>
            </a:r>
            <a:r>
              <a:rPr lang="ru-RU" dirty="0" err="1"/>
              <a:t>кредитних</a:t>
            </a:r>
            <a:r>
              <a:rPr lang="ru-RU" dirty="0"/>
              <a:t> </a:t>
            </a:r>
            <a:r>
              <a:rPr lang="ru-RU" dirty="0" err="1"/>
              <a:t>ресурсів</a:t>
            </a:r>
            <a:r>
              <a:rPr lang="ru-RU" dirty="0"/>
              <a:t> на ринку </a:t>
            </a:r>
            <a:r>
              <a:rPr lang="ru-RU" dirty="0" err="1"/>
              <a:t>позикових</a:t>
            </a:r>
            <a:r>
              <a:rPr lang="ru-RU" dirty="0"/>
              <a:t> </a:t>
            </a:r>
            <a:r>
              <a:rPr lang="ru-RU" dirty="0" err="1"/>
              <a:t>капіталів</a:t>
            </a:r>
            <a:r>
              <a:rPr lang="ru-RU" dirty="0"/>
              <a:t>; </a:t>
            </a:r>
            <a:r>
              <a:rPr lang="ru-RU" dirty="0" err="1"/>
              <a:t>співвідношення</a:t>
            </a:r>
            <a:r>
              <a:rPr lang="ru-RU" dirty="0"/>
              <a:t> </a:t>
            </a:r>
            <a:r>
              <a:rPr lang="ru-RU" dirty="0" err="1"/>
              <a:t>попиту</a:t>
            </a:r>
            <a:r>
              <a:rPr lang="ru-RU" dirty="0"/>
              <a:t> і </a:t>
            </a:r>
            <a:r>
              <a:rPr lang="ru-RU" dirty="0" err="1"/>
              <a:t>пропозиції</a:t>
            </a:r>
            <a:r>
              <a:rPr lang="ru-RU" dirty="0"/>
              <a:t> на кредит; </a:t>
            </a:r>
            <a:r>
              <a:rPr lang="ru-RU" dirty="0" err="1"/>
              <a:t>рівень</a:t>
            </a:r>
            <a:r>
              <a:rPr lang="ru-RU" dirty="0"/>
              <a:t> </a:t>
            </a:r>
            <a:r>
              <a:rPr lang="ru-RU" dirty="0" err="1"/>
              <a:t>ризику</a:t>
            </a:r>
            <a:r>
              <a:rPr lang="ru-RU" dirty="0"/>
              <a:t>, </a:t>
            </a:r>
            <a:r>
              <a:rPr lang="ru-RU" dirty="0" err="1"/>
              <a:t>притаманний</a:t>
            </a:r>
            <a:r>
              <a:rPr lang="ru-RU" dirty="0"/>
              <a:t> </a:t>
            </a:r>
            <a:r>
              <a:rPr lang="ru-RU" dirty="0" err="1"/>
              <a:t>даному</a:t>
            </a:r>
            <a:r>
              <a:rPr lang="ru-RU" dirty="0"/>
              <a:t> кредиту; </a:t>
            </a:r>
            <a:r>
              <a:rPr lang="ru-RU" dirty="0" err="1"/>
              <a:t>розмір</a:t>
            </a:r>
            <a:r>
              <a:rPr lang="ru-RU" dirty="0"/>
              <a:t> і строк </a:t>
            </a:r>
            <a:r>
              <a:rPr lang="ru-RU" dirty="0" err="1"/>
              <a:t>погашення</a:t>
            </a:r>
            <a:r>
              <a:rPr lang="ru-RU" dirty="0"/>
              <a:t> </a:t>
            </a:r>
            <a:r>
              <a:rPr lang="ru-RU" dirty="0" err="1"/>
              <a:t>позики</a:t>
            </a:r>
            <a:r>
              <a:rPr lang="ru-RU" dirty="0"/>
              <a:t>; </a:t>
            </a:r>
            <a:r>
              <a:rPr lang="ru-RU" dirty="0" err="1"/>
              <a:t>рівень</a:t>
            </a:r>
            <a:r>
              <a:rPr lang="ru-RU" dirty="0"/>
              <a:t> </a:t>
            </a:r>
            <a:r>
              <a:rPr lang="ru-RU" dirty="0" err="1"/>
              <a:t>витрат</a:t>
            </a:r>
            <a:r>
              <a:rPr lang="ru-RU" dirty="0"/>
              <a:t> банку, </a:t>
            </a:r>
            <a:r>
              <a:rPr lang="ru-RU" dirty="0" err="1"/>
              <a:t>пов’язаних</a:t>
            </a:r>
            <a:r>
              <a:rPr lang="ru-RU" dirty="0"/>
              <a:t> з </a:t>
            </a:r>
            <a:r>
              <a:rPr lang="ru-RU" dirty="0" err="1"/>
              <a:t>оформленням</a:t>
            </a:r>
            <a:r>
              <a:rPr lang="ru-RU" dirty="0"/>
              <a:t> кредиту та </a:t>
            </a:r>
            <a:r>
              <a:rPr lang="ru-RU" dirty="0" err="1"/>
              <a:t>здійсненням</a:t>
            </a:r>
            <a:r>
              <a:rPr lang="ru-RU" dirty="0"/>
              <a:t> контролю за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погашенням</a:t>
            </a:r>
            <a:r>
              <a:rPr lang="ru-RU" dirty="0"/>
              <a:t>; перспектив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 err="1"/>
              <a:t>економіки</a:t>
            </a:r>
            <a:r>
              <a:rPr lang="ru-RU" dirty="0"/>
              <a:t> і перш за все </a:t>
            </a:r>
            <a:r>
              <a:rPr lang="ru-RU" dirty="0" err="1"/>
              <a:t>інфляційного</a:t>
            </a:r>
            <a:r>
              <a:rPr lang="ru-RU" dirty="0"/>
              <a:t> </a:t>
            </a:r>
            <a:r>
              <a:rPr lang="ru-RU" dirty="0" err="1"/>
              <a:t>процесу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05492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C12A5DC-8C45-4DE9-B55F-27792808CBAA}"/>
              </a:ext>
            </a:extLst>
          </p:cNvPr>
          <p:cNvSpPr txBox="1"/>
          <p:nvPr/>
        </p:nvSpPr>
        <p:spPr>
          <a:xfrm>
            <a:off x="1920240" y="2622679"/>
            <a:ext cx="797814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 err="1"/>
              <a:t>Вартість</a:t>
            </a:r>
            <a:r>
              <a:rPr lang="ru-RU" dirty="0"/>
              <a:t> </a:t>
            </a:r>
            <a:r>
              <a:rPr lang="ru-RU" dirty="0" err="1"/>
              <a:t>користування</a:t>
            </a:r>
            <a:r>
              <a:rPr lang="ru-RU" dirty="0"/>
              <a:t> кредитом за </a:t>
            </a:r>
            <a:r>
              <a:rPr lang="ru-RU" b="1" i="1" dirty="0" err="1"/>
              <a:t>простими</a:t>
            </a:r>
            <a:r>
              <a:rPr lang="ru-RU" b="1" i="1" dirty="0"/>
              <a:t> процентами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обчислити</a:t>
            </a:r>
            <a:r>
              <a:rPr lang="ru-RU" dirty="0"/>
              <a:t> за формулою:</a:t>
            </a:r>
          </a:p>
          <a:p>
            <a:pPr algn="ctr"/>
            <a:r>
              <a:rPr lang="ru-RU" dirty="0"/>
              <a:t>К=(СК*r*n)/(T*100%),	</a:t>
            </a:r>
          </a:p>
          <a:p>
            <a:r>
              <a:rPr lang="ru-RU" dirty="0"/>
              <a:t>де К – </a:t>
            </a:r>
            <a:r>
              <a:rPr lang="ru-RU" dirty="0" err="1"/>
              <a:t>вартість</a:t>
            </a:r>
            <a:r>
              <a:rPr lang="ru-RU" dirty="0"/>
              <a:t> </a:t>
            </a:r>
            <a:r>
              <a:rPr lang="ru-RU" dirty="0" err="1"/>
              <a:t>користування</a:t>
            </a:r>
            <a:r>
              <a:rPr lang="ru-RU" dirty="0"/>
              <a:t> кредитом у </a:t>
            </a:r>
            <a:r>
              <a:rPr lang="ru-RU" dirty="0" err="1"/>
              <a:t>грошовій</a:t>
            </a:r>
            <a:r>
              <a:rPr lang="ru-RU" dirty="0"/>
              <a:t> </a:t>
            </a:r>
            <a:r>
              <a:rPr lang="ru-RU" dirty="0" err="1"/>
              <a:t>оцінці</a:t>
            </a:r>
            <a:r>
              <a:rPr lang="ru-RU" dirty="0"/>
              <a:t>,</a:t>
            </a:r>
          </a:p>
          <a:p>
            <a:r>
              <a:rPr lang="ru-RU" dirty="0"/>
              <a:t>СК – сума кредиту,</a:t>
            </a:r>
          </a:p>
          <a:p>
            <a:r>
              <a:rPr lang="ru-RU" dirty="0"/>
              <a:t>r – </a:t>
            </a:r>
            <a:r>
              <a:rPr lang="ru-RU" dirty="0" err="1"/>
              <a:t>річна</a:t>
            </a:r>
            <a:r>
              <a:rPr lang="ru-RU" dirty="0"/>
              <a:t> </a:t>
            </a:r>
            <a:r>
              <a:rPr lang="ru-RU" dirty="0" err="1"/>
              <a:t>відсоткова</a:t>
            </a:r>
            <a:r>
              <a:rPr lang="ru-RU" dirty="0"/>
              <a:t> ставка, %,</a:t>
            </a:r>
          </a:p>
          <a:p>
            <a:r>
              <a:rPr lang="ru-RU" dirty="0"/>
              <a:t>n – </a:t>
            </a:r>
            <a:r>
              <a:rPr lang="ru-RU" dirty="0" err="1"/>
              <a:t>кількість</a:t>
            </a:r>
            <a:r>
              <a:rPr lang="ru-RU" dirty="0"/>
              <a:t> </a:t>
            </a:r>
            <a:r>
              <a:rPr lang="ru-RU" dirty="0" err="1"/>
              <a:t>днів</a:t>
            </a:r>
            <a:r>
              <a:rPr lang="ru-RU" dirty="0"/>
              <a:t> </a:t>
            </a:r>
            <a:r>
              <a:rPr lang="ru-RU" dirty="0" err="1"/>
              <a:t>нарахування</a:t>
            </a:r>
            <a:r>
              <a:rPr lang="ru-RU" dirty="0"/>
              <a:t>,</a:t>
            </a:r>
          </a:p>
          <a:p>
            <a:r>
              <a:rPr lang="ru-RU" dirty="0"/>
              <a:t>Т – максимальна </a:t>
            </a:r>
            <a:r>
              <a:rPr lang="ru-RU" dirty="0" err="1"/>
              <a:t>кількість</a:t>
            </a:r>
            <a:r>
              <a:rPr lang="ru-RU" dirty="0"/>
              <a:t> </a:t>
            </a:r>
            <a:r>
              <a:rPr lang="ru-RU" dirty="0" err="1"/>
              <a:t>днів</a:t>
            </a:r>
            <a:r>
              <a:rPr lang="ru-RU" dirty="0"/>
              <a:t> у </a:t>
            </a:r>
            <a:r>
              <a:rPr lang="ru-RU" dirty="0" err="1"/>
              <a:t>році</a:t>
            </a:r>
            <a:r>
              <a:rPr lang="ru-RU" dirty="0"/>
              <a:t> за </a:t>
            </a:r>
            <a:r>
              <a:rPr lang="ru-RU" dirty="0" err="1"/>
              <a:t>умовами</a:t>
            </a:r>
            <a:r>
              <a:rPr lang="ru-RU" dirty="0"/>
              <a:t> договору.</a:t>
            </a:r>
          </a:p>
        </p:txBody>
      </p:sp>
    </p:spTree>
    <p:extLst>
      <p:ext uri="{BB962C8B-B14F-4D97-AF65-F5344CB8AC3E}">
        <p14:creationId xmlns:p14="http://schemas.microsoft.com/office/powerpoint/2010/main" val="17399474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B37DC0D-E2A1-4659-A2BD-33CEDB182379}"/>
              </a:ext>
            </a:extLst>
          </p:cNvPr>
          <p:cNvSpPr txBox="1"/>
          <p:nvPr/>
        </p:nvSpPr>
        <p:spPr>
          <a:xfrm>
            <a:off x="1242060" y="2522280"/>
            <a:ext cx="963930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/>
              <a:t>Нарахування </a:t>
            </a:r>
            <a:r>
              <a:rPr lang="uk-UA" b="1" i="1" dirty="0"/>
              <a:t>складних відсотків</a:t>
            </a:r>
            <a:r>
              <a:rPr lang="uk-UA" dirty="0"/>
              <a:t> означає, що нараховані відсотки додаються до основної суми боргу і на нарощену суму в свою чергу нараховуються відсотки, при цьому застосовується така формула:</a:t>
            </a:r>
          </a:p>
          <a:p>
            <a:pPr algn="ctr"/>
            <a:r>
              <a:rPr lang="uk-UA" dirty="0"/>
              <a:t>НСК=СК*(1+</a:t>
            </a:r>
            <a:r>
              <a:rPr lang="en-US" dirty="0"/>
              <a:t>r)</a:t>
            </a:r>
            <a:r>
              <a:rPr lang="en-US" baseline="30000" dirty="0"/>
              <a:t>n</a:t>
            </a:r>
            <a:r>
              <a:rPr lang="en-US" dirty="0"/>
              <a:t>,	</a:t>
            </a:r>
          </a:p>
          <a:p>
            <a:r>
              <a:rPr lang="uk-UA" dirty="0"/>
              <a:t>де НСК – нарощена сума кредиту, тобто сума кредиту разом із нарахованими відсотками;</a:t>
            </a:r>
          </a:p>
          <a:p>
            <a:r>
              <a:rPr lang="uk-UA" dirty="0"/>
              <a:t>СК – початкова сума кредиту;</a:t>
            </a:r>
          </a:p>
          <a:p>
            <a:r>
              <a:rPr lang="en-US" dirty="0"/>
              <a:t>r – </a:t>
            </a:r>
            <a:r>
              <a:rPr lang="uk-UA" dirty="0"/>
              <a:t>річна відсоткова ставка, %;</a:t>
            </a:r>
          </a:p>
          <a:p>
            <a:r>
              <a:rPr lang="en-US" dirty="0"/>
              <a:t>n – </a:t>
            </a:r>
            <a:r>
              <a:rPr lang="uk-UA" dirty="0"/>
              <a:t>кількість років.</a:t>
            </a:r>
          </a:p>
        </p:txBody>
      </p:sp>
    </p:spTree>
    <p:extLst>
      <p:ext uri="{BB962C8B-B14F-4D97-AF65-F5344CB8AC3E}">
        <p14:creationId xmlns:p14="http://schemas.microsoft.com/office/powerpoint/2010/main" val="19571537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E82DD17-982C-40EE-8F2A-A5D2B1918446}"/>
              </a:ext>
            </a:extLst>
          </p:cNvPr>
          <p:cNvSpPr txBox="1"/>
          <p:nvPr/>
        </p:nvSpPr>
        <p:spPr>
          <a:xfrm>
            <a:off x="1045029" y="1174398"/>
            <a:ext cx="900404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/>
              <a:t>ПЛАН</a:t>
            </a:r>
          </a:p>
          <a:p>
            <a:endParaRPr lang="ru-RU" dirty="0"/>
          </a:p>
          <a:p>
            <a:r>
              <a:rPr lang="ru-RU" dirty="0"/>
              <a:t>1. Характеристика </a:t>
            </a:r>
            <a:r>
              <a:rPr lang="ru-RU" dirty="0" err="1"/>
              <a:t>підприємництва</a:t>
            </a:r>
            <a:r>
              <a:rPr lang="ru-RU" dirty="0"/>
              <a:t> у </a:t>
            </a:r>
            <a:r>
              <a:rPr lang="ru-RU" dirty="0" err="1"/>
              <a:t>сфері</a:t>
            </a:r>
            <a:r>
              <a:rPr lang="ru-RU" dirty="0"/>
              <a:t> </a:t>
            </a:r>
            <a:r>
              <a:rPr lang="ru-RU" dirty="0" err="1"/>
              <a:t>надання</a:t>
            </a:r>
            <a:r>
              <a:rPr lang="ru-RU" dirty="0"/>
              <a:t> кредитно-</a:t>
            </a:r>
            <a:r>
              <a:rPr lang="ru-RU" dirty="0" err="1"/>
              <a:t>фінансових</a:t>
            </a:r>
            <a:r>
              <a:rPr lang="ru-RU" dirty="0"/>
              <a:t> </a:t>
            </a:r>
            <a:r>
              <a:rPr lang="ru-RU" dirty="0" err="1"/>
              <a:t>послуг</a:t>
            </a:r>
            <a:endParaRPr lang="ru-RU" dirty="0"/>
          </a:p>
          <a:p>
            <a:r>
              <a:rPr lang="ru-RU" dirty="0"/>
              <a:t>2. </a:t>
            </a:r>
            <a:r>
              <a:rPr lang="ru-RU" dirty="0" err="1"/>
              <a:t>Підприємництво</a:t>
            </a:r>
            <a:r>
              <a:rPr lang="ru-RU" dirty="0"/>
              <a:t> у </a:t>
            </a:r>
            <a:r>
              <a:rPr lang="ru-RU" dirty="0" err="1"/>
              <a:t>сфері</a:t>
            </a:r>
            <a:r>
              <a:rPr lang="ru-RU" dirty="0"/>
              <a:t> </a:t>
            </a:r>
            <a:r>
              <a:rPr lang="ru-RU" dirty="0" err="1"/>
              <a:t>страхування</a:t>
            </a:r>
            <a:r>
              <a:rPr lang="ru-RU" dirty="0"/>
              <a:t>.</a:t>
            </a:r>
          </a:p>
          <a:p>
            <a:pPr marL="342900" indent="-342900">
              <a:buAutoNum type="arabicPeriod"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446273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F2CE234-17A1-4D4D-A5FE-782D2E626AB1}"/>
              </a:ext>
            </a:extLst>
          </p:cNvPr>
          <p:cNvSpPr txBox="1"/>
          <p:nvPr/>
        </p:nvSpPr>
        <p:spPr>
          <a:xfrm>
            <a:off x="1805940" y="1511915"/>
            <a:ext cx="797052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В </a:t>
            </a:r>
            <a:r>
              <a:rPr lang="ru-RU" dirty="0" err="1"/>
              <a:t>сучасних</a:t>
            </a:r>
            <a:r>
              <a:rPr lang="ru-RU" dirty="0"/>
              <a:t> </a:t>
            </a:r>
            <a:r>
              <a:rPr lang="ru-RU" dirty="0" err="1"/>
              <a:t>ринкових</a:t>
            </a:r>
            <a:r>
              <a:rPr lang="ru-RU" dirty="0"/>
              <a:t> </a:t>
            </a:r>
            <a:r>
              <a:rPr lang="ru-RU" dirty="0" err="1"/>
              <a:t>умовах</a:t>
            </a:r>
            <a:r>
              <a:rPr lang="ru-RU" dirty="0"/>
              <a:t> </a:t>
            </a:r>
            <a:r>
              <a:rPr lang="ru-RU" dirty="0" err="1"/>
              <a:t>стрімкого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 err="1"/>
              <a:t>фінансового</a:t>
            </a:r>
            <a:r>
              <a:rPr lang="ru-RU" dirty="0"/>
              <a:t> ринку </a:t>
            </a:r>
            <a:r>
              <a:rPr lang="ru-RU" dirty="0" err="1"/>
              <a:t>зростає</a:t>
            </a:r>
            <a:r>
              <a:rPr lang="ru-RU" dirty="0"/>
              <a:t> роль </a:t>
            </a:r>
            <a:r>
              <a:rPr lang="ru-RU" b="1" i="1" dirty="0" err="1"/>
              <a:t>небанківських</a:t>
            </a:r>
            <a:r>
              <a:rPr lang="ru-RU" b="1" i="1" dirty="0"/>
              <a:t> </a:t>
            </a:r>
            <a:r>
              <a:rPr lang="ru-RU" b="1" i="1" dirty="0" err="1"/>
              <a:t>фінансово-кредитних</a:t>
            </a:r>
            <a:r>
              <a:rPr lang="ru-RU" b="1" i="1" dirty="0"/>
              <a:t> </a:t>
            </a:r>
            <a:r>
              <a:rPr lang="ru-RU" b="1" i="1" dirty="0" err="1"/>
              <a:t>установ</a:t>
            </a:r>
            <a:r>
              <a:rPr lang="ru-RU" dirty="0"/>
              <a:t>.</a:t>
            </a:r>
          </a:p>
          <a:p>
            <a:endParaRPr lang="uk-UA" dirty="0"/>
          </a:p>
          <a:p>
            <a:r>
              <a:rPr lang="uk-UA" dirty="0"/>
              <a:t>До небанківських фінансово-кредитних установ можна віднести: лізингові компанії, кредитні спілки, інститути спільного інвестування, страхові компанії, недержавні пенсійні фонди, ломбарди тощо.</a:t>
            </a:r>
          </a:p>
          <a:p>
            <a:endParaRPr lang="uk-UA" dirty="0"/>
          </a:p>
          <a:p>
            <a:r>
              <a:rPr lang="ru-RU" dirty="0"/>
              <a:t>На </a:t>
            </a:r>
            <a:r>
              <a:rPr lang="ru-RU" dirty="0" err="1"/>
              <a:t>відміну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банківських</a:t>
            </a:r>
            <a:r>
              <a:rPr lang="ru-RU" dirty="0"/>
              <a:t> </a:t>
            </a:r>
            <a:r>
              <a:rPr lang="ru-RU" dirty="0" err="1"/>
              <a:t>установ</a:t>
            </a:r>
            <a:r>
              <a:rPr lang="ru-RU" dirty="0"/>
              <a:t> </a:t>
            </a:r>
            <a:r>
              <a:rPr lang="ru-RU" dirty="0" err="1"/>
              <a:t>діяльність</a:t>
            </a:r>
            <a:r>
              <a:rPr lang="ru-RU" dirty="0"/>
              <a:t> </a:t>
            </a:r>
            <a:r>
              <a:rPr lang="ru-RU" dirty="0" err="1"/>
              <a:t>небанківських</a:t>
            </a:r>
            <a:r>
              <a:rPr lang="ru-RU" dirty="0"/>
              <a:t> </a:t>
            </a:r>
            <a:r>
              <a:rPr lang="ru-RU" dirty="0" err="1"/>
              <a:t>фінансово-кредитних</a:t>
            </a:r>
            <a:r>
              <a:rPr lang="ru-RU" dirty="0"/>
              <a:t> </a:t>
            </a:r>
            <a:r>
              <a:rPr lang="ru-RU" dirty="0" err="1"/>
              <a:t>установ</a:t>
            </a:r>
            <a:r>
              <a:rPr lang="ru-RU" dirty="0"/>
              <a:t> є </a:t>
            </a:r>
            <a:r>
              <a:rPr lang="ru-RU" dirty="0" err="1"/>
              <a:t>вузько</a:t>
            </a:r>
            <a:r>
              <a:rPr lang="ru-RU" dirty="0"/>
              <a:t> </a:t>
            </a:r>
            <a:r>
              <a:rPr lang="ru-RU" dirty="0" err="1"/>
              <a:t>спеціалізованою</a:t>
            </a:r>
            <a:r>
              <a:rPr lang="ru-RU" dirty="0"/>
              <a:t>, не </a:t>
            </a:r>
            <a:r>
              <a:rPr lang="ru-RU" dirty="0" err="1"/>
              <a:t>зачіпає</a:t>
            </a:r>
            <a:r>
              <a:rPr lang="ru-RU" dirty="0"/>
              <a:t> </a:t>
            </a:r>
            <a:r>
              <a:rPr lang="ru-RU" dirty="0" err="1"/>
              <a:t>процесу</a:t>
            </a:r>
            <a:r>
              <a:rPr lang="ru-RU" dirty="0"/>
              <a:t> </a:t>
            </a:r>
            <a:r>
              <a:rPr lang="ru-RU" dirty="0" err="1"/>
              <a:t>створення</a:t>
            </a:r>
            <a:r>
              <a:rPr lang="ru-RU" dirty="0"/>
              <a:t> </a:t>
            </a:r>
            <a:r>
              <a:rPr lang="ru-RU" dirty="0" err="1"/>
              <a:t>депозитів</a:t>
            </a:r>
            <a:r>
              <a:rPr lang="ru-RU" dirty="0"/>
              <a:t> і не </a:t>
            </a:r>
            <a:r>
              <a:rPr lang="ru-RU" dirty="0" err="1"/>
              <a:t>впливає</a:t>
            </a:r>
            <a:r>
              <a:rPr lang="ru-RU" dirty="0"/>
              <a:t> на </a:t>
            </a:r>
            <a:r>
              <a:rPr lang="ru-RU" dirty="0" err="1"/>
              <a:t>динаміку</a:t>
            </a:r>
            <a:r>
              <a:rPr lang="ru-RU" dirty="0"/>
              <a:t> </a:t>
            </a:r>
            <a:r>
              <a:rPr lang="ru-RU" dirty="0" err="1"/>
              <a:t>пропозиції</a:t>
            </a:r>
            <a:r>
              <a:rPr lang="ru-RU" dirty="0"/>
              <a:t> грошей.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47860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13A6776-F6BA-480E-BBBF-B9FF55F5FDB0}"/>
              </a:ext>
            </a:extLst>
          </p:cNvPr>
          <p:cNvSpPr txBox="1"/>
          <p:nvPr/>
        </p:nvSpPr>
        <p:spPr>
          <a:xfrm>
            <a:off x="1729740" y="1385144"/>
            <a:ext cx="896112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1" i="1" dirty="0"/>
              <a:t>Лізингова компанія</a:t>
            </a:r>
            <a:r>
              <a:rPr lang="uk-UA" dirty="0"/>
              <a:t> – це фінансово-кредитна установ яка передає право володіння і використання об’єктом лізингу іншій юридичній або фізичній особі на умовах договору лізингу.</a:t>
            </a:r>
          </a:p>
          <a:p>
            <a:endParaRPr lang="uk-UA" b="1" i="1" dirty="0"/>
          </a:p>
          <a:p>
            <a:r>
              <a:rPr lang="uk-UA" b="1" i="1" dirty="0"/>
              <a:t>Фінансовий лізинг </a:t>
            </a:r>
            <a:r>
              <a:rPr lang="uk-UA" dirty="0"/>
              <a:t>– це операція, в якій одна сторона (лізингодавець) на умовах іншої сторони (</a:t>
            </a:r>
            <a:r>
              <a:rPr lang="uk-UA" dirty="0" err="1"/>
              <a:t>лізингоодержувача</a:t>
            </a:r>
            <a:r>
              <a:rPr lang="uk-UA" dirty="0"/>
              <a:t>) укладає договір (договір поставки) з третьою стороною (постачальником), згідно з яким лізингодавець одержує виробниче обладнання, засоби виробництва або інше обладнання на умовах, схвалених </a:t>
            </a:r>
            <a:r>
              <a:rPr lang="uk-UA" dirty="0" err="1"/>
              <a:t>лізингоодержувачем</a:t>
            </a:r>
            <a:r>
              <a:rPr lang="uk-UA" dirty="0"/>
              <a:t> настільки, наскільки вони стосуються його інтересів, укладає договір (договір лізингу) з </a:t>
            </a:r>
            <a:r>
              <a:rPr lang="uk-UA" dirty="0" err="1"/>
              <a:t>лізингоодержувачем</a:t>
            </a:r>
            <a:r>
              <a:rPr lang="uk-UA" dirty="0"/>
              <a:t>, надаючи </a:t>
            </a:r>
            <a:r>
              <a:rPr lang="uk-UA" dirty="0" err="1"/>
              <a:t>лізингоодержувачеві</a:t>
            </a:r>
            <a:r>
              <a:rPr lang="uk-UA" dirty="0"/>
              <a:t> право користування цим обладнанням. </a:t>
            </a:r>
          </a:p>
        </p:txBody>
      </p:sp>
    </p:spTree>
    <p:extLst>
      <p:ext uri="{BB962C8B-B14F-4D97-AF65-F5344CB8AC3E}">
        <p14:creationId xmlns:p14="http://schemas.microsoft.com/office/powerpoint/2010/main" val="27396283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F58211C-5F20-47A6-9EB1-C39D5778C1E8}"/>
              </a:ext>
            </a:extLst>
          </p:cNvPr>
          <p:cNvSpPr txBox="1"/>
          <p:nvPr/>
        </p:nvSpPr>
        <p:spPr>
          <a:xfrm>
            <a:off x="1737360" y="2246620"/>
            <a:ext cx="839724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1" i="1" dirty="0"/>
              <a:t>Кредитна спілка </a:t>
            </a:r>
            <a:r>
              <a:rPr lang="uk-UA" dirty="0"/>
              <a:t>– це неприбуткова організація, заснована фізичними особами, професійними спілками, їх об'єднаннями на кооперативних засадах з метою задоволення потреб її членів у взаємному кредитуванні та наданні фінансових послуг за рахунок об'єднаних грошових внесків членів кредитної спілки. </a:t>
            </a:r>
          </a:p>
          <a:p>
            <a:r>
              <a:rPr lang="uk-UA" dirty="0"/>
              <a:t>Кредитні спілки видають позики під мінімальні проценти і не мають на меті одержання прибутку. Фінансову діяльність проводять так, щоб залучені кошти не зменшувались і забезпечували покриття витрат на утримання самої спілки.</a:t>
            </a:r>
          </a:p>
        </p:txBody>
      </p:sp>
    </p:spTree>
    <p:extLst>
      <p:ext uri="{BB962C8B-B14F-4D97-AF65-F5344CB8AC3E}">
        <p14:creationId xmlns:p14="http://schemas.microsoft.com/office/powerpoint/2010/main" val="29546095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503DF84-A6B5-40A5-9F80-30E52AB0D644}"/>
              </a:ext>
            </a:extLst>
          </p:cNvPr>
          <p:cNvSpPr txBox="1"/>
          <p:nvPr/>
        </p:nvSpPr>
        <p:spPr>
          <a:xfrm>
            <a:off x="1684020" y="1575644"/>
            <a:ext cx="882396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1" i="1" dirty="0"/>
              <a:t>Страхові компанії </a:t>
            </a:r>
            <a:r>
              <a:rPr lang="uk-UA" dirty="0"/>
              <a:t>– це здебільшого спеціалізовані небанківські фінансові інститути, які виконують функції страхування від різних непередбачуваних випадків за рахунок сформованих цільових фондів. </a:t>
            </a:r>
          </a:p>
          <a:p>
            <a:r>
              <a:rPr lang="uk-UA" b="1" i="1" dirty="0"/>
              <a:t>Інвестиційні фонди (компанії) </a:t>
            </a:r>
            <a:r>
              <a:rPr lang="uk-UA" dirty="0"/>
              <a:t>– це фінансові посередники, що спеціалізуються на управлінні вільними грошовими коштами інвестиційного призначення. Вони спочатку акумулюють грошові кошти дрібних приватних інвесторів шляхом випуску власних цінних паперів, а потім розміщують їх в акції інших корпорацій та в державні цінні папери.</a:t>
            </a:r>
          </a:p>
          <a:p>
            <a:r>
              <a:rPr lang="uk-UA" b="1" i="1" dirty="0"/>
              <a:t>Пенсійні фонди </a:t>
            </a:r>
            <a:r>
              <a:rPr lang="uk-UA" dirty="0"/>
              <a:t>– спеціалізовані фінансові посередники, які на договірній основі акумулюють кошти юридичних і фізичних осіб у цільові фонди, з яких здійснюють пенсійні виплати громадянам після досягнення певного віку.</a:t>
            </a:r>
          </a:p>
        </p:txBody>
      </p:sp>
    </p:spTree>
    <p:extLst>
      <p:ext uri="{BB962C8B-B14F-4D97-AF65-F5344CB8AC3E}">
        <p14:creationId xmlns:p14="http://schemas.microsoft.com/office/powerpoint/2010/main" val="2581388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C9DC479-AF4D-4FF1-995A-7C461A6BDC53}"/>
              </a:ext>
            </a:extLst>
          </p:cNvPr>
          <p:cNvSpPr txBox="1"/>
          <p:nvPr/>
        </p:nvSpPr>
        <p:spPr>
          <a:xfrm>
            <a:off x="1783080" y="1976319"/>
            <a:ext cx="8260080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i="1" dirty="0"/>
              <a:t>Ломбард</a:t>
            </a:r>
            <a:r>
              <a:rPr lang="ru-RU" dirty="0"/>
              <a:t> – </a:t>
            </a:r>
            <a:r>
              <a:rPr lang="ru-RU" dirty="0" err="1"/>
              <a:t>фінансова</a:t>
            </a:r>
            <a:r>
              <a:rPr lang="ru-RU" dirty="0"/>
              <a:t> </a:t>
            </a:r>
            <a:r>
              <a:rPr lang="ru-RU" dirty="0" err="1"/>
              <a:t>установа</a:t>
            </a:r>
            <a:r>
              <a:rPr lang="ru-RU" dirty="0"/>
              <a:t>, </a:t>
            </a:r>
            <a:r>
              <a:rPr lang="ru-RU" dirty="0" err="1"/>
              <a:t>виключним</a:t>
            </a:r>
            <a:r>
              <a:rPr lang="ru-RU" dirty="0"/>
              <a:t> видом </a:t>
            </a:r>
            <a:r>
              <a:rPr lang="ru-RU" dirty="0" err="1"/>
              <a:t>діяльності</a:t>
            </a:r>
            <a:r>
              <a:rPr lang="ru-RU" dirty="0"/>
              <a:t> </a:t>
            </a:r>
            <a:r>
              <a:rPr lang="ru-RU" dirty="0" err="1"/>
              <a:t>якої</a:t>
            </a:r>
            <a:r>
              <a:rPr lang="ru-RU" dirty="0"/>
              <a:t> є </a:t>
            </a:r>
            <a:r>
              <a:rPr lang="ru-RU" dirty="0" err="1"/>
              <a:t>надання</a:t>
            </a:r>
            <a:r>
              <a:rPr lang="ru-RU" dirty="0"/>
              <a:t> на </a:t>
            </a:r>
            <a:r>
              <a:rPr lang="ru-RU" dirty="0" err="1"/>
              <a:t>власний</a:t>
            </a:r>
            <a:r>
              <a:rPr lang="ru-RU" dirty="0"/>
              <a:t> </a:t>
            </a:r>
            <a:r>
              <a:rPr lang="ru-RU" dirty="0" err="1"/>
              <a:t>ризик</a:t>
            </a:r>
            <a:r>
              <a:rPr lang="ru-RU" dirty="0"/>
              <a:t> </a:t>
            </a:r>
            <a:r>
              <a:rPr lang="ru-RU" dirty="0" err="1"/>
              <a:t>фінансових</a:t>
            </a:r>
            <a:r>
              <a:rPr lang="ru-RU" dirty="0"/>
              <a:t> </a:t>
            </a:r>
            <a:r>
              <a:rPr lang="ru-RU" dirty="0" err="1"/>
              <a:t>кредитів</a:t>
            </a:r>
            <a:r>
              <a:rPr lang="ru-RU" dirty="0"/>
              <a:t> </a:t>
            </a:r>
            <a:r>
              <a:rPr lang="ru-RU" dirty="0" err="1"/>
              <a:t>фізичним</a:t>
            </a:r>
            <a:r>
              <a:rPr lang="ru-RU" dirty="0"/>
              <a:t> особам за </a:t>
            </a:r>
            <a:r>
              <a:rPr lang="ru-RU" dirty="0" err="1"/>
              <a:t>рахунок</a:t>
            </a:r>
            <a:r>
              <a:rPr lang="ru-RU" dirty="0"/>
              <a:t> </a:t>
            </a:r>
            <a:r>
              <a:rPr lang="ru-RU" dirty="0" err="1"/>
              <a:t>власних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залучених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заставу майна на </a:t>
            </a:r>
            <a:r>
              <a:rPr lang="ru-RU" dirty="0" err="1"/>
              <a:t>визначений</a:t>
            </a:r>
            <a:r>
              <a:rPr lang="ru-RU" dirty="0"/>
              <a:t> строк і </a:t>
            </a:r>
            <a:r>
              <a:rPr lang="ru-RU" dirty="0" err="1"/>
              <a:t>під</a:t>
            </a:r>
            <a:r>
              <a:rPr lang="ru-RU" dirty="0"/>
              <a:t> процент та </a:t>
            </a:r>
            <a:r>
              <a:rPr lang="ru-RU" dirty="0" err="1"/>
              <a:t>надання</a:t>
            </a:r>
            <a:r>
              <a:rPr lang="ru-RU" dirty="0"/>
              <a:t> </a:t>
            </a:r>
            <a:r>
              <a:rPr lang="ru-RU" dirty="0" err="1"/>
              <a:t>супутніх</a:t>
            </a:r>
            <a:r>
              <a:rPr lang="ru-RU" dirty="0"/>
              <a:t> </a:t>
            </a:r>
            <a:r>
              <a:rPr lang="ru-RU" dirty="0" err="1"/>
              <a:t>послуг</a:t>
            </a:r>
            <a:r>
              <a:rPr lang="ru-RU" dirty="0"/>
              <a:t> ломбарду. </a:t>
            </a:r>
          </a:p>
          <a:p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фінансові</a:t>
            </a:r>
            <a:r>
              <a:rPr lang="ru-RU" dirty="0"/>
              <a:t> </a:t>
            </a:r>
            <a:r>
              <a:rPr lang="ru-RU" dirty="0" err="1"/>
              <a:t>посередники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спеціалізуються</a:t>
            </a:r>
            <a:r>
              <a:rPr lang="ru-RU" dirty="0"/>
              <a:t> на </a:t>
            </a:r>
            <a:r>
              <a:rPr lang="ru-RU" dirty="0" err="1"/>
              <a:t>видачі</a:t>
            </a:r>
            <a:r>
              <a:rPr lang="ru-RU" dirty="0"/>
              <a:t> </a:t>
            </a:r>
            <a:r>
              <a:rPr lang="ru-RU" dirty="0" err="1"/>
              <a:t>позичок</a:t>
            </a:r>
            <a:r>
              <a:rPr lang="ru-RU" dirty="0"/>
              <a:t> </a:t>
            </a:r>
            <a:r>
              <a:rPr lang="ru-RU" dirty="0" err="1"/>
              <a:t>населенню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заставу </a:t>
            </a:r>
            <a:r>
              <a:rPr lang="ru-RU" dirty="0" err="1"/>
              <a:t>рухомого</a:t>
            </a:r>
            <a:r>
              <a:rPr lang="ru-RU" dirty="0"/>
              <a:t> майна. </a:t>
            </a:r>
            <a:r>
              <a:rPr lang="ru-RU" dirty="0" err="1"/>
              <a:t>Кошти</a:t>
            </a:r>
            <a:r>
              <a:rPr lang="ru-RU" dirty="0"/>
              <a:t> </a:t>
            </a:r>
            <a:r>
              <a:rPr lang="ru-RU" dirty="0" err="1"/>
              <a:t>ломбардів</a:t>
            </a:r>
            <a:r>
              <a:rPr lang="ru-RU" dirty="0"/>
              <a:t> </a:t>
            </a:r>
            <a:r>
              <a:rPr lang="ru-RU" dirty="0" err="1"/>
              <a:t>формуються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внесків</a:t>
            </a:r>
            <a:r>
              <a:rPr lang="ru-RU" dirty="0"/>
              <a:t> </a:t>
            </a:r>
            <a:r>
              <a:rPr lang="ru-RU" dirty="0" err="1"/>
              <a:t>засновників</a:t>
            </a:r>
            <a:r>
              <a:rPr lang="ru-RU" dirty="0"/>
              <a:t>, </a:t>
            </a:r>
            <a:r>
              <a:rPr lang="ru-RU" dirty="0" err="1"/>
              <a:t>прибутку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їхньої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, </a:t>
            </a:r>
            <a:r>
              <a:rPr lang="ru-RU" dirty="0" err="1"/>
              <a:t>виручки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реалізації</a:t>
            </a:r>
            <a:r>
              <a:rPr lang="ru-RU" dirty="0"/>
              <a:t> </a:t>
            </a:r>
            <a:r>
              <a:rPr lang="ru-RU" dirty="0" err="1"/>
              <a:t>заставленого</a:t>
            </a:r>
            <a:r>
              <a:rPr lang="ru-RU" dirty="0"/>
              <a:t> майна. </a:t>
            </a:r>
          </a:p>
          <a:p>
            <a:r>
              <a:rPr lang="ru-RU" dirty="0"/>
              <a:t>Ломбард </a:t>
            </a:r>
            <a:r>
              <a:rPr lang="ru-RU" dirty="0" err="1"/>
              <a:t>визнано</a:t>
            </a:r>
            <a:r>
              <a:rPr lang="ru-RU" dirty="0"/>
              <a:t> </a:t>
            </a:r>
            <a:r>
              <a:rPr lang="ru-RU" dirty="0" err="1"/>
              <a:t>бізнесом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доволі</a:t>
            </a:r>
            <a:r>
              <a:rPr lang="ru-RU" dirty="0"/>
              <a:t> </a:t>
            </a:r>
            <a:r>
              <a:rPr lang="ru-RU" dirty="0" err="1"/>
              <a:t>високим</a:t>
            </a:r>
            <a:r>
              <a:rPr lang="ru-RU" dirty="0"/>
              <a:t> </a:t>
            </a:r>
            <a:r>
              <a:rPr lang="ru-RU" dirty="0" err="1"/>
              <a:t>рівнем</a:t>
            </a:r>
            <a:r>
              <a:rPr lang="ru-RU" dirty="0"/>
              <a:t> </a:t>
            </a:r>
            <a:r>
              <a:rPr lang="ru-RU" dirty="0" err="1"/>
              <a:t>рентабельності</a:t>
            </a:r>
            <a:r>
              <a:rPr lang="ru-RU" dirty="0"/>
              <a:t> – 30–40%. </a:t>
            </a:r>
            <a:r>
              <a:rPr lang="ru-RU" dirty="0" err="1"/>
              <a:t>Інвестиції</a:t>
            </a:r>
            <a:r>
              <a:rPr lang="ru-RU" dirty="0"/>
              <a:t> в </a:t>
            </a:r>
            <a:r>
              <a:rPr lang="ru-RU" dirty="0" err="1"/>
              <a:t>цей</a:t>
            </a:r>
            <a:r>
              <a:rPr lang="ru-RU" dirty="0"/>
              <a:t> </a:t>
            </a:r>
            <a:r>
              <a:rPr lang="ru-RU" dirty="0" err="1"/>
              <a:t>бізнес</a:t>
            </a:r>
            <a:r>
              <a:rPr lang="ru-RU" dirty="0"/>
              <a:t> </a:t>
            </a:r>
            <a:r>
              <a:rPr lang="ru-RU" dirty="0" err="1"/>
              <a:t>окупуються</a:t>
            </a:r>
            <a:r>
              <a:rPr lang="ru-RU" dirty="0"/>
              <a:t>, як правило, за два-</a:t>
            </a:r>
            <a:r>
              <a:rPr lang="ru-RU" dirty="0" err="1"/>
              <a:t>чотири</a:t>
            </a:r>
            <a:r>
              <a:rPr lang="ru-RU" dirty="0"/>
              <a:t> роки. </a:t>
            </a:r>
            <a:r>
              <a:rPr lang="ru-RU" dirty="0" err="1"/>
              <a:t>Ризик</a:t>
            </a:r>
            <a:r>
              <a:rPr lang="ru-RU" dirty="0"/>
              <a:t> </a:t>
            </a:r>
            <a:r>
              <a:rPr lang="ru-RU" dirty="0" err="1"/>
              <a:t>неповернення</a:t>
            </a:r>
            <a:r>
              <a:rPr lang="ru-RU" dirty="0"/>
              <a:t> </a:t>
            </a:r>
            <a:r>
              <a:rPr lang="ru-RU" dirty="0" err="1"/>
              <a:t>кредитних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</a:t>
            </a:r>
            <a:r>
              <a:rPr lang="ru-RU" dirty="0" err="1"/>
              <a:t>зведений</a:t>
            </a:r>
            <a:r>
              <a:rPr lang="ru-RU" dirty="0"/>
              <a:t> до </a:t>
            </a:r>
            <a:r>
              <a:rPr lang="ru-RU" dirty="0" err="1"/>
              <a:t>мінімуму</a:t>
            </a:r>
            <a:r>
              <a:rPr lang="ru-RU" dirty="0"/>
              <a:t>, </a:t>
            </a:r>
            <a:r>
              <a:rPr lang="ru-RU" dirty="0" err="1"/>
              <a:t>адже</a:t>
            </a:r>
            <a:r>
              <a:rPr lang="ru-RU" dirty="0"/>
              <a:t> </a:t>
            </a:r>
            <a:r>
              <a:rPr lang="ru-RU" dirty="0" err="1"/>
              <a:t>гроші</a:t>
            </a:r>
            <a:r>
              <a:rPr lang="ru-RU" dirty="0"/>
              <a:t> </a:t>
            </a:r>
            <a:r>
              <a:rPr lang="ru-RU" dirty="0" err="1"/>
              <a:t>видаються</a:t>
            </a:r>
            <a:r>
              <a:rPr lang="ru-RU" dirty="0"/>
              <a:t> </a:t>
            </a:r>
            <a:r>
              <a:rPr lang="ru-RU" dirty="0" err="1"/>
              <a:t>тільки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заставу і на суму </a:t>
            </a:r>
            <a:r>
              <a:rPr lang="ru-RU" dirty="0" err="1"/>
              <a:t>від</a:t>
            </a:r>
            <a:r>
              <a:rPr lang="ru-RU" dirty="0"/>
              <a:t> 50% до 90%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оціночної</a:t>
            </a:r>
            <a:r>
              <a:rPr lang="ru-RU" dirty="0"/>
              <a:t> </a:t>
            </a:r>
            <a:r>
              <a:rPr lang="ru-RU" dirty="0" err="1"/>
              <a:t>вартості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837112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10EA19A-BB5E-4854-ACC0-1D9347F51B40}"/>
              </a:ext>
            </a:extLst>
          </p:cNvPr>
          <p:cNvSpPr txBox="1"/>
          <p:nvPr/>
        </p:nvSpPr>
        <p:spPr>
          <a:xfrm>
            <a:off x="1424940" y="2136338"/>
            <a:ext cx="878586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/>
              <a:t>2. </a:t>
            </a:r>
            <a:r>
              <a:rPr lang="ru-RU" b="1" dirty="0" err="1"/>
              <a:t>Підприємництво</a:t>
            </a:r>
            <a:r>
              <a:rPr lang="ru-RU" b="1" dirty="0"/>
              <a:t> у </a:t>
            </a:r>
            <a:r>
              <a:rPr lang="ru-RU" b="1" dirty="0" err="1"/>
              <a:t>сфері</a:t>
            </a:r>
            <a:r>
              <a:rPr lang="ru-RU" b="1" dirty="0"/>
              <a:t> </a:t>
            </a:r>
            <a:r>
              <a:rPr lang="ru-RU" b="1" dirty="0" err="1"/>
              <a:t>страхування</a:t>
            </a:r>
            <a:r>
              <a:rPr lang="ru-RU" b="1" dirty="0"/>
              <a:t>.</a:t>
            </a:r>
          </a:p>
          <a:p>
            <a:endParaRPr lang="ru-RU" b="1" dirty="0"/>
          </a:p>
          <a:p>
            <a:r>
              <a:rPr lang="ru-RU" dirty="0" err="1"/>
              <a:t>Згідно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ст. 1 Закону </a:t>
            </a:r>
            <a:r>
              <a:rPr lang="ru-RU" dirty="0" err="1"/>
              <a:t>України</a:t>
            </a:r>
            <a:r>
              <a:rPr lang="ru-RU" dirty="0"/>
              <a:t> «Про </a:t>
            </a:r>
            <a:r>
              <a:rPr lang="ru-RU" dirty="0" err="1"/>
              <a:t>страхування</a:t>
            </a:r>
            <a:r>
              <a:rPr lang="ru-RU" dirty="0"/>
              <a:t>»,  </a:t>
            </a:r>
            <a:r>
              <a:rPr lang="ru-RU" b="1" i="1" dirty="0" err="1"/>
              <a:t>страхування</a:t>
            </a:r>
            <a:r>
              <a:rPr lang="ru-RU" b="1" i="1" dirty="0"/>
              <a:t> </a:t>
            </a:r>
            <a:r>
              <a:rPr lang="ru-RU" dirty="0"/>
              <a:t>- </a:t>
            </a:r>
            <a:r>
              <a:rPr lang="ru-RU" dirty="0" err="1"/>
              <a:t>це</a:t>
            </a:r>
            <a:r>
              <a:rPr lang="ru-RU" dirty="0"/>
              <a:t> вид </a:t>
            </a:r>
            <a:r>
              <a:rPr lang="ru-RU" dirty="0" err="1"/>
              <a:t>цивільно-правових</a:t>
            </a:r>
            <a:r>
              <a:rPr lang="ru-RU" dirty="0"/>
              <a:t> </a:t>
            </a:r>
            <a:r>
              <a:rPr lang="ru-RU" dirty="0" err="1"/>
              <a:t>відносин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захисту</a:t>
            </a:r>
            <a:r>
              <a:rPr lang="ru-RU" dirty="0"/>
              <a:t> </a:t>
            </a:r>
            <a:r>
              <a:rPr lang="ru-RU" dirty="0" err="1"/>
              <a:t>майнових</a:t>
            </a:r>
            <a:r>
              <a:rPr lang="ru-RU" dirty="0"/>
              <a:t> </a:t>
            </a:r>
            <a:r>
              <a:rPr lang="ru-RU" dirty="0" err="1"/>
              <a:t>інтересів</a:t>
            </a:r>
            <a:r>
              <a:rPr lang="ru-RU" dirty="0"/>
              <a:t> </a:t>
            </a:r>
            <a:r>
              <a:rPr lang="ru-RU" dirty="0" err="1"/>
              <a:t>фізичних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 та </a:t>
            </a:r>
            <a:r>
              <a:rPr lang="ru-RU" dirty="0" err="1"/>
              <a:t>юридичних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настання</a:t>
            </a:r>
            <a:r>
              <a:rPr lang="ru-RU" dirty="0"/>
              <a:t> </a:t>
            </a:r>
            <a:r>
              <a:rPr lang="ru-RU" dirty="0" err="1"/>
              <a:t>певних</a:t>
            </a:r>
            <a:r>
              <a:rPr lang="ru-RU" dirty="0"/>
              <a:t> </a:t>
            </a:r>
            <a:r>
              <a:rPr lang="ru-RU" dirty="0" err="1"/>
              <a:t>подій</a:t>
            </a:r>
            <a:r>
              <a:rPr lang="ru-RU" dirty="0"/>
              <a:t> (</a:t>
            </a:r>
            <a:r>
              <a:rPr lang="ru-RU" dirty="0" err="1"/>
              <a:t>страхових</a:t>
            </a:r>
            <a:r>
              <a:rPr lang="ru-RU" dirty="0"/>
              <a:t> </a:t>
            </a:r>
            <a:r>
              <a:rPr lang="ru-RU" dirty="0" err="1"/>
              <a:t>випадків</a:t>
            </a:r>
            <a:r>
              <a:rPr lang="ru-RU" dirty="0"/>
              <a:t>), </a:t>
            </a:r>
            <a:r>
              <a:rPr lang="ru-RU" dirty="0" err="1"/>
              <a:t>визначених</a:t>
            </a:r>
            <a:r>
              <a:rPr lang="ru-RU" dirty="0"/>
              <a:t> договором </a:t>
            </a:r>
            <a:r>
              <a:rPr lang="ru-RU" dirty="0" err="1"/>
              <a:t>страхування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чинним</a:t>
            </a:r>
            <a:r>
              <a:rPr lang="ru-RU" dirty="0"/>
              <a:t> </a:t>
            </a:r>
            <a:r>
              <a:rPr lang="ru-RU" dirty="0" err="1"/>
              <a:t>законодавством</a:t>
            </a:r>
            <a:r>
              <a:rPr lang="ru-RU" dirty="0"/>
              <a:t>, за </a:t>
            </a:r>
            <a:r>
              <a:rPr lang="ru-RU" dirty="0" err="1"/>
              <a:t>рахунок</a:t>
            </a:r>
            <a:r>
              <a:rPr lang="ru-RU" dirty="0"/>
              <a:t> </a:t>
            </a:r>
            <a:r>
              <a:rPr lang="ru-RU" dirty="0" err="1"/>
              <a:t>грошових</a:t>
            </a:r>
            <a:r>
              <a:rPr lang="ru-RU" dirty="0"/>
              <a:t> </a:t>
            </a:r>
            <a:r>
              <a:rPr lang="ru-RU" dirty="0" err="1"/>
              <a:t>фондів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формуються</a:t>
            </a:r>
            <a:r>
              <a:rPr lang="ru-RU" dirty="0"/>
              <a:t> шляхом </a:t>
            </a:r>
            <a:r>
              <a:rPr lang="ru-RU" dirty="0" err="1"/>
              <a:t>сплати</a:t>
            </a:r>
            <a:r>
              <a:rPr lang="ru-RU" dirty="0"/>
              <a:t> </a:t>
            </a:r>
            <a:r>
              <a:rPr lang="ru-RU" dirty="0" err="1"/>
              <a:t>фізичними</a:t>
            </a:r>
            <a:r>
              <a:rPr lang="ru-RU" dirty="0"/>
              <a:t> особами та </a:t>
            </a:r>
            <a:r>
              <a:rPr lang="ru-RU" dirty="0" err="1"/>
              <a:t>юридичними</a:t>
            </a:r>
            <a:r>
              <a:rPr lang="ru-RU" dirty="0"/>
              <a:t> особами </a:t>
            </a:r>
            <a:r>
              <a:rPr lang="ru-RU" dirty="0" err="1"/>
              <a:t>страхових</a:t>
            </a:r>
            <a:r>
              <a:rPr lang="ru-RU" dirty="0"/>
              <a:t> </a:t>
            </a:r>
            <a:r>
              <a:rPr lang="ru-RU" dirty="0" err="1"/>
              <a:t>платежів</a:t>
            </a:r>
            <a:r>
              <a:rPr lang="ru-RU" dirty="0"/>
              <a:t> (</a:t>
            </a:r>
            <a:r>
              <a:rPr lang="ru-RU" dirty="0" err="1"/>
              <a:t>страхових</a:t>
            </a:r>
            <a:r>
              <a:rPr lang="ru-RU" dirty="0"/>
              <a:t> </a:t>
            </a:r>
            <a:r>
              <a:rPr lang="ru-RU" dirty="0" err="1"/>
              <a:t>внесків</a:t>
            </a:r>
            <a:r>
              <a:rPr lang="ru-RU" dirty="0"/>
              <a:t>, </a:t>
            </a:r>
            <a:r>
              <a:rPr lang="ru-RU" dirty="0" err="1"/>
              <a:t>страхових</a:t>
            </a:r>
            <a:r>
              <a:rPr lang="ru-RU" dirty="0"/>
              <a:t> </a:t>
            </a:r>
            <a:r>
              <a:rPr lang="ru-RU" dirty="0" err="1"/>
              <a:t>премій</a:t>
            </a:r>
            <a:r>
              <a:rPr lang="ru-RU" dirty="0"/>
              <a:t>) та </a:t>
            </a:r>
            <a:r>
              <a:rPr lang="ru-RU" dirty="0" err="1"/>
              <a:t>доходів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розміщення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</a:t>
            </a:r>
            <a:r>
              <a:rPr lang="ru-RU" dirty="0" err="1"/>
              <a:t>цих</a:t>
            </a:r>
            <a:r>
              <a:rPr lang="ru-RU" dirty="0"/>
              <a:t> </a:t>
            </a:r>
            <a:r>
              <a:rPr lang="ru-RU" dirty="0" err="1"/>
              <a:t>фондів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859141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68F1281-4337-4213-A079-897BC0EB8D66}"/>
              </a:ext>
            </a:extLst>
          </p:cNvPr>
          <p:cNvSpPr txBox="1"/>
          <p:nvPr/>
        </p:nvSpPr>
        <p:spPr>
          <a:xfrm>
            <a:off x="1451610" y="1300817"/>
            <a:ext cx="9288780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i="1" dirty="0" err="1"/>
              <a:t>Суб’єктами</a:t>
            </a:r>
            <a:r>
              <a:rPr lang="ru-RU" b="1" i="1" dirty="0"/>
              <a:t> </a:t>
            </a:r>
            <a:r>
              <a:rPr lang="ru-RU" b="1" i="1" dirty="0" err="1"/>
              <a:t>страхування</a:t>
            </a:r>
            <a:r>
              <a:rPr lang="ru-RU" b="1" i="1" dirty="0"/>
              <a:t> </a:t>
            </a:r>
            <a:r>
              <a:rPr lang="ru-RU" dirty="0"/>
              <a:t>є страховики та </a:t>
            </a:r>
            <a:r>
              <a:rPr lang="ru-RU" dirty="0" err="1"/>
              <a:t>страхувальники</a:t>
            </a:r>
            <a:r>
              <a:rPr lang="ru-RU" dirty="0"/>
              <a:t>.</a:t>
            </a:r>
          </a:p>
          <a:p>
            <a:endParaRPr lang="ru-RU" b="1" i="1" dirty="0"/>
          </a:p>
          <a:p>
            <a:r>
              <a:rPr lang="ru-RU" b="1" i="1" dirty="0"/>
              <a:t>Страховиками </a:t>
            </a:r>
            <a:r>
              <a:rPr lang="ru-RU" dirty="0" err="1"/>
              <a:t>визнаються</a:t>
            </a:r>
            <a:r>
              <a:rPr lang="ru-RU" dirty="0"/>
              <a:t> </a:t>
            </a:r>
            <a:r>
              <a:rPr lang="ru-RU" dirty="0" err="1"/>
              <a:t>фінансові</a:t>
            </a:r>
            <a:r>
              <a:rPr lang="ru-RU" dirty="0"/>
              <a:t> установи,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створені</a:t>
            </a:r>
            <a:r>
              <a:rPr lang="ru-RU" dirty="0"/>
              <a:t> у </a:t>
            </a:r>
            <a:r>
              <a:rPr lang="ru-RU" dirty="0" err="1"/>
              <a:t>формі</a:t>
            </a:r>
            <a:r>
              <a:rPr lang="ru-RU" dirty="0"/>
              <a:t> </a:t>
            </a:r>
            <a:r>
              <a:rPr lang="ru-RU" dirty="0" err="1"/>
              <a:t>акціонерних</a:t>
            </a:r>
            <a:r>
              <a:rPr lang="ru-RU" dirty="0"/>
              <a:t>, </a:t>
            </a:r>
            <a:r>
              <a:rPr lang="ru-RU" dirty="0" err="1"/>
              <a:t>повних</a:t>
            </a:r>
            <a:r>
              <a:rPr lang="ru-RU" dirty="0"/>
              <a:t>, </a:t>
            </a:r>
            <a:r>
              <a:rPr lang="ru-RU" dirty="0" err="1"/>
              <a:t>командитних</a:t>
            </a:r>
            <a:r>
              <a:rPr lang="ru-RU" dirty="0"/>
              <a:t> </a:t>
            </a:r>
            <a:r>
              <a:rPr lang="ru-RU" dirty="0" err="1"/>
              <a:t>товариств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товариств</a:t>
            </a:r>
            <a:r>
              <a:rPr lang="ru-RU" dirty="0"/>
              <a:t> з </a:t>
            </a:r>
            <a:r>
              <a:rPr lang="ru-RU" dirty="0" err="1"/>
              <a:t>додатковою</a:t>
            </a:r>
            <a:r>
              <a:rPr lang="ru-RU" dirty="0"/>
              <a:t> </a:t>
            </a:r>
            <a:r>
              <a:rPr lang="ru-RU" dirty="0" err="1"/>
              <a:t>відповідальністю</a:t>
            </a:r>
            <a:r>
              <a:rPr lang="ru-RU" dirty="0"/>
              <a:t> з </a:t>
            </a:r>
            <a:r>
              <a:rPr lang="ru-RU" dirty="0" err="1"/>
              <a:t>урахуванням</a:t>
            </a:r>
            <a:r>
              <a:rPr lang="ru-RU" dirty="0"/>
              <a:t> </a:t>
            </a:r>
            <a:r>
              <a:rPr lang="ru-RU" dirty="0" err="1"/>
              <a:t>особливостей</a:t>
            </a:r>
            <a:r>
              <a:rPr lang="ru-RU" dirty="0"/>
              <a:t>, </a:t>
            </a:r>
            <a:r>
              <a:rPr lang="ru-RU" dirty="0" err="1"/>
              <a:t>передбачених</a:t>
            </a:r>
            <a:r>
              <a:rPr lang="ru-RU" dirty="0"/>
              <a:t> Законом </a:t>
            </a:r>
            <a:r>
              <a:rPr lang="ru-RU" dirty="0" err="1"/>
              <a:t>України</a:t>
            </a:r>
            <a:r>
              <a:rPr lang="ru-RU" dirty="0"/>
              <a:t> «Про </a:t>
            </a:r>
            <a:r>
              <a:rPr lang="ru-RU" dirty="0" err="1"/>
              <a:t>страхування</a:t>
            </a:r>
            <a:r>
              <a:rPr lang="ru-RU" dirty="0"/>
              <a:t>»,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отримали</a:t>
            </a:r>
            <a:r>
              <a:rPr lang="ru-RU" dirty="0"/>
              <a:t> в </a:t>
            </a:r>
            <a:r>
              <a:rPr lang="ru-RU" dirty="0" err="1"/>
              <a:t>установленому</a:t>
            </a:r>
            <a:r>
              <a:rPr lang="ru-RU" dirty="0"/>
              <a:t> порядку </a:t>
            </a:r>
            <a:r>
              <a:rPr lang="ru-RU" dirty="0" err="1"/>
              <a:t>ліцензію</a:t>
            </a:r>
            <a:r>
              <a:rPr lang="ru-RU" dirty="0"/>
              <a:t> на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страхової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. </a:t>
            </a:r>
            <a:r>
              <a:rPr lang="ru-RU" dirty="0" err="1"/>
              <a:t>Учасників</a:t>
            </a:r>
            <a:r>
              <a:rPr lang="ru-RU" dirty="0"/>
              <a:t> </a:t>
            </a:r>
            <a:r>
              <a:rPr lang="ru-RU" dirty="0" err="1"/>
              <a:t>створення</a:t>
            </a:r>
            <a:r>
              <a:rPr lang="ru-RU" dirty="0"/>
              <a:t> страховика </a:t>
            </a:r>
            <a:r>
              <a:rPr lang="ru-RU" dirty="0" err="1"/>
              <a:t>має</a:t>
            </a:r>
            <a:r>
              <a:rPr lang="ru-RU" dirty="0"/>
              <a:t> бути не </a:t>
            </a:r>
            <a:r>
              <a:rPr lang="ru-RU" dirty="0" err="1"/>
              <a:t>менше</a:t>
            </a:r>
            <a:r>
              <a:rPr lang="ru-RU" dirty="0"/>
              <a:t> </a:t>
            </a:r>
            <a:r>
              <a:rPr lang="ru-RU" dirty="0" err="1"/>
              <a:t>трьох</a:t>
            </a:r>
            <a:r>
              <a:rPr lang="ru-RU" dirty="0"/>
              <a:t>. Страхова </a:t>
            </a:r>
            <a:r>
              <a:rPr lang="ru-RU" dirty="0" err="1"/>
              <a:t>діяльність</a:t>
            </a:r>
            <a:r>
              <a:rPr lang="ru-RU" dirty="0"/>
              <a:t> в </a:t>
            </a:r>
            <a:r>
              <a:rPr lang="ru-RU" dirty="0" err="1"/>
              <a:t>Україні</a:t>
            </a:r>
            <a:r>
              <a:rPr lang="ru-RU" dirty="0"/>
              <a:t> </a:t>
            </a:r>
            <a:r>
              <a:rPr lang="ru-RU" dirty="0" err="1"/>
              <a:t>здійснюється</a:t>
            </a:r>
            <a:r>
              <a:rPr lang="ru-RU" dirty="0"/>
              <a:t> </a:t>
            </a:r>
            <a:r>
              <a:rPr lang="ru-RU" dirty="0" err="1"/>
              <a:t>виключно</a:t>
            </a:r>
            <a:r>
              <a:rPr lang="ru-RU" dirty="0"/>
              <a:t> страховиками-резидентами </a:t>
            </a:r>
            <a:r>
              <a:rPr lang="ru-RU" dirty="0" err="1"/>
              <a:t>України</a:t>
            </a:r>
            <a:r>
              <a:rPr lang="ru-RU" dirty="0"/>
              <a:t>.</a:t>
            </a:r>
          </a:p>
          <a:p>
            <a:endParaRPr lang="ru-RU" dirty="0"/>
          </a:p>
          <a:p>
            <a:r>
              <a:rPr lang="ru-RU" b="1" i="1" dirty="0" err="1"/>
              <a:t>Страхувальниками</a:t>
            </a:r>
            <a:r>
              <a:rPr lang="ru-RU" dirty="0"/>
              <a:t> </a:t>
            </a:r>
            <a:r>
              <a:rPr lang="ru-RU" dirty="0" err="1"/>
              <a:t>вважаються</a:t>
            </a:r>
            <a:r>
              <a:rPr lang="ru-RU" dirty="0"/>
              <a:t> </a:t>
            </a:r>
            <a:r>
              <a:rPr lang="ru-RU" dirty="0" err="1"/>
              <a:t>юридичні</a:t>
            </a:r>
            <a:r>
              <a:rPr lang="ru-RU" dirty="0"/>
              <a:t> особи, </a:t>
            </a:r>
            <a:r>
              <a:rPr lang="ru-RU" dirty="0" err="1"/>
              <a:t>дієздатні</a:t>
            </a:r>
            <a:r>
              <a:rPr lang="ru-RU" dirty="0"/>
              <a:t> </a:t>
            </a:r>
            <a:r>
              <a:rPr lang="ru-RU" dirty="0" err="1"/>
              <a:t>громадяни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уклали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страховиками </a:t>
            </a:r>
            <a:r>
              <a:rPr lang="ru-RU" dirty="0" err="1"/>
              <a:t>договір</a:t>
            </a:r>
            <a:r>
              <a:rPr lang="ru-RU" dirty="0"/>
              <a:t> </a:t>
            </a:r>
            <a:r>
              <a:rPr lang="ru-RU" dirty="0" err="1"/>
              <a:t>страхування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є </a:t>
            </a:r>
            <a:r>
              <a:rPr lang="ru-RU" dirty="0" err="1"/>
              <a:t>страхувальниками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законодавства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104570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9AB8FDA-0933-46A8-9125-1174F650D0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0240" y="1211580"/>
            <a:ext cx="7566660" cy="3334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7121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534B901-F56E-4524-ACBC-A25EFD16902F}"/>
              </a:ext>
            </a:extLst>
          </p:cNvPr>
          <p:cNvSpPr txBox="1"/>
          <p:nvPr/>
        </p:nvSpPr>
        <p:spPr>
          <a:xfrm>
            <a:off x="1668780" y="1411605"/>
            <a:ext cx="906780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/>
              <a:t>Прийнято розрізняти дві </a:t>
            </a:r>
            <a:r>
              <a:rPr lang="uk-UA" b="1" i="1" dirty="0"/>
              <a:t>форми страхування </a:t>
            </a:r>
            <a:r>
              <a:rPr lang="uk-UA" dirty="0"/>
              <a:t>– обов’язкове страхування та добровільне страхування.</a:t>
            </a:r>
          </a:p>
          <a:p>
            <a:r>
              <a:rPr lang="uk-UA" b="1" i="1" dirty="0"/>
              <a:t>Обов’язкове страхування </a:t>
            </a:r>
            <a:r>
              <a:rPr lang="uk-UA" dirty="0"/>
              <a:t>здійснюється через закон, тобто умови страхування, порядок, джерела і розміри страхових виплат встановлюються законодавчими і нормативними актами України.</a:t>
            </a:r>
          </a:p>
          <a:p>
            <a:r>
              <a:rPr lang="uk-UA" dirty="0"/>
              <a:t>В обов’язковому страхуванні слід розрізняти дві групи страхування залежно від джерела страхових платежів:</a:t>
            </a:r>
          </a:p>
          <a:p>
            <a:r>
              <a:rPr lang="uk-UA" dirty="0"/>
              <a:t>	державне обов’язкове страхування (наприклад, обов’язкове державне соціальне страхування);</a:t>
            </a:r>
          </a:p>
          <a:p>
            <a:r>
              <a:rPr lang="uk-UA" dirty="0"/>
              <a:t>	обов’язкове страхування (недержавне), за видами якого страхові платежі вносять страхувальники. Приклади: обов’язкове особисте страхування від нещасних випадків на транспорті; страхування цивільної відповідальності власників транспортних засобів та ін.</a:t>
            </a:r>
          </a:p>
          <a:p>
            <a:endParaRPr lang="uk-UA" dirty="0"/>
          </a:p>
          <a:p>
            <a:r>
              <a:rPr lang="uk-UA" b="1" i="1" dirty="0"/>
              <a:t>Підприємництво має справо з добровільною формою страхування на основі договору між страховиком і страхувальником.</a:t>
            </a:r>
          </a:p>
        </p:txBody>
      </p:sp>
    </p:spTree>
    <p:extLst>
      <p:ext uri="{BB962C8B-B14F-4D97-AF65-F5344CB8AC3E}">
        <p14:creationId xmlns:p14="http://schemas.microsoft.com/office/powerpoint/2010/main" val="302408011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A2C67A4-D880-42CF-AE32-E664AAB67B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9300" y="2087880"/>
            <a:ext cx="7399020" cy="3078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8561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C413C62-2953-4366-8624-D6B84F2459BA}"/>
              </a:ext>
            </a:extLst>
          </p:cNvPr>
          <p:cNvSpPr txBox="1"/>
          <p:nvPr/>
        </p:nvSpPr>
        <p:spPr>
          <a:xfrm>
            <a:off x="1085461" y="1859339"/>
            <a:ext cx="10021078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ctr">
              <a:buAutoNum type="arabicPeriod"/>
            </a:pPr>
            <a:r>
              <a:rPr lang="uk-UA" b="1" dirty="0"/>
              <a:t>Характеристика підприємництва у сфері надання кредитно-фінансових послуг</a:t>
            </a:r>
          </a:p>
          <a:p>
            <a:pPr algn="ctr"/>
            <a:endParaRPr lang="uk-UA" b="1" dirty="0"/>
          </a:p>
          <a:p>
            <a:pPr algn="just"/>
            <a:r>
              <a:rPr lang="uk-UA" b="1" i="1" dirty="0"/>
              <a:t>Підприємництво у сфері надання кредитно-фінансових послуг </a:t>
            </a:r>
            <a:r>
              <a:rPr lang="uk-UA" dirty="0"/>
              <a:t>– це діяльність, яка пов’язана з грошовим обігом, обміном вартостей, торгівлею цінними паперами з метою одержання прибутку.</a:t>
            </a:r>
          </a:p>
          <a:p>
            <a:pPr algn="just"/>
            <a:endParaRPr lang="uk-UA" dirty="0"/>
          </a:p>
          <a:p>
            <a:pPr algn="just"/>
            <a:r>
              <a:rPr lang="uk-UA" b="1" i="1" dirty="0"/>
              <a:t>Об’єктами підприємництва</a:t>
            </a:r>
            <a:r>
              <a:rPr lang="uk-UA" dirty="0"/>
              <a:t> у цій сфері виступають фінансові активи: гроші, іноземна валюта, цінні папери, кредити.</a:t>
            </a:r>
          </a:p>
          <a:p>
            <a:pPr algn="just"/>
            <a:endParaRPr lang="uk-UA" dirty="0"/>
          </a:p>
          <a:p>
            <a:pPr algn="just"/>
            <a:r>
              <a:rPr lang="uk-UA" dirty="0"/>
              <a:t> </a:t>
            </a:r>
            <a:r>
              <a:rPr lang="uk-UA" b="1" i="1" dirty="0"/>
              <a:t>Суб’єктами підприємництва </a:t>
            </a:r>
            <a:r>
              <a:rPr lang="uk-UA" dirty="0"/>
              <a:t>є фінансові посередники (комерційні та інвестиційні банки, інвестиційні фонди і компанії, фондові біржі), які перерозподіляють фінансові активи між їх постачальниками та споживачами.</a:t>
            </a:r>
          </a:p>
        </p:txBody>
      </p:sp>
    </p:spTree>
    <p:extLst>
      <p:ext uri="{BB962C8B-B14F-4D97-AF65-F5344CB8AC3E}">
        <p14:creationId xmlns:p14="http://schemas.microsoft.com/office/powerpoint/2010/main" val="322394174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FD36AD7-5802-439B-9F9E-51A26E3E10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6860" y="2240280"/>
            <a:ext cx="7856220" cy="195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25021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BCD0D7F-73F9-4C50-A1DE-91708DD8C7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9240" y="1257301"/>
            <a:ext cx="8519159" cy="3939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39704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2ED58AD-CD9C-41C1-8BBF-825FA42570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9700" y="1501140"/>
            <a:ext cx="8564879" cy="3756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43076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A347125-4C97-4F32-8F48-C167889E08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4460" y="1325245"/>
            <a:ext cx="9022079" cy="4077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72088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BF19A8A-CCF5-4027-95AE-401AB0C8A9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1501140"/>
            <a:ext cx="9083039" cy="3787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50721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0D6983B-B3F4-4E9C-8B9E-31A4CEC00D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1" y="1295400"/>
            <a:ext cx="7505700" cy="269748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9C77729-CE71-47AB-90A9-463477B10F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2583" y="4026535"/>
            <a:ext cx="7437118" cy="830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68468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511C173-2538-475C-BA34-0EF53E0D027C}"/>
              </a:ext>
            </a:extLst>
          </p:cNvPr>
          <p:cNvSpPr/>
          <p:nvPr/>
        </p:nvSpPr>
        <p:spPr>
          <a:xfrm>
            <a:off x="1338606" y="1204577"/>
            <a:ext cx="10454325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/>
              <a:t>Питання для опитування</a:t>
            </a:r>
          </a:p>
          <a:p>
            <a:r>
              <a:rPr lang="uk-UA" dirty="0"/>
              <a:t>1. Сутність підприємництва у сфері фінансово-кредитних послуг. (слайд 3).</a:t>
            </a:r>
          </a:p>
          <a:p>
            <a:r>
              <a:rPr lang="uk-UA" dirty="0"/>
              <a:t>2. Що є об’єктами підприємництва у сфері фінансово-кредитних послуг? (слайд 3).</a:t>
            </a:r>
          </a:p>
          <a:p>
            <a:r>
              <a:rPr lang="uk-UA" dirty="0"/>
              <a:t>3. Хто виступає суб’єктами підприємництва у сфері фінансово-кредитних послуг? (слайд 3).</a:t>
            </a:r>
          </a:p>
          <a:p>
            <a:r>
              <a:rPr lang="uk-UA" dirty="0"/>
              <a:t>4. Що таке кредитно-фінансова послуга? (слайд 4).</a:t>
            </a:r>
          </a:p>
          <a:p>
            <a:r>
              <a:rPr lang="uk-UA" dirty="0"/>
              <a:t>5. Які існують види кредитно-фінансових послуг? (слайд 4).</a:t>
            </a:r>
          </a:p>
          <a:p>
            <a:r>
              <a:rPr lang="uk-UA" dirty="0"/>
              <a:t>6. Розкрийте сутність фінансової посередницької операції (слайд 5).</a:t>
            </a:r>
          </a:p>
          <a:p>
            <a:r>
              <a:rPr lang="uk-UA" dirty="0"/>
              <a:t>7. Розкрийте сутність кредитної підприємницької операції. (слайд 6).</a:t>
            </a:r>
          </a:p>
          <a:p>
            <a:r>
              <a:rPr lang="uk-UA" dirty="0"/>
              <a:t>8. Що є основною метою фінансового підприємництва? (слайд 7).</a:t>
            </a:r>
          </a:p>
          <a:p>
            <a:r>
              <a:rPr lang="uk-UA" dirty="0"/>
              <a:t>9. Функції фінансових посередників. (слайд 7,8).</a:t>
            </a:r>
          </a:p>
          <a:p>
            <a:r>
              <a:rPr lang="uk-UA" dirty="0"/>
              <a:t>10. На які групи поділяють фінансові установи? (слайд 9).</a:t>
            </a:r>
          </a:p>
          <a:p>
            <a:r>
              <a:rPr lang="uk-UA" dirty="0"/>
              <a:t>11. Рівні банківської системи України. (слайд 10).</a:t>
            </a:r>
          </a:p>
          <a:p>
            <a:r>
              <a:rPr lang="uk-UA" dirty="0"/>
              <a:t>12. НБУ та його функції. (слайд 11).</a:t>
            </a:r>
          </a:p>
          <a:p>
            <a:r>
              <a:rPr lang="uk-UA" dirty="0"/>
              <a:t>13. Що таке комерційний банк? (слайд 12).</a:t>
            </a:r>
          </a:p>
          <a:p>
            <a:r>
              <a:rPr lang="uk-UA" dirty="0"/>
              <a:t>14. Сутність діяльності комерційних банків. (слайд 12)</a:t>
            </a:r>
          </a:p>
          <a:p>
            <a:r>
              <a:rPr lang="uk-UA" dirty="0"/>
              <a:t>15. Які групи операцій виконують комерційні банки? (слайд 13).</a:t>
            </a:r>
          </a:p>
        </p:txBody>
      </p:sp>
    </p:spTree>
    <p:extLst>
      <p:ext uri="{BB962C8B-B14F-4D97-AF65-F5344CB8AC3E}">
        <p14:creationId xmlns:p14="http://schemas.microsoft.com/office/powerpoint/2010/main" val="206932902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60BEF02-4B4F-4F7C-ACE1-0CC5A44B43DE}"/>
              </a:ext>
            </a:extLst>
          </p:cNvPr>
          <p:cNvSpPr/>
          <p:nvPr/>
        </p:nvSpPr>
        <p:spPr>
          <a:xfrm>
            <a:off x="1527142" y="1891987"/>
            <a:ext cx="9577633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16. Що є основним джерелом доходів комерційних банків? (слайд 14).</a:t>
            </a:r>
          </a:p>
          <a:p>
            <a:pPr algn="just"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17. Що таке кредит? (слайд 15).</a:t>
            </a:r>
          </a:p>
          <a:p>
            <a:pPr algn="just"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18. Суб’єкти та об’єкти кредитування. (слайд 16).</a:t>
            </a:r>
          </a:p>
          <a:p>
            <a:pPr algn="just"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19. Як визначається та від чого залежить розмір відсоткової ставки за кредит? (слайд 17).</a:t>
            </a:r>
          </a:p>
          <a:p>
            <a:pPr algn="just"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20. Як розраховується вартість користування кредиту за простими відсотками? (слайд 18).</a:t>
            </a:r>
          </a:p>
          <a:p>
            <a:pPr algn="just"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21. Як нараховуються складні відсотки? (слайд 19).</a:t>
            </a:r>
          </a:p>
          <a:p>
            <a:pPr algn="just"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22. Які організації відносять до небанківських фінансово-кредитних установ? (слайд 20).</a:t>
            </a:r>
          </a:p>
          <a:p>
            <a:pPr algn="just"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23. Лізингова компанія та фінансовий лізинг. (слайд 21).</a:t>
            </a:r>
          </a:p>
          <a:p>
            <a:pPr algn="just"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24. Кредитна спілка. (слайд 22).</a:t>
            </a:r>
          </a:p>
          <a:p>
            <a:pPr algn="just"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25. Страхові компанії. (слайд 23).</a:t>
            </a:r>
          </a:p>
          <a:p>
            <a:pPr algn="just"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26. Інвестиційні фонди (компанії). (слайд 23).</a:t>
            </a:r>
          </a:p>
          <a:p>
            <a:pPr algn="just"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27. Пенсійні фонди. (слайд 23).</a:t>
            </a:r>
          </a:p>
          <a:p>
            <a:pPr algn="just"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28. Ломбард. (слайд 24).</a:t>
            </a:r>
          </a:p>
          <a:p>
            <a:pPr algn="just"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29. Що таке страхування? (слайд 25).</a:t>
            </a:r>
          </a:p>
          <a:p>
            <a:pPr algn="just"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30. Страховики. (слайд 26).</a:t>
            </a:r>
          </a:p>
        </p:txBody>
      </p:sp>
    </p:spTree>
    <p:extLst>
      <p:ext uri="{BB962C8B-B14F-4D97-AF65-F5344CB8AC3E}">
        <p14:creationId xmlns:p14="http://schemas.microsoft.com/office/powerpoint/2010/main" val="361025561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A844928-6A2F-4236-A684-4440ADACBD3E}"/>
              </a:ext>
            </a:extLst>
          </p:cNvPr>
          <p:cNvSpPr/>
          <p:nvPr/>
        </p:nvSpPr>
        <p:spPr>
          <a:xfrm>
            <a:off x="1791093" y="1997839"/>
            <a:ext cx="959648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31. Основні види страхування. (слайд 27).</a:t>
            </a:r>
          </a:p>
          <a:p>
            <a:pPr algn="just"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32. Обов’язкове та добровільне страхування. (слайд 28).</a:t>
            </a:r>
          </a:p>
          <a:p>
            <a:pPr algn="just"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33. Договір страхування. (слайд 29).</a:t>
            </a:r>
          </a:p>
          <a:p>
            <a:pPr algn="just"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34. Коли договір страхування вважається недійсним? (слайд 30).</a:t>
            </a:r>
          </a:p>
          <a:p>
            <a:pPr algn="just"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35. Сутність страхової підприємницької операції. (слайд 31).</a:t>
            </a:r>
          </a:p>
          <a:p>
            <a:pPr algn="just"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36. Що таке страховий випадок? (слайд 32).</a:t>
            </a:r>
          </a:p>
          <a:p>
            <a:pPr algn="just"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37. Умови ефективності страхової діяльності. (слайд 32).</a:t>
            </a:r>
          </a:p>
          <a:p>
            <a:pPr algn="just"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38. Обов’язки страховика. (слайд 33).</a:t>
            </a:r>
          </a:p>
          <a:p>
            <a:pPr algn="just"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39. Обов’язки страхувальника. (слайд 34).</a:t>
            </a:r>
          </a:p>
          <a:p>
            <a:pPr algn="just">
              <a:spcAft>
                <a:spcPts val="0"/>
              </a:spcAft>
            </a:pP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40. Що є підставою для відмови страховика у виплаті страхового відшкодування? (слайд 35).</a:t>
            </a:r>
          </a:p>
        </p:txBody>
      </p:sp>
    </p:spTree>
    <p:extLst>
      <p:ext uri="{BB962C8B-B14F-4D97-AF65-F5344CB8AC3E}">
        <p14:creationId xmlns:p14="http://schemas.microsoft.com/office/powerpoint/2010/main" val="165508080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F9501E79-8108-4FAA-A17B-FC2F39DE40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Теми доповідей</a:t>
            </a:r>
          </a:p>
        </p:txBody>
      </p:sp>
      <p:sp>
        <p:nvSpPr>
          <p:cNvPr id="5" name="Місце для вмісту 4">
            <a:extLst>
              <a:ext uri="{FF2B5EF4-FFF2-40B4-BE49-F238E27FC236}">
                <a16:creationId xmlns:a16="http://schemas.microsoft.com/office/drawing/2014/main" id="{33E6F051-5733-4061-8296-BE89493BB4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rabicPeriod"/>
            </a:pPr>
            <a:r>
              <a:rPr lang="uk-UA" dirty="0"/>
              <a:t>Історія розвитку банківської системи в різних країнах світу та Україні.</a:t>
            </a:r>
          </a:p>
          <a:p>
            <a:pPr marL="457200" indent="-457200">
              <a:buAutoNum type="arabicPeriod"/>
            </a:pPr>
            <a:r>
              <a:rPr lang="uk-UA" dirty="0"/>
              <a:t>Особливості банківських систем в різних країнах світу.</a:t>
            </a:r>
          </a:p>
          <a:p>
            <a:pPr marL="457200" indent="-457200">
              <a:buAutoNum type="arabicPeriod"/>
            </a:pPr>
            <a:r>
              <a:rPr lang="uk-UA" dirty="0"/>
              <a:t>Діяльність інвестиційних компаній в Україні та закордоном.</a:t>
            </a:r>
          </a:p>
          <a:p>
            <a:pPr marL="457200" indent="-457200">
              <a:buAutoNum type="arabicPeriod"/>
            </a:pPr>
            <a:r>
              <a:rPr lang="uk-UA" dirty="0"/>
              <a:t>Особливості пенсійного страхування в різних країнах світу.</a:t>
            </a:r>
          </a:p>
          <a:p>
            <a:pPr marL="457200" indent="-457200">
              <a:buAutoNum type="arabicPeriod"/>
            </a:pPr>
            <a:r>
              <a:rPr lang="uk-UA" dirty="0"/>
              <a:t>Пенсійна реформа в Україні.</a:t>
            </a:r>
          </a:p>
          <a:p>
            <a:pPr marL="457200" indent="-457200">
              <a:buAutoNum type="arabicPeriod"/>
            </a:pPr>
            <a:r>
              <a:rPr lang="uk-UA" dirty="0"/>
              <a:t>Цікаві факти про страхування.</a:t>
            </a: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171233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0DC508A-1653-4309-9F23-4C483C15DF26}"/>
              </a:ext>
            </a:extLst>
          </p:cNvPr>
          <p:cNvSpPr txBox="1"/>
          <p:nvPr/>
        </p:nvSpPr>
        <p:spPr>
          <a:xfrm>
            <a:off x="1354668" y="1144466"/>
            <a:ext cx="10524064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1" i="1" dirty="0"/>
              <a:t>Фінансово-кредитні послуги </a:t>
            </a:r>
            <a:r>
              <a:rPr lang="uk-UA" dirty="0"/>
              <a:t>– операції з фінансовими активами з метою одержання прибутку або збереження реальної вартості фінансових активів.</a:t>
            </a:r>
          </a:p>
          <a:p>
            <a:r>
              <a:rPr lang="uk-UA" i="1" dirty="0"/>
              <a:t>До фінансово-кредитних послуг відносять:</a:t>
            </a:r>
          </a:p>
          <a:p>
            <a:r>
              <a:rPr lang="uk-UA" dirty="0"/>
              <a:t>- випуск платіжних документів, платіжних карток, їх обслуговування, забезпечення розрахунків між суб’єктами господарювання;</a:t>
            </a:r>
          </a:p>
          <a:p>
            <a:r>
              <a:rPr lang="uk-UA" dirty="0"/>
              <a:t>- довірче управління фінансовими активами (надання фізичними та юридичними особами фінансово-кредитним установам вільних коштів для їх інвестування);</a:t>
            </a:r>
          </a:p>
          <a:p>
            <a:r>
              <a:rPr lang="uk-UA" dirty="0"/>
              <a:t>- діяльність з обміну валют;</a:t>
            </a:r>
          </a:p>
          <a:p>
            <a:r>
              <a:rPr lang="uk-UA" dirty="0"/>
              <a:t>- </a:t>
            </a:r>
            <a:r>
              <a:rPr lang="ru-RU" dirty="0" err="1"/>
              <a:t>залучення</a:t>
            </a:r>
            <a:r>
              <a:rPr lang="ru-RU" dirty="0"/>
              <a:t> </a:t>
            </a:r>
            <a:r>
              <a:rPr lang="ru-RU" dirty="0" err="1"/>
              <a:t>фінансових</a:t>
            </a:r>
            <a:r>
              <a:rPr lang="ru-RU" dirty="0"/>
              <a:t> </a:t>
            </a:r>
            <a:r>
              <a:rPr lang="ru-RU" dirty="0" err="1"/>
              <a:t>активів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зобов'язанням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наступного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повернення</a:t>
            </a:r>
            <a:r>
              <a:rPr lang="ru-RU" dirty="0"/>
              <a:t> (</a:t>
            </a:r>
            <a:r>
              <a:rPr lang="ru-RU" dirty="0" err="1"/>
              <a:t>залучення</a:t>
            </a:r>
            <a:r>
              <a:rPr lang="ru-RU" dirty="0"/>
              <a:t> </a:t>
            </a:r>
            <a:r>
              <a:rPr lang="ru-RU" dirty="0" err="1"/>
              <a:t>депозитних</a:t>
            </a:r>
            <a:r>
              <a:rPr lang="ru-RU" dirty="0"/>
              <a:t> </a:t>
            </a:r>
            <a:r>
              <a:rPr lang="ru-RU" dirty="0" err="1"/>
              <a:t>вкладів</a:t>
            </a:r>
            <a:r>
              <a:rPr lang="ru-RU" dirty="0"/>
              <a:t>);</a:t>
            </a:r>
          </a:p>
          <a:p>
            <a:r>
              <a:rPr lang="uk-UA" dirty="0"/>
              <a:t>- фінансовий лізинг (купівля фінансово-кредитною установою нових засобів виробництва з наступною передачею їх виробничому підприємству на платній основі з правом наступного викупу);</a:t>
            </a:r>
          </a:p>
          <a:p>
            <a:r>
              <a:rPr lang="uk-UA" dirty="0"/>
              <a:t>- надання коштів у позику (кредитування);</a:t>
            </a:r>
          </a:p>
          <a:p>
            <a:r>
              <a:rPr lang="uk-UA" dirty="0"/>
              <a:t>- переказ коштів;</a:t>
            </a:r>
          </a:p>
          <a:p>
            <a:r>
              <a:rPr lang="ru-RU" dirty="0"/>
              <a:t>- </a:t>
            </a:r>
            <a:r>
              <a:rPr lang="ru-RU" dirty="0" err="1"/>
              <a:t>послуги</a:t>
            </a:r>
            <a:r>
              <a:rPr lang="ru-RU" dirty="0"/>
              <a:t> у </a:t>
            </a:r>
            <a:r>
              <a:rPr lang="ru-RU" dirty="0" err="1"/>
              <a:t>сфері</a:t>
            </a:r>
            <a:r>
              <a:rPr lang="ru-RU" dirty="0"/>
              <a:t> </a:t>
            </a:r>
            <a:r>
              <a:rPr lang="ru-RU" dirty="0" err="1"/>
              <a:t>страхування</a:t>
            </a:r>
            <a:r>
              <a:rPr lang="ru-RU" dirty="0"/>
              <a:t> та у </a:t>
            </a:r>
            <a:r>
              <a:rPr lang="ru-RU" dirty="0" err="1"/>
              <a:t>системі</a:t>
            </a:r>
            <a:r>
              <a:rPr lang="ru-RU" dirty="0"/>
              <a:t> </a:t>
            </a:r>
            <a:r>
              <a:rPr lang="ru-RU" dirty="0" err="1"/>
              <a:t>накопичувального</a:t>
            </a:r>
            <a:r>
              <a:rPr lang="ru-RU" dirty="0"/>
              <a:t> </a:t>
            </a:r>
            <a:r>
              <a:rPr lang="ru-RU" dirty="0" err="1"/>
              <a:t>пенсійного</a:t>
            </a:r>
            <a:r>
              <a:rPr lang="ru-RU" dirty="0"/>
              <a:t> </a:t>
            </a:r>
            <a:r>
              <a:rPr lang="ru-RU" dirty="0" err="1"/>
              <a:t>забезпечення</a:t>
            </a:r>
            <a:r>
              <a:rPr lang="ru-RU" dirty="0"/>
              <a:t>;</a:t>
            </a:r>
          </a:p>
          <a:p>
            <a:r>
              <a:rPr lang="ru-RU" dirty="0"/>
              <a:t>- </a:t>
            </a:r>
            <a:r>
              <a:rPr lang="ru-RU" dirty="0" err="1"/>
              <a:t>професійна</a:t>
            </a:r>
            <a:r>
              <a:rPr lang="ru-RU" dirty="0"/>
              <a:t> </a:t>
            </a:r>
            <a:r>
              <a:rPr lang="ru-RU" dirty="0" err="1"/>
              <a:t>діяльність</a:t>
            </a:r>
            <a:r>
              <a:rPr lang="ru-RU" dirty="0"/>
              <a:t> на ринку </a:t>
            </a:r>
            <a:r>
              <a:rPr lang="ru-RU" dirty="0" err="1"/>
              <a:t>цінних</a:t>
            </a:r>
            <a:r>
              <a:rPr lang="ru-RU" dirty="0"/>
              <a:t> </a:t>
            </a:r>
            <a:r>
              <a:rPr lang="ru-RU" dirty="0" err="1"/>
              <a:t>паперів</a:t>
            </a:r>
            <a:r>
              <a:rPr lang="ru-RU" dirty="0"/>
              <a:t>;</a:t>
            </a:r>
          </a:p>
          <a:p>
            <a:r>
              <a:rPr lang="ru-RU" dirty="0"/>
              <a:t>-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послуги</a:t>
            </a:r>
            <a:r>
              <a:rPr lang="ru-RU" dirty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648253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D8B1EA3-03D5-4AEC-873C-C68A71CA3E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7421" y="1166327"/>
            <a:ext cx="7567126" cy="27898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65A3466-CFDF-440F-B878-648E988F59C4}"/>
              </a:ext>
            </a:extLst>
          </p:cNvPr>
          <p:cNvSpPr txBox="1"/>
          <p:nvPr/>
        </p:nvSpPr>
        <p:spPr>
          <a:xfrm>
            <a:off x="1127464" y="4249143"/>
            <a:ext cx="96056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dirty="0"/>
              <a:t>Сутність фінансової підприємницької операції полягає у тому, що підприємець одержує фінансові активи (гроші, іноземну валюту, цінні папери) за грошову суму П</a:t>
            </a:r>
            <a:r>
              <a:rPr lang="uk-UA" baseline="-25000" dirty="0"/>
              <a:t>1</a:t>
            </a:r>
            <a:r>
              <a:rPr lang="uk-UA" dirty="0"/>
              <a:t> у їх власників. Одержані активи надаються покупцям за плату П</a:t>
            </a:r>
            <a:r>
              <a:rPr lang="uk-UA" baseline="-25000" dirty="0"/>
              <a:t>2</a:t>
            </a:r>
            <a:r>
              <a:rPr lang="uk-UA" dirty="0"/>
              <a:t>, яка перевищує  П</a:t>
            </a:r>
            <a:r>
              <a:rPr lang="uk-UA" baseline="-25000" dirty="0"/>
              <a:t>1</a:t>
            </a:r>
            <a:r>
              <a:rPr lang="uk-UA" dirty="0"/>
              <a:t>, в результаті формується прибуток.</a:t>
            </a:r>
          </a:p>
        </p:txBody>
      </p:sp>
    </p:spTree>
    <p:extLst>
      <p:ext uri="{BB962C8B-B14F-4D97-AF65-F5344CB8AC3E}">
        <p14:creationId xmlns:p14="http://schemas.microsoft.com/office/powerpoint/2010/main" val="36092314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536E9EB-57F5-41CE-97D5-EDE9042164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6003" y="1094151"/>
            <a:ext cx="7039993" cy="225281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F8B0533-3AAD-49A4-8FDC-983E3493C0E7}"/>
              </a:ext>
            </a:extLst>
          </p:cNvPr>
          <p:cNvSpPr txBox="1"/>
          <p:nvPr/>
        </p:nvSpPr>
        <p:spPr>
          <a:xfrm>
            <a:off x="781235" y="3879542"/>
            <a:ext cx="102270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Для проведення кредитної підприємницької операції підприємець залучає грошові вклади </a:t>
            </a:r>
            <a:r>
              <a:rPr lang="uk-UA" dirty="0" err="1"/>
              <a:t>Г</a:t>
            </a:r>
            <a:r>
              <a:rPr lang="uk-UA" baseline="-25000" dirty="0" err="1"/>
              <a:t>в</a:t>
            </a:r>
            <a:r>
              <a:rPr lang="uk-UA" dirty="0"/>
              <a:t>, сплачуючи власникам вкладів винагороду у вигляді депозитного проценту </a:t>
            </a:r>
            <a:r>
              <a:rPr lang="uk-UA" dirty="0" err="1"/>
              <a:t>П</a:t>
            </a:r>
            <a:r>
              <a:rPr lang="uk-UA" baseline="-25000" dirty="0" err="1"/>
              <a:t>д</a:t>
            </a:r>
            <a:r>
              <a:rPr lang="uk-UA" dirty="0"/>
              <a:t> з подальшим поверненням вкладу </a:t>
            </a:r>
            <a:r>
              <a:rPr lang="uk-UA" dirty="0" err="1"/>
              <a:t>Г</a:t>
            </a:r>
            <a:r>
              <a:rPr lang="uk-UA" baseline="-25000" dirty="0" err="1"/>
              <a:t>в</a:t>
            </a:r>
            <a:r>
              <a:rPr lang="uk-UA" dirty="0"/>
              <a:t> через певний строк. Залучені кошти у формі кредиту передаються покупцям кредитів. Покупець повинен повернути суму кредиту </a:t>
            </a:r>
            <a:r>
              <a:rPr lang="uk-UA" dirty="0" err="1"/>
              <a:t>Г</a:t>
            </a:r>
            <a:r>
              <a:rPr lang="uk-UA" baseline="-25000" dirty="0" err="1"/>
              <a:t>к</a:t>
            </a:r>
            <a:r>
              <a:rPr lang="uk-UA" dirty="0"/>
              <a:t> та кредитний процент </a:t>
            </a:r>
            <a:r>
              <a:rPr lang="uk-UA" dirty="0" err="1"/>
              <a:t>П</a:t>
            </a:r>
            <a:r>
              <a:rPr lang="uk-UA" baseline="-25000" dirty="0" err="1"/>
              <a:t>к</a:t>
            </a:r>
            <a:r>
              <a:rPr lang="uk-UA" dirty="0"/>
              <a:t>. Різниця між кредитним і депозитним процентом є джерелом прибутку підприємців-кредиторів.</a:t>
            </a:r>
          </a:p>
        </p:txBody>
      </p:sp>
    </p:spTree>
    <p:extLst>
      <p:ext uri="{BB962C8B-B14F-4D97-AF65-F5344CB8AC3E}">
        <p14:creationId xmlns:p14="http://schemas.microsoft.com/office/powerpoint/2010/main" val="4524735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4943EE8-AFCC-4BFE-B608-D72A96A9B98B}"/>
              </a:ext>
            </a:extLst>
          </p:cNvPr>
          <p:cNvSpPr txBox="1"/>
          <p:nvPr/>
        </p:nvSpPr>
        <p:spPr>
          <a:xfrm>
            <a:off x="1404151" y="1331651"/>
            <a:ext cx="9383697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b="1" dirty="0"/>
              <a:t>Метою фінансового підприємництва </a:t>
            </a:r>
            <a:r>
              <a:rPr lang="uk-UA" dirty="0"/>
              <a:t>є спрямування фінансових активів (заощаджень) до найефективніших споживачів (ефективно функціонуючих господарюючих суб’єктів).</a:t>
            </a:r>
          </a:p>
          <a:p>
            <a:pPr algn="just"/>
            <a:endParaRPr lang="uk-UA" dirty="0"/>
          </a:p>
          <a:p>
            <a:pPr algn="just"/>
            <a:r>
              <a:rPr lang="uk-UA" dirty="0"/>
              <a:t>Для досягнення мети фінансові посередники виконують такі </a:t>
            </a:r>
            <a:r>
              <a:rPr lang="uk-UA" b="1" dirty="0"/>
              <a:t>функції</a:t>
            </a:r>
            <a:r>
              <a:rPr lang="uk-UA" dirty="0"/>
              <a:t>:</a:t>
            </a:r>
          </a:p>
          <a:p>
            <a:pPr algn="just"/>
            <a:r>
              <a:rPr lang="uk-UA" i="1" dirty="0"/>
              <a:t>1. Консолідація (акумуляція) фінансових активів </a:t>
            </a:r>
            <a:r>
              <a:rPr lang="uk-UA" dirty="0"/>
              <a:t>населення та вільних коштів суб’єктів господарювання та подальше диверсифіковане (різноспрямоване) їх вкладання в різні проекти (розвиток та модернізація існуючих підприємств, створення нових підприємств тощо).</a:t>
            </a:r>
          </a:p>
          <a:p>
            <a:pPr algn="just"/>
            <a:r>
              <a:rPr lang="uk-UA" i="1" dirty="0"/>
              <a:t>2. Забезпечення рівноваги на ринку капіталу </a:t>
            </a:r>
            <a:r>
              <a:rPr lang="uk-UA" dirty="0"/>
              <a:t>через погодження пропозиції і попиту на фінансові активи. За рахунок масштабів діяльності й портфельного управління активами посередники гармонізують відносини між постачальниками і споживачами фінансових активів, ліквідують дисбаланс між пропозицією і попитом на вільні кошти, забезпечуючи при цьому ефективний розподіл і перерозподіл ресурсів на ринку. Можливість задоволення потреб клієнтів щодо гарантованого розміщення їх активів є винятковим пріоритетом інституці1йної форми посередництва.</a:t>
            </a:r>
          </a:p>
        </p:txBody>
      </p:sp>
    </p:spTree>
    <p:extLst>
      <p:ext uri="{BB962C8B-B14F-4D97-AF65-F5344CB8AC3E}">
        <p14:creationId xmlns:p14="http://schemas.microsoft.com/office/powerpoint/2010/main" val="17196790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D191DD3-58D5-4752-A96C-6F774121DC90}"/>
              </a:ext>
            </a:extLst>
          </p:cNvPr>
          <p:cNvSpPr txBox="1"/>
          <p:nvPr/>
        </p:nvSpPr>
        <p:spPr>
          <a:xfrm>
            <a:off x="1349406" y="1997839"/>
            <a:ext cx="949318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i="1" dirty="0"/>
              <a:t>3. Перерозподіл і зниження фінансових ризиків.</a:t>
            </a:r>
            <a:r>
              <a:rPr lang="uk-UA" dirty="0"/>
              <a:t> Професійні посередники при купівлі чи продажу фінансових активів можуть управляти бізнес-операціями, перерозподіляючи ризик між учасниками ринку.</a:t>
            </a:r>
          </a:p>
          <a:p>
            <a:pPr algn="just"/>
            <a:endParaRPr lang="uk-UA" dirty="0"/>
          </a:p>
          <a:p>
            <a:pPr algn="just"/>
            <a:r>
              <a:rPr lang="uk-UA" i="1" dirty="0"/>
              <a:t>4. Забезпечення підвищеної ліквідності фінансових вкладів </a:t>
            </a:r>
            <a:r>
              <a:rPr lang="uk-UA" dirty="0"/>
              <a:t>шляхом професійного портфельного управління активами.  Можливості індивідуального інвестування вужчі, ніж через фінансових посередників. При цьому ліквідність і ризики вкладів також відрізняються. У довгостроковому періоді посередники універсально забезпечують ліквідність вкладів, регулюють інтереси інвесторів і компаній, що діють на ринку цінних паперів.</a:t>
            </a:r>
          </a:p>
        </p:txBody>
      </p:sp>
    </p:spTree>
    <p:extLst>
      <p:ext uri="{BB962C8B-B14F-4D97-AF65-F5344CB8AC3E}">
        <p14:creationId xmlns:p14="http://schemas.microsoft.com/office/powerpoint/2010/main" val="27229231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9541353-E6A4-4E96-929B-0F47220404A0}"/>
              </a:ext>
            </a:extLst>
          </p:cNvPr>
          <p:cNvSpPr txBox="1"/>
          <p:nvPr/>
        </p:nvSpPr>
        <p:spPr>
          <a:xfrm>
            <a:off x="1367161" y="1950821"/>
            <a:ext cx="972992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/>
              <a:t>Фінансових посередників умовно можна поділити на три групи:</a:t>
            </a:r>
          </a:p>
          <a:p>
            <a:pPr algn="ctr"/>
            <a:endParaRPr lang="uk-UA" dirty="0"/>
          </a:p>
          <a:p>
            <a:pPr marL="342900" indent="-342900" algn="just">
              <a:buAutoNum type="arabicParenR"/>
            </a:pPr>
            <a:r>
              <a:rPr lang="uk-UA" dirty="0"/>
              <a:t>депозитні установи (комерційні, інвестиційні, ощадні банки, кредитні спілки);</a:t>
            </a:r>
          </a:p>
          <a:p>
            <a:pPr algn="just"/>
            <a:endParaRPr lang="uk-UA" dirty="0"/>
          </a:p>
          <a:p>
            <a:pPr algn="just"/>
            <a:r>
              <a:rPr lang="uk-UA" dirty="0"/>
              <a:t>2) установи контрактного типу (пенсійні фонди, страхові компанії, довірчі товариства);</a:t>
            </a:r>
          </a:p>
          <a:p>
            <a:pPr algn="just"/>
            <a:endParaRPr lang="uk-UA" dirty="0"/>
          </a:p>
          <a:p>
            <a:pPr algn="just"/>
            <a:r>
              <a:rPr lang="uk-UA" dirty="0"/>
              <a:t>3) інвестиційні фонди та інвестиційні компанії.</a:t>
            </a:r>
          </a:p>
        </p:txBody>
      </p:sp>
    </p:spTree>
    <p:extLst>
      <p:ext uri="{BB962C8B-B14F-4D97-AF65-F5344CB8AC3E}">
        <p14:creationId xmlns:p14="http://schemas.microsoft.com/office/powerpoint/2010/main" val="1034704682"/>
      </p:ext>
    </p:extLst>
  </p:cSld>
  <p:clrMapOvr>
    <a:masterClrMapping/>
  </p:clrMapOvr>
</p:sld>
</file>

<file path=ppt/theme/theme1.xml><?xml version="1.0" encoding="utf-8"?>
<a:theme xmlns:a="http://schemas.openxmlformats.org/drawingml/2006/main" name="Туман">
  <a:themeElements>
    <a:clrScheme name="Туман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E5224E"/>
      </a:accent1>
      <a:accent2>
        <a:srgbClr val="9D074E"/>
      </a:accent2>
      <a:accent3>
        <a:srgbClr val="7F2294"/>
      </a:accent3>
      <a:accent4>
        <a:srgbClr val="8D65EA"/>
      </a:accent4>
      <a:accent5>
        <a:srgbClr val="588FE2"/>
      </a:accent5>
      <a:accent6>
        <a:srgbClr val="127CA4"/>
      </a:accent6>
      <a:hlink>
        <a:srgbClr val="FB4AB6"/>
      </a:hlink>
      <a:folHlink>
        <a:srgbClr val="F98FE9"/>
      </a:folHlink>
    </a:clrScheme>
    <a:fontScheme name="Туман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уман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6DB8EB18-3657-4051-A897-2ED38832359E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Туман</Template>
  <TotalTime>882</TotalTime>
  <Words>2326</Words>
  <Application>Microsoft Office PowerPoint</Application>
  <PresentationFormat>Широкий екран</PresentationFormat>
  <Paragraphs>169</Paragraphs>
  <Slides>39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39</vt:i4>
      </vt:variant>
    </vt:vector>
  </HeadingPairs>
  <TitlesOfParts>
    <vt:vector size="45" baseType="lpstr">
      <vt:lpstr>Arial</vt:lpstr>
      <vt:lpstr>Calibri</vt:lpstr>
      <vt:lpstr>Century Gothic</vt:lpstr>
      <vt:lpstr>Times New Roman</vt:lpstr>
      <vt:lpstr>Wingdings</vt:lpstr>
      <vt:lpstr>Туман</vt:lpstr>
      <vt:lpstr>ПІДПРИЄМНИЦТВО У СФЕРІ НАДАННЯ КРЕДИТНО-ФІНАНСОВИХ ПОСЛУГ ТА СТРАХУВАННЯ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Теми доповідей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Катерина Бужимська</dc:creator>
  <cp:lastModifiedBy>AdminR</cp:lastModifiedBy>
  <cp:revision>50</cp:revision>
  <dcterms:created xsi:type="dcterms:W3CDTF">2021-03-16T13:12:34Z</dcterms:created>
  <dcterms:modified xsi:type="dcterms:W3CDTF">2025-11-11T07:51:28Z</dcterms:modified>
</cp:coreProperties>
</file>