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9" r:id="rId3"/>
    <p:sldId id="258" r:id="rId4"/>
    <p:sldId id="282" r:id="rId5"/>
    <p:sldId id="280" r:id="rId6"/>
    <p:sldId id="284" r:id="rId7"/>
    <p:sldId id="285" r:id="rId8"/>
    <p:sldId id="286" r:id="rId9"/>
    <p:sldId id="287" r:id="rId10"/>
    <p:sldId id="288" r:id="rId11"/>
    <p:sldId id="289" r:id="rId12"/>
    <p:sldId id="290" r:id="rId13"/>
    <p:sldId id="310" r:id="rId14"/>
    <p:sldId id="291" r:id="rId15"/>
    <p:sldId id="292" r:id="rId16"/>
    <p:sldId id="293" r:id="rId17"/>
    <p:sldId id="295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4/24/2023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4/24/2023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1_%D1%87%D0%B5%D1%80%D0%B2%D0%BD%D1%8F" TargetMode="External"/><Relationship Id="rId2" Type="http://schemas.openxmlformats.org/officeDocument/2006/relationships/hyperlink" Target="https://uk.wikipedia.org/wiki/%D0%9A%D0%B0%D0%B1%D1%96%D0%BD%D0%B5%D1%82_%D0%9C%D1%96%D0%BD%D1%96%D1%81%D1%82%D1%80%D1%96%D0%B2_%D0%A3%D0%BA%D1%80%D0%B0%D1%97%D0%BD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0%BE%D0%B4%D0%B0%D1%82%D0%BA%D0%BE%D0%B2%D0%B0_%D0%BF%D1%96%D0%BB%D1%8C%D0%B3%D0%B0" TargetMode="External"/><Relationship Id="rId5" Type="http://schemas.openxmlformats.org/officeDocument/2006/relationships/hyperlink" Target="https://uk.wikipedia.org/wiki/%D0%86%D0%BD%D0%B4%D0%B5%D0%BA%D1%81_%D1%81%D0%BF%D0%BE%D0%B6%D0%B8%D0%B2%D1%87%D0%B8%D1%85_%D1%86%D1%96%D0%BD" TargetMode="External"/><Relationship Id="rId4" Type="http://schemas.openxmlformats.org/officeDocument/2006/relationships/hyperlink" Target="https://uk.wikipedia.org/wiki/%D0%92%D0%B5%D1%80%D1%85%D0%BE%D0%B2%D0%BD%D0%B0_%D0%A0%D0%B0%D0%B4%D0%B0_%D0%A3%D0%BA%D1%80%D0%B0%D1%97%D0%BD%D0%B8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1%D1%83%D1%85%D0%B3%D0%B0%D0%BB%D1%82%D0%B5%D1%80%D1%81%D1%8C%D0%BA%D0%B8%D0%B9_%D0%BE%D0%B1%D0%BB%D1%96%D0%BA" TargetMode="External"/><Relationship Id="rId2" Type="http://schemas.openxmlformats.org/officeDocument/2006/relationships/hyperlink" Target="https://uk.wikipedia.org/wiki/%D0%9F%D0%BE%D0%B4%D0%B0%D1%82%D0%BA%D0%BE%D0%B2%D0%B5_%D0%B7%D0%BE%D0%B1%D0%BE%D0%B2%27%D1%8F%D0%B7%D0%B0%D0%BD%D0%BD%D1%8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C%D0%B8%D1%82%D0%BD%D0%B0_%D0%B4%D0%B5%D0%BA%D0%BB%D0%B0%D1%80%D0%B0%D1%86%D1%96%D1%8F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0%BE%D0%B4%D0%B0%D1%82%D0%BA%D0%BE%D0%B2%D0%B0_%D0%B4%D0%B5%D0%BA%D0%BB%D0%B0%D1%80%D0%B0%D1%86%D1%96%D1%8F" TargetMode="External"/><Relationship Id="rId2" Type="http://schemas.openxmlformats.org/officeDocument/2006/relationships/hyperlink" Target="https://uk.wikipedia.org/wiki/%D0%A1%D1%82%D1%80%D0%BE%D0%BA_%D1%81%D0%BF%D0%BB%D0%B0%D1%82%D0%B8_%D0%BF%D0%BE%D0%B4%D0%B0%D1%82%D0%BA%D1%83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4%D0%B5%D1%80%D0%B6%D0%B0%D0%B2%D0%BD%D0%B5_%D0%BC%D0%B8%D1%82%D0%BE" TargetMode="External"/><Relationship Id="rId2" Type="http://schemas.openxmlformats.org/officeDocument/2006/relationships/hyperlink" Target="https://uk.wikipedia.org/wiki/%D0%9C%D0%B8%D1%82%D0%BE#cite_note-3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C%D1%96%D0%BD%D1%96%D1%81%D1%82%D0%B5%D1%80%D1%81%D1%82%D0%B2%D0%BE_%D0%B7%D0%B0%D0%BA%D0%BE%D1%80%D0%B4%D0%BE%D0%BD%D0%BD%D0%B8%D1%85_%D1%81%D0%BF%D1%80%D0%B0%D0%B2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uk.wikipedia.org/wiki/%D0%A2%D1%8E%D1%82%D1%8E%D0%BD" TargetMode="External"/><Relationship Id="rId13" Type="http://schemas.openxmlformats.org/officeDocument/2006/relationships/hyperlink" Target="https://uk.wikipedia.org/wiki/%D0%9D%D0%B0%D0%BF%D1%96%D0%B2%D0%BF%D1%80%D0%B8%D1%87%D1%96%D0%BF" TargetMode="External"/><Relationship Id="rId3" Type="http://schemas.openxmlformats.org/officeDocument/2006/relationships/hyperlink" Target="https://uk.wikipedia.org/wiki/%D0%9F%D0%BE%D0%B4%D0%B0%D1%82%D0%BA%D0%BE%D0%B2%D0%B8%D0%B9_%D0%BA%D0%BE%D0%B4%D0%B5%D0%BA%D1%81_%D0%A3%D0%BA%D1%80%D0%B0%D1%97%D0%BD%D0%B8" TargetMode="External"/><Relationship Id="rId7" Type="http://schemas.openxmlformats.org/officeDocument/2006/relationships/hyperlink" Target="https://uk.wikipedia.org/wiki/%D0%A2%D1%8E%D1%82%D1%8E%D0%BD%D0%BE%D0%B2%D1%96_%D0%B2%D0%B8%D1%80%D0%BE%D0%B1%D0%B8" TargetMode="External"/><Relationship Id="rId12" Type="http://schemas.openxmlformats.org/officeDocument/2006/relationships/hyperlink" Target="https://uk.wikipedia.org/wiki/%D0%9F%D1%80%D0%B8%D1%87%D1%96%D0%BF" TargetMode="External"/><Relationship Id="rId2" Type="http://schemas.openxmlformats.org/officeDocument/2006/relationships/hyperlink" Target="https://uk.wikipedia.org/wiki/%D0%9D%D0%B5%D0%BF%D1%80%D1%8F%D0%BC%D1%96_%D0%BF%D0%BE%D0%B4%D0%B0%D1%82%D0%BA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F%D0%B8%D0%B2%D0%BE" TargetMode="External"/><Relationship Id="rId11" Type="http://schemas.openxmlformats.org/officeDocument/2006/relationships/hyperlink" Target="https://uk.wikipedia.org/wiki/%D0%9B%D0%B5%D0%B3%D0%BA%D0%BE%D0%B2%D1%96_%D0%B0%D0%B2%D1%82%D0%BE%D0%BC%D0%BE%D0%B1%D1%96%D0%BB%D1%96" TargetMode="External"/><Relationship Id="rId5" Type="http://schemas.openxmlformats.org/officeDocument/2006/relationships/hyperlink" Target="https://uk.wikipedia.org/wiki/%D0%90%D0%BB%D0%BA%D0%BE%D0%B3%D0%BE%D0%BB%D1%8C%D0%BD%D1%96_%D0%BD%D0%B0%D0%BF%D0%BE%D1%97" TargetMode="External"/><Relationship Id="rId15" Type="http://schemas.openxmlformats.org/officeDocument/2006/relationships/hyperlink" Target="https://uk.wikipedia.org/wiki/%D0%95%D0%BB%D0%B5%D0%BA%D1%82%D1%80%D0%B8%D1%87%D0%BD%D0%B0_%D0%B5%D0%BD%D0%B5%D1%80%D0%B3%D1%96%D1%8F" TargetMode="External"/><Relationship Id="rId10" Type="http://schemas.openxmlformats.org/officeDocument/2006/relationships/hyperlink" Target="https://uk.wikipedia.org/wiki/%D0%A1%D0%BA%D1%80%D0%B0%D0%BF%D0%BB%D0%B5%D0%BD%D0%B8%D0%B9_%D0%B3%D0%B0%D0%B7" TargetMode="External"/><Relationship Id="rId4" Type="http://schemas.openxmlformats.org/officeDocument/2006/relationships/hyperlink" Target="https://uk.wikipedia.org/wiki/%D0%A1%D0%BF%D0%B8%D1%80%D1%82_%D0%B5%D1%82%D0%B8%D0%BB%D0%BE%D0%B2%D0%B8%D0%B9" TargetMode="External"/><Relationship Id="rId9" Type="http://schemas.openxmlformats.org/officeDocument/2006/relationships/hyperlink" Target="https://uk.wikipedia.org/wiki/%D0%9D%D0%B0%D1%84%D1%82%D0%BE%D0%BF%D1%80%D0%BE%D0%B4%D1%83%D0%BA%D1%82%D0%B8" TargetMode="External"/><Relationship Id="rId14" Type="http://schemas.openxmlformats.org/officeDocument/2006/relationships/hyperlink" Target="https://uk.wikipedia.org/wiki/%D0%9C%D0%BE%D1%82%D0%BE%D1%86%D0%B8%D0%BA%D0%BB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4%D0%B5%D1%80%D0%B6%D0%B0%D0%B2%D0%B0" TargetMode="External"/><Relationship Id="rId2" Type="http://schemas.openxmlformats.org/officeDocument/2006/relationships/hyperlink" Target="https://uk.wikipedia.org/wiki/%D0%9F%D0%BB%D0%B0%D1%82%D0%BD%D0%B8%D0%BA_%D0%BF%D0%BE%D0%B4%D0%B0%D1%82%D0%BA%D1%96%D0%B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.wikipedia.org/wiki/%D0%95%D1%82%D0%B8%D0%BB%D0%B5%D0%BD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/index.php?title=%D0%9C%D0%B8%D1%82%D0%BD%D0%B0_%D1%82%D0%B5%D1%80%D0%B8%D1%82%D0%BE%D1%80%D1%96%D1%8F&amp;action=edit&amp;redlink=1" TargetMode="External"/><Relationship Id="rId7" Type="http://schemas.openxmlformats.org/officeDocument/2006/relationships/hyperlink" Target="https://uk.wikipedia.org/wiki/%D0%94%D0%B0%D0%B2%D0%B0%D0%BB%D1%8C%D0%BD%D0%B8%D1%86%D1%8C%D0%BA%D0%B0_%D1%81%D0%B8%D1%80%D0%BE%D0%B2%D0%B8%D0%BD%D0%B0" TargetMode="External"/><Relationship Id="rId2" Type="http://schemas.openxmlformats.org/officeDocument/2006/relationships/hyperlink" Target="https://uk.wikipedia.org/wiki/%D0%A4%D1%96%D0%B7%D0%B8%D1%87%D0%BD%D0%B0_%D0%BE%D1%81%D0%BE%D0%B1%D0%B0-%D1%80%D0%B5%D0%B7%D0%B8%D0%B4%D0%B5%D0%BD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A0%D0%BE%D0%B7%D0%BF%D0%BE%D1%80%D1%8F%D0%B4%D0%B6%D0%B5%D0%BD%D0%BD%D1%8F_(%D0%BF%D1%80%D0%B0%D0%B2%D0%BE%D0%BC%D0%BE%D1%87%D0%BD%D1%96%D1%81%D1%82%D1%8C)" TargetMode="External"/><Relationship Id="rId5" Type="http://schemas.openxmlformats.org/officeDocument/2006/relationships/hyperlink" Target="https://uk.wikipedia.org/wiki/%D0%9A%D0%BE%D1%80%D0%B8%D1%81%D1%82%D1%83%D0%B2%D0%B0%D0%BD%D0%BD%D1%8F" TargetMode="External"/><Relationship Id="rId4" Type="http://schemas.openxmlformats.org/officeDocument/2006/relationships/hyperlink" Target="https://uk.wikipedia.org/wiki/%D0%92%D0%BE%D0%BB%D0%BE%D0%B4%D1%96%D0%BD%D0%BD%D1%8F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4%D0%BE%D0%B3%D0%BE%D0%B2%D1%96%D1%80" TargetMode="External"/><Relationship Id="rId2" Type="http://schemas.openxmlformats.org/officeDocument/2006/relationships/hyperlink" Target="https://uk.wikipedia.org/wiki/%D0%9E%D0%B1%27%D1%94%D0%BA%D1%82_%D0%BF%D0%BE%D0%B4%D0%B0%D1%82%D0%BA%D1%8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uk.wikipedia.org/wiki/%D0%A1%D1%82%D0%B0%D1%82%D1%83%D1%82%D0%BD%D0%B8%D0%B9_%D0%BA%D0%B0%D0%BF%D1%96%D1%82%D0%B0%D0%BB" TargetMode="External"/><Relationship Id="rId4" Type="http://schemas.openxmlformats.org/officeDocument/2006/relationships/hyperlink" Target="https://uk.wikipedia.org/wiki/%D0%94%D0%BE%D0%B3%D0%BE%D0%B2%D1%96%D1%80_%D0%BC%D1%96%D0%BD%D0%B8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1%D1%8E%D0%B4%D0%B6%D0%B5%D1%82" TargetMode="External"/><Relationship Id="rId2" Type="http://schemas.openxmlformats.org/officeDocument/2006/relationships/hyperlink" Target="https://uk.wikipedia.org/wiki/%D0%95%D0%BA%D1%81%D0%BF%D0%BE%D1%80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.wikipedia.org/wiki/%D0%94%D0%B8%D0%BF%D0%BB%D0%BE%D0%BC%D0%B0%D1%82%D0%B8%D1%87%D0%BD%D0%B5_%D0%BF%D1%80%D0%B5%D0%B4%D1%81%D1%82%D0%B0%D0%B2%D0%BD%D0%B8%D1%86%D1%82%D0%B2%D0%BE" TargetMode="External"/><Relationship Id="rId5" Type="http://schemas.openxmlformats.org/officeDocument/2006/relationships/hyperlink" Target="https://uk.wikipedia.org/wiki/%D0%9C%D1%96%D0%BD%D1%96%D1%81%D1%82%D0%B5%D1%80%D1%81%D1%82%D0%B2%D0%BE_%D0%BD%D0%B0%D0%B4%D0%B7%D0%B2%D0%B8%D1%87%D0%B0%D0%B9%D0%BD%D0%B8%D1%85_%D1%81%D0%B8%D1%82%D1%83%D0%B0%D1%86%D1%96%D0%B9_%D0%A3%D0%BA%D1%80%D0%B0%D1%97%D0%BD%D0%B8" TargetMode="External"/><Relationship Id="rId4" Type="http://schemas.openxmlformats.org/officeDocument/2006/relationships/hyperlink" Target="https://uk.wikipedia.org/wiki/%D0%9C%D1%96%D0%BD%D1%96%D1%81%D1%82%D0%B5%D1%80%D1%81%D1%82%D0%B2%D0%BE_%D0%BE%D1%85%D0%BE%D1%80%D0%BE%D0%BD%D0%B8_%D0%B7%D0%B4%D0%BE%D1%80%D0%BE%D0%B2%27%D1%8F_%D0%A3%D0%BA%D1%80%D0%B0%D1%97%D0%BD%D0%B8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uk.wikipedia.org/wiki/%D0%9F%D0%BE%D0%B4%D0%B0%D1%82%D0%BA%D0%BE%D0%B2%D0%B0_%D1%81%D1%82%D0%B0%D0%B2%D0%BA%D0%B0" TargetMode="External"/><Relationship Id="rId2" Type="http://schemas.openxmlformats.org/officeDocument/2006/relationships/hyperlink" Target="https://uk.wikipedia.org/wiki/%D0%9F%D0%BE%D0%B4%D0%B0%D1%82%D0%BA%D0%BE%D0%B2%D0%B0_%D0%B1%D0%B0%D0%B7%D0%B0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51012" y="1300786"/>
            <a:ext cx="8689976" cy="1155032"/>
          </a:xfrm>
        </p:spPr>
        <p:txBody>
          <a:bodyPr>
            <a:normAutofit/>
          </a:bodyPr>
          <a:lstStyle/>
          <a:p>
            <a:r>
              <a:rPr lang="ru-RU" dirty="0"/>
              <a:t>Тема </a:t>
            </a:r>
            <a:r>
              <a:rPr lang="ru-RU" dirty="0" smtClean="0"/>
              <a:t>6.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37800" y="2690949"/>
            <a:ext cx="8689976" cy="2671353"/>
          </a:xfrm>
        </p:spPr>
        <p:txBody>
          <a:bodyPr>
            <a:normAutofit/>
          </a:bodyPr>
          <a:lstStyle/>
          <a:p>
            <a:r>
              <a:rPr lang="uk-UA" sz="3600" dirty="0"/>
              <a:t>Акцизний податок та мито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12609050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Ставки акцизного </a:t>
            </a:r>
            <a:r>
              <a:rPr lang="ru-RU" dirty="0" err="1"/>
              <a:t>податку</a:t>
            </a:r>
            <a:r>
              <a:rPr lang="ru-RU" dirty="0"/>
              <a:t>, </a:t>
            </a:r>
            <a:r>
              <a:rPr lang="ru-RU" dirty="0" err="1"/>
              <a:t>визначені</a:t>
            </a:r>
            <a:r>
              <a:rPr lang="ru-RU" dirty="0"/>
              <a:t> в </a:t>
            </a:r>
            <a:r>
              <a:rPr lang="ru-RU" dirty="0" err="1"/>
              <a:t>Податковому</a:t>
            </a:r>
            <a:r>
              <a:rPr lang="ru-RU" dirty="0"/>
              <a:t> </a:t>
            </a:r>
            <a:r>
              <a:rPr lang="ru-RU" dirty="0" err="1"/>
              <a:t>кодексі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не є </a:t>
            </a:r>
            <a:r>
              <a:rPr lang="ru-RU" dirty="0" err="1"/>
              <a:t>постійними</a:t>
            </a:r>
            <a:r>
              <a:rPr lang="ru-RU" dirty="0"/>
              <a:t>, а </a:t>
            </a:r>
            <a:r>
              <a:rPr lang="ru-RU" dirty="0" err="1"/>
              <a:t>щорічно</a:t>
            </a:r>
            <a:r>
              <a:rPr lang="ru-RU" dirty="0"/>
              <a:t> </a:t>
            </a:r>
            <a:r>
              <a:rPr lang="ru-RU" dirty="0" err="1"/>
              <a:t>переглядаються</a:t>
            </a:r>
            <a:r>
              <a:rPr lang="ru-RU" dirty="0"/>
              <a:t>.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щорічне</a:t>
            </a:r>
            <a:r>
              <a:rPr lang="ru-RU" dirty="0"/>
              <a:t> </a:t>
            </a:r>
            <a:r>
              <a:rPr lang="ru-RU" dirty="0" err="1"/>
              <a:t>внесення</a:t>
            </a:r>
            <a:r>
              <a:rPr lang="ru-RU" dirty="0"/>
              <a:t> </a:t>
            </a:r>
            <a:r>
              <a:rPr lang="ru-RU" dirty="0" err="1">
                <a:hlinkClick r:id="rId2" tooltip="Кабінет Міністрів України"/>
              </a:rPr>
              <a:t>Кабінетом</a:t>
            </a:r>
            <a:r>
              <a:rPr lang="ru-RU" dirty="0">
                <a:hlinkClick r:id="rId2" tooltip="Кабінет Міністрів України"/>
              </a:rPr>
              <a:t> </a:t>
            </a:r>
            <a:r>
              <a:rPr lang="ru-RU" dirty="0" err="1">
                <a:hlinkClick r:id="rId2" tooltip="Кабінет Міністрів України"/>
              </a:rPr>
              <a:t>Міністрів</a:t>
            </a:r>
            <a:r>
              <a:rPr lang="ru-RU" dirty="0">
                <a:hlinkClick r:id="rId2" tooltip="Кабінет Міністрів України"/>
              </a:rPr>
              <a:t> </a:t>
            </a:r>
            <a:r>
              <a:rPr lang="ru-RU" dirty="0" err="1">
                <a:hlinkClick r:id="rId2" tooltip="Кабінет Міністрів України"/>
              </a:rPr>
              <a:t>України</a:t>
            </a:r>
            <a:r>
              <a:rPr lang="ru-RU" dirty="0"/>
              <a:t> до </a:t>
            </a:r>
            <a:r>
              <a:rPr lang="ru-RU" dirty="0">
                <a:hlinkClick r:id="rId3" tooltip="1 червня"/>
              </a:rPr>
              <a:t>1 </a:t>
            </a:r>
            <a:r>
              <a:rPr lang="ru-RU" dirty="0" err="1">
                <a:hlinkClick r:id="rId3" tooltip="1 червня"/>
              </a:rPr>
              <a:t>червня</a:t>
            </a:r>
            <a:r>
              <a:rPr lang="ru-RU" dirty="0"/>
              <a:t> до </a:t>
            </a:r>
            <a:r>
              <a:rPr lang="ru-RU" dirty="0" err="1">
                <a:hlinkClick r:id="rId4" tooltip="Верховна Рада України"/>
              </a:rPr>
              <a:t>Верховної</a:t>
            </a:r>
            <a:r>
              <a:rPr lang="ru-RU" dirty="0">
                <a:hlinkClick r:id="rId4" tooltip="Верховна Рада України"/>
              </a:rPr>
              <a:t> Ради </a:t>
            </a:r>
            <a:r>
              <a:rPr lang="ru-RU" dirty="0" err="1">
                <a:hlinkClick r:id="rId4" tooltip="Верховна Рада України"/>
              </a:rPr>
              <a:t>України</a:t>
            </a:r>
            <a:r>
              <a:rPr lang="ru-RU" dirty="0"/>
              <a:t> проекту закону 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абсолютних</a:t>
            </a:r>
            <a:r>
              <a:rPr lang="ru-RU" dirty="0"/>
              <a:t> ставок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акцизним</a:t>
            </a:r>
            <a:r>
              <a:rPr lang="ru-RU" dirty="0"/>
              <a:t> </a:t>
            </a:r>
            <a:r>
              <a:rPr lang="ru-RU" dirty="0" err="1"/>
              <a:t>податком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 </a:t>
            </a:r>
            <a:r>
              <a:rPr lang="ru-RU" dirty="0" err="1">
                <a:hlinkClick r:id="rId5" tooltip="Індекс споживчих цін"/>
              </a:rPr>
              <a:t>індексів</a:t>
            </a:r>
            <a:r>
              <a:rPr lang="ru-RU" dirty="0">
                <a:hlinkClick r:id="rId5" tooltip="Індекс споживчих цін"/>
              </a:rPr>
              <a:t> </a:t>
            </a:r>
            <a:r>
              <a:rPr lang="ru-RU" dirty="0" err="1">
                <a:hlinkClick r:id="rId5" tooltip="Індекс споживчих цін"/>
              </a:rPr>
              <a:t>споживчих</a:t>
            </a:r>
            <a:r>
              <a:rPr lang="ru-RU" dirty="0">
                <a:hlinkClick r:id="rId5" tooltip="Індекс споживчих цін"/>
              </a:rPr>
              <a:t> </a:t>
            </a:r>
            <a:r>
              <a:rPr lang="ru-RU" dirty="0" err="1">
                <a:hlinkClick r:id="rId5" tooltip="Індекс споживчих цін"/>
              </a:rPr>
              <a:t>цін</a:t>
            </a:r>
            <a:r>
              <a:rPr lang="ru-RU" dirty="0"/>
              <a:t> та </a:t>
            </a:r>
            <a:r>
              <a:rPr lang="ru-RU" dirty="0" err="1"/>
              <a:t>цін</a:t>
            </a:r>
            <a:r>
              <a:rPr lang="ru-RU" dirty="0"/>
              <a:t> </a:t>
            </a:r>
            <a:r>
              <a:rPr lang="ru-RU" dirty="0" err="1"/>
              <a:t>виробників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r>
              <a:rPr lang="ru-RU" dirty="0"/>
              <a:t>У </a:t>
            </a:r>
            <a:r>
              <a:rPr lang="ru-RU" dirty="0" err="1"/>
              <a:t>залежності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напрямку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встановлення</a:t>
            </a:r>
            <a:r>
              <a:rPr lang="ru-RU" dirty="0"/>
              <a:t> </a:t>
            </a:r>
            <a:r>
              <a:rPr lang="ru-RU" dirty="0" err="1">
                <a:hlinkClick r:id="rId6" tooltip="Податкова пільга"/>
              </a:rPr>
              <a:t>податкових</a:t>
            </a:r>
            <a:r>
              <a:rPr lang="ru-RU" dirty="0">
                <a:hlinkClick r:id="rId6" tooltip="Податкова пільга"/>
              </a:rPr>
              <a:t> </a:t>
            </a:r>
            <a:r>
              <a:rPr lang="ru-RU" dirty="0" err="1">
                <a:hlinkClick r:id="rId6" tooltip="Податкова пільга"/>
              </a:rPr>
              <a:t>пільг</a:t>
            </a:r>
            <a:r>
              <a:rPr lang="ru-RU" dirty="0"/>
              <a:t>.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податковою</a:t>
            </a:r>
            <a:r>
              <a:rPr lang="ru-RU" dirty="0"/>
              <a:t> </a:t>
            </a:r>
            <a:r>
              <a:rPr lang="ru-RU" dirty="0" err="1"/>
              <a:t>пільгою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даного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розуміється</a:t>
            </a:r>
            <a:r>
              <a:rPr lang="ru-RU" dirty="0"/>
              <a:t>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нульової</a:t>
            </a:r>
            <a:r>
              <a:rPr lang="ru-RU" dirty="0"/>
              <a:t> </a:t>
            </a:r>
            <a:r>
              <a:rPr lang="ru-RU" dirty="0" err="1"/>
              <a:t>податкової</a:t>
            </a:r>
            <a:r>
              <a:rPr lang="ru-RU" dirty="0"/>
              <a:t> ставки. </a:t>
            </a:r>
            <a:r>
              <a:rPr lang="ru-RU" dirty="0" err="1"/>
              <a:t>Новацією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встановлення</a:t>
            </a:r>
            <a:r>
              <a:rPr lang="ru-RU" dirty="0"/>
              <a:t> </a:t>
            </a:r>
            <a:r>
              <a:rPr lang="ru-RU" dirty="0" err="1"/>
              <a:t>пільг</a:t>
            </a:r>
            <a:r>
              <a:rPr lang="ru-RU" dirty="0"/>
              <a:t> з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нафтопродуктів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встановлено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легкі</a:t>
            </a:r>
            <a:r>
              <a:rPr lang="ru-RU" dirty="0"/>
              <a:t> </a:t>
            </a:r>
            <a:r>
              <a:rPr lang="ru-RU" dirty="0" err="1"/>
              <a:t>дистиляти</a:t>
            </a:r>
            <a:r>
              <a:rPr lang="ru-RU" dirty="0"/>
              <a:t> та </a:t>
            </a:r>
            <a:r>
              <a:rPr lang="ru-RU" dirty="0" err="1"/>
              <a:t>важкі</a:t>
            </a:r>
            <a:r>
              <a:rPr lang="ru-RU" dirty="0"/>
              <a:t> </a:t>
            </a:r>
            <a:r>
              <a:rPr lang="ru-RU" dirty="0" err="1"/>
              <a:t>дистиляти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реалізованими</a:t>
            </a:r>
            <a:r>
              <a:rPr lang="ru-RU" dirty="0"/>
              <a:t> як </a:t>
            </a:r>
            <a:r>
              <a:rPr lang="ru-RU" dirty="0" err="1"/>
              <a:t>сировина</a:t>
            </a:r>
            <a:r>
              <a:rPr lang="ru-RU" dirty="0"/>
              <a:t> для </a:t>
            </a:r>
            <a:r>
              <a:rPr lang="ru-RU" dirty="0" err="1"/>
              <a:t>виробництва</a:t>
            </a:r>
            <a:r>
              <a:rPr lang="ru-RU" dirty="0"/>
              <a:t> </a:t>
            </a:r>
            <a:r>
              <a:rPr lang="ru-RU" dirty="0" err="1"/>
              <a:t>етилену</a:t>
            </a:r>
            <a:r>
              <a:rPr lang="ru-RU" dirty="0"/>
              <a:t> за </a:t>
            </a:r>
            <a:r>
              <a:rPr lang="ru-RU" dirty="0" err="1"/>
              <a:t>нульовою</a:t>
            </a:r>
            <a:r>
              <a:rPr lang="ru-RU" dirty="0"/>
              <a:t> </a:t>
            </a:r>
            <a:r>
              <a:rPr lang="ru-RU" dirty="0" err="1"/>
              <a:t>ставкою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128006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 </a:t>
            </a:r>
            <a:r>
              <a:rPr lang="ru-RU" dirty="0" err="1">
                <a:hlinkClick r:id="rId2" tooltip="Податкове зобов'язання"/>
              </a:rPr>
              <a:t>податкових</a:t>
            </a:r>
            <a:r>
              <a:rPr lang="ru-RU" dirty="0">
                <a:hlinkClick r:id="rId2" tooltip="Податкове зобов'язання"/>
              </a:rPr>
              <a:t> </a:t>
            </a:r>
            <a:r>
              <a:rPr lang="ru-RU" dirty="0" err="1">
                <a:hlinkClick r:id="rId2" tooltip="Податкове зобов'язання"/>
              </a:rPr>
              <a:t>зобов'язань</a:t>
            </a:r>
            <a:r>
              <a:rPr lang="ru-RU" dirty="0"/>
              <a:t> </a:t>
            </a:r>
            <a:r>
              <a:rPr lang="ru-RU" dirty="0" err="1"/>
              <a:t>наближено</a:t>
            </a:r>
            <a:r>
              <a:rPr lang="ru-RU" dirty="0"/>
              <a:t> до </a:t>
            </a:r>
            <a:r>
              <a:rPr lang="ru-RU" dirty="0" err="1"/>
              <a:t>вимог</a:t>
            </a:r>
            <a:r>
              <a:rPr lang="ru-RU" dirty="0"/>
              <a:t> </a:t>
            </a:r>
            <a:r>
              <a:rPr lang="ru-RU" dirty="0" err="1">
                <a:hlinkClick r:id="rId3" tooltip="Бухгалтерський облік"/>
              </a:rPr>
              <a:t>бухгалтерського</a:t>
            </a:r>
            <a:r>
              <a:rPr lang="ru-RU" dirty="0">
                <a:hlinkClick r:id="rId3" tooltip="Бухгалтерський облік"/>
              </a:rPr>
              <a:t> </a:t>
            </a:r>
            <a:r>
              <a:rPr lang="ru-RU" dirty="0" err="1">
                <a:hlinkClick r:id="rId3" tooltip="Бухгалтерський облік"/>
              </a:rPr>
              <a:t>обліку</a:t>
            </a:r>
            <a:r>
              <a:rPr lang="ru-RU" dirty="0"/>
              <a:t> та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здійснюються</a:t>
            </a:r>
            <a:r>
              <a:rPr lang="ru-RU" dirty="0"/>
              <a:t> з </a:t>
            </a:r>
            <a:r>
              <a:rPr lang="ru-RU" dirty="0" err="1"/>
              <a:t>підакцизними</a:t>
            </a:r>
            <a:r>
              <a:rPr lang="ru-RU" dirty="0"/>
              <a:t> товарами:</a:t>
            </a:r>
          </a:p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вироблених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 — дата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виробником</a:t>
            </a:r>
            <a:r>
              <a:rPr lang="ru-RU" dirty="0"/>
              <a:t>;</a:t>
            </a:r>
          </a:p>
          <a:p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зіпсованого</a:t>
            </a:r>
            <a:r>
              <a:rPr lang="ru-RU" dirty="0"/>
              <a:t>, </a:t>
            </a:r>
            <a:r>
              <a:rPr lang="ru-RU" dirty="0" err="1"/>
              <a:t>знищеного</a:t>
            </a:r>
            <a:r>
              <a:rPr lang="ru-RU" dirty="0"/>
              <a:t>, </a:t>
            </a:r>
            <a:r>
              <a:rPr lang="ru-RU" dirty="0" err="1"/>
              <a:t>втраченого</a:t>
            </a:r>
            <a:r>
              <a:rPr lang="ru-RU" dirty="0"/>
              <a:t> </a:t>
            </a:r>
            <a:r>
              <a:rPr lang="ru-RU" dirty="0" err="1"/>
              <a:t>підакцизного</a:t>
            </a:r>
            <a:r>
              <a:rPr lang="ru-RU" dirty="0"/>
              <a:t> товару — дата </a:t>
            </a:r>
            <a:r>
              <a:rPr lang="ru-RU" dirty="0" err="1"/>
              <a:t>складання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акта;</a:t>
            </a:r>
          </a:p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— дата </a:t>
            </a:r>
            <a:r>
              <a:rPr lang="ru-RU" dirty="0" err="1"/>
              <a:t>подання</a:t>
            </a:r>
            <a:r>
              <a:rPr lang="ru-RU" dirty="0"/>
              <a:t> </a:t>
            </a:r>
            <a:r>
              <a:rPr lang="ru-RU" dirty="0" err="1">
                <a:hlinkClick r:id="rId4" tooltip="Митна декларація"/>
              </a:rPr>
              <a:t>митної</a:t>
            </a:r>
            <a:r>
              <a:rPr lang="ru-RU" dirty="0">
                <a:hlinkClick r:id="rId4" tooltip="Митна декларація"/>
              </a:rPr>
              <a:t> </a:t>
            </a:r>
            <a:r>
              <a:rPr lang="ru-RU" dirty="0" err="1">
                <a:hlinkClick r:id="rId4" tooltip="Митна декларація"/>
              </a:rPr>
              <a:t>декларації</a:t>
            </a:r>
            <a:r>
              <a:rPr lang="ru-RU" dirty="0"/>
              <a:t> </a:t>
            </a:r>
            <a:r>
              <a:rPr lang="ru-RU" dirty="0" err="1"/>
              <a:t>або</a:t>
            </a:r>
            <a:r>
              <a:rPr lang="ru-RU" dirty="0"/>
              <a:t> дата </a:t>
            </a:r>
            <a:r>
              <a:rPr lang="ru-RU" dirty="0" err="1"/>
              <a:t>нарахування</a:t>
            </a:r>
            <a:r>
              <a:rPr lang="ru-RU" dirty="0"/>
              <a:t> </a:t>
            </a:r>
            <a:r>
              <a:rPr lang="ru-RU" dirty="0" err="1"/>
              <a:t>податкового</a:t>
            </a:r>
            <a:r>
              <a:rPr lang="ru-RU" dirty="0"/>
              <a:t> </a:t>
            </a:r>
            <a:r>
              <a:rPr lang="ru-RU" dirty="0" err="1"/>
              <a:t>зобов'язання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органом;</a:t>
            </a:r>
          </a:p>
          <a:p>
            <a:r>
              <a:rPr lang="ru-RU" dirty="0"/>
              <a:t>при </a:t>
            </a:r>
            <a:r>
              <a:rPr lang="ru-RU" dirty="0" err="1"/>
              <a:t>передачі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вироблених</a:t>
            </a:r>
            <a:r>
              <a:rPr lang="ru-RU" dirty="0"/>
              <a:t> з </a:t>
            </a:r>
            <a:r>
              <a:rPr lang="ru-RU" dirty="0" err="1"/>
              <a:t>давальницької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 — дата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відвантаження</a:t>
            </a:r>
            <a:r>
              <a:rPr lang="ru-RU" dirty="0"/>
              <a:t> </a:t>
            </a:r>
            <a:r>
              <a:rPr lang="ru-RU" dirty="0" err="1"/>
              <a:t>виробником</a:t>
            </a:r>
            <a:r>
              <a:rPr lang="ru-RU" dirty="0"/>
              <a:t> </a:t>
            </a:r>
            <a:r>
              <a:rPr lang="ru-RU" dirty="0" err="1"/>
              <a:t>замовнику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за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дорученням</a:t>
            </a:r>
            <a:r>
              <a:rPr lang="ru-RU" dirty="0"/>
              <a:t> </a:t>
            </a:r>
            <a:r>
              <a:rPr lang="ru-RU" dirty="0" err="1"/>
              <a:t>іншій</a:t>
            </a:r>
            <a:r>
              <a:rPr lang="ru-RU" dirty="0"/>
              <a:t> </a:t>
            </a:r>
            <a:r>
              <a:rPr lang="ru-RU" dirty="0" err="1"/>
              <a:t>особі</a:t>
            </a:r>
            <a:r>
              <a:rPr lang="ru-RU" dirty="0"/>
              <a:t>;</a:t>
            </a:r>
          </a:p>
          <a:p>
            <a:r>
              <a:rPr lang="ru-RU" dirty="0"/>
              <a:t>при </a:t>
            </a:r>
            <a:r>
              <a:rPr lang="ru-RU" dirty="0" err="1"/>
              <a:t>використанні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 для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виробничих</a:t>
            </a:r>
            <a:r>
              <a:rPr lang="ru-RU" dirty="0"/>
              <a:t> потреб — дата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передачі</a:t>
            </a:r>
            <a:r>
              <a:rPr lang="ru-RU" dirty="0"/>
              <a:t> для такого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17746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Сума акцизного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, </a:t>
            </a:r>
            <a:r>
              <a:rPr lang="ru-RU" dirty="0" err="1"/>
              <a:t>виходячи</a:t>
            </a:r>
            <a:r>
              <a:rPr lang="ru-RU" dirty="0"/>
              <a:t> з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,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та ставок </a:t>
            </a:r>
            <a:r>
              <a:rPr lang="ru-RU" dirty="0" err="1"/>
              <a:t>цього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. </a:t>
            </a:r>
            <a:r>
              <a:rPr lang="ru-RU" dirty="0" err="1"/>
              <a:t>Якщо</a:t>
            </a:r>
            <a:r>
              <a:rPr lang="ru-RU" dirty="0"/>
              <a:t> ставку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встановлено</a:t>
            </a:r>
            <a:r>
              <a:rPr lang="ru-RU" dirty="0"/>
              <a:t> не у </a:t>
            </a:r>
            <a:r>
              <a:rPr lang="ru-RU" dirty="0" err="1"/>
              <a:t>гривнях</a:t>
            </a:r>
            <a:r>
              <a:rPr lang="ru-RU" dirty="0"/>
              <a:t>, а в </a:t>
            </a:r>
            <a:r>
              <a:rPr lang="ru-RU" dirty="0" err="1"/>
              <a:t>євро</a:t>
            </a:r>
            <a:r>
              <a:rPr lang="ru-RU" dirty="0"/>
              <a:t>, то до бюджету </a:t>
            </a:r>
            <a:r>
              <a:rPr lang="ru-RU" dirty="0" err="1"/>
              <a:t>акцизний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 все </a:t>
            </a:r>
            <a:r>
              <a:rPr lang="ru-RU" dirty="0" err="1"/>
              <a:t>рівно</a:t>
            </a:r>
            <a:r>
              <a:rPr lang="ru-RU" dirty="0"/>
              <a:t> </a:t>
            </a:r>
            <a:r>
              <a:rPr lang="ru-RU" dirty="0" err="1"/>
              <a:t>сплачується</a:t>
            </a:r>
            <a:r>
              <a:rPr lang="ru-RU" dirty="0"/>
              <a:t> у гривневому </a:t>
            </a:r>
            <a:r>
              <a:rPr lang="ru-RU" dirty="0" err="1"/>
              <a:t>еквіваленті</a:t>
            </a:r>
            <a:r>
              <a:rPr lang="ru-RU" dirty="0"/>
              <a:t>.</a:t>
            </a:r>
          </a:p>
          <a:p>
            <a:r>
              <a:rPr lang="ru-RU" dirty="0">
                <a:hlinkClick r:id="rId2" tooltip="Строк сплати податку"/>
              </a:rPr>
              <a:t>Строки </a:t>
            </a:r>
            <a:r>
              <a:rPr lang="ru-RU" dirty="0" err="1">
                <a:hlinkClick r:id="rId2" tooltip="Строк сплати податку"/>
              </a:rPr>
              <a:t>сплати</a:t>
            </a:r>
            <a:r>
              <a:rPr lang="ru-RU" dirty="0">
                <a:hlinkClick r:id="rId2" tooltip="Строк сплати податку"/>
              </a:rPr>
              <a:t> акцизного </a:t>
            </a:r>
            <a:r>
              <a:rPr lang="ru-RU" dirty="0" err="1">
                <a:hlinkClick r:id="rId2" tooltip="Строк сплати податку"/>
              </a:rPr>
              <a:t>податку</a:t>
            </a:r>
            <a:r>
              <a:rPr lang="ru-RU" dirty="0"/>
              <a:t> </a:t>
            </a:r>
            <a:r>
              <a:rPr lang="ru-RU" dirty="0" err="1"/>
              <a:t>становлять</a:t>
            </a:r>
            <a:r>
              <a:rPr lang="ru-RU" dirty="0"/>
              <a:t>:</a:t>
            </a:r>
          </a:p>
          <a:p>
            <a:r>
              <a:rPr lang="ru-RU" dirty="0"/>
              <a:t>для </a:t>
            </a:r>
            <a:r>
              <a:rPr lang="ru-RU" dirty="0" err="1"/>
              <a:t>виробників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— </a:t>
            </a:r>
            <a:r>
              <a:rPr lang="ru-RU" dirty="0" err="1"/>
              <a:t>протягом</a:t>
            </a:r>
            <a:r>
              <a:rPr lang="ru-RU" dirty="0"/>
              <a:t> 10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настають</a:t>
            </a:r>
            <a:r>
              <a:rPr lang="ru-RU" dirty="0"/>
              <a:t> за </a:t>
            </a:r>
            <a:r>
              <a:rPr lang="ru-RU" dirty="0" err="1"/>
              <a:t>останнім</a:t>
            </a:r>
            <a:r>
              <a:rPr lang="ru-RU" dirty="0"/>
              <a:t> днем граничного строку для </a:t>
            </a:r>
            <a:r>
              <a:rPr lang="ru-RU" dirty="0" err="1"/>
              <a:t>подання</a:t>
            </a:r>
            <a:r>
              <a:rPr lang="ru-RU" dirty="0"/>
              <a:t> </a:t>
            </a:r>
            <a:r>
              <a:rPr lang="ru-RU" dirty="0" err="1">
                <a:hlinkClick r:id="rId3" tooltip="Податкова декларація"/>
              </a:rPr>
              <a:t>податкової</a:t>
            </a:r>
            <a:r>
              <a:rPr lang="ru-RU" dirty="0">
                <a:hlinkClick r:id="rId3" tooltip="Податкова декларація"/>
              </a:rPr>
              <a:t> </a:t>
            </a:r>
            <a:r>
              <a:rPr lang="ru-RU" dirty="0" err="1">
                <a:hlinkClick r:id="rId3" tooltip="Податкова декларація"/>
              </a:rPr>
              <a:t>декларації</a:t>
            </a:r>
            <a:r>
              <a:rPr lang="ru-RU" dirty="0"/>
              <a:t> за </a:t>
            </a:r>
            <a:r>
              <a:rPr lang="ru-RU" dirty="0" err="1"/>
              <a:t>місяць</a:t>
            </a:r>
            <a:r>
              <a:rPr lang="ru-RU" dirty="0"/>
              <a:t>;</a:t>
            </a:r>
          </a:p>
          <a:p>
            <a:r>
              <a:rPr lang="ru-RU" dirty="0"/>
              <a:t>для </a:t>
            </a:r>
            <a:r>
              <a:rPr lang="ru-RU" dirty="0" err="1"/>
              <a:t>алкогольних</a:t>
            </a:r>
            <a:r>
              <a:rPr lang="ru-RU" dirty="0"/>
              <a:t> </a:t>
            </a:r>
            <a:r>
              <a:rPr lang="ru-RU" dirty="0" err="1"/>
              <a:t>напоїв</a:t>
            </a:r>
            <a:r>
              <a:rPr lang="ru-RU" dirty="0"/>
              <a:t>, при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спирт </a:t>
            </a:r>
            <a:r>
              <a:rPr lang="ru-RU" dirty="0" err="1"/>
              <a:t>етиловий</a:t>
            </a:r>
            <a:r>
              <a:rPr lang="ru-RU" dirty="0"/>
              <a:t> </a:t>
            </a:r>
            <a:r>
              <a:rPr lang="ru-RU" dirty="0" err="1"/>
              <a:t>неденатурований</a:t>
            </a:r>
            <a:r>
              <a:rPr lang="ru-RU" dirty="0"/>
              <a:t>, — при </a:t>
            </a:r>
            <a:r>
              <a:rPr lang="ru-RU" dirty="0" err="1"/>
              <a:t>придбанні</a:t>
            </a:r>
            <a:r>
              <a:rPr lang="ru-RU" dirty="0"/>
              <a:t> марок акцизного </a:t>
            </a:r>
            <a:r>
              <a:rPr lang="ru-RU" dirty="0" err="1"/>
              <a:t>податку</a:t>
            </a:r>
            <a:r>
              <a:rPr lang="ru-RU" dirty="0"/>
              <a:t>;</a:t>
            </a:r>
          </a:p>
          <a:p>
            <a:r>
              <a:rPr lang="ru-RU" dirty="0"/>
              <a:t>для </a:t>
            </a:r>
            <a:r>
              <a:rPr lang="ru-RU" dirty="0" err="1"/>
              <a:t>власників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, </a:t>
            </a:r>
            <a:r>
              <a:rPr lang="ru-RU" dirty="0" err="1"/>
              <a:t>виробленої</a:t>
            </a:r>
            <a:r>
              <a:rPr lang="ru-RU" dirty="0"/>
              <a:t> з </a:t>
            </a:r>
            <a:r>
              <a:rPr lang="ru-RU" dirty="0" err="1"/>
              <a:t>давальницької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 — не </a:t>
            </a:r>
            <a:r>
              <a:rPr lang="ru-RU" dirty="0" err="1"/>
              <a:t>пізніше</a:t>
            </a:r>
            <a:r>
              <a:rPr lang="ru-RU" dirty="0"/>
              <a:t> </a:t>
            </a:r>
            <a:r>
              <a:rPr lang="ru-RU" dirty="0" err="1"/>
              <a:t>дати</a:t>
            </a:r>
            <a:r>
              <a:rPr lang="ru-RU" dirty="0"/>
              <a:t> </a:t>
            </a:r>
            <a:r>
              <a:rPr lang="ru-RU" dirty="0" err="1"/>
              <a:t>відвантаження</a:t>
            </a:r>
            <a:r>
              <a:rPr lang="ru-RU" dirty="0"/>
              <a:t> </a:t>
            </a:r>
            <a:r>
              <a:rPr lang="ru-RU" dirty="0" err="1"/>
              <a:t>готової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;</a:t>
            </a:r>
          </a:p>
          <a:p>
            <a:r>
              <a:rPr lang="ru-RU" dirty="0"/>
              <a:t>для </a:t>
            </a:r>
            <a:r>
              <a:rPr lang="ru-RU" dirty="0" err="1"/>
              <a:t>імпортованих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маркованої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) — до </a:t>
            </a:r>
            <a:r>
              <a:rPr lang="ru-RU" dirty="0" err="1"/>
              <a:t>або</a:t>
            </a:r>
            <a:r>
              <a:rPr lang="ru-RU" dirty="0"/>
              <a:t> в день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;</a:t>
            </a:r>
          </a:p>
          <a:p>
            <a:r>
              <a:rPr lang="ru-RU" dirty="0"/>
              <a:t>для </a:t>
            </a:r>
            <a:r>
              <a:rPr lang="ru-RU" dirty="0" err="1"/>
              <a:t>імпортерів</a:t>
            </a:r>
            <a:r>
              <a:rPr lang="ru-RU" dirty="0"/>
              <a:t> </a:t>
            </a:r>
            <a:r>
              <a:rPr lang="ru-RU" dirty="0" err="1"/>
              <a:t>маркованої</a:t>
            </a:r>
            <a:r>
              <a:rPr lang="ru-RU" dirty="0"/>
              <a:t> </a:t>
            </a:r>
            <a:r>
              <a:rPr lang="ru-RU" dirty="0" err="1"/>
              <a:t>підакцизної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 — при </a:t>
            </a:r>
            <a:r>
              <a:rPr lang="ru-RU" dirty="0" err="1"/>
              <a:t>придбанні</a:t>
            </a:r>
            <a:r>
              <a:rPr lang="ru-RU" dirty="0"/>
              <a:t> марок акцизного </a:t>
            </a:r>
            <a:r>
              <a:rPr lang="ru-RU" dirty="0" err="1"/>
              <a:t>податку</a:t>
            </a:r>
            <a:r>
              <a:rPr lang="ru-RU" dirty="0"/>
              <a:t> з доплатою (у </a:t>
            </a:r>
            <a:r>
              <a:rPr lang="ru-RU" dirty="0" err="1"/>
              <a:t>разі</a:t>
            </a:r>
            <a:r>
              <a:rPr lang="ru-RU" dirty="0"/>
              <a:t> потреби) на день </a:t>
            </a:r>
            <a:r>
              <a:rPr lang="ru-RU" dirty="0" err="1"/>
              <a:t>подання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декларації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90058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44730" y="1885512"/>
            <a:ext cx="9422676" cy="2869369"/>
          </a:xfrm>
        </p:spPr>
        <p:txBody>
          <a:bodyPr>
            <a:normAutofit/>
          </a:bodyPr>
          <a:lstStyle/>
          <a:p>
            <a:r>
              <a:rPr lang="ru-RU" sz="1600" dirty="0"/>
              <a:t>є </a:t>
            </a:r>
            <a:r>
              <a:rPr lang="ru-RU" sz="1600" dirty="0" err="1"/>
              <a:t>загальнодержавним</a:t>
            </a:r>
            <a:r>
              <a:rPr lang="ru-RU" sz="1600" dirty="0"/>
              <a:t> </a:t>
            </a:r>
            <a:r>
              <a:rPr lang="ru-RU" sz="1600" dirty="0" err="1"/>
              <a:t>податком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встановлений</a:t>
            </a:r>
            <a:r>
              <a:rPr lang="ru-RU" sz="1600" dirty="0"/>
              <a:t> </a:t>
            </a:r>
            <a:r>
              <a:rPr lang="ru-RU" sz="1600" dirty="0" err="1"/>
              <a:t>Податковим</a:t>
            </a:r>
            <a:r>
              <a:rPr lang="ru-RU" sz="1600" dirty="0"/>
              <a:t> кодексом </a:t>
            </a:r>
            <a:r>
              <a:rPr lang="ru-RU" sz="1600" dirty="0" err="1" smtClean="0"/>
              <a:t>України</a:t>
            </a:r>
            <a:r>
              <a:rPr lang="ru-RU" sz="1600" dirty="0"/>
              <a:t> та </a:t>
            </a:r>
            <a:r>
              <a:rPr lang="ru-RU" sz="1600" dirty="0" err="1"/>
              <a:t>Митним</a:t>
            </a:r>
            <a:r>
              <a:rPr lang="ru-RU" sz="1600" dirty="0"/>
              <a:t> Кодексом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, </a:t>
            </a:r>
            <a:r>
              <a:rPr lang="ru-RU" sz="1600" dirty="0" err="1"/>
              <a:t>який</a:t>
            </a:r>
            <a:r>
              <a:rPr lang="ru-RU" sz="1600" dirty="0"/>
              <a:t> </a:t>
            </a:r>
            <a:r>
              <a:rPr lang="ru-RU" sz="1600" dirty="0" err="1"/>
              <a:t>нараховується</a:t>
            </a:r>
            <a:r>
              <a:rPr lang="ru-RU" sz="1600" dirty="0"/>
              <a:t> та </a:t>
            </a:r>
            <a:r>
              <a:rPr lang="ru-RU" sz="1600" dirty="0" err="1"/>
              <a:t>сплачується</a:t>
            </a:r>
            <a:r>
              <a:rPr lang="ru-RU" sz="1600" dirty="0"/>
              <a:t> </a:t>
            </a:r>
            <a:r>
              <a:rPr lang="ru-RU" sz="1600" dirty="0" err="1"/>
              <a:t>відповідно</a:t>
            </a:r>
            <a:r>
              <a:rPr lang="ru-RU" sz="1600" dirty="0"/>
              <a:t> до </a:t>
            </a:r>
            <a:r>
              <a:rPr lang="ru-RU" sz="1600" dirty="0" err="1"/>
              <a:t>положень</a:t>
            </a:r>
            <a:r>
              <a:rPr lang="ru-RU" sz="1600" dirty="0"/>
              <a:t> </a:t>
            </a:r>
            <a:r>
              <a:rPr lang="ru-RU" sz="1600" dirty="0" err="1"/>
              <a:t>Митного</a:t>
            </a:r>
            <a:r>
              <a:rPr lang="ru-RU" sz="1600" dirty="0"/>
              <a:t> кодексу, </a:t>
            </a:r>
            <a:r>
              <a:rPr lang="ru-RU" sz="1600" dirty="0" err="1"/>
              <a:t>законів</a:t>
            </a:r>
            <a:r>
              <a:rPr lang="ru-RU" sz="1600" dirty="0"/>
              <a:t> </a:t>
            </a:r>
            <a:r>
              <a:rPr lang="ru-RU" sz="1600" dirty="0" err="1"/>
              <a:t>України</a:t>
            </a:r>
            <a:r>
              <a:rPr lang="ru-RU" sz="1600" dirty="0"/>
              <a:t> та </a:t>
            </a:r>
            <a:r>
              <a:rPr lang="ru-RU" sz="1600" dirty="0" err="1"/>
              <a:t>міжнародних</a:t>
            </a:r>
            <a:r>
              <a:rPr lang="ru-RU" sz="1600" dirty="0"/>
              <a:t> </a:t>
            </a:r>
            <a:r>
              <a:rPr lang="ru-RU" sz="1600" dirty="0" err="1"/>
              <a:t>договорів</a:t>
            </a:r>
            <a:r>
              <a:rPr lang="ru-RU" sz="1600" dirty="0"/>
              <a:t>, </a:t>
            </a:r>
            <a:r>
              <a:rPr lang="ru-RU" sz="1600" dirty="0" err="1"/>
              <a:t>згода</a:t>
            </a:r>
            <a:r>
              <a:rPr lang="ru-RU" sz="1600" dirty="0"/>
              <a:t> на </a:t>
            </a:r>
            <a:r>
              <a:rPr lang="ru-RU" sz="1600" dirty="0" err="1"/>
              <a:t>обов’язковість</a:t>
            </a:r>
            <a:r>
              <a:rPr lang="ru-RU" sz="1600" dirty="0"/>
              <a:t> </a:t>
            </a:r>
            <a:r>
              <a:rPr lang="ru-RU" sz="1600" dirty="0" err="1"/>
              <a:t>яких</a:t>
            </a:r>
            <a:r>
              <a:rPr lang="ru-RU" sz="1600" dirty="0"/>
              <a:t> </a:t>
            </a:r>
            <a:r>
              <a:rPr lang="ru-RU" sz="1600" dirty="0" err="1"/>
              <a:t>надана</a:t>
            </a:r>
            <a:r>
              <a:rPr lang="ru-RU" sz="1600" dirty="0"/>
              <a:t> Верховною Радою </a:t>
            </a:r>
            <a:r>
              <a:rPr lang="ru-RU" sz="1600" dirty="0" err="1" smtClean="0"/>
              <a:t>України</a:t>
            </a:r>
            <a:r>
              <a:rPr lang="ru-RU" sz="1600" dirty="0" smtClean="0"/>
              <a:t>.</a:t>
            </a:r>
            <a:endParaRPr lang="ru-RU" sz="1600" dirty="0"/>
          </a:p>
          <a:p>
            <a:r>
              <a:rPr lang="ru-RU" sz="1600" dirty="0" err="1"/>
              <a:t>Мито</a:t>
            </a:r>
            <a:r>
              <a:rPr lang="ru-RU" sz="1600" dirty="0"/>
              <a:t> є одним з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митних</a:t>
            </a:r>
            <a:r>
              <a:rPr lang="ru-RU" sz="1600" dirty="0"/>
              <a:t> </a:t>
            </a:r>
            <a:r>
              <a:rPr lang="ru-RU" sz="1600" dirty="0" err="1"/>
              <a:t>платежів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визначені</a:t>
            </a:r>
            <a:r>
              <a:rPr lang="ru-RU" sz="1600" dirty="0"/>
              <a:t> </a:t>
            </a:r>
            <a:r>
              <a:rPr lang="ru-RU" sz="1600" dirty="0" err="1"/>
              <a:t>Митним</a:t>
            </a:r>
            <a:r>
              <a:rPr lang="ru-RU" sz="1600" dirty="0"/>
              <a:t> кодексом </a:t>
            </a:r>
            <a:r>
              <a:rPr lang="ru-RU" sz="1600" dirty="0" err="1" smtClean="0"/>
              <a:t>України</a:t>
            </a:r>
            <a:r>
              <a:rPr lang="ru-RU" sz="1600" dirty="0"/>
              <a:t>.</a:t>
            </a:r>
            <a:endParaRPr lang="ru-RU" sz="16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49234" y="322427"/>
            <a:ext cx="10328992" cy="922900"/>
          </a:xfrm>
        </p:spPr>
        <p:txBody>
          <a:bodyPr/>
          <a:lstStyle/>
          <a:p>
            <a:r>
              <a:rPr lang="ru-RU" dirty="0" smtClean="0"/>
              <a:t>МИТО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704164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81319" y="1532309"/>
            <a:ext cx="10515599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dirty="0"/>
              <a:t>За </a:t>
            </a:r>
            <a:r>
              <a:rPr lang="ru-RU" dirty="0" err="1"/>
              <a:t>Кіотською</a:t>
            </a:r>
            <a:r>
              <a:rPr lang="ru-RU" dirty="0"/>
              <a:t> </a:t>
            </a:r>
            <a:r>
              <a:rPr lang="ru-RU" dirty="0" err="1"/>
              <a:t>конвенцією</a:t>
            </a:r>
            <a:r>
              <a:rPr lang="ru-RU" dirty="0"/>
              <a:t> "</a:t>
            </a:r>
            <a:r>
              <a:rPr lang="ru-RU" dirty="0" err="1"/>
              <a:t>мита</a:t>
            </a:r>
            <a:r>
              <a:rPr lang="ru-RU" dirty="0"/>
              <a:t>" - </a:t>
            </a:r>
            <a:r>
              <a:rPr lang="ru-RU" dirty="0" err="1"/>
              <a:t>передбачені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тарифом </a:t>
            </a:r>
            <a:r>
              <a:rPr lang="ru-RU" dirty="0" err="1"/>
              <a:t>митні</a:t>
            </a:r>
            <a:r>
              <a:rPr lang="ru-RU" dirty="0"/>
              <a:t> </a:t>
            </a:r>
            <a:r>
              <a:rPr lang="ru-RU" dirty="0" err="1"/>
              <a:t>збори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вивозяться</a:t>
            </a:r>
            <a:r>
              <a:rPr lang="ru-RU" dirty="0"/>
              <a:t> з </a:t>
            </a:r>
            <a:r>
              <a:rPr lang="ru-RU" dirty="0" err="1"/>
              <a:t>неї</a:t>
            </a:r>
            <a:r>
              <a:rPr lang="ru-RU" dirty="0"/>
              <a:t> </a:t>
            </a:r>
            <a:r>
              <a:rPr lang="ru-RU" baseline="30000" dirty="0">
                <a:hlinkClick r:id="rId2"/>
              </a:rPr>
              <a:t>[3]</a:t>
            </a:r>
            <a:r>
              <a:rPr lang="ru-RU" dirty="0"/>
              <a:t>.</a:t>
            </a:r>
          </a:p>
          <a:p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слід</a:t>
            </a:r>
            <a:r>
              <a:rPr lang="ru-RU" dirty="0"/>
              <a:t> </a:t>
            </a:r>
            <a:r>
              <a:rPr lang="ru-RU" dirty="0" err="1"/>
              <a:t>відрізняти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 </a:t>
            </a:r>
            <a:r>
              <a:rPr lang="ru-RU" dirty="0">
                <a:hlinkClick r:id="rId3" tooltip="Державне мито"/>
              </a:rPr>
              <a:t>державного </a:t>
            </a:r>
            <a:r>
              <a:rPr lang="ru-RU" dirty="0" err="1">
                <a:hlinkClick r:id="rId3" tooltip="Державне мито"/>
              </a:rPr>
              <a:t>мита</a:t>
            </a:r>
            <a:r>
              <a:rPr lang="ru-RU" dirty="0"/>
              <a:t> - </a:t>
            </a:r>
            <a:r>
              <a:rPr lang="ru-RU" dirty="0" err="1"/>
              <a:t>грошової</a:t>
            </a:r>
            <a:r>
              <a:rPr lang="ru-RU" dirty="0"/>
              <a:t> </a:t>
            </a:r>
            <a:r>
              <a:rPr lang="ru-RU" dirty="0" err="1"/>
              <a:t>суми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стягується</a:t>
            </a:r>
            <a:r>
              <a:rPr lang="ru-RU" dirty="0"/>
              <a:t> в </a:t>
            </a:r>
            <a:r>
              <a:rPr lang="ru-RU" dirty="0" err="1"/>
              <a:t>судових</a:t>
            </a:r>
            <a:r>
              <a:rPr lang="ru-RU" dirty="0"/>
              <a:t> і </a:t>
            </a:r>
            <a:r>
              <a:rPr lang="ru-RU" dirty="0" err="1"/>
              <a:t>арбітражних</a:t>
            </a:r>
            <a:r>
              <a:rPr lang="ru-RU" dirty="0"/>
              <a:t> органах, </a:t>
            </a:r>
            <a:r>
              <a:rPr lang="ru-RU" dirty="0" err="1"/>
              <a:t>нотаріальних</a:t>
            </a:r>
            <a:r>
              <a:rPr lang="ru-RU" dirty="0"/>
              <a:t> конторах, органах </a:t>
            </a:r>
            <a:r>
              <a:rPr lang="ru-RU" dirty="0">
                <a:hlinkClick r:id="rId4" tooltip="Міністерство закордонних справ"/>
              </a:rPr>
              <a:t>МЗС</a:t>
            </a:r>
            <a:r>
              <a:rPr lang="ru-RU" dirty="0"/>
              <a:t>, МВС, </a:t>
            </a:r>
            <a:r>
              <a:rPr lang="ru-RU" dirty="0" err="1"/>
              <a:t>міських</a:t>
            </a:r>
            <a:r>
              <a:rPr lang="ru-RU" dirty="0"/>
              <a:t>, </a:t>
            </a:r>
            <a:r>
              <a:rPr lang="ru-RU" dirty="0" err="1"/>
              <a:t>сільських</a:t>
            </a:r>
            <a:r>
              <a:rPr lang="ru-RU" dirty="0"/>
              <a:t>, </a:t>
            </a:r>
            <a:r>
              <a:rPr lang="ru-RU" dirty="0" err="1"/>
              <a:t>селищних</a:t>
            </a:r>
            <a:r>
              <a:rPr lang="ru-RU" dirty="0"/>
              <a:t> радах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уповноважених</a:t>
            </a:r>
            <a:r>
              <a:rPr lang="ru-RU" dirty="0"/>
              <a:t> на те органах за </a:t>
            </a:r>
            <a:r>
              <a:rPr lang="ru-RU" dirty="0" err="1"/>
              <a:t>вчиненням</a:t>
            </a:r>
            <a:r>
              <a:rPr lang="ru-RU" dirty="0"/>
              <a:t> ними </a:t>
            </a:r>
            <a:r>
              <a:rPr lang="ru-RU" dirty="0" err="1"/>
              <a:t>дій</a:t>
            </a:r>
            <a:r>
              <a:rPr lang="ru-RU" dirty="0"/>
              <a:t> з </a:t>
            </a:r>
            <a:r>
              <a:rPr lang="ru-RU" dirty="0" err="1"/>
              <a:t>об'єктами</a:t>
            </a:r>
            <a:r>
              <a:rPr lang="ru-RU" dirty="0"/>
              <a:t> </a:t>
            </a:r>
            <a:r>
              <a:rPr lang="ru-RU" dirty="0" err="1"/>
              <a:t>нерухомого</a:t>
            </a:r>
            <a:r>
              <a:rPr lang="ru-RU" dirty="0"/>
              <a:t> майна і </a:t>
            </a:r>
            <a:r>
              <a:rPr lang="ru-RU" dirty="0" err="1"/>
              <a:t>видачу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юридичне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.</a:t>
            </a:r>
          </a:p>
          <a:p>
            <a:pPr marL="0" lvl="0" indent="0">
              <a:lnSpc>
                <a:spcPct val="100000"/>
              </a:lnSpc>
              <a:buClrTx/>
              <a:buNone/>
            </a:pPr>
            <a:endParaRPr lang="ru-RU" altLang="ru-RU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562937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81319" y="393535"/>
            <a:ext cx="10988167" cy="60016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розглядаютьють</a:t>
            </a:r>
            <a:r>
              <a:rPr lang="ru-RU" dirty="0"/>
              <a:t> в </a:t>
            </a:r>
            <a:r>
              <a:rPr lang="ru-RU" dirty="0" err="1"/>
              <a:t>різних</a:t>
            </a:r>
            <a:r>
              <a:rPr lang="ru-RU" dirty="0"/>
              <a:t> аспектах: як </a:t>
            </a:r>
            <a:r>
              <a:rPr lang="ru-RU" dirty="0" err="1"/>
              <a:t>податок</a:t>
            </a:r>
            <a:r>
              <a:rPr lang="ru-RU" dirty="0"/>
              <a:t>; як </a:t>
            </a:r>
            <a:r>
              <a:rPr lang="ru-RU" dirty="0" err="1"/>
              <a:t>засіб</a:t>
            </a:r>
            <a:r>
              <a:rPr lang="ru-RU" dirty="0"/>
              <a:t> </a:t>
            </a:r>
            <a:r>
              <a:rPr lang="ru-RU" dirty="0" err="1"/>
              <a:t>митно</a:t>
            </a:r>
            <a:r>
              <a:rPr lang="ru-RU" dirty="0"/>
              <a:t>-тарифного </a:t>
            </a:r>
            <a:r>
              <a:rPr lang="ru-RU" dirty="0" err="1"/>
              <a:t>регулювання</a:t>
            </a:r>
            <a:r>
              <a:rPr lang="ru-RU" dirty="0"/>
              <a:t>; як </a:t>
            </a:r>
            <a:r>
              <a:rPr lang="ru-RU" dirty="0" err="1"/>
              <a:t>вартісну</a:t>
            </a:r>
            <a:r>
              <a:rPr lang="ru-RU" dirty="0"/>
              <a:t> </a:t>
            </a:r>
            <a:r>
              <a:rPr lang="ru-RU" dirty="0" err="1"/>
              <a:t>категорію</a:t>
            </a:r>
            <a:r>
              <a:rPr lang="ru-RU" dirty="0"/>
              <a:t>. </a:t>
            </a:r>
            <a:r>
              <a:rPr lang="ru-RU" dirty="0" err="1"/>
              <a:t>Мито</a:t>
            </a:r>
            <a:r>
              <a:rPr lang="ru-RU" dirty="0"/>
              <a:t>, як </a:t>
            </a:r>
            <a:r>
              <a:rPr lang="ru-RU" dirty="0" err="1"/>
              <a:t>податок</a:t>
            </a:r>
            <a:r>
              <a:rPr lang="ru-RU" dirty="0"/>
              <a:t> – є </a:t>
            </a:r>
            <a:r>
              <a:rPr lang="ru-RU" dirty="0" err="1"/>
              <a:t>інструментом</a:t>
            </a:r>
            <a:r>
              <a:rPr lang="ru-RU" dirty="0"/>
              <a:t> </a:t>
            </a:r>
            <a:r>
              <a:rPr lang="ru-RU" dirty="0" err="1"/>
              <a:t>наповнення</a:t>
            </a:r>
            <a:r>
              <a:rPr lang="ru-RU" dirty="0"/>
              <a:t> Державного бюджету </a:t>
            </a:r>
            <a:r>
              <a:rPr lang="ru-RU" dirty="0" err="1"/>
              <a:t>України</a:t>
            </a:r>
            <a:r>
              <a:rPr lang="ru-RU" dirty="0"/>
              <a:t>. У </a:t>
            </a:r>
            <a:r>
              <a:rPr lang="ru-RU" dirty="0" err="1"/>
              <a:t>науці</a:t>
            </a:r>
            <a:r>
              <a:rPr lang="ru-RU" dirty="0"/>
              <a:t> </a:t>
            </a:r>
            <a:r>
              <a:rPr lang="ru-RU" dirty="0" err="1"/>
              <a:t>адміністративного</a:t>
            </a:r>
            <a:r>
              <a:rPr lang="ru-RU" dirty="0"/>
              <a:t> і </a:t>
            </a:r>
            <a:r>
              <a:rPr lang="ru-RU" dirty="0" err="1"/>
              <a:t>фінансового</a:t>
            </a:r>
            <a:r>
              <a:rPr lang="ru-RU" dirty="0"/>
              <a:t> права, </a:t>
            </a:r>
            <a:r>
              <a:rPr lang="ru-RU" dirty="0" err="1"/>
              <a:t>мито</a:t>
            </a:r>
            <a:r>
              <a:rPr lang="ru-RU" dirty="0"/>
              <a:t> </a:t>
            </a:r>
            <a:r>
              <a:rPr lang="ru-RU" dirty="0" err="1"/>
              <a:t>поділяють</a:t>
            </a:r>
            <a:r>
              <a:rPr lang="ru-RU" dirty="0"/>
              <a:t>:</a:t>
            </a:r>
          </a:p>
          <a:p>
            <a:r>
              <a:rPr lang="ru-RU" dirty="0"/>
              <a:t>а) за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структур,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встановлюють</a:t>
            </a:r>
            <a:r>
              <a:rPr lang="ru-RU" dirty="0"/>
              <a:t> (</a:t>
            </a:r>
            <a:r>
              <a:rPr lang="ru-RU" dirty="0" err="1"/>
              <a:t>мито</a:t>
            </a:r>
            <a:r>
              <a:rPr lang="ru-RU" dirty="0"/>
              <a:t> є </a:t>
            </a:r>
            <a:r>
              <a:rPr lang="ru-RU" dirty="0" err="1"/>
              <a:t>загальнодержавним</a:t>
            </a:r>
            <a:r>
              <a:rPr lang="ru-RU" dirty="0"/>
              <a:t> </a:t>
            </a:r>
            <a:r>
              <a:rPr lang="ru-RU" dirty="0" err="1"/>
              <a:t>податком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вищим</a:t>
            </a:r>
            <a:r>
              <a:rPr lang="ru-RU" dirty="0"/>
              <a:t> органом </a:t>
            </a:r>
            <a:r>
              <a:rPr lang="ru-RU" dirty="0" err="1"/>
              <a:t>законодавчої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 шляхом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Законів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а </a:t>
            </a:r>
            <a:r>
              <a:rPr lang="ru-RU" dirty="0" err="1"/>
              <a:t>стягнення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є </a:t>
            </a:r>
            <a:r>
              <a:rPr lang="ru-RU" dirty="0" err="1"/>
              <a:t>обов`язковим</a:t>
            </a:r>
            <a:r>
              <a:rPr lang="ru-RU" dirty="0"/>
              <a:t> на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);</a:t>
            </a:r>
          </a:p>
          <a:p>
            <a:r>
              <a:rPr lang="ru-RU" dirty="0"/>
              <a:t>б) за формою </a:t>
            </a:r>
            <a:r>
              <a:rPr lang="ru-RU" dirty="0" err="1"/>
              <a:t>оподаткування</a:t>
            </a:r>
            <a:r>
              <a:rPr lang="ru-RU" dirty="0"/>
              <a:t> та </a:t>
            </a:r>
            <a:r>
              <a:rPr lang="ru-RU" dirty="0" err="1"/>
              <a:t>економічним</a:t>
            </a:r>
            <a:r>
              <a:rPr lang="ru-RU" dirty="0"/>
              <a:t> </a:t>
            </a:r>
            <a:r>
              <a:rPr lang="ru-RU" dirty="0" err="1"/>
              <a:t>змістом</a:t>
            </a:r>
            <a:r>
              <a:rPr lang="ru-RU" dirty="0"/>
              <a:t> </a:t>
            </a:r>
            <a:r>
              <a:rPr lang="ru-RU" dirty="0" err="1"/>
              <a:t>об’єкта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(</a:t>
            </a:r>
            <a:r>
              <a:rPr lang="ru-RU" dirty="0" err="1"/>
              <a:t>мито</a:t>
            </a:r>
            <a:r>
              <a:rPr lang="ru-RU" dirty="0"/>
              <a:t> є </a:t>
            </a:r>
            <a:r>
              <a:rPr lang="ru-RU" dirty="0" err="1"/>
              <a:t>непрямим</a:t>
            </a:r>
            <a:r>
              <a:rPr lang="ru-RU" dirty="0"/>
              <a:t> </a:t>
            </a:r>
            <a:r>
              <a:rPr lang="ru-RU" dirty="0" err="1"/>
              <a:t>податком</a:t>
            </a:r>
            <a:r>
              <a:rPr lang="ru-RU" dirty="0"/>
              <a:t> (</a:t>
            </a:r>
            <a:r>
              <a:rPr lang="ru-RU" dirty="0" err="1"/>
              <a:t>податком</a:t>
            </a:r>
            <a:r>
              <a:rPr lang="ru-RU" dirty="0"/>
              <a:t> на </a:t>
            </a:r>
            <a:r>
              <a:rPr lang="ru-RU" dirty="0" err="1"/>
              <a:t>споживання</a:t>
            </a:r>
            <a:r>
              <a:rPr lang="ru-RU" dirty="0"/>
              <a:t>),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встановлюється</a:t>
            </a:r>
            <a:r>
              <a:rPr lang="ru-RU" dirty="0"/>
              <a:t> в </a:t>
            </a:r>
            <a:r>
              <a:rPr lang="ru-RU" dirty="0" err="1"/>
              <a:t>цінах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і </a:t>
            </a:r>
            <a:r>
              <a:rPr lang="ru-RU" dirty="0" err="1"/>
              <a:t>послуг</a:t>
            </a:r>
            <a:r>
              <a:rPr lang="ru-RU" dirty="0"/>
              <a:t>, 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для </a:t>
            </a:r>
            <a:r>
              <a:rPr lang="ru-RU" dirty="0" err="1"/>
              <a:t>окремого</a:t>
            </a:r>
            <a:r>
              <a:rPr lang="ru-RU" dirty="0"/>
              <a:t> </a:t>
            </a:r>
            <a:r>
              <a:rPr lang="ru-RU" dirty="0" err="1"/>
              <a:t>платника</a:t>
            </a:r>
            <a:r>
              <a:rPr lang="ru-RU" dirty="0"/>
              <a:t> прямо не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доходів</a:t>
            </a:r>
            <a:r>
              <a:rPr lang="ru-RU" dirty="0"/>
              <a:t>, </a:t>
            </a:r>
            <a:r>
              <a:rPr lang="ru-RU" dirty="0" err="1"/>
              <a:t>тож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платить в абсолютному </a:t>
            </a:r>
            <a:r>
              <a:rPr lang="ru-RU" dirty="0" err="1"/>
              <a:t>розмірі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той,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споживає</a:t>
            </a:r>
            <a:r>
              <a:rPr lang="ru-RU" dirty="0"/>
              <a:t>;</a:t>
            </a:r>
          </a:p>
          <a:p>
            <a:r>
              <a:rPr lang="ru-RU" dirty="0"/>
              <a:t>в) за способом </a:t>
            </a:r>
            <a:r>
              <a:rPr lang="ru-RU" dirty="0" err="1"/>
              <a:t>стягнення</a:t>
            </a:r>
            <a:r>
              <a:rPr lang="ru-RU" dirty="0"/>
              <a:t> – </a:t>
            </a:r>
            <a:r>
              <a:rPr lang="ru-RU" dirty="0" err="1"/>
              <a:t>окладним</a:t>
            </a:r>
            <a:r>
              <a:rPr lang="ru-RU" dirty="0"/>
              <a:t> (</a:t>
            </a:r>
            <a:r>
              <a:rPr lang="ru-RU" dirty="0" err="1"/>
              <a:t>спочатку</a:t>
            </a:r>
            <a:r>
              <a:rPr lang="ru-RU" dirty="0"/>
              <a:t> </a:t>
            </a:r>
            <a:r>
              <a:rPr lang="ru-RU" dirty="0" err="1"/>
              <a:t>установлюються</a:t>
            </a:r>
            <a:r>
              <a:rPr lang="ru-RU" dirty="0"/>
              <a:t> ставки </a:t>
            </a:r>
            <a:r>
              <a:rPr lang="ru-RU" dirty="0" err="1"/>
              <a:t>мита</a:t>
            </a:r>
            <a:r>
              <a:rPr lang="ru-RU" dirty="0"/>
              <a:t> для </a:t>
            </a:r>
            <a:r>
              <a:rPr lang="ru-RU" dirty="0" err="1"/>
              <a:t>всіх</a:t>
            </a:r>
            <a:r>
              <a:rPr lang="ru-RU" dirty="0"/>
              <a:t> </a:t>
            </a:r>
            <a:r>
              <a:rPr lang="ru-RU" dirty="0" err="1"/>
              <a:t>платників</a:t>
            </a:r>
            <a:r>
              <a:rPr lang="ru-RU" dirty="0"/>
              <a:t>, а </a:t>
            </a:r>
            <a:r>
              <a:rPr lang="ru-RU" dirty="0" err="1"/>
              <a:t>відтак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для кожного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7103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Grp="1" noChangeArrowheads="1"/>
          </p:cNvSpPr>
          <p:nvPr>
            <p:ph sz="quarter" idx="13"/>
          </p:nvPr>
        </p:nvSpPr>
        <p:spPr bwMode="auto">
          <a:xfrm>
            <a:off x="681319" y="1149159"/>
            <a:ext cx="10515599" cy="44903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застосовуються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ввізне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- </a:t>
            </a:r>
            <a:r>
              <a:rPr lang="ru-RU" dirty="0" err="1"/>
              <a:t>встановлюється</a:t>
            </a:r>
            <a:r>
              <a:rPr lang="ru-RU" dirty="0"/>
              <a:t> </a:t>
            </a:r>
            <a:r>
              <a:rPr lang="ru-RU" dirty="0" err="1"/>
              <a:t>Митним</a:t>
            </a:r>
            <a:r>
              <a:rPr lang="ru-RU" dirty="0"/>
              <a:t> тарифом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2) </a:t>
            </a:r>
            <a:r>
              <a:rPr lang="ru-RU" dirty="0" err="1"/>
              <a:t>вивізне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- </a:t>
            </a:r>
            <a:r>
              <a:rPr lang="ru-RU" dirty="0" err="1"/>
              <a:t>встановлюється</a:t>
            </a:r>
            <a:r>
              <a:rPr lang="ru-RU" dirty="0"/>
              <a:t> законом на </a:t>
            </a:r>
            <a:r>
              <a:rPr lang="ru-RU" dirty="0" err="1"/>
              <a:t>українські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вивозяться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сезонне</a:t>
            </a:r>
            <a:r>
              <a:rPr lang="ru-RU" dirty="0"/>
              <a:t> </a:t>
            </a:r>
            <a:r>
              <a:rPr lang="ru-RU" dirty="0" err="1"/>
              <a:t>мито</a:t>
            </a:r>
            <a:r>
              <a:rPr lang="ru-RU" dirty="0"/>
              <a:t> - </a:t>
            </a:r>
            <a:r>
              <a:rPr lang="ru-RU" dirty="0" err="1"/>
              <a:t>встановлюватися</a:t>
            </a:r>
            <a:r>
              <a:rPr lang="ru-RU" dirty="0"/>
              <a:t> на строк не </a:t>
            </a:r>
            <a:r>
              <a:rPr lang="ru-RU" dirty="0" err="1"/>
              <a:t>менше</a:t>
            </a:r>
            <a:r>
              <a:rPr lang="ru-RU" dirty="0"/>
              <a:t> 60 та не </a:t>
            </a:r>
            <a:r>
              <a:rPr lang="ru-RU" dirty="0" err="1"/>
              <a:t>більше</a:t>
            </a:r>
            <a:r>
              <a:rPr lang="ru-RU" dirty="0"/>
              <a:t> 120 </a:t>
            </a:r>
            <a:r>
              <a:rPr lang="ru-RU" dirty="0" err="1"/>
              <a:t>послідовних</a:t>
            </a:r>
            <a:r>
              <a:rPr lang="ru-RU" dirty="0"/>
              <a:t> </a:t>
            </a:r>
            <a:r>
              <a:rPr lang="ru-RU" dirty="0" err="1"/>
              <a:t>календарних</a:t>
            </a:r>
            <a:r>
              <a:rPr lang="ru-RU" dirty="0"/>
              <a:t> </a:t>
            </a:r>
            <a:r>
              <a:rPr lang="ru-RU" dirty="0" err="1"/>
              <a:t>днів</a:t>
            </a:r>
            <a:r>
              <a:rPr lang="ru-RU" dirty="0"/>
              <a:t> з дня </a:t>
            </a:r>
            <a:r>
              <a:rPr lang="ru-RU" dirty="0" err="1"/>
              <a:t>встановлення</a:t>
            </a:r>
            <a:r>
              <a:rPr lang="ru-RU" dirty="0"/>
              <a:t> сезонного </a:t>
            </a:r>
            <a:r>
              <a:rPr lang="ru-RU" dirty="0" err="1"/>
              <a:t>мита</a:t>
            </a:r>
            <a:r>
              <a:rPr lang="ru-RU" dirty="0"/>
              <a:t>;</a:t>
            </a:r>
          </a:p>
          <a:p>
            <a:r>
              <a:rPr lang="ru-RU" dirty="0"/>
              <a:t>4) </a:t>
            </a:r>
            <a:r>
              <a:rPr lang="ru-RU" dirty="0" err="1"/>
              <a:t>особливі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мита</a:t>
            </a:r>
            <a:r>
              <a:rPr lang="ru-RU" dirty="0"/>
              <a:t> – </a:t>
            </a:r>
            <a:r>
              <a:rPr lang="ru-RU" dirty="0" err="1"/>
              <a:t>встановлюються</a:t>
            </a:r>
            <a:r>
              <a:rPr lang="ru-RU" dirty="0"/>
              <a:t> законами </a:t>
            </a:r>
            <a:r>
              <a:rPr lang="ru-RU" dirty="0" err="1"/>
              <a:t>України</a:t>
            </a:r>
            <a:r>
              <a:rPr lang="ru-RU" dirty="0"/>
              <a:t> з метою </a:t>
            </a:r>
            <a:r>
              <a:rPr lang="ru-RU" dirty="0" err="1"/>
              <a:t>захисту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інтересів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українських</a:t>
            </a:r>
            <a:r>
              <a:rPr lang="ru-RU" dirty="0"/>
              <a:t> </a:t>
            </a:r>
            <a:r>
              <a:rPr lang="ru-RU" dirty="0" err="1"/>
              <a:t>товаровиробників</a:t>
            </a:r>
            <a:r>
              <a:rPr lang="ru-RU" dirty="0"/>
              <a:t>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 smtClean="0"/>
              <a:t>мита</a:t>
            </a:r>
            <a:r>
              <a:rPr lang="ru-RU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16229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r>
              <a:rPr lang="ru-RU" sz="1600" dirty="0"/>
              <a:t>В </a:t>
            </a:r>
            <a:r>
              <a:rPr lang="ru-RU" sz="1600" dirty="0" err="1"/>
              <a:t>Україні</a:t>
            </a:r>
            <a:r>
              <a:rPr lang="ru-RU" sz="1600" dirty="0"/>
              <a:t> </a:t>
            </a:r>
            <a:r>
              <a:rPr lang="ru-RU" sz="1600" dirty="0" err="1"/>
              <a:t>застосовуються</a:t>
            </a:r>
            <a:r>
              <a:rPr lang="ru-RU" sz="1600" dirty="0"/>
              <a:t> </a:t>
            </a:r>
            <a:r>
              <a:rPr lang="ru-RU" sz="1600" dirty="0" err="1"/>
              <a:t>такі</a:t>
            </a:r>
            <a:r>
              <a:rPr lang="ru-RU" sz="1600" dirty="0"/>
              <a:t> </a:t>
            </a:r>
            <a:r>
              <a:rPr lang="ru-RU" sz="1600" dirty="0" err="1"/>
              <a:t>види</a:t>
            </a:r>
            <a:r>
              <a:rPr lang="ru-RU" sz="1600" dirty="0"/>
              <a:t> ставок </a:t>
            </a:r>
            <a:r>
              <a:rPr lang="ru-RU" sz="1600" dirty="0" err="1"/>
              <a:t>мита</a:t>
            </a:r>
            <a:r>
              <a:rPr lang="ru-RU" sz="1600" dirty="0"/>
              <a:t>: 1)</a:t>
            </a:r>
            <a:r>
              <a:rPr lang="ru-RU" sz="1600" dirty="0" err="1"/>
              <a:t>адвалорна</a:t>
            </a:r>
            <a:r>
              <a:rPr lang="ru-RU" sz="1600" dirty="0"/>
              <a:t>; 2)</a:t>
            </a:r>
            <a:r>
              <a:rPr lang="ru-RU" sz="1600" dirty="0" err="1"/>
              <a:t>специфічна</a:t>
            </a:r>
            <a:r>
              <a:rPr lang="ru-RU" sz="1600" dirty="0"/>
              <a:t> та 3) </a:t>
            </a:r>
            <a:r>
              <a:rPr lang="ru-RU" sz="1600" dirty="0" err="1"/>
              <a:t>комбінована</a:t>
            </a:r>
            <a:r>
              <a:rPr lang="ru-RU" sz="1600" dirty="0"/>
              <a:t>.</a:t>
            </a:r>
          </a:p>
          <a:p>
            <a:r>
              <a:rPr lang="ru-RU" sz="1600" dirty="0"/>
              <a:t>1) </a:t>
            </a:r>
            <a:r>
              <a:rPr lang="ru-RU" sz="1600" dirty="0" err="1"/>
              <a:t>адвалорна</a:t>
            </a:r>
            <a:r>
              <a:rPr lang="ru-RU" sz="1600" dirty="0"/>
              <a:t> ставка </a:t>
            </a:r>
            <a:r>
              <a:rPr lang="ru-RU" sz="1600" dirty="0" err="1"/>
              <a:t>мита</a:t>
            </a:r>
            <a:r>
              <a:rPr lang="ru-RU" sz="1600" dirty="0"/>
              <a:t> </a:t>
            </a:r>
            <a:r>
              <a:rPr lang="ru-RU" sz="1600" dirty="0" err="1"/>
              <a:t>встановлюється</a:t>
            </a:r>
            <a:r>
              <a:rPr lang="ru-RU" sz="1600" dirty="0"/>
              <a:t> у </a:t>
            </a:r>
            <a:r>
              <a:rPr lang="ru-RU" sz="1600" dirty="0" err="1"/>
              <a:t>відсотках</a:t>
            </a:r>
            <a:r>
              <a:rPr lang="ru-RU" sz="1600" dirty="0"/>
              <a:t> до </a:t>
            </a:r>
            <a:r>
              <a:rPr lang="ru-RU" sz="1600" dirty="0" err="1"/>
              <a:t>митної</a:t>
            </a:r>
            <a:r>
              <a:rPr lang="ru-RU" sz="1600" dirty="0"/>
              <a:t> </a:t>
            </a:r>
            <a:r>
              <a:rPr lang="ru-RU" sz="1600" dirty="0" err="1"/>
              <a:t>вартості</a:t>
            </a:r>
            <a:r>
              <a:rPr lang="ru-RU" sz="1600" dirty="0"/>
              <a:t> </a:t>
            </a:r>
            <a:r>
              <a:rPr lang="ru-RU" sz="1600" dirty="0" err="1"/>
              <a:t>товарів</a:t>
            </a:r>
            <a:r>
              <a:rPr lang="ru-RU" sz="1600" dirty="0"/>
              <a:t>;</a:t>
            </a:r>
          </a:p>
          <a:p>
            <a:r>
              <a:rPr lang="ru-RU" sz="1600" dirty="0"/>
              <a:t>2) </a:t>
            </a:r>
            <a:r>
              <a:rPr lang="ru-RU" sz="1600" dirty="0" err="1"/>
              <a:t>специфічна</a:t>
            </a:r>
            <a:r>
              <a:rPr lang="ru-RU" sz="1600" dirty="0"/>
              <a:t> - у грошовому </a:t>
            </a:r>
            <a:r>
              <a:rPr lang="ru-RU" sz="1600" dirty="0" err="1"/>
              <a:t>розмірі</a:t>
            </a:r>
            <a:r>
              <a:rPr lang="ru-RU" sz="1600" dirty="0"/>
              <a:t> на </a:t>
            </a:r>
            <a:r>
              <a:rPr lang="ru-RU" sz="1600" dirty="0" err="1"/>
              <a:t>одиницю</a:t>
            </a:r>
            <a:r>
              <a:rPr lang="ru-RU" sz="1600" dirty="0"/>
              <a:t> </a:t>
            </a:r>
            <a:r>
              <a:rPr lang="ru-RU" sz="1600" dirty="0" err="1"/>
              <a:t>кількості</a:t>
            </a:r>
            <a:r>
              <a:rPr lang="ru-RU" sz="1600" dirty="0"/>
              <a:t> </a:t>
            </a:r>
            <a:r>
              <a:rPr lang="ru-RU" sz="1600" dirty="0" err="1"/>
              <a:t>товарів</a:t>
            </a:r>
            <a:r>
              <a:rPr lang="ru-RU" sz="1600" dirty="0"/>
              <a:t> у </a:t>
            </a:r>
            <a:r>
              <a:rPr lang="ru-RU" sz="1600" dirty="0" err="1"/>
              <a:t>встановлених</a:t>
            </a:r>
            <a:r>
              <a:rPr lang="ru-RU" sz="1600" dirty="0"/>
              <a:t> законом </a:t>
            </a:r>
            <a:r>
              <a:rPr lang="ru-RU" sz="1600" dirty="0" err="1"/>
              <a:t>одиницях</a:t>
            </a:r>
            <a:r>
              <a:rPr lang="ru-RU" sz="1600" dirty="0"/>
              <a:t> </a:t>
            </a:r>
            <a:r>
              <a:rPr lang="ru-RU" sz="1600" dirty="0" err="1"/>
              <a:t>виміру</a:t>
            </a:r>
            <a:r>
              <a:rPr lang="ru-RU" sz="1600" dirty="0"/>
              <a:t>.;</a:t>
            </a:r>
          </a:p>
          <a:p>
            <a:r>
              <a:rPr lang="ru-RU" sz="1600" dirty="0"/>
              <a:t>3) </a:t>
            </a:r>
            <a:r>
              <a:rPr lang="ru-RU" sz="1600" dirty="0" err="1"/>
              <a:t>комбінована</a:t>
            </a:r>
            <a:r>
              <a:rPr lang="ru-RU" sz="1600" dirty="0"/>
              <a:t> - </a:t>
            </a:r>
            <a:r>
              <a:rPr lang="ru-RU" sz="1600" dirty="0" err="1"/>
              <a:t>складається</a:t>
            </a:r>
            <a:r>
              <a:rPr lang="ru-RU" sz="1600" dirty="0"/>
              <a:t> з </a:t>
            </a:r>
            <a:r>
              <a:rPr lang="ru-RU" sz="1600" dirty="0" err="1"/>
              <a:t>адвалорної</a:t>
            </a:r>
            <a:r>
              <a:rPr lang="ru-RU" sz="1600" dirty="0"/>
              <a:t> та </a:t>
            </a:r>
            <a:r>
              <a:rPr lang="ru-RU" sz="1600" dirty="0" err="1"/>
              <a:t>специфічної</a:t>
            </a:r>
            <a:r>
              <a:rPr lang="ru-RU" sz="1600" dirty="0"/>
              <a:t> ставок </a:t>
            </a:r>
            <a:r>
              <a:rPr lang="ru-RU" sz="1600" dirty="0" err="1"/>
              <a:t>мита</a:t>
            </a:r>
            <a:r>
              <a:rPr lang="ru-RU" sz="1600" dirty="0"/>
              <a:t>.</a:t>
            </a:r>
          </a:p>
          <a:p>
            <a:r>
              <a:rPr lang="ru-RU" sz="1600" dirty="0"/>
              <a:t>Ставки </a:t>
            </a:r>
            <a:r>
              <a:rPr lang="ru-RU" sz="1600" dirty="0" err="1"/>
              <a:t>мита</a:t>
            </a:r>
            <a:r>
              <a:rPr lang="ru-RU" sz="1600" dirty="0"/>
              <a:t>, </a:t>
            </a:r>
            <a:r>
              <a:rPr lang="ru-RU" sz="1600" dirty="0" err="1"/>
              <a:t>крім</a:t>
            </a:r>
            <a:r>
              <a:rPr lang="ru-RU" sz="1600" dirty="0"/>
              <a:t> сезонного та </a:t>
            </a:r>
            <a:r>
              <a:rPr lang="ru-RU" sz="1600" dirty="0" err="1"/>
              <a:t>особливих</a:t>
            </a:r>
            <a:r>
              <a:rPr lang="ru-RU" sz="1600" dirty="0"/>
              <a:t> </a:t>
            </a:r>
            <a:r>
              <a:rPr lang="ru-RU" sz="1600" dirty="0" err="1"/>
              <a:t>видів</a:t>
            </a:r>
            <a:r>
              <a:rPr lang="ru-RU" sz="1600" dirty="0"/>
              <a:t> </a:t>
            </a:r>
            <a:r>
              <a:rPr lang="ru-RU" sz="1600" dirty="0" err="1"/>
              <a:t>мита</a:t>
            </a:r>
            <a:r>
              <a:rPr lang="ru-RU" sz="1600" dirty="0"/>
              <a:t>, </a:t>
            </a:r>
            <a:r>
              <a:rPr lang="ru-RU" sz="1600" dirty="0" err="1"/>
              <a:t>встановлюються</a:t>
            </a:r>
            <a:r>
              <a:rPr lang="ru-RU" sz="1600" dirty="0"/>
              <a:t> </a:t>
            </a:r>
            <a:r>
              <a:rPr lang="ru-RU" sz="1600" dirty="0" err="1"/>
              <a:t>виключно</a:t>
            </a:r>
            <a:r>
              <a:rPr lang="ru-RU" sz="1600" dirty="0"/>
              <a:t> законами </a:t>
            </a:r>
            <a:r>
              <a:rPr lang="ru-RU" sz="1600" dirty="0" err="1"/>
              <a:t>України</a:t>
            </a:r>
            <a:r>
              <a:rPr lang="ru-RU" sz="1600" dirty="0"/>
              <a:t> з </a:t>
            </a:r>
            <a:r>
              <a:rPr lang="ru-RU" sz="1600" dirty="0" err="1"/>
              <a:t>питань</a:t>
            </a:r>
            <a:r>
              <a:rPr lang="ru-RU" sz="1600" dirty="0"/>
              <a:t> </a:t>
            </a:r>
            <a:r>
              <a:rPr lang="ru-RU" sz="1600" dirty="0" err="1"/>
              <a:t>оподаткування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630606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lnSpcReduction="10000"/>
          </a:bodyPr>
          <a:lstStyle/>
          <a:p>
            <a:r>
              <a:rPr lang="ru-RU" b="1" dirty="0" err="1"/>
              <a:t>Акцизний</a:t>
            </a:r>
            <a:r>
              <a:rPr lang="ru-RU" b="1" dirty="0"/>
              <a:t> </a:t>
            </a:r>
            <a:r>
              <a:rPr lang="ru-RU" b="1" dirty="0" err="1"/>
              <a:t>податок</a:t>
            </a:r>
            <a:r>
              <a:rPr lang="ru-RU" dirty="0"/>
              <a:t> — </a:t>
            </a:r>
            <a:r>
              <a:rPr lang="ru-RU" dirty="0" err="1"/>
              <a:t>це</a:t>
            </a:r>
            <a:r>
              <a:rPr lang="ru-RU" dirty="0"/>
              <a:t> </a:t>
            </a:r>
            <a:r>
              <a:rPr lang="ru-RU" dirty="0" err="1">
                <a:hlinkClick r:id="rId2" tooltip="Непрямі податки"/>
              </a:rPr>
              <a:t>непрямий</a:t>
            </a:r>
            <a:r>
              <a:rPr lang="ru-RU" dirty="0">
                <a:hlinkClick r:id="rId2" tooltip="Непрямі податки"/>
              </a:rPr>
              <a:t> </a:t>
            </a:r>
            <a:r>
              <a:rPr lang="ru-RU" dirty="0" err="1">
                <a:hlinkClick r:id="rId2" tooltip="Непрямі податки"/>
              </a:rPr>
              <a:t>податок</a:t>
            </a:r>
            <a:r>
              <a:rPr lang="ru-RU" dirty="0"/>
              <a:t> на </a:t>
            </a:r>
            <a:r>
              <a:rPr lang="ru-RU" dirty="0" err="1"/>
              <a:t>споживання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включається</a:t>
            </a:r>
            <a:r>
              <a:rPr lang="ru-RU" dirty="0"/>
              <a:t> до </a:t>
            </a:r>
            <a:r>
              <a:rPr lang="ru-RU" dirty="0" err="1"/>
              <a:t>ціни</a:t>
            </a:r>
            <a:r>
              <a:rPr lang="ru-RU" dirty="0"/>
              <a:t> таких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непрямий</a:t>
            </a:r>
            <a:r>
              <a:rPr lang="ru-RU" dirty="0"/>
              <a:t> </a:t>
            </a:r>
            <a:r>
              <a:rPr lang="ru-RU" dirty="0" err="1"/>
              <a:t>податок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сплачують</a:t>
            </a:r>
            <a:r>
              <a:rPr lang="ru-RU" dirty="0"/>
              <a:t> </a:t>
            </a:r>
            <a:r>
              <a:rPr lang="ru-RU" dirty="0" err="1"/>
              <a:t>виробники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продавці</a:t>
            </a:r>
            <a:r>
              <a:rPr lang="ru-RU" dirty="0"/>
              <a:t>, </a:t>
            </a:r>
            <a:r>
              <a:rPr lang="ru-RU" dirty="0" err="1"/>
              <a:t>призначений</a:t>
            </a:r>
            <a:r>
              <a:rPr lang="ru-RU" dirty="0"/>
              <a:t> для </a:t>
            </a:r>
            <a:r>
              <a:rPr lang="ru-RU" dirty="0" err="1"/>
              <a:t>регулювання</a:t>
            </a:r>
            <a:r>
              <a:rPr lang="ru-RU" dirty="0"/>
              <a:t> </a:t>
            </a:r>
            <a:r>
              <a:rPr lang="ru-RU" dirty="0" err="1"/>
              <a:t>попиту</a:t>
            </a:r>
            <a:r>
              <a:rPr lang="ru-RU" dirty="0"/>
              <a:t> на </a:t>
            </a:r>
            <a:r>
              <a:rPr lang="ru-RU" dirty="0" err="1"/>
              <a:t>певні</a:t>
            </a:r>
            <a:r>
              <a:rPr lang="ru-RU" dirty="0"/>
              <a:t> </a:t>
            </a:r>
            <a:r>
              <a:rPr lang="ru-RU" dirty="0" err="1"/>
              <a:t>товари</a:t>
            </a:r>
            <a:r>
              <a:rPr lang="ru-RU" dirty="0"/>
              <a:t> (БО-17-1, 2018 </a:t>
            </a:r>
            <a:r>
              <a:rPr lang="ru-RU" dirty="0" err="1"/>
              <a:t>рік</a:t>
            </a:r>
            <a:r>
              <a:rPr lang="ru-RU" dirty="0"/>
              <a:t>) </a:t>
            </a:r>
            <a:r>
              <a:rPr lang="ru-RU" dirty="0" err="1"/>
              <a:t>Статтею</a:t>
            </a:r>
            <a:r>
              <a:rPr lang="ru-RU" dirty="0"/>
              <a:t> 215 </a:t>
            </a:r>
            <a:r>
              <a:rPr lang="ru-RU" dirty="0" err="1">
                <a:hlinkClick r:id="rId3" tooltip="Податковий кодекс України"/>
              </a:rPr>
              <a:t>Податкового</a:t>
            </a:r>
            <a:r>
              <a:rPr lang="ru-RU" dirty="0">
                <a:hlinkClick r:id="rId3" tooltip="Податковий кодекс України"/>
              </a:rPr>
              <a:t> кодексу </a:t>
            </a:r>
            <a:r>
              <a:rPr lang="ru-RU" dirty="0" err="1">
                <a:hlinkClick r:id="rId3" tooltip="Податковий кодекс України"/>
              </a:rPr>
              <a:t>України</a:t>
            </a:r>
            <a:r>
              <a:rPr lang="ru-RU" dirty="0"/>
              <a:t> </a:t>
            </a:r>
            <a:r>
              <a:rPr lang="ru-RU" dirty="0" err="1"/>
              <a:t>визначено</a:t>
            </a:r>
            <a:r>
              <a:rPr lang="ru-RU" dirty="0"/>
              <a:t> </a:t>
            </a:r>
            <a:r>
              <a:rPr lang="ru-RU" dirty="0" err="1"/>
              <a:t>наступний</a:t>
            </a:r>
            <a:r>
              <a:rPr lang="ru-RU" dirty="0"/>
              <a:t>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:</a:t>
            </a:r>
          </a:p>
          <a:p>
            <a:r>
              <a:rPr lang="ru-RU" dirty="0">
                <a:hlinkClick r:id="rId4" tooltip="Спирт етиловий"/>
              </a:rPr>
              <a:t>спирт </a:t>
            </a:r>
            <a:r>
              <a:rPr lang="ru-RU" dirty="0" err="1">
                <a:hlinkClick r:id="rId4" tooltip="Спирт етиловий"/>
              </a:rPr>
              <a:t>етиловий</a:t>
            </a:r>
            <a:r>
              <a:rPr lang="ru-RU" dirty="0"/>
              <a:t> та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спиртові</a:t>
            </a:r>
            <a:r>
              <a:rPr lang="ru-RU" dirty="0"/>
              <a:t> </a:t>
            </a:r>
            <a:r>
              <a:rPr lang="ru-RU" dirty="0" err="1"/>
              <a:t>дистиляти</a:t>
            </a:r>
            <a:r>
              <a:rPr lang="ru-RU" dirty="0"/>
              <a:t>, </a:t>
            </a:r>
            <a:r>
              <a:rPr lang="ru-RU" dirty="0" err="1">
                <a:hlinkClick r:id="rId5" tooltip="Алкогольні напої"/>
              </a:rPr>
              <a:t>алкогольні</a:t>
            </a:r>
            <a:r>
              <a:rPr lang="ru-RU" dirty="0">
                <a:hlinkClick r:id="rId5" tooltip="Алкогольні напої"/>
              </a:rPr>
              <a:t> </a:t>
            </a:r>
            <a:r>
              <a:rPr lang="ru-RU" dirty="0" err="1">
                <a:hlinkClick r:id="rId5" tooltip="Алкогольні напої"/>
              </a:rPr>
              <a:t>напої</a:t>
            </a:r>
            <a:r>
              <a:rPr lang="ru-RU" dirty="0"/>
              <a:t>, </a:t>
            </a:r>
            <a:r>
              <a:rPr lang="ru-RU" dirty="0">
                <a:hlinkClick r:id="rId6" tooltip="Пиво"/>
              </a:rPr>
              <a:t>пиво</a:t>
            </a:r>
            <a:r>
              <a:rPr lang="ru-RU" dirty="0"/>
              <a:t>;</a:t>
            </a:r>
          </a:p>
          <a:p>
            <a:r>
              <a:rPr lang="ru-RU" dirty="0" err="1">
                <a:hlinkClick r:id="rId7" tooltip="Тютюнові вироби"/>
              </a:rPr>
              <a:t>тютюнові</a:t>
            </a:r>
            <a:r>
              <a:rPr lang="ru-RU" dirty="0">
                <a:hlinkClick r:id="rId7" tooltip="Тютюнові вироби"/>
              </a:rPr>
              <a:t> </a:t>
            </a:r>
            <a:r>
              <a:rPr lang="ru-RU" dirty="0" err="1">
                <a:hlinkClick r:id="rId7" tooltip="Тютюнові вироби"/>
              </a:rPr>
              <a:t>вироби</a:t>
            </a:r>
            <a:r>
              <a:rPr lang="ru-RU" dirty="0"/>
              <a:t>, </a:t>
            </a:r>
            <a:r>
              <a:rPr lang="ru-RU" dirty="0">
                <a:hlinkClick r:id="rId8" tooltip="Тютюн"/>
              </a:rPr>
              <a:t>тютюн</a:t>
            </a:r>
            <a:r>
              <a:rPr lang="ru-RU" dirty="0"/>
              <a:t> та </a:t>
            </a:r>
            <a:r>
              <a:rPr lang="ru-RU" dirty="0" err="1"/>
              <a:t>промислові</a:t>
            </a:r>
            <a:r>
              <a:rPr lang="ru-RU" dirty="0"/>
              <a:t> </a:t>
            </a:r>
            <a:r>
              <a:rPr lang="ru-RU" dirty="0" err="1"/>
              <a:t>замінники</a:t>
            </a:r>
            <a:r>
              <a:rPr lang="ru-RU" dirty="0"/>
              <a:t> тютюну;</a:t>
            </a:r>
          </a:p>
          <a:p>
            <a:r>
              <a:rPr lang="ru-RU" dirty="0" err="1">
                <a:hlinkClick r:id="rId9" tooltip="Нафтопродукти"/>
              </a:rPr>
              <a:t>нафтопродукти</a:t>
            </a:r>
            <a:r>
              <a:rPr lang="ru-RU" dirty="0"/>
              <a:t>, </a:t>
            </a:r>
            <a:r>
              <a:rPr lang="ru-RU" dirty="0" err="1">
                <a:hlinkClick r:id="rId10" tooltip="Скраплений газ"/>
              </a:rPr>
              <a:t>скраплений</a:t>
            </a:r>
            <a:r>
              <a:rPr lang="ru-RU" dirty="0">
                <a:hlinkClick r:id="rId10" tooltip="Скраплений газ"/>
              </a:rPr>
              <a:t> газ</a:t>
            </a:r>
            <a:r>
              <a:rPr lang="ru-RU" dirty="0"/>
              <a:t>;</a:t>
            </a:r>
          </a:p>
          <a:p>
            <a:r>
              <a:rPr lang="ru-RU" dirty="0" err="1">
                <a:hlinkClick r:id="rId11" tooltip="Легкові автомобілі"/>
              </a:rPr>
              <a:t>легкові</a:t>
            </a:r>
            <a:r>
              <a:rPr lang="ru-RU" dirty="0">
                <a:hlinkClick r:id="rId11" tooltip="Легкові автомобілі"/>
              </a:rPr>
              <a:t> </a:t>
            </a:r>
            <a:r>
              <a:rPr lang="ru-RU" dirty="0" err="1">
                <a:hlinkClick r:id="rId11" tooltip="Легкові автомобілі"/>
              </a:rPr>
              <a:t>автомобілі</a:t>
            </a:r>
            <a:r>
              <a:rPr lang="ru-RU" dirty="0"/>
              <a:t>, </a:t>
            </a:r>
            <a:r>
              <a:rPr lang="ru-RU" dirty="0" err="1"/>
              <a:t>кузови</a:t>
            </a:r>
            <a:r>
              <a:rPr lang="ru-RU" dirty="0"/>
              <a:t> до них, </a:t>
            </a:r>
            <a:r>
              <a:rPr lang="ru-RU" dirty="0" err="1">
                <a:hlinkClick r:id="rId12" tooltip="Причіп"/>
              </a:rPr>
              <a:t>причепи</a:t>
            </a:r>
            <a:r>
              <a:rPr lang="ru-RU" dirty="0"/>
              <a:t> та </a:t>
            </a:r>
            <a:r>
              <a:rPr lang="ru-RU" dirty="0" err="1">
                <a:hlinkClick r:id="rId13" tooltip="Напівпричіп"/>
              </a:rPr>
              <a:t>напівпричепи</a:t>
            </a:r>
            <a:r>
              <a:rPr lang="ru-RU" dirty="0"/>
              <a:t>, </a:t>
            </a:r>
            <a:r>
              <a:rPr lang="ru-RU" dirty="0" err="1">
                <a:hlinkClick r:id="rId14" tooltip="Мотоцикл"/>
              </a:rPr>
              <a:t>мотоцикли</a:t>
            </a:r>
            <a:r>
              <a:rPr lang="ru-RU" dirty="0"/>
              <a:t>;</a:t>
            </a:r>
          </a:p>
          <a:p>
            <a:r>
              <a:rPr lang="ru-RU" dirty="0" err="1">
                <a:hlinkClick r:id="rId15" tooltip="Електрична енергія"/>
              </a:rPr>
              <a:t>електрична</a:t>
            </a:r>
            <a:r>
              <a:rPr lang="ru-RU" dirty="0">
                <a:hlinkClick r:id="rId15" tooltip="Електрична енергія"/>
              </a:rPr>
              <a:t> </a:t>
            </a:r>
            <a:r>
              <a:rPr lang="ru-RU" dirty="0" err="1">
                <a:hlinkClick r:id="rId15" tooltip="Електрична енергія"/>
              </a:rPr>
              <a:t>енергія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661597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91884" y="1879399"/>
            <a:ext cx="11800116" cy="6141183"/>
          </a:xfrm>
        </p:spPr>
        <p:txBody>
          <a:bodyPr>
            <a:normAutofit/>
          </a:bodyPr>
          <a:lstStyle/>
          <a:p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набуттям</a:t>
            </a:r>
            <a:r>
              <a:rPr lang="ru-RU" sz="1600" dirty="0"/>
              <a:t> </a:t>
            </a:r>
            <a:r>
              <a:rPr lang="ru-RU" sz="1600" dirty="0" err="1"/>
              <a:t>чинності</a:t>
            </a:r>
            <a:r>
              <a:rPr lang="ru-RU" sz="1600" dirty="0"/>
              <a:t> </a:t>
            </a:r>
            <a:r>
              <a:rPr lang="ru-RU" sz="1600" dirty="0" err="1"/>
              <a:t>Податкового</a:t>
            </a:r>
            <a:r>
              <a:rPr lang="ru-RU" sz="1600" dirty="0"/>
              <a:t> кодексу </a:t>
            </a:r>
            <a:r>
              <a:rPr lang="ru-RU" sz="1600" dirty="0" err="1"/>
              <a:t>України</a:t>
            </a:r>
            <a:r>
              <a:rPr lang="ru-RU" sz="1600" dirty="0"/>
              <a:t> коло </a:t>
            </a:r>
            <a:r>
              <a:rPr lang="ru-RU" sz="1600" dirty="0" err="1">
                <a:hlinkClick r:id="rId2" tooltip="Платник податків"/>
              </a:rPr>
              <a:t>платників</a:t>
            </a:r>
            <a:r>
              <a:rPr lang="ru-RU" sz="1600" dirty="0">
                <a:hlinkClick r:id="rId2" tooltip="Платник податків"/>
              </a:rPr>
              <a:t> акцизного </a:t>
            </a:r>
            <a:r>
              <a:rPr lang="ru-RU" sz="1600" dirty="0" err="1">
                <a:hlinkClick r:id="rId2" tooltip="Платник податків"/>
              </a:rPr>
              <a:t>податку</a:t>
            </a:r>
            <a:r>
              <a:rPr lang="ru-RU" sz="1600" dirty="0"/>
              <a:t> </a:t>
            </a:r>
            <a:r>
              <a:rPr lang="ru-RU" sz="1600" dirty="0" err="1"/>
              <a:t>розширено</a:t>
            </a:r>
            <a:r>
              <a:rPr lang="ru-RU" sz="1600" dirty="0"/>
              <a:t>. </a:t>
            </a:r>
            <a:r>
              <a:rPr lang="ru-RU" sz="1600" dirty="0" err="1"/>
              <a:t>Поряд</a:t>
            </a:r>
            <a:r>
              <a:rPr lang="ru-RU" sz="1600" dirty="0"/>
              <a:t> </a:t>
            </a:r>
            <a:r>
              <a:rPr lang="ru-RU" sz="1600" dirty="0" err="1"/>
              <a:t>із</a:t>
            </a:r>
            <a:r>
              <a:rPr lang="ru-RU" sz="1600" dirty="0"/>
              <a:t> </a:t>
            </a:r>
            <a:r>
              <a:rPr lang="ru-RU" sz="1600" dirty="0" err="1"/>
              <a:t>виробниками</a:t>
            </a:r>
            <a:r>
              <a:rPr lang="ru-RU" sz="1600" dirty="0"/>
              <a:t> та </a:t>
            </a:r>
            <a:r>
              <a:rPr lang="ru-RU" sz="1600" dirty="0" err="1"/>
              <a:t>імпортерами</a:t>
            </a:r>
            <a:r>
              <a:rPr lang="ru-RU" sz="1600" dirty="0"/>
              <a:t> </a:t>
            </a:r>
            <a:r>
              <a:rPr lang="ru-RU" sz="1600" dirty="0" err="1"/>
              <a:t>підакцизних</a:t>
            </a:r>
            <a:r>
              <a:rPr lang="ru-RU" sz="1600" dirty="0"/>
              <a:t> </a:t>
            </a:r>
            <a:r>
              <a:rPr lang="ru-RU" sz="1600" dirty="0" err="1"/>
              <a:t>товарів</a:t>
            </a:r>
            <a:r>
              <a:rPr lang="ru-RU" sz="1600" dirty="0"/>
              <a:t> до </a:t>
            </a:r>
            <a:r>
              <a:rPr lang="ru-RU" sz="1600" dirty="0" err="1"/>
              <a:t>його</a:t>
            </a:r>
            <a:r>
              <a:rPr lang="ru-RU" sz="1600" dirty="0"/>
              <a:t> </a:t>
            </a:r>
            <a:r>
              <a:rPr lang="ru-RU" sz="1600" dirty="0" err="1"/>
              <a:t>переліку</a:t>
            </a:r>
            <a:r>
              <a:rPr lang="ru-RU" sz="1600" dirty="0"/>
              <a:t> </a:t>
            </a:r>
            <a:r>
              <a:rPr lang="ru-RU" sz="1600" dirty="0" err="1"/>
              <a:t>віднесено</a:t>
            </a:r>
            <a:r>
              <a:rPr lang="ru-RU" sz="1600" dirty="0"/>
              <a:t>:</a:t>
            </a:r>
          </a:p>
          <a:p>
            <a:r>
              <a:rPr lang="ru-RU" sz="1600" dirty="0"/>
              <a:t>особу, яка </a:t>
            </a:r>
            <a:r>
              <a:rPr lang="ru-RU" sz="1600" dirty="0" err="1"/>
              <a:t>реалізує</a:t>
            </a:r>
            <a:r>
              <a:rPr lang="ru-RU" sz="1600" dirty="0"/>
              <a:t> </a:t>
            </a:r>
            <a:r>
              <a:rPr lang="ru-RU" sz="1600" dirty="0" err="1"/>
              <a:t>підакцизні</a:t>
            </a:r>
            <a:r>
              <a:rPr lang="ru-RU" sz="1600" dirty="0"/>
              <a:t> </a:t>
            </a:r>
            <a:r>
              <a:rPr lang="ru-RU" sz="1600" dirty="0" err="1"/>
              <a:t>товари</a:t>
            </a:r>
            <a:r>
              <a:rPr lang="ru-RU" sz="1600" dirty="0"/>
              <a:t>,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конфісковані</a:t>
            </a:r>
            <a:r>
              <a:rPr lang="ru-RU" sz="1600" dirty="0"/>
              <a:t>, є </a:t>
            </a:r>
            <a:r>
              <a:rPr lang="ru-RU" sz="1600" dirty="0" err="1"/>
              <a:t>безхазяйними</a:t>
            </a:r>
            <a:r>
              <a:rPr lang="ru-RU" sz="1600" dirty="0"/>
              <a:t>, за </a:t>
            </a:r>
            <a:r>
              <a:rPr lang="ru-RU" sz="1600" dirty="0" err="1"/>
              <a:t>якими</a:t>
            </a:r>
            <a:r>
              <a:rPr lang="ru-RU" sz="1600" dirty="0"/>
              <a:t> не </a:t>
            </a:r>
            <a:r>
              <a:rPr lang="ru-RU" sz="1600" dirty="0" err="1"/>
              <a:t>звернувся</a:t>
            </a:r>
            <a:r>
              <a:rPr lang="ru-RU" sz="1600" dirty="0"/>
              <a:t> </a:t>
            </a:r>
            <a:r>
              <a:rPr lang="ru-RU" sz="1600" dirty="0" err="1"/>
              <a:t>власник</a:t>
            </a:r>
            <a:r>
              <a:rPr lang="ru-RU" sz="1600" dirty="0"/>
              <a:t> до </a:t>
            </a:r>
            <a:r>
              <a:rPr lang="ru-RU" sz="1600" dirty="0" err="1"/>
              <a:t>кінця</a:t>
            </a:r>
            <a:r>
              <a:rPr lang="ru-RU" sz="1600" dirty="0"/>
              <a:t> строку </a:t>
            </a:r>
            <a:r>
              <a:rPr lang="ru-RU" sz="1600" dirty="0" err="1"/>
              <a:t>зберігання</a:t>
            </a:r>
            <a:r>
              <a:rPr lang="ru-RU" sz="1600" dirty="0"/>
              <a:t>, та </a:t>
            </a:r>
            <a:r>
              <a:rPr lang="ru-RU" sz="1600" dirty="0" err="1"/>
              <a:t>підакцизні</a:t>
            </a:r>
            <a:r>
              <a:rPr lang="ru-RU" sz="1600" dirty="0"/>
              <a:t> </a:t>
            </a:r>
            <a:r>
              <a:rPr lang="ru-RU" sz="1600" dirty="0" err="1"/>
              <a:t>товари</a:t>
            </a:r>
            <a:r>
              <a:rPr lang="ru-RU" sz="1600" dirty="0"/>
              <a:t> (</a:t>
            </a:r>
            <a:r>
              <a:rPr lang="ru-RU" sz="1600" dirty="0" err="1"/>
              <a:t>продукцію</a:t>
            </a:r>
            <a:r>
              <a:rPr lang="ru-RU" sz="1600" dirty="0"/>
              <a:t>), </a:t>
            </a:r>
            <a:r>
              <a:rPr lang="ru-RU" sz="1600" dirty="0" err="1"/>
              <a:t>що</a:t>
            </a:r>
            <a:r>
              <a:rPr lang="ru-RU" sz="1600" dirty="0"/>
              <a:t> за правом </a:t>
            </a:r>
            <a:r>
              <a:rPr lang="ru-RU" sz="1600" dirty="0" err="1"/>
              <a:t>успадкування</a:t>
            </a:r>
            <a:r>
              <a:rPr lang="ru-RU" sz="1600" dirty="0"/>
              <a:t> </a:t>
            </a:r>
            <a:r>
              <a:rPr lang="ru-RU" sz="1600" dirty="0" err="1"/>
              <a:t>чи</a:t>
            </a:r>
            <a:r>
              <a:rPr lang="ru-RU" sz="1600" dirty="0"/>
              <a:t> на </a:t>
            </a:r>
            <a:r>
              <a:rPr lang="ru-RU" sz="1600" dirty="0" err="1"/>
              <a:t>інших</a:t>
            </a:r>
            <a:r>
              <a:rPr lang="ru-RU" sz="1600" dirty="0"/>
              <a:t> </a:t>
            </a:r>
            <a:r>
              <a:rPr lang="ru-RU" sz="1600" dirty="0" err="1"/>
              <a:t>законних</a:t>
            </a:r>
            <a:r>
              <a:rPr lang="ru-RU" sz="1600" dirty="0"/>
              <a:t> </a:t>
            </a:r>
            <a:r>
              <a:rPr lang="ru-RU" sz="1600" dirty="0" err="1"/>
              <a:t>підставах</a:t>
            </a:r>
            <a:r>
              <a:rPr lang="ru-RU" sz="1600" dirty="0"/>
              <a:t> </a:t>
            </a:r>
            <a:r>
              <a:rPr lang="ru-RU" sz="1600" dirty="0" err="1"/>
              <a:t>переходять</a:t>
            </a:r>
            <a:r>
              <a:rPr lang="ru-RU" sz="1600" dirty="0"/>
              <a:t> у </a:t>
            </a:r>
            <a:r>
              <a:rPr lang="ru-RU" sz="1600" dirty="0" err="1"/>
              <a:t>власність</a:t>
            </a:r>
            <a:r>
              <a:rPr lang="ru-RU" sz="1600" dirty="0"/>
              <a:t> </a:t>
            </a:r>
            <a:r>
              <a:rPr lang="ru-RU" sz="1600" dirty="0" err="1">
                <a:hlinkClick r:id="rId3" tooltip="Держава"/>
              </a:rPr>
              <a:t>держави</a:t>
            </a:r>
            <a:r>
              <a:rPr lang="ru-RU" sz="1600" dirty="0"/>
              <a:t>;</a:t>
            </a:r>
          </a:p>
          <a:p>
            <a:r>
              <a:rPr lang="ru-RU" sz="1600" dirty="0"/>
              <a:t>особу, яка не </a:t>
            </a:r>
            <a:r>
              <a:rPr lang="ru-RU" sz="1600" dirty="0" err="1"/>
              <a:t>забезпечила</a:t>
            </a:r>
            <a:r>
              <a:rPr lang="ru-RU" sz="1600" dirty="0"/>
              <a:t> </a:t>
            </a:r>
            <a:r>
              <a:rPr lang="ru-RU" sz="1600" dirty="0" err="1"/>
              <a:t>цільове</a:t>
            </a:r>
            <a:r>
              <a:rPr lang="ru-RU" sz="1600" dirty="0"/>
              <a:t> </a:t>
            </a:r>
            <a:r>
              <a:rPr lang="ru-RU" sz="1600" dirty="0" err="1"/>
              <a:t>використання</a:t>
            </a:r>
            <a:r>
              <a:rPr lang="ru-RU" sz="1600" dirty="0"/>
              <a:t> </a:t>
            </a:r>
            <a:r>
              <a:rPr lang="ru-RU" sz="1600" dirty="0" err="1"/>
              <a:t>підакцизних</a:t>
            </a:r>
            <a:r>
              <a:rPr lang="ru-RU" sz="1600" dirty="0"/>
              <a:t> </a:t>
            </a:r>
            <a:r>
              <a:rPr lang="ru-RU" sz="1600" dirty="0" err="1"/>
              <a:t>товарів</a:t>
            </a:r>
            <a:r>
              <a:rPr lang="ru-RU" sz="1600" dirty="0"/>
              <a:t> (</a:t>
            </a:r>
            <a:r>
              <a:rPr lang="ru-RU" sz="1600" dirty="0" err="1"/>
              <a:t>продукції</a:t>
            </a:r>
            <a:r>
              <a:rPr lang="ru-RU" sz="1600" dirty="0"/>
              <a:t>), на </a:t>
            </a:r>
            <a:r>
              <a:rPr lang="ru-RU" sz="1600" dirty="0" err="1"/>
              <a:t>які</a:t>
            </a:r>
            <a:r>
              <a:rPr lang="ru-RU" sz="1600" dirty="0"/>
              <a:t> </a:t>
            </a:r>
            <a:r>
              <a:rPr lang="ru-RU" sz="1600" dirty="0" err="1"/>
              <a:t>встановлено</a:t>
            </a:r>
            <a:r>
              <a:rPr lang="ru-RU" sz="1600" dirty="0"/>
              <a:t> </a:t>
            </a:r>
            <a:r>
              <a:rPr lang="ru-RU" sz="1600" dirty="0" err="1"/>
              <a:t>нульову</a:t>
            </a:r>
            <a:r>
              <a:rPr lang="ru-RU" sz="1600" dirty="0"/>
              <a:t> ставку </a:t>
            </a:r>
            <a:r>
              <a:rPr lang="ru-RU" sz="1600" dirty="0" err="1"/>
              <a:t>податку</a:t>
            </a:r>
            <a:r>
              <a:rPr lang="ru-RU" sz="1600" dirty="0"/>
              <a:t> (</a:t>
            </a:r>
            <a:r>
              <a:rPr lang="ru-RU" sz="1600" dirty="0" err="1"/>
              <a:t>зокрема</a:t>
            </a:r>
            <a:r>
              <a:rPr lang="ru-RU" sz="1600" dirty="0"/>
              <a:t> спирт для </a:t>
            </a:r>
            <a:r>
              <a:rPr lang="ru-RU" sz="1600" dirty="0" err="1"/>
              <a:t>виробництва</a:t>
            </a:r>
            <a:r>
              <a:rPr lang="ru-RU" sz="1600" dirty="0"/>
              <a:t> </a:t>
            </a:r>
            <a:r>
              <a:rPr lang="ru-RU" sz="1600" dirty="0" err="1"/>
              <a:t>продукції</a:t>
            </a:r>
            <a:r>
              <a:rPr lang="ru-RU" sz="1600" dirty="0"/>
              <a:t>, </a:t>
            </a:r>
            <a:r>
              <a:rPr lang="ru-RU" sz="1600" dirty="0" err="1"/>
              <a:t>визначеної</a:t>
            </a:r>
            <a:r>
              <a:rPr lang="ru-RU" sz="1600" dirty="0"/>
              <a:t> у </a:t>
            </a:r>
            <a:r>
              <a:rPr lang="ru-RU" sz="1600" dirty="0" err="1"/>
              <a:t>статті</a:t>
            </a:r>
            <a:r>
              <a:rPr lang="ru-RU" sz="1600" dirty="0"/>
              <a:t> 229 </a:t>
            </a:r>
            <a:r>
              <a:rPr lang="ru-RU" sz="1600" dirty="0" err="1"/>
              <a:t>Податкового</a:t>
            </a:r>
            <a:r>
              <a:rPr lang="ru-RU" sz="1600" dirty="0"/>
              <a:t> кодексу </a:t>
            </a:r>
            <a:r>
              <a:rPr lang="ru-RU" sz="1600" dirty="0" err="1"/>
              <a:t>України</a:t>
            </a:r>
            <a:r>
              <a:rPr lang="ru-RU" sz="1600" dirty="0"/>
              <a:t>, </a:t>
            </a:r>
            <a:r>
              <a:rPr lang="ru-RU" sz="1600" dirty="0" err="1"/>
              <a:t>легкі</a:t>
            </a:r>
            <a:r>
              <a:rPr lang="ru-RU" sz="1600" dirty="0"/>
              <a:t> та </a:t>
            </a:r>
            <a:r>
              <a:rPr lang="ru-RU" sz="1600" dirty="0" err="1"/>
              <a:t>важкі</a:t>
            </a:r>
            <a:r>
              <a:rPr lang="ru-RU" sz="1600" dirty="0"/>
              <a:t> </a:t>
            </a:r>
            <a:r>
              <a:rPr lang="ru-RU" sz="1600" dirty="0" err="1"/>
              <a:t>дистиляти</a:t>
            </a:r>
            <a:r>
              <a:rPr lang="ru-RU" sz="1600" dirty="0"/>
              <a:t> для </a:t>
            </a:r>
            <a:r>
              <a:rPr lang="ru-RU" sz="1600" dirty="0" err="1"/>
              <a:t>виробництва</a:t>
            </a:r>
            <a:r>
              <a:rPr lang="ru-RU" sz="1600" dirty="0"/>
              <a:t> </a:t>
            </a:r>
            <a:r>
              <a:rPr lang="ru-RU" sz="1600" dirty="0" err="1">
                <a:hlinkClick r:id="rId4" tooltip="Етилен"/>
              </a:rPr>
              <a:t>етилену</a:t>
            </a:r>
            <a:r>
              <a:rPr lang="ru-RU" sz="1600" dirty="0"/>
              <a:t>), </a:t>
            </a:r>
            <a:r>
              <a:rPr lang="ru-RU" sz="1600" dirty="0" err="1"/>
              <a:t>або</a:t>
            </a:r>
            <a:r>
              <a:rPr lang="ru-RU" sz="1600" dirty="0"/>
              <a:t> не </a:t>
            </a:r>
            <a:r>
              <a:rPr lang="ru-RU" sz="1600" dirty="0" err="1"/>
              <a:t>підлягають</a:t>
            </a:r>
            <a:r>
              <a:rPr lang="ru-RU" sz="1600" dirty="0"/>
              <a:t>,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звільняються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оподаткування</a:t>
            </a:r>
            <a:r>
              <a:rPr lang="ru-RU" sz="1600" dirty="0"/>
              <a:t>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49234" y="322427"/>
            <a:ext cx="10328992" cy="922900"/>
          </a:xfrm>
        </p:spPr>
        <p:txBody>
          <a:bodyPr/>
          <a:lstStyle/>
          <a:p>
            <a:r>
              <a:rPr lang="ru-RU" dirty="0" err="1" smtClean="0"/>
              <a:t>Платники</a:t>
            </a:r>
            <a:r>
              <a:rPr lang="ru-RU" dirty="0" smtClean="0"/>
              <a:t> акцизного </a:t>
            </a:r>
            <a:r>
              <a:rPr lang="ru-RU" dirty="0" err="1" smtClean="0"/>
              <a:t>податку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96339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r>
              <a:rPr lang="ru-RU" sz="1800" dirty="0" err="1"/>
              <a:t>Крім</a:t>
            </a:r>
            <a:r>
              <a:rPr lang="ru-RU" sz="1800" dirty="0"/>
              <a:t> того, при </a:t>
            </a:r>
            <a:r>
              <a:rPr lang="ru-RU" sz="1800" dirty="0" err="1"/>
              <a:t>імпорті</a:t>
            </a:r>
            <a:r>
              <a:rPr lang="ru-RU" sz="1800" dirty="0"/>
              <a:t> </a:t>
            </a:r>
            <a:r>
              <a:rPr lang="ru-RU" sz="1800" dirty="0" err="1"/>
              <a:t>підакцизних</a:t>
            </a:r>
            <a:r>
              <a:rPr lang="ru-RU" sz="1800" dirty="0"/>
              <a:t> </a:t>
            </a:r>
            <a:r>
              <a:rPr lang="ru-RU" sz="1800" dirty="0" err="1"/>
              <a:t>товарів</a:t>
            </a:r>
            <a:r>
              <a:rPr lang="ru-RU" sz="1800" dirty="0"/>
              <a:t> </a:t>
            </a:r>
            <a:r>
              <a:rPr lang="ru-RU" sz="1800" dirty="0" err="1"/>
              <a:t>платниками</a:t>
            </a:r>
            <a:r>
              <a:rPr lang="ru-RU" sz="1800" dirty="0"/>
              <a:t> є:</a:t>
            </a:r>
          </a:p>
          <a:p>
            <a:r>
              <a:rPr lang="ru-RU" sz="1800" dirty="0" err="1">
                <a:hlinkClick r:id="rId2" tooltip="Фізична особа-резидент"/>
              </a:rPr>
              <a:t>фізична</a:t>
            </a:r>
            <a:r>
              <a:rPr lang="ru-RU" sz="1800" dirty="0">
                <a:hlinkClick r:id="rId2" tooltip="Фізична особа-резидент"/>
              </a:rPr>
              <a:t> особа-резидент</a:t>
            </a:r>
            <a:r>
              <a:rPr lang="ru-RU" sz="1800" dirty="0"/>
              <a:t> </a:t>
            </a:r>
            <a:r>
              <a:rPr lang="ru-RU" sz="1800" dirty="0" err="1"/>
              <a:t>або</a:t>
            </a:r>
            <a:r>
              <a:rPr lang="ru-RU" sz="1800" dirty="0"/>
              <a:t> нерезидент, яка ввозить </a:t>
            </a:r>
            <a:r>
              <a:rPr lang="ru-RU" sz="1800" dirty="0" err="1"/>
              <a:t>підакцизні</a:t>
            </a:r>
            <a:r>
              <a:rPr lang="ru-RU" sz="1800" dirty="0"/>
              <a:t> </a:t>
            </a:r>
            <a:r>
              <a:rPr lang="ru-RU" sz="1800" dirty="0" err="1"/>
              <a:t>товари</a:t>
            </a:r>
            <a:r>
              <a:rPr lang="ru-RU" sz="1800" dirty="0"/>
              <a:t> (</a:t>
            </a:r>
            <a:r>
              <a:rPr lang="ru-RU" sz="1800" dirty="0" err="1"/>
              <a:t>продукцію</a:t>
            </a:r>
            <a:r>
              <a:rPr lang="ru-RU" sz="1800" dirty="0"/>
              <a:t>) на </a:t>
            </a:r>
            <a:r>
              <a:rPr lang="ru-RU" sz="1800" dirty="0" err="1">
                <a:hlinkClick r:id="rId3" tooltip="Митна територія (ще не написана)"/>
              </a:rPr>
              <a:t>митну</a:t>
            </a:r>
            <a:r>
              <a:rPr lang="ru-RU" sz="1800" dirty="0">
                <a:hlinkClick r:id="rId3" tooltip="Митна територія (ще не написана)"/>
              </a:rPr>
              <a:t> </a:t>
            </a:r>
            <a:r>
              <a:rPr lang="ru-RU" sz="1800" dirty="0" err="1">
                <a:hlinkClick r:id="rId3" tooltip="Митна територія (ще не написана)"/>
              </a:rPr>
              <a:t>територію</a:t>
            </a:r>
            <a:r>
              <a:rPr lang="ru-RU" sz="1800" dirty="0"/>
              <a:t> </a:t>
            </a:r>
            <a:r>
              <a:rPr lang="ru-RU" sz="1800" dirty="0" err="1"/>
              <a:t>України</a:t>
            </a:r>
            <a:r>
              <a:rPr lang="ru-RU" sz="1800" dirty="0"/>
              <a:t> в </a:t>
            </a:r>
            <a:r>
              <a:rPr lang="ru-RU" sz="1800" dirty="0" err="1"/>
              <a:t>обсягах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підлягають</a:t>
            </a:r>
            <a:r>
              <a:rPr lang="ru-RU" sz="1800" dirty="0"/>
              <a:t> </a:t>
            </a:r>
            <a:r>
              <a:rPr lang="ru-RU" sz="1800" dirty="0" err="1"/>
              <a:t>оподаткуванню</a:t>
            </a:r>
            <a:r>
              <a:rPr lang="ru-RU" sz="1800" dirty="0"/>
              <a:t>, </a:t>
            </a:r>
            <a:r>
              <a:rPr lang="ru-RU" sz="1800" dirty="0" err="1"/>
              <a:t>відповідно</a:t>
            </a:r>
            <a:r>
              <a:rPr lang="ru-RU" sz="1800" dirty="0"/>
              <a:t> до </a:t>
            </a:r>
            <a:r>
              <a:rPr lang="ru-RU" sz="1800" dirty="0" err="1"/>
              <a:t>митного</a:t>
            </a:r>
            <a:r>
              <a:rPr lang="ru-RU" sz="1800" dirty="0"/>
              <a:t> </a:t>
            </a:r>
            <a:r>
              <a:rPr lang="ru-RU" sz="1800" dirty="0" err="1"/>
              <a:t>законодавства</a:t>
            </a:r>
            <a:r>
              <a:rPr lang="ru-RU" sz="1800" dirty="0"/>
              <a:t>;</a:t>
            </a:r>
          </a:p>
          <a:p>
            <a:r>
              <a:rPr lang="ru-RU" sz="1800" dirty="0"/>
              <a:t>особа, яка </a:t>
            </a:r>
            <a:r>
              <a:rPr lang="ru-RU" sz="1800" dirty="0" err="1"/>
              <a:t>реалізує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передає</a:t>
            </a:r>
            <a:r>
              <a:rPr lang="ru-RU" sz="1800" dirty="0"/>
              <a:t> у </a:t>
            </a:r>
            <a:r>
              <a:rPr lang="ru-RU" sz="1800" dirty="0" err="1">
                <a:hlinkClick r:id="rId4" tooltip="Володіння"/>
              </a:rPr>
              <a:t>володіння</a:t>
            </a:r>
            <a:r>
              <a:rPr lang="ru-RU" sz="1800" dirty="0"/>
              <a:t>, </a:t>
            </a:r>
            <a:r>
              <a:rPr lang="ru-RU" sz="1800" dirty="0" err="1">
                <a:hlinkClick r:id="rId5" tooltip="Користування"/>
              </a:rPr>
              <a:t>користування</a:t>
            </a:r>
            <a:r>
              <a:rPr lang="ru-RU" sz="1800" dirty="0"/>
              <a:t> </a:t>
            </a:r>
            <a:r>
              <a:rPr lang="ru-RU" sz="1800" dirty="0" err="1"/>
              <a:t>чи</a:t>
            </a:r>
            <a:r>
              <a:rPr lang="ru-RU" sz="1800" dirty="0"/>
              <a:t> </a:t>
            </a:r>
            <a:r>
              <a:rPr lang="ru-RU" sz="1800" dirty="0" err="1">
                <a:hlinkClick r:id="rId6" tooltip="Розпорядження (правомочність)"/>
              </a:rPr>
              <a:t>розпорядження</a:t>
            </a:r>
            <a:r>
              <a:rPr lang="ru-RU" sz="1800" dirty="0"/>
              <a:t> </a:t>
            </a:r>
            <a:r>
              <a:rPr lang="ru-RU" sz="1800" dirty="0" err="1"/>
              <a:t>підакцизні</a:t>
            </a:r>
            <a:r>
              <a:rPr lang="ru-RU" sz="1800" dirty="0"/>
              <a:t> </a:t>
            </a:r>
            <a:r>
              <a:rPr lang="ru-RU" sz="1800" dirty="0" err="1"/>
              <a:t>товари</a:t>
            </a:r>
            <a:r>
              <a:rPr lang="ru-RU" sz="1800" dirty="0"/>
              <a:t> (</a:t>
            </a:r>
            <a:r>
              <a:rPr lang="ru-RU" sz="1800" dirty="0" err="1"/>
              <a:t>продукцію</a:t>
            </a:r>
            <a:r>
              <a:rPr lang="ru-RU" sz="1800" dirty="0"/>
              <a:t>),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були</a:t>
            </a:r>
            <a:r>
              <a:rPr lang="ru-RU" sz="1800" dirty="0"/>
              <a:t> </a:t>
            </a:r>
            <a:r>
              <a:rPr lang="ru-RU" sz="1800" dirty="0" err="1"/>
              <a:t>ввезені</a:t>
            </a:r>
            <a:r>
              <a:rPr lang="ru-RU" sz="1800" dirty="0"/>
              <a:t> на </a:t>
            </a:r>
            <a:r>
              <a:rPr lang="ru-RU" sz="1800" dirty="0" err="1"/>
              <a:t>митну</a:t>
            </a:r>
            <a:r>
              <a:rPr lang="ru-RU" sz="1800" dirty="0"/>
              <a:t> </a:t>
            </a:r>
            <a:r>
              <a:rPr lang="ru-RU" sz="1800" dirty="0" err="1"/>
              <a:t>територію</a:t>
            </a:r>
            <a:r>
              <a:rPr lang="ru-RU" sz="1800" dirty="0"/>
              <a:t> </a:t>
            </a:r>
            <a:r>
              <a:rPr lang="ru-RU" sz="1800" dirty="0" err="1"/>
              <a:t>України</a:t>
            </a:r>
            <a:r>
              <a:rPr lang="ru-RU" sz="1800" dirty="0"/>
              <a:t> </a:t>
            </a:r>
            <a:r>
              <a:rPr lang="ru-RU" sz="1800" dirty="0" err="1"/>
              <a:t>зі</a:t>
            </a:r>
            <a:r>
              <a:rPr lang="ru-RU" sz="1800" dirty="0"/>
              <a:t> </a:t>
            </a:r>
            <a:r>
              <a:rPr lang="ru-RU" sz="1800" dirty="0" err="1"/>
              <a:t>звільненням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оподаткування</a:t>
            </a:r>
            <a:r>
              <a:rPr lang="ru-RU" sz="1800" dirty="0"/>
              <a:t> до </a:t>
            </a:r>
            <a:r>
              <a:rPr lang="ru-RU" sz="1800" dirty="0" err="1"/>
              <a:t>закінчення</a:t>
            </a:r>
            <a:r>
              <a:rPr lang="ru-RU" sz="1800" dirty="0"/>
              <a:t> строку, </a:t>
            </a:r>
            <a:r>
              <a:rPr lang="ru-RU" sz="1800" dirty="0" err="1"/>
              <a:t>визначеного</a:t>
            </a:r>
            <a:r>
              <a:rPr lang="ru-RU" sz="1800" dirty="0"/>
              <a:t> законом </a:t>
            </a:r>
            <a:r>
              <a:rPr lang="ru-RU" sz="1800" dirty="0" err="1"/>
              <a:t>відповідно</a:t>
            </a:r>
            <a:r>
              <a:rPr lang="ru-RU" sz="1800" dirty="0"/>
              <a:t> до пункту 213.3 </a:t>
            </a:r>
            <a:r>
              <a:rPr lang="ru-RU" sz="1800" dirty="0" err="1"/>
              <a:t>статті</a:t>
            </a:r>
            <a:r>
              <a:rPr lang="ru-RU" sz="1800" dirty="0"/>
              <a:t> 213 </a:t>
            </a:r>
            <a:r>
              <a:rPr lang="ru-RU" sz="1800" dirty="0" err="1"/>
              <a:t>Податкового</a:t>
            </a:r>
            <a:r>
              <a:rPr lang="ru-RU" sz="1800" dirty="0"/>
              <a:t> кодексу </a:t>
            </a:r>
            <a:r>
              <a:rPr lang="ru-RU" sz="1800" dirty="0" err="1"/>
              <a:t>України</a:t>
            </a:r>
            <a:r>
              <a:rPr lang="ru-RU" sz="1800" dirty="0"/>
              <a:t>;</a:t>
            </a:r>
          </a:p>
          <a:p>
            <a:r>
              <a:rPr lang="ru-RU" sz="1800" dirty="0"/>
              <a:t>особа, на яку </a:t>
            </a:r>
            <a:r>
              <a:rPr lang="ru-RU" sz="1800" dirty="0" err="1"/>
              <a:t>покладається</a:t>
            </a:r>
            <a:r>
              <a:rPr lang="ru-RU" sz="1800" dirty="0"/>
              <a:t> </a:t>
            </a:r>
            <a:r>
              <a:rPr lang="ru-RU" sz="1800" dirty="0" err="1"/>
              <a:t>дотримання</a:t>
            </a:r>
            <a:r>
              <a:rPr lang="ru-RU" sz="1800" dirty="0"/>
              <a:t> </a:t>
            </a:r>
            <a:r>
              <a:rPr lang="ru-RU" sz="1800" dirty="0" err="1"/>
              <a:t>вимог</a:t>
            </a:r>
            <a:r>
              <a:rPr lang="ru-RU" sz="1800" dirty="0"/>
              <a:t> </a:t>
            </a:r>
            <a:r>
              <a:rPr lang="ru-RU" sz="1800" dirty="0" err="1"/>
              <a:t>митних</a:t>
            </a:r>
            <a:r>
              <a:rPr lang="ru-RU" sz="1800" dirty="0"/>
              <a:t> </a:t>
            </a:r>
            <a:r>
              <a:rPr lang="ru-RU" sz="1800" dirty="0" err="1"/>
              <a:t>режимів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передбачають</a:t>
            </a:r>
            <a:r>
              <a:rPr lang="ru-RU" sz="1800" dirty="0"/>
              <a:t> </a:t>
            </a:r>
            <a:r>
              <a:rPr lang="ru-RU" sz="1800" dirty="0" err="1"/>
              <a:t>звільнення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оподаткування</a:t>
            </a:r>
            <a:r>
              <a:rPr lang="ru-RU" sz="1800" dirty="0"/>
              <a:t> у </a:t>
            </a:r>
            <a:r>
              <a:rPr lang="ru-RU" sz="1800" dirty="0" err="1"/>
              <a:t>разі</a:t>
            </a:r>
            <a:r>
              <a:rPr lang="ru-RU" sz="1800" dirty="0"/>
              <a:t> </a:t>
            </a:r>
            <a:r>
              <a:rPr lang="ru-RU" sz="1800" dirty="0" err="1"/>
              <a:t>порушення</a:t>
            </a:r>
            <a:r>
              <a:rPr lang="ru-RU" sz="1800" dirty="0"/>
              <a:t> таких </a:t>
            </a:r>
            <a:r>
              <a:rPr lang="ru-RU" sz="1800" dirty="0" err="1"/>
              <a:t>вимог</a:t>
            </a:r>
            <a:r>
              <a:rPr lang="ru-RU" sz="1800" dirty="0"/>
              <a:t>.</a:t>
            </a:r>
          </a:p>
          <a:p>
            <a:r>
              <a:rPr lang="ru-RU" sz="1800" dirty="0" err="1"/>
              <a:t>Замовники</a:t>
            </a:r>
            <a:r>
              <a:rPr lang="ru-RU" sz="1800" dirty="0"/>
              <a:t>, за </a:t>
            </a:r>
            <a:r>
              <a:rPr lang="ru-RU" sz="1800" dirty="0" err="1"/>
              <a:t>дорученням</a:t>
            </a:r>
            <a:r>
              <a:rPr lang="ru-RU" sz="1800" dirty="0"/>
              <a:t> </a:t>
            </a:r>
            <a:r>
              <a:rPr lang="ru-RU" sz="1800" dirty="0" err="1"/>
              <a:t>яких</a:t>
            </a:r>
            <a:r>
              <a:rPr lang="ru-RU" sz="1800" dirty="0"/>
              <a:t> </a:t>
            </a:r>
            <a:r>
              <a:rPr lang="ru-RU" sz="1800" dirty="0" err="1"/>
              <a:t>виробляються</a:t>
            </a:r>
            <a:r>
              <a:rPr lang="ru-RU" sz="1800" dirty="0"/>
              <a:t> </a:t>
            </a:r>
            <a:r>
              <a:rPr lang="ru-RU" sz="1800" dirty="0" err="1"/>
              <a:t>підакцизні</a:t>
            </a:r>
            <a:r>
              <a:rPr lang="ru-RU" sz="1800" dirty="0"/>
              <a:t> </a:t>
            </a:r>
            <a:r>
              <a:rPr lang="ru-RU" sz="1800" dirty="0" err="1"/>
              <a:t>товари</a:t>
            </a:r>
            <a:r>
              <a:rPr lang="ru-RU" sz="1800" dirty="0"/>
              <a:t> (</a:t>
            </a:r>
            <a:r>
              <a:rPr lang="ru-RU" sz="1800" dirty="0" err="1"/>
              <a:t>продукція</a:t>
            </a:r>
            <a:r>
              <a:rPr lang="ru-RU" sz="1800" dirty="0"/>
              <a:t>) з </a:t>
            </a:r>
            <a:r>
              <a:rPr lang="ru-RU" sz="1800" dirty="0" err="1">
                <a:hlinkClick r:id="rId7" tooltip="Давальницька сировина"/>
              </a:rPr>
              <a:t>давальницької</a:t>
            </a:r>
            <a:r>
              <a:rPr lang="ru-RU" sz="1800" dirty="0">
                <a:hlinkClick r:id="rId7" tooltip="Давальницька сировина"/>
              </a:rPr>
              <a:t> </a:t>
            </a:r>
            <a:r>
              <a:rPr lang="ru-RU" sz="1800" dirty="0" err="1">
                <a:hlinkClick r:id="rId7" tooltip="Давальницька сировина"/>
              </a:rPr>
              <a:t>сировини</a:t>
            </a:r>
            <a:r>
              <a:rPr lang="ru-RU" sz="1800" dirty="0"/>
              <a:t>, </a:t>
            </a:r>
            <a:r>
              <a:rPr lang="ru-RU" sz="1800" dirty="0" err="1"/>
              <a:t>сплачують</a:t>
            </a:r>
            <a:r>
              <a:rPr lang="ru-RU" sz="1800" dirty="0"/>
              <a:t> </a:t>
            </a:r>
            <a:r>
              <a:rPr lang="ru-RU" sz="1800" dirty="0" err="1"/>
              <a:t>податок</a:t>
            </a:r>
            <a:r>
              <a:rPr lang="ru-RU" sz="1800" dirty="0"/>
              <a:t> </a:t>
            </a:r>
            <a:r>
              <a:rPr lang="ru-RU" sz="1800" dirty="0" err="1"/>
              <a:t>виробнику</a:t>
            </a:r>
            <a:r>
              <a:rPr lang="ru-RU" sz="1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199469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10000"/>
          </a:bodyPr>
          <a:lstStyle/>
          <a:p>
            <a:r>
              <a:rPr lang="ru-RU" sz="2400" dirty="0" err="1"/>
              <a:t>Реєстрація</a:t>
            </a:r>
            <a:r>
              <a:rPr lang="ru-RU" sz="2400" dirty="0"/>
              <a:t> у </a:t>
            </a:r>
            <a:r>
              <a:rPr lang="ru-RU" sz="2400" dirty="0" err="1"/>
              <a:t>контролюючих</a:t>
            </a:r>
            <a:r>
              <a:rPr lang="ru-RU" sz="2400" dirty="0"/>
              <a:t> органах як </a:t>
            </a:r>
            <a:r>
              <a:rPr lang="ru-RU" sz="2400" dirty="0" err="1"/>
              <a:t>платника</a:t>
            </a:r>
            <a:r>
              <a:rPr lang="ru-RU" sz="2400" dirty="0"/>
              <a:t> </a:t>
            </a:r>
            <a:r>
              <a:rPr lang="ru-RU" sz="2400" dirty="0" err="1"/>
              <a:t>податку</a:t>
            </a:r>
            <a:r>
              <a:rPr lang="ru-RU" sz="2400" dirty="0"/>
              <a:t> </a:t>
            </a:r>
            <a:r>
              <a:rPr lang="ru-RU" sz="2400" dirty="0" err="1"/>
              <a:t>суб'єкта</a:t>
            </a:r>
            <a:r>
              <a:rPr lang="ru-RU" sz="2400" dirty="0"/>
              <a:t> </a:t>
            </a:r>
            <a:r>
              <a:rPr lang="ru-RU" sz="2400" dirty="0" err="1"/>
              <a:t>господарювання</a:t>
            </a:r>
            <a:r>
              <a:rPr lang="ru-RU" sz="2400" dirty="0"/>
              <a:t>, </a:t>
            </a:r>
            <a:r>
              <a:rPr lang="ru-RU" sz="2400" dirty="0" err="1"/>
              <a:t>постійного</a:t>
            </a:r>
            <a:r>
              <a:rPr lang="ru-RU" sz="2400" dirty="0"/>
              <a:t> </a:t>
            </a:r>
            <a:r>
              <a:rPr lang="ru-RU" sz="2400" dirty="0" err="1"/>
              <a:t>представництва</a:t>
            </a:r>
            <a:r>
              <a:rPr lang="ru-RU" sz="2400" dirty="0"/>
              <a:t>, </a:t>
            </a:r>
            <a:r>
              <a:rPr lang="ru-RU" sz="2400" dirty="0" err="1"/>
              <a:t>які</a:t>
            </a:r>
            <a:r>
              <a:rPr lang="ru-RU" sz="2400" dirty="0"/>
              <a:t> </a:t>
            </a:r>
            <a:r>
              <a:rPr lang="ru-RU" sz="2400" dirty="0" err="1"/>
              <a:t>здійснюють</a:t>
            </a:r>
            <a:r>
              <a:rPr lang="ru-RU" sz="2400" dirty="0"/>
              <a:t> </a:t>
            </a:r>
            <a:r>
              <a:rPr lang="ru-RU" sz="2400" dirty="0" err="1"/>
              <a:t>діяльність</a:t>
            </a:r>
            <a:r>
              <a:rPr lang="ru-RU" sz="2400" dirty="0"/>
              <a:t> з </a:t>
            </a:r>
            <a:r>
              <a:rPr lang="ru-RU" sz="2400" dirty="0" err="1"/>
              <a:t>виробництва</a:t>
            </a:r>
            <a:r>
              <a:rPr lang="ru-RU" sz="2400" dirty="0"/>
              <a:t> </a:t>
            </a:r>
            <a:r>
              <a:rPr lang="ru-RU" sz="2400" dirty="0" err="1"/>
              <a:t>підакцизних</a:t>
            </a:r>
            <a:r>
              <a:rPr lang="ru-RU" sz="2400" dirty="0"/>
              <a:t> </a:t>
            </a:r>
            <a:r>
              <a:rPr lang="ru-RU" sz="2400" dirty="0" err="1"/>
              <a:t>товарів</a:t>
            </a:r>
            <a:r>
              <a:rPr lang="ru-RU" sz="2400" dirty="0"/>
              <a:t> (</a:t>
            </a:r>
            <a:r>
              <a:rPr lang="ru-RU" sz="2400" dirty="0" err="1"/>
              <a:t>продукції</a:t>
            </a:r>
            <a:r>
              <a:rPr lang="ru-RU" sz="2400" dirty="0"/>
              <a:t>), яка </a:t>
            </a:r>
            <a:r>
              <a:rPr lang="ru-RU" sz="2400" dirty="0" err="1"/>
              <a:t>підлягає</a:t>
            </a:r>
            <a:r>
              <a:rPr lang="ru-RU" sz="2400" dirty="0"/>
              <a:t> </a:t>
            </a:r>
            <a:r>
              <a:rPr lang="ru-RU" sz="2400" dirty="0" err="1"/>
              <a:t>ліцензуванню</a:t>
            </a:r>
            <a:r>
              <a:rPr lang="ru-RU" sz="2400" dirty="0"/>
              <a:t>, </a:t>
            </a:r>
            <a:r>
              <a:rPr lang="ru-RU" sz="2400" dirty="0" err="1"/>
              <a:t>здійснюється</a:t>
            </a:r>
            <a:r>
              <a:rPr lang="ru-RU" sz="2400" dirty="0"/>
              <a:t> на </a:t>
            </a:r>
            <a:r>
              <a:rPr lang="ru-RU" sz="2400" dirty="0" err="1"/>
              <a:t>підставі</a:t>
            </a:r>
            <a:r>
              <a:rPr lang="ru-RU" sz="2400" dirty="0"/>
              <a:t> </a:t>
            </a:r>
            <a:r>
              <a:rPr lang="ru-RU" sz="2400" dirty="0" err="1"/>
              <a:t>відомостей</a:t>
            </a:r>
            <a:r>
              <a:rPr lang="ru-RU" sz="2400" dirty="0"/>
              <a:t> </a:t>
            </a:r>
            <a:r>
              <a:rPr lang="ru-RU" sz="2400" dirty="0" err="1"/>
              <a:t>щодо</a:t>
            </a:r>
            <a:r>
              <a:rPr lang="ru-RU" sz="2400" dirty="0"/>
              <a:t> </a:t>
            </a:r>
            <a:r>
              <a:rPr lang="ru-RU" sz="2400" dirty="0" err="1"/>
              <a:t>видачі</a:t>
            </a:r>
            <a:r>
              <a:rPr lang="ru-RU" sz="2400" dirty="0"/>
              <a:t> такому </a:t>
            </a:r>
            <a:r>
              <a:rPr lang="ru-RU" sz="2400" dirty="0" err="1"/>
              <a:t>суб'єкту</a:t>
            </a:r>
            <a:r>
              <a:rPr lang="ru-RU" sz="2400" dirty="0"/>
              <a:t> </a:t>
            </a:r>
            <a:r>
              <a:rPr lang="ru-RU" sz="2400" dirty="0" err="1"/>
              <a:t>відповідної</a:t>
            </a:r>
            <a:r>
              <a:rPr lang="ru-RU" sz="2400" dirty="0"/>
              <a:t> </a:t>
            </a:r>
            <a:r>
              <a:rPr lang="ru-RU" sz="2400" dirty="0" err="1"/>
              <a:t>ліцензії</a:t>
            </a:r>
            <a:r>
              <a:rPr lang="ru-RU" sz="2400" dirty="0"/>
              <a:t>.</a:t>
            </a:r>
          </a:p>
          <a:p>
            <a:r>
              <a:rPr lang="ru-RU" sz="2400" dirty="0" err="1"/>
              <a:t>Органи</a:t>
            </a:r>
            <a:r>
              <a:rPr lang="ru-RU" sz="2400" dirty="0"/>
              <a:t> </a:t>
            </a:r>
            <a:r>
              <a:rPr lang="ru-RU" sz="2400" dirty="0" err="1"/>
              <a:t>ліцензування</a:t>
            </a:r>
            <a:r>
              <a:rPr lang="ru-RU" sz="2400" dirty="0"/>
              <a:t>, </a:t>
            </a:r>
            <a:r>
              <a:rPr lang="ru-RU" sz="2400" dirty="0" err="1"/>
              <a:t>що</a:t>
            </a:r>
            <a:r>
              <a:rPr lang="ru-RU" sz="2400" dirty="0"/>
              <a:t> </a:t>
            </a:r>
            <a:r>
              <a:rPr lang="ru-RU" sz="2400" dirty="0" err="1"/>
              <a:t>уповноважені</a:t>
            </a:r>
            <a:r>
              <a:rPr lang="ru-RU" sz="2400" dirty="0"/>
              <a:t> </a:t>
            </a:r>
            <a:r>
              <a:rPr lang="ru-RU" sz="2400" dirty="0" err="1"/>
              <a:t>видавати</a:t>
            </a:r>
            <a:r>
              <a:rPr lang="ru-RU" sz="2400" dirty="0"/>
              <a:t> </a:t>
            </a:r>
            <a:r>
              <a:rPr lang="ru-RU" sz="2400" dirty="0" err="1"/>
              <a:t>ліцензії</a:t>
            </a:r>
            <a:r>
              <a:rPr lang="ru-RU" sz="2400" dirty="0"/>
              <a:t> на </a:t>
            </a:r>
            <a:r>
              <a:rPr lang="ru-RU" sz="2400" dirty="0" err="1"/>
              <a:t>зазначені</a:t>
            </a:r>
            <a:r>
              <a:rPr lang="ru-RU" sz="2400" dirty="0"/>
              <a:t> </a:t>
            </a:r>
            <a:r>
              <a:rPr lang="ru-RU" sz="2400" dirty="0" err="1"/>
              <a:t>види</a:t>
            </a:r>
            <a:r>
              <a:rPr lang="ru-RU" sz="2400" dirty="0"/>
              <a:t> </a:t>
            </a:r>
            <a:r>
              <a:rPr lang="ru-RU" sz="2400" dirty="0" err="1"/>
              <a:t>діяльності</a:t>
            </a:r>
            <a:r>
              <a:rPr lang="ru-RU" sz="2400" dirty="0"/>
              <a:t>, </a:t>
            </a:r>
            <a:r>
              <a:rPr lang="ru-RU" sz="2400" dirty="0" err="1"/>
              <a:t>зобов'язані</a:t>
            </a:r>
            <a:r>
              <a:rPr lang="ru-RU" sz="2400" dirty="0"/>
              <a:t> </a:t>
            </a:r>
            <a:r>
              <a:rPr lang="ru-RU" sz="2400" dirty="0" err="1"/>
              <a:t>надати</a:t>
            </a:r>
            <a:r>
              <a:rPr lang="ru-RU" sz="2400" dirty="0"/>
              <a:t> </a:t>
            </a:r>
            <a:r>
              <a:rPr lang="ru-RU" sz="2400" dirty="0" err="1"/>
              <a:t>контролюючому</a:t>
            </a:r>
            <a:r>
              <a:rPr lang="ru-RU" sz="2400" dirty="0"/>
              <a:t> органу за </a:t>
            </a:r>
            <a:r>
              <a:rPr lang="ru-RU" sz="2400" dirty="0" err="1"/>
              <a:t>місцезнаходженням</a:t>
            </a:r>
            <a:r>
              <a:rPr lang="ru-RU" sz="2400" dirty="0"/>
              <a:t> </a:t>
            </a:r>
            <a:r>
              <a:rPr lang="ru-RU" sz="2400" dirty="0" err="1"/>
              <a:t>юридичних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, </a:t>
            </a:r>
            <a:r>
              <a:rPr lang="ru-RU" sz="2400" dirty="0" err="1"/>
              <a:t>постійних</a:t>
            </a:r>
            <a:r>
              <a:rPr lang="ru-RU" sz="2400" dirty="0"/>
              <a:t> </a:t>
            </a:r>
            <a:r>
              <a:rPr lang="ru-RU" sz="2400" dirty="0" err="1"/>
              <a:t>представництв</a:t>
            </a:r>
            <a:r>
              <a:rPr lang="ru-RU" sz="2400" dirty="0"/>
              <a:t>, </a:t>
            </a:r>
            <a:r>
              <a:rPr lang="ru-RU" sz="2400" dirty="0" err="1"/>
              <a:t>місцем</a:t>
            </a:r>
            <a:r>
              <a:rPr lang="ru-RU" sz="2400" dirty="0"/>
              <a:t> </a:t>
            </a:r>
            <a:r>
              <a:rPr lang="ru-RU" sz="2400" dirty="0" err="1"/>
              <a:t>проживання</a:t>
            </a:r>
            <a:r>
              <a:rPr lang="ru-RU" sz="2400" dirty="0"/>
              <a:t> </a:t>
            </a:r>
            <a:r>
              <a:rPr lang="ru-RU" sz="2400" dirty="0" err="1"/>
              <a:t>фізичних</a:t>
            </a:r>
            <a:r>
              <a:rPr lang="ru-RU" sz="2400" dirty="0"/>
              <a:t> </a:t>
            </a:r>
            <a:r>
              <a:rPr lang="ru-RU" sz="2400" dirty="0" err="1"/>
              <a:t>осіб</a:t>
            </a:r>
            <a:r>
              <a:rPr lang="ru-RU" sz="2400" dirty="0"/>
              <a:t> - </a:t>
            </a:r>
            <a:r>
              <a:rPr lang="ru-RU" sz="2400" dirty="0" err="1"/>
              <a:t>підприємців</a:t>
            </a:r>
            <a:r>
              <a:rPr lang="ru-RU" sz="2400" dirty="0"/>
              <a:t> </a:t>
            </a:r>
            <a:r>
              <a:rPr lang="ru-RU" sz="2400" dirty="0" err="1"/>
              <a:t>інформацію</a:t>
            </a:r>
            <a:r>
              <a:rPr lang="ru-RU" sz="2400" dirty="0"/>
              <a:t> про </a:t>
            </a:r>
            <a:r>
              <a:rPr lang="ru-RU" sz="2400" dirty="0" err="1"/>
              <a:t>видані</a:t>
            </a:r>
            <a:r>
              <a:rPr lang="ru-RU" sz="2400" dirty="0"/>
              <a:t>, </a:t>
            </a:r>
            <a:r>
              <a:rPr lang="ru-RU" sz="2400" dirty="0" err="1"/>
              <a:t>переоформлені</a:t>
            </a:r>
            <a:r>
              <a:rPr lang="ru-RU" sz="2400" dirty="0"/>
              <a:t>, </a:t>
            </a:r>
            <a:r>
              <a:rPr lang="ru-RU" sz="2400" dirty="0" err="1"/>
              <a:t>призупинені</a:t>
            </a:r>
            <a:r>
              <a:rPr lang="ru-RU" sz="2400" dirty="0"/>
              <a:t> </a:t>
            </a:r>
            <a:r>
              <a:rPr lang="ru-RU" sz="2400" dirty="0" err="1"/>
              <a:t>або</a:t>
            </a:r>
            <a:r>
              <a:rPr lang="ru-RU" sz="2400" dirty="0"/>
              <a:t> </a:t>
            </a:r>
            <a:r>
              <a:rPr lang="ru-RU" sz="2400" dirty="0" err="1"/>
              <a:t>анульовані</a:t>
            </a:r>
            <a:r>
              <a:rPr lang="ru-RU" sz="2400" dirty="0"/>
              <a:t> </a:t>
            </a:r>
            <a:r>
              <a:rPr lang="ru-RU" sz="2400" dirty="0" err="1"/>
              <a:t>ліцензії</a:t>
            </a:r>
            <a:r>
              <a:rPr lang="ru-RU" sz="2400" dirty="0"/>
              <a:t> у </a:t>
            </a:r>
            <a:r>
              <a:rPr lang="ru-RU" sz="2400" dirty="0" err="1"/>
              <a:t>п'ятиденний</a:t>
            </a:r>
            <a:r>
              <a:rPr lang="ru-RU" sz="2400" dirty="0"/>
              <a:t> строк з дня </a:t>
            </a:r>
            <a:r>
              <a:rPr lang="ru-RU" sz="2400" dirty="0" err="1"/>
              <a:t>здійснення</a:t>
            </a:r>
            <a:r>
              <a:rPr lang="ru-RU" sz="2400" dirty="0"/>
              <a:t> таких </a:t>
            </a:r>
            <a:r>
              <a:rPr lang="ru-RU" sz="2400" dirty="0" err="1"/>
              <a:t>дій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3035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>
                <a:hlinkClick r:id="rId2" tooltip="Об'єкт податку"/>
              </a:rPr>
              <a:t>Об'єктом</a:t>
            </a:r>
            <a:r>
              <a:rPr lang="ru-RU" dirty="0">
                <a:hlinkClick r:id="rId2" tooltip="Об'єкт податку"/>
              </a:rPr>
              <a:t> </a:t>
            </a:r>
            <a:r>
              <a:rPr lang="ru-RU" dirty="0" err="1">
                <a:hlinkClick r:id="rId2" tooltip="Об'єкт податку"/>
              </a:rPr>
              <a:t>оподаткування</a:t>
            </a:r>
            <a:r>
              <a:rPr lang="ru-RU" dirty="0"/>
              <a:t> </a:t>
            </a:r>
            <a:r>
              <a:rPr lang="ru-RU" dirty="0" err="1"/>
              <a:t>акцизним</a:t>
            </a:r>
            <a:r>
              <a:rPr lang="ru-RU" dirty="0"/>
              <a:t> </a:t>
            </a:r>
            <a:r>
              <a:rPr lang="ru-RU" dirty="0" err="1"/>
              <a:t>податком</a:t>
            </a:r>
            <a:r>
              <a:rPr lang="ru-RU" dirty="0"/>
              <a:t> є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). </a:t>
            </a:r>
            <a:r>
              <a:rPr lang="ru-RU" dirty="0" err="1"/>
              <a:t>Тобто</a:t>
            </a:r>
            <a:r>
              <a:rPr lang="ru-RU" dirty="0"/>
              <a:t> будь-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передбачають</a:t>
            </a:r>
            <a:r>
              <a:rPr lang="ru-RU" dirty="0"/>
              <a:t> </a:t>
            </a:r>
            <a:r>
              <a:rPr lang="ru-RU" dirty="0" err="1"/>
              <a:t>відвантаження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 </a:t>
            </a:r>
            <a:r>
              <a:rPr lang="ru-RU" dirty="0" err="1"/>
              <a:t>згідно</a:t>
            </a:r>
            <a:r>
              <a:rPr lang="ru-RU" dirty="0"/>
              <a:t> з </a:t>
            </a:r>
            <a:r>
              <a:rPr lang="ru-RU" dirty="0">
                <a:hlinkClick r:id="rId3" tooltip="Договір"/>
              </a:rPr>
              <a:t>договорами</a:t>
            </a:r>
            <a:r>
              <a:rPr lang="ru-RU" dirty="0"/>
              <a:t> </a:t>
            </a:r>
            <a:r>
              <a:rPr lang="ru-RU" dirty="0" err="1"/>
              <a:t>купівлі</a:t>
            </a:r>
            <a:r>
              <a:rPr lang="ru-RU" dirty="0"/>
              <a:t>-продажу, </a:t>
            </a:r>
            <a:r>
              <a:rPr lang="ru-RU" dirty="0" err="1">
                <a:hlinkClick r:id="rId4" tooltip="Договір міни"/>
              </a:rPr>
              <a:t>міни</a:t>
            </a:r>
            <a:r>
              <a:rPr lang="ru-RU" dirty="0"/>
              <a:t>, поставки та </a:t>
            </a:r>
            <a:r>
              <a:rPr lang="ru-RU" dirty="0" err="1"/>
              <a:t>іншими</a:t>
            </a:r>
            <a:r>
              <a:rPr lang="ru-RU" dirty="0"/>
              <a:t> </a:t>
            </a:r>
            <a:r>
              <a:rPr lang="ru-RU" dirty="0" err="1"/>
              <a:t>господарськими</a:t>
            </a:r>
            <a:r>
              <a:rPr lang="ru-RU" dirty="0"/>
              <a:t>, </a:t>
            </a:r>
            <a:r>
              <a:rPr lang="ru-RU" dirty="0" err="1"/>
              <a:t>цивільно-правовими</a:t>
            </a:r>
            <a:r>
              <a:rPr lang="ru-RU" dirty="0"/>
              <a:t> договорами з передачею прав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без </a:t>
            </a:r>
            <a:r>
              <a:rPr lang="ru-RU" dirty="0" err="1"/>
              <a:t>такої</a:t>
            </a:r>
            <a:r>
              <a:rPr lang="ru-RU" dirty="0"/>
              <a:t>, за плату (</a:t>
            </a:r>
            <a:r>
              <a:rPr lang="ru-RU" dirty="0" err="1"/>
              <a:t>компенсацію</a:t>
            </a:r>
            <a:r>
              <a:rPr lang="ru-RU" dirty="0"/>
              <a:t>) </a:t>
            </a:r>
            <a:r>
              <a:rPr lang="ru-RU" dirty="0" err="1"/>
              <a:t>або</a:t>
            </a:r>
            <a:r>
              <a:rPr lang="ru-RU" dirty="0"/>
              <a:t> без </a:t>
            </a:r>
            <a:r>
              <a:rPr lang="ru-RU" dirty="0" err="1"/>
              <a:t>такої</a:t>
            </a:r>
            <a:r>
              <a:rPr lang="ru-RU" dirty="0"/>
              <a:t>,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строків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безоплатного</a:t>
            </a:r>
            <a:r>
              <a:rPr lang="ru-RU" dirty="0"/>
              <a:t> </a:t>
            </a:r>
            <a:r>
              <a:rPr lang="ru-RU" dirty="0" err="1"/>
              <a:t>відвантаження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у тому </a:t>
            </a:r>
            <a:r>
              <a:rPr lang="ru-RU" dirty="0" err="1"/>
              <a:t>числі</a:t>
            </a:r>
            <a:r>
              <a:rPr lang="ru-RU" dirty="0"/>
              <a:t> з </a:t>
            </a:r>
            <a:r>
              <a:rPr lang="ru-RU" dirty="0" err="1"/>
              <a:t>давальницької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. </a:t>
            </a:r>
            <a:r>
              <a:rPr lang="ru-RU" dirty="0" err="1"/>
              <a:t>Також</a:t>
            </a:r>
            <a:r>
              <a:rPr lang="ru-RU" dirty="0"/>
              <a:t> до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акцизним</a:t>
            </a:r>
            <a:r>
              <a:rPr lang="ru-RU" dirty="0"/>
              <a:t> </a:t>
            </a:r>
            <a:r>
              <a:rPr lang="ru-RU" dirty="0" err="1"/>
              <a:t>податком</a:t>
            </a:r>
            <a:r>
              <a:rPr lang="ru-RU" dirty="0"/>
              <a:t> </a:t>
            </a:r>
            <a:r>
              <a:rPr lang="ru-RU" dirty="0" err="1"/>
              <a:t>відноситься</a:t>
            </a:r>
            <a:r>
              <a:rPr lang="ru-RU" dirty="0"/>
              <a:t>: </a:t>
            </a:r>
            <a:r>
              <a:rPr lang="ru-RU" dirty="0" err="1"/>
              <a:t>реалізація</a:t>
            </a:r>
            <a:r>
              <a:rPr lang="ru-RU" dirty="0"/>
              <a:t> (передача)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з метою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, </a:t>
            </a:r>
            <a:r>
              <a:rPr lang="ru-RU" dirty="0" err="1"/>
              <a:t>промислової</a:t>
            </a:r>
            <a:r>
              <a:rPr lang="ru-RU" dirty="0"/>
              <a:t> </a:t>
            </a:r>
            <a:r>
              <a:rPr lang="ru-RU" dirty="0" err="1"/>
              <a:t>переробки</a:t>
            </a:r>
            <a:r>
              <a:rPr lang="ru-RU" dirty="0"/>
              <a:t>,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внесків</a:t>
            </a:r>
            <a:r>
              <a:rPr lang="ru-RU" dirty="0"/>
              <a:t> до </a:t>
            </a:r>
            <a:r>
              <a:rPr lang="ru-RU" dirty="0">
                <a:hlinkClick r:id="rId5" tooltip="Статутний капітал"/>
              </a:rPr>
              <a:t>статутного </a:t>
            </a:r>
            <a:r>
              <a:rPr lang="ru-RU" dirty="0" err="1">
                <a:hlinkClick r:id="rId5" tooltip="Статутний капітал"/>
              </a:rPr>
              <a:t>капіталу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працівникам</a:t>
            </a:r>
            <a:r>
              <a:rPr lang="ru-RU" dirty="0"/>
              <a:t>;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; </a:t>
            </a:r>
            <a:r>
              <a:rPr lang="ru-RU" dirty="0" err="1"/>
              <a:t>реалізація</a:t>
            </a:r>
            <a:r>
              <a:rPr lang="ru-RU" dirty="0"/>
              <a:t> </a:t>
            </a:r>
            <a:r>
              <a:rPr lang="ru-RU" dirty="0" err="1"/>
              <a:t>конфіскованих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визнаних</a:t>
            </a:r>
            <a:r>
              <a:rPr lang="ru-RU" dirty="0"/>
              <a:t> </a:t>
            </a:r>
            <a:r>
              <a:rPr lang="ru-RU" dirty="0" err="1"/>
              <a:t>безхазяйними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за </a:t>
            </a:r>
            <a:r>
              <a:rPr lang="ru-RU" dirty="0" err="1"/>
              <a:t>якими</a:t>
            </a:r>
            <a:r>
              <a:rPr lang="ru-RU" dirty="0"/>
              <a:t> не </a:t>
            </a:r>
            <a:r>
              <a:rPr lang="ru-RU" dirty="0" err="1"/>
              <a:t>звернувся</a:t>
            </a:r>
            <a:r>
              <a:rPr lang="ru-RU" dirty="0"/>
              <a:t> </a:t>
            </a:r>
            <a:r>
              <a:rPr lang="ru-RU" dirty="0" err="1"/>
              <a:t>власник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 строку </a:t>
            </a:r>
            <a:r>
              <a:rPr lang="ru-RU" dirty="0" err="1"/>
              <a:t>зберігання</a:t>
            </a:r>
            <a:r>
              <a:rPr lang="ru-RU" dirty="0"/>
              <a:t>,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за правом </a:t>
            </a:r>
            <a:r>
              <a:rPr lang="ru-RU" dirty="0" err="1"/>
              <a:t>успадкування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законних</a:t>
            </a:r>
            <a:r>
              <a:rPr lang="ru-RU" dirty="0"/>
              <a:t> </a:t>
            </a:r>
            <a:r>
              <a:rPr lang="ru-RU" dirty="0" err="1"/>
              <a:t>підставах</a:t>
            </a:r>
            <a:r>
              <a:rPr lang="ru-RU" dirty="0"/>
              <a:t> </a:t>
            </a:r>
            <a:r>
              <a:rPr lang="ru-RU" dirty="0" err="1"/>
              <a:t>переходять</a:t>
            </a:r>
            <a:r>
              <a:rPr lang="ru-RU" dirty="0"/>
              <a:t> у </a:t>
            </a:r>
            <a:r>
              <a:rPr lang="ru-RU" dirty="0" err="1"/>
              <a:t>власність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 До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віднесено</a:t>
            </a:r>
            <a:r>
              <a:rPr lang="ru-RU" dirty="0"/>
              <a:t>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та </a:t>
            </a:r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втрачених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вини </a:t>
            </a:r>
            <a:r>
              <a:rPr lang="ru-RU" dirty="0" err="1"/>
              <a:t>платника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060618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err="1"/>
              <a:t>Податковим</a:t>
            </a:r>
            <a:r>
              <a:rPr lang="ru-RU" dirty="0"/>
              <a:t> кодексом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встановлений</a:t>
            </a:r>
            <a:r>
              <a:rPr lang="ru-RU" dirty="0"/>
              <a:t> широкий 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не </a:t>
            </a:r>
            <a:r>
              <a:rPr lang="ru-RU" dirty="0" err="1"/>
              <a:t>підлягають</a:t>
            </a:r>
            <a:r>
              <a:rPr lang="ru-RU" dirty="0"/>
              <a:t> та </a:t>
            </a:r>
            <a:r>
              <a:rPr lang="ru-RU" dirty="0" err="1"/>
              <a:t>звільняються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акцизного </a:t>
            </a:r>
            <a:r>
              <a:rPr lang="ru-RU" dirty="0" err="1"/>
              <a:t>оподаткування</a:t>
            </a:r>
            <a:r>
              <a:rPr lang="ru-RU" dirty="0"/>
              <a:t>. Так, не </a:t>
            </a:r>
            <a:r>
              <a:rPr lang="ru-RU" dirty="0" err="1"/>
              <a:t>підлягають</a:t>
            </a:r>
            <a:r>
              <a:rPr lang="ru-RU" dirty="0"/>
              <a:t> </a:t>
            </a:r>
            <a:r>
              <a:rPr lang="ru-RU" dirty="0" err="1"/>
              <a:t>оподаткуванню</a:t>
            </a:r>
            <a:r>
              <a:rPr lang="ru-RU" dirty="0"/>
              <a:t> </a:t>
            </a:r>
            <a:r>
              <a:rPr lang="ru-RU" dirty="0" err="1"/>
              <a:t>операції</a:t>
            </a:r>
            <a:r>
              <a:rPr lang="ru-RU" dirty="0"/>
              <a:t> з </a:t>
            </a:r>
            <a:r>
              <a:rPr lang="ru-RU" dirty="0" err="1"/>
              <a:t>вивезення</a:t>
            </a:r>
            <a:r>
              <a:rPr lang="ru-RU" dirty="0"/>
              <a:t> </a:t>
            </a:r>
            <a:r>
              <a:rPr lang="ru-RU" dirty="0">
                <a:hlinkClick r:id="rId2" tooltip="Експорт"/>
              </a:rPr>
              <a:t>(</a:t>
            </a:r>
            <a:r>
              <a:rPr lang="ru-RU" dirty="0" err="1">
                <a:hlinkClick r:id="rId2" tooltip="Експорт"/>
              </a:rPr>
              <a:t>експорту</a:t>
            </a:r>
            <a:r>
              <a:rPr lang="ru-RU" dirty="0">
                <a:hlinkClick r:id="rId2" tooltip="Експорт"/>
              </a:rPr>
              <a:t>)</a:t>
            </a:r>
            <a:r>
              <a:rPr lang="ru-RU" dirty="0"/>
              <a:t> 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 </a:t>
            </a:r>
            <a:r>
              <a:rPr lang="ru-RU" dirty="0" err="1"/>
              <a:t>платником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за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митної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До </a:t>
            </a:r>
            <a:r>
              <a:rPr lang="ru-RU" dirty="0" err="1"/>
              <a:t>операцій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звільняються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оподаткування</a:t>
            </a:r>
            <a:r>
              <a:rPr lang="ru-RU" dirty="0"/>
              <a:t> </a:t>
            </a:r>
            <a:r>
              <a:rPr lang="ru-RU" dirty="0" err="1"/>
              <a:t>акцизним</a:t>
            </a:r>
            <a:r>
              <a:rPr lang="ru-RU" dirty="0"/>
              <a:t> </a:t>
            </a:r>
            <a:r>
              <a:rPr lang="ru-RU" dirty="0" err="1"/>
              <a:t>податком</a:t>
            </a:r>
            <a:r>
              <a:rPr lang="ru-RU" dirty="0"/>
              <a:t> </a:t>
            </a:r>
            <a:r>
              <a:rPr lang="ru-RU" dirty="0" err="1"/>
              <a:t>Податковий</a:t>
            </a:r>
            <a:r>
              <a:rPr lang="ru-RU" dirty="0"/>
              <a:t> кодекс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відносить</a:t>
            </a:r>
            <a:r>
              <a:rPr lang="ru-RU" dirty="0"/>
              <a:t>: </a:t>
            </a:r>
            <a:r>
              <a:rPr lang="ru-RU" dirty="0" err="1"/>
              <a:t>придбання</a:t>
            </a:r>
            <a:r>
              <a:rPr lang="ru-RU" dirty="0"/>
              <a:t> за </a:t>
            </a:r>
            <a:r>
              <a:rPr lang="ru-RU" dirty="0" err="1"/>
              <a:t>кошти</a:t>
            </a:r>
            <a:r>
              <a:rPr lang="ru-RU" dirty="0"/>
              <a:t> державного та </a:t>
            </a:r>
            <a:r>
              <a:rPr lang="ru-RU" dirty="0" err="1"/>
              <a:t>місцевих</a:t>
            </a:r>
            <a:r>
              <a:rPr lang="ru-RU" dirty="0"/>
              <a:t> </a:t>
            </a:r>
            <a:r>
              <a:rPr lang="ru-RU" dirty="0" err="1">
                <a:hlinkClick r:id="rId3" tooltip="Бюджет"/>
              </a:rPr>
              <a:t>бюджетів</a:t>
            </a:r>
            <a:r>
              <a:rPr lang="ru-RU" dirty="0"/>
              <a:t>,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загально-обов'язкового</a:t>
            </a:r>
            <a:r>
              <a:rPr lang="ru-RU" dirty="0"/>
              <a:t> державного </a:t>
            </a:r>
            <a:r>
              <a:rPr lang="ru-RU" dirty="0" err="1"/>
              <a:t>страхування</a:t>
            </a:r>
            <a:r>
              <a:rPr lang="ru-RU" dirty="0"/>
              <a:t> </a:t>
            </a:r>
            <a:r>
              <a:rPr lang="ru-RU" dirty="0" err="1"/>
              <a:t>легкових</a:t>
            </a:r>
            <a:r>
              <a:rPr lang="ru-RU" dirty="0"/>
              <a:t> </a:t>
            </a:r>
            <a:r>
              <a:rPr lang="ru-RU" dirty="0" err="1"/>
              <a:t>автомобілів</a:t>
            </a:r>
            <a:r>
              <a:rPr lang="ru-RU" dirty="0"/>
              <a:t> </a:t>
            </a:r>
            <a:r>
              <a:rPr lang="ru-RU" dirty="0" err="1"/>
              <a:t>спеціального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 для </a:t>
            </a:r>
            <a:r>
              <a:rPr lang="ru-RU" dirty="0" err="1"/>
              <a:t>інвалідів</a:t>
            </a:r>
            <a:r>
              <a:rPr lang="ru-RU" dirty="0"/>
              <a:t>, </a:t>
            </a:r>
            <a:r>
              <a:rPr lang="ru-RU" dirty="0" err="1">
                <a:hlinkClick r:id="rId4" tooltip="Міністерство охорони здоров'я України"/>
              </a:rPr>
              <a:t>Міністерства</a:t>
            </a:r>
            <a:r>
              <a:rPr lang="ru-RU" dirty="0">
                <a:hlinkClick r:id="rId4" tooltip="Міністерство охорони здоров'я України"/>
              </a:rPr>
              <a:t> </a:t>
            </a:r>
            <a:r>
              <a:rPr lang="ru-RU" dirty="0" err="1">
                <a:hlinkClick r:id="rId4" tooltip="Міністерство охорони здоров'я України"/>
              </a:rPr>
              <a:t>охорони</a:t>
            </a:r>
            <a:r>
              <a:rPr lang="ru-RU" dirty="0">
                <a:hlinkClick r:id="rId4" tooltip="Міністерство охорони здоров'я України"/>
              </a:rPr>
              <a:t> </a:t>
            </a:r>
            <a:r>
              <a:rPr lang="ru-RU" dirty="0" err="1">
                <a:hlinkClick r:id="rId4" tooltip="Міністерство охорони здоров'я України"/>
              </a:rPr>
              <a:t>здоров'я</a:t>
            </a:r>
            <a:r>
              <a:rPr lang="ru-RU" dirty="0"/>
              <a:t>, </a:t>
            </a:r>
            <a:r>
              <a:rPr lang="ru-RU" dirty="0" err="1">
                <a:hlinkClick r:id="rId5" tooltip="Міністерство надзвичайних ситуацій України"/>
              </a:rPr>
              <a:t>Міністерства</a:t>
            </a:r>
            <a:r>
              <a:rPr lang="ru-RU" dirty="0">
                <a:hlinkClick r:id="rId5" tooltip="Міністерство надзвичайних ситуацій України"/>
              </a:rPr>
              <a:t> </a:t>
            </a:r>
            <a:r>
              <a:rPr lang="ru-RU" dirty="0" err="1">
                <a:hlinkClick r:id="rId5" tooltip="Міністерство надзвичайних ситуацій України"/>
              </a:rPr>
              <a:t>надзвичайних</a:t>
            </a:r>
            <a:r>
              <a:rPr lang="ru-RU" dirty="0">
                <a:hlinkClick r:id="rId5" tooltip="Міністерство надзвичайних ситуацій України"/>
              </a:rPr>
              <a:t> </a:t>
            </a:r>
            <a:r>
              <a:rPr lang="ru-RU" dirty="0" err="1">
                <a:hlinkClick r:id="rId5" tooltip="Міністерство надзвичайних ситуацій України"/>
              </a:rPr>
              <a:t>ситуацій</a:t>
            </a:r>
            <a:r>
              <a:rPr lang="ru-RU" dirty="0"/>
              <a:t>; </a:t>
            </a:r>
            <a:r>
              <a:rPr lang="ru-RU" dirty="0" err="1"/>
              <a:t>ввезення</a:t>
            </a:r>
            <a:r>
              <a:rPr lang="ru-RU" dirty="0"/>
              <a:t>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для </a:t>
            </a:r>
            <a:r>
              <a:rPr lang="ru-RU" dirty="0" err="1"/>
              <a:t>офіційного</a:t>
            </a:r>
            <a:r>
              <a:rPr lang="ru-RU" dirty="0"/>
              <a:t> та </a:t>
            </a:r>
            <a:r>
              <a:rPr lang="ru-RU" dirty="0" err="1"/>
              <a:t>особистого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 </a:t>
            </a:r>
            <a:r>
              <a:rPr lang="ru-RU" dirty="0" err="1">
                <a:hlinkClick r:id="rId6" tooltip="Дипломатичне представництво"/>
              </a:rPr>
              <a:t>дипломатичними</a:t>
            </a:r>
            <a:r>
              <a:rPr lang="ru-RU" dirty="0"/>
              <a:t> та </a:t>
            </a:r>
            <a:r>
              <a:rPr lang="ru-RU" dirty="0" err="1"/>
              <a:t>консульськими</a:t>
            </a:r>
            <a:r>
              <a:rPr lang="ru-RU" dirty="0"/>
              <a:t> </a:t>
            </a:r>
            <a:r>
              <a:rPr lang="ru-RU" dirty="0" err="1"/>
              <a:t>представництвами</a:t>
            </a:r>
            <a:r>
              <a:rPr lang="ru-RU" dirty="0"/>
              <a:t> </a:t>
            </a:r>
            <a:r>
              <a:rPr lang="ru-RU" dirty="0" err="1"/>
              <a:t>іноземних</a:t>
            </a:r>
            <a:r>
              <a:rPr lang="ru-RU" dirty="0"/>
              <a:t> держав.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513719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lnSpcReduction="10000"/>
          </a:bodyPr>
          <a:lstStyle/>
          <a:p>
            <a:r>
              <a:rPr lang="ru-RU" dirty="0">
                <a:hlinkClick r:id="rId2" tooltip="Податкова база"/>
              </a:rPr>
              <a:t>База </a:t>
            </a:r>
            <a:r>
              <a:rPr lang="ru-RU" dirty="0" err="1">
                <a:hlinkClick r:id="rId2" tooltip="Податкова база"/>
              </a:rPr>
              <a:t>оподаткування</a:t>
            </a:r>
            <a:r>
              <a:rPr lang="ru-RU" dirty="0"/>
              <a:t> </a:t>
            </a:r>
            <a:r>
              <a:rPr lang="ru-RU" dirty="0" err="1"/>
              <a:t>залежить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виду </a:t>
            </a:r>
            <a:r>
              <a:rPr lang="ru-RU" dirty="0" err="1"/>
              <a:t>застосовуваної</a:t>
            </a:r>
            <a:r>
              <a:rPr lang="ru-RU" dirty="0"/>
              <a:t> ставки акцизного </a:t>
            </a:r>
            <a:r>
              <a:rPr lang="ru-RU" dirty="0" err="1"/>
              <a:t>податку</a:t>
            </a:r>
            <a:r>
              <a:rPr lang="ru-RU" dirty="0"/>
              <a:t>. </a:t>
            </a:r>
            <a:r>
              <a:rPr lang="ru-RU" dirty="0" err="1"/>
              <a:t>Передбачено</a:t>
            </a:r>
            <a:r>
              <a:rPr lang="ru-RU" dirty="0"/>
              <a:t> три </a:t>
            </a:r>
            <a:r>
              <a:rPr lang="ru-RU" dirty="0" err="1"/>
              <a:t>види</a:t>
            </a:r>
            <a:r>
              <a:rPr lang="ru-RU" dirty="0"/>
              <a:t> </a:t>
            </a:r>
            <a:r>
              <a:rPr lang="ru-RU" dirty="0" err="1">
                <a:hlinkClick r:id="rId3" tooltip="Податкова ставка"/>
              </a:rPr>
              <a:t>податкових</a:t>
            </a:r>
            <a:r>
              <a:rPr lang="ru-RU" dirty="0">
                <a:hlinkClick r:id="rId3" tooltip="Податкова ставка"/>
              </a:rPr>
              <a:t> ставок</a:t>
            </a:r>
            <a:r>
              <a:rPr lang="ru-RU" dirty="0"/>
              <a:t>: </a:t>
            </a:r>
            <a:r>
              <a:rPr lang="ru-RU" dirty="0" err="1"/>
              <a:t>адвалорні</a:t>
            </a:r>
            <a:r>
              <a:rPr lang="ru-RU" dirty="0"/>
              <a:t>, </a:t>
            </a:r>
            <a:r>
              <a:rPr lang="ru-RU" dirty="0" err="1"/>
              <a:t>специфічні</a:t>
            </a:r>
            <a:r>
              <a:rPr lang="ru-RU" dirty="0"/>
              <a:t>, </a:t>
            </a:r>
            <a:r>
              <a:rPr lang="ru-RU" dirty="0" err="1"/>
              <a:t>адвалорні</a:t>
            </a:r>
            <a:r>
              <a:rPr lang="ru-RU" dirty="0"/>
              <a:t> та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(</a:t>
            </a:r>
            <a:r>
              <a:rPr lang="ru-RU" dirty="0" err="1"/>
              <a:t>змішані</a:t>
            </a:r>
            <a:r>
              <a:rPr lang="ru-RU" dirty="0"/>
              <a:t>).</a:t>
            </a:r>
          </a:p>
          <a:p>
            <a:r>
              <a:rPr lang="ru-RU" dirty="0" err="1"/>
              <a:t>Адвалорні</a:t>
            </a:r>
            <a:r>
              <a:rPr lang="ru-RU" dirty="0"/>
              <a:t> ставки </a:t>
            </a:r>
            <a:r>
              <a:rPr lang="ru-RU" dirty="0" err="1"/>
              <a:t>встановлюються</a:t>
            </a:r>
            <a:r>
              <a:rPr lang="ru-RU" dirty="0"/>
              <a:t> у </a:t>
            </a:r>
            <a:r>
              <a:rPr lang="ru-RU" dirty="0" err="1"/>
              <a:t>відсотках</a:t>
            </a:r>
            <a:r>
              <a:rPr lang="ru-RU" dirty="0"/>
              <a:t> до </a:t>
            </a:r>
            <a:r>
              <a:rPr lang="ru-RU" dirty="0" err="1"/>
              <a:t>вартості</a:t>
            </a:r>
            <a:r>
              <a:rPr lang="ru-RU" dirty="0"/>
              <a:t> товару. </a:t>
            </a:r>
            <a:r>
              <a:rPr lang="ru-RU" dirty="0" err="1"/>
              <a:t>Специфічні</a:t>
            </a:r>
            <a:r>
              <a:rPr lang="ru-RU" dirty="0"/>
              <a:t> ставки </a:t>
            </a:r>
            <a:r>
              <a:rPr lang="ru-RU" dirty="0" err="1"/>
              <a:t>встановлюються</a:t>
            </a:r>
            <a:r>
              <a:rPr lang="ru-RU" dirty="0"/>
              <a:t> у грошовому </a:t>
            </a:r>
            <a:r>
              <a:rPr lang="ru-RU" dirty="0" err="1"/>
              <a:t>виразі</a:t>
            </a:r>
            <a:r>
              <a:rPr lang="ru-RU" dirty="0"/>
              <a:t> на </a:t>
            </a:r>
            <a:r>
              <a:rPr lang="ru-RU" dirty="0" err="1"/>
              <a:t>одиницю</a:t>
            </a:r>
            <a:r>
              <a:rPr lang="ru-RU" dirty="0"/>
              <a:t> товару, </a:t>
            </a:r>
            <a:r>
              <a:rPr lang="ru-RU" dirty="0" err="1"/>
              <a:t>представлену</a:t>
            </a:r>
            <a:r>
              <a:rPr lang="ru-RU" dirty="0"/>
              <a:t> у </a:t>
            </a:r>
            <a:r>
              <a:rPr lang="ru-RU" dirty="0" err="1"/>
              <a:t>фізичних</a:t>
            </a:r>
            <a:r>
              <a:rPr lang="ru-RU" dirty="0"/>
              <a:t> </a:t>
            </a:r>
            <a:r>
              <a:rPr lang="ru-RU" dirty="0" err="1"/>
              <a:t>одиницях</a:t>
            </a:r>
            <a:r>
              <a:rPr lang="ru-RU" dirty="0"/>
              <a:t> </a:t>
            </a:r>
            <a:r>
              <a:rPr lang="ru-RU" dirty="0" err="1"/>
              <a:t>виміру</a:t>
            </a:r>
            <a:r>
              <a:rPr lang="ru-RU" dirty="0"/>
              <a:t> (кг, л, см³, штуки). </a:t>
            </a:r>
            <a:r>
              <a:rPr lang="ru-RU" dirty="0" err="1"/>
              <a:t>Застосовуються</a:t>
            </a:r>
            <a:r>
              <a:rPr lang="ru-RU" dirty="0"/>
              <a:t> до </a:t>
            </a:r>
            <a:r>
              <a:rPr lang="ru-RU" dirty="0" err="1"/>
              <a:t>підакцизних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 таких як: спирт </a:t>
            </a:r>
            <a:r>
              <a:rPr lang="ru-RU" dirty="0" err="1"/>
              <a:t>етиловий</a:t>
            </a:r>
            <a:r>
              <a:rPr lang="ru-RU" dirty="0"/>
              <a:t>, </a:t>
            </a:r>
            <a:r>
              <a:rPr lang="ru-RU" dirty="0" err="1"/>
              <a:t>алкогольні</a:t>
            </a:r>
            <a:r>
              <a:rPr lang="ru-RU" dirty="0"/>
              <a:t> </a:t>
            </a:r>
            <a:r>
              <a:rPr lang="ru-RU" dirty="0" err="1"/>
              <a:t>напої</a:t>
            </a:r>
            <a:r>
              <a:rPr lang="ru-RU" dirty="0"/>
              <a:t>, </a:t>
            </a:r>
            <a:r>
              <a:rPr lang="ru-RU" dirty="0" err="1"/>
              <a:t>нафтопродукти</a:t>
            </a:r>
            <a:r>
              <a:rPr lang="ru-RU" dirty="0"/>
              <a:t>, </a:t>
            </a:r>
            <a:r>
              <a:rPr lang="ru-RU" dirty="0" err="1"/>
              <a:t>скраплений</a:t>
            </a:r>
            <a:r>
              <a:rPr lang="ru-RU" dirty="0"/>
              <a:t> газ, </a:t>
            </a:r>
            <a:r>
              <a:rPr lang="ru-RU" dirty="0" err="1"/>
              <a:t>транспортні</a:t>
            </a:r>
            <a:r>
              <a:rPr lang="ru-RU" dirty="0"/>
              <a:t> </a:t>
            </a:r>
            <a:r>
              <a:rPr lang="ru-RU" dirty="0" err="1"/>
              <a:t>засоби</a:t>
            </a:r>
            <a:r>
              <a:rPr lang="ru-RU" dirty="0"/>
              <a:t>.</a:t>
            </a:r>
          </a:p>
          <a:p>
            <a:r>
              <a:rPr lang="ru-RU" dirty="0" err="1"/>
              <a:t>Адвалорні</a:t>
            </a:r>
            <a:r>
              <a:rPr lang="ru-RU" dirty="0"/>
              <a:t> та </a:t>
            </a:r>
            <a:r>
              <a:rPr lang="ru-RU" dirty="0" err="1"/>
              <a:t>специфічні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(</a:t>
            </a:r>
            <a:r>
              <a:rPr lang="ru-RU" dirty="0" err="1"/>
              <a:t>змішані</a:t>
            </a:r>
            <a:r>
              <a:rPr lang="ru-RU" dirty="0"/>
              <a:t>) </a:t>
            </a:r>
            <a:r>
              <a:rPr lang="ru-RU" dirty="0" err="1"/>
              <a:t>встановлюються</a:t>
            </a:r>
            <a:r>
              <a:rPr lang="ru-RU" dirty="0"/>
              <a:t> </a:t>
            </a:r>
            <a:r>
              <a:rPr lang="ru-RU" dirty="0" err="1"/>
              <a:t>одночасно</a:t>
            </a:r>
            <a:r>
              <a:rPr lang="ru-RU" dirty="0"/>
              <a:t> за ставками у </a:t>
            </a:r>
            <a:r>
              <a:rPr lang="ru-RU" dirty="0" err="1"/>
              <a:t>відсотках</a:t>
            </a:r>
            <a:r>
              <a:rPr lang="ru-RU" dirty="0"/>
              <a:t> до </a:t>
            </a:r>
            <a:r>
              <a:rPr lang="ru-RU" dirty="0" err="1"/>
              <a:t>вартості</a:t>
            </a:r>
            <a:r>
              <a:rPr lang="ru-RU" dirty="0"/>
              <a:t> товару та у </a:t>
            </a:r>
            <a:r>
              <a:rPr lang="ru-RU" dirty="0" err="1"/>
              <a:t>твердих</a:t>
            </a:r>
            <a:r>
              <a:rPr lang="ru-RU" dirty="0"/>
              <a:t> сумах з </a:t>
            </a:r>
            <a:r>
              <a:rPr lang="ru-RU" dirty="0" err="1"/>
              <a:t>одиниці</a:t>
            </a:r>
            <a:r>
              <a:rPr lang="ru-RU" dirty="0"/>
              <a:t> </a:t>
            </a:r>
            <a:r>
              <a:rPr lang="ru-RU" dirty="0" err="1"/>
              <a:t>реалізованого</a:t>
            </a:r>
            <a:r>
              <a:rPr lang="ru-RU" dirty="0"/>
              <a:t> товару (</a:t>
            </a:r>
            <a:r>
              <a:rPr lang="ru-RU" dirty="0" err="1"/>
              <a:t>продукції</a:t>
            </a:r>
            <a:r>
              <a:rPr lang="ru-RU" dirty="0"/>
              <a:t>). </a:t>
            </a:r>
            <a:r>
              <a:rPr lang="ru-RU" dirty="0" err="1"/>
              <a:t>Застосовуються</a:t>
            </a:r>
            <a:r>
              <a:rPr lang="ru-RU" dirty="0"/>
              <a:t> до </a:t>
            </a:r>
            <a:r>
              <a:rPr lang="ru-RU" dirty="0" err="1"/>
              <a:t>тютюнових</a:t>
            </a:r>
            <a:r>
              <a:rPr lang="ru-RU" dirty="0"/>
              <a:t> </a:t>
            </a:r>
            <a:r>
              <a:rPr lang="ru-RU" dirty="0" err="1"/>
              <a:t>виробів</a:t>
            </a:r>
            <a:r>
              <a:rPr lang="ru-RU" dirty="0"/>
              <a:t>, тютюну та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замінників</a:t>
            </a:r>
            <a:r>
              <a:rPr lang="ru-RU" dirty="0"/>
              <a:t> тютюну.</a:t>
            </a:r>
          </a:p>
        </p:txBody>
      </p:sp>
    </p:spTree>
    <p:extLst>
      <p:ext uri="{BB962C8B-B14F-4D97-AF65-F5344CB8AC3E}">
        <p14:creationId xmlns:p14="http://schemas.microsoft.com/office/powerpoint/2010/main" val="3160806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913774" y="609600"/>
            <a:ext cx="10363826" cy="542544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обчислення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</a:t>
            </a:r>
            <a:r>
              <a:rPr lang="ru-RU" dirty="0" err="1"/>
              <a:t>адвалорних</a:t>
            </a:r>
            <a:r>
              <a:rPr lang="ru-RU" dirty="0"/>
              <a:t> ставок базою </a:t>
            </a:r>
            <a:r>
              <a:rPr lang="ru-RU" dirty="0" err="1"/>
              <a:t>оподаткування</a:t>
            </a:r>
            <a:r>
              <a:rPr lang="ru-RU" dirty="0"/>
              <a:t> є:</a:t>
            </a:r>
          </a:p>
          <a:p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реалізованого</a:t>
            </a:r>
            <a:r>
              <a:rPr lang="ru-RU" dirty="0"/>
              <a:t> товару (</a:t>
            </a:r>
            <a:r>
              <a:rPr lang="ru-RU" dirty="0" err="1"/>
              <a:t>продукції</a:t>
            </a:r>
            <a:r>
              <a:rPr lang="ru-RU" dirty="0"/>
              <a:t>), </a:t>
            </a:r>
            <a:r>
              <a:rPr lang="ru-RU" dirty="0" err="1"/>
              <a:t>виробленого</a:t>
            </a:r>
            <a:r>
              <a:rPr lang="ru-RU" dirty="0"/>
              <a:t> на </a:t>
            </a:r>
            <a:r>
              <a:rPr lang="ru-RU" dirty="0" err="1"/>
              <a:t>митній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за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ru-RU" dirty="0" err="1"/>
              <a:t>виробником</a:t>
            </a:r>
            <a:r>
              <a:rPr lang="ru-RU" dirty="0"/>
              <a:t> </a:t>
            </a:r>
            <a:r>
              <a:rPr lang="ru-RU" dirty="0" err="1"/>
              <a:t>максимальними</a:t>
            </a:r>
            <a:r>
              <a:rPr lang="ru-RU" dirty="0"/>
              <a:t> </a:t>
            </a:r>
            <a:r>
              <a:rPr lang="ru-RU" dirty="0" err="1"/>
              <a:t>роздрібними</a:t>
            </a:r>
            <a:r>
              <a:rPr lang="ru-RU" dirty="0"/>
              <a:t> </a:t>
            </a:r>
            <a:r>
              <a:rPr lang="ru-RU" dirty="0" err="1"/>
              <a:t>цінами</a:t>
            </a:r>
            <a:r>
              <a:rPr lang="ru-RU" dirty="0"/>
              <a:t>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на </a:t>
            </a:r>
            <a:r>
              <a:rPr lang="ru-RU" dirty="0" err="1"/>
              <a:t>додану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та акцизного </a:t>
            </a:r>
            <a:r>
              <a:rPr lang="ru-RU" dirty="0" err="1"/>
              <a:t>податку</a:t>
            </a:r>
            <a:r>
              <a:rPr lang="ru-RU" dirty="0"/>
              <a:t>;</a:t>
            </a:r>
          </a:p>
          <a:p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(</a:t>
            </a:r>
            <a:r>
              <a:rPr lang="ru-RU" dirty="0" err="1"/>
              <a:t>продукції</a:t>
            </a:r>
            <a:r>
              <a:rPr lang="ru-RU" dirty="0"/>
              <a:t>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ввозяться</a:t>
            </a:r>
            <a:r>
              <a:rPr lang="ru-RU" dirty="0"/>
              <a:t> на </a:t>
            </a:r>
            <a:r>
              <a:rPr lang="ru-RU" dirty="0" err="1"/>
              <a:t>митну</a:t>
            </a:r>
            <a:r>
              <a:rPr lang="ru-RU" dirty="0"/>
              <a:t> </a:t>
            </a:r>
            <a:r>
              <a:rPr lang="ru-RU" dirty="0" err="1"/>
              <a:t>територію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за </a:t>
            </a:r>
            <a:r>
              <a:rPr lang="ru-RU" dirty="0" err="1"/>
              <a:t>встановленими</a:t>
            </a:r>
            <a:r>
              <a:rPr lang="ru-RU" dirty="0"/>
              <a:t> </a:t>
            </a:r>
            <a:r>
              <a:rPr lang="ru-RU" dirty="0" err="1"/>
              <a:t>імпортером</a:t>
            </a:r>
            <a:r>
              <a:rPr lang="ru-RU" dirty="0"/>
              <a:t> </a:t>
            </a:r>
            <a:r>
              <a:rPr lang="ru-RU" dirty="0" err="1"/>
              <a:t>максимальними</a:t>
            </a:r>
            <a:r>
              <a:rPr lang="ru-RU" dirty="0"/>
              <a:t> </a:t>
            </a:r>
            <a:r>
              <a:rPr lang="ru-RU" dirty="0" err="1"/>
              <a:t>роздрібними</a:t>
            </a:r>
            <a:r>
              <a:rPr lang="ru-RU" dirty="0"/>
              <a:t> </a:t>
            </a:r>
            <a:r>
              <a:rPr lang="ru-RU" dirty="0" err="1"/>
              <a:t>цінами</a:t>
            </a:r>
            <a:r>
              <a:rPr lang="ru-RU" dirty="0"/>
              <a:t> на </a:t>
            </a:r>
            <a:r>
              <a:rPr lang="ru-RU" dirty="0" err="1"/>
              <a:t>товари</a:t>
            </a:r>
            <a:r>
              <a:rPr lang="ru-RU" dirty="0"/>
              <a:t> (</a:t>
            </a:r>
            <a:r>
              <a:rPr lang="ru-RU" dirty="0" err="1"/>
              <a:t>продукцію</a:t>
            </a:r>
            <a:r>
              <a:rPr lang="ru-RU" dirty="0"/>
              <a:t>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імпортує</a:t>
            </a:r>
            <a:r>
              <a:rPr lang="ru-RU" dirty="0"/>
              <a:t>, з </a:t>
            </a:r>
            <a:r>
              <a:rPr lang="ru-RU" dirty="0" err="1"/>
              <a:t>урахуванням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на </a:t>
            </a:r>
            <a:r>
              <a:rPr lang="ru-RU" dirty="0" err="1"/>
              <a:t>додану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та акцизного </a:t>
            </a:r>
            <a:r>
              <a:rPr lang="ru-RU" dirty="0" err="1"/>
              <a:t>податку</a:t>
            </a:r>
            <a:r>
              <a:rPr lang="ru-RU" dirty="0"/>
              <a:t>;</a:t>
            </a:r>
          </a:p>
          <a:p>
            <a:r>
              <a:rPr lang="ru-RU" dirty="0" err="1"/>
              <a:t>вартість</a:t>
            </a:r>
            <a:r>
              <a:rPr lang="ru-RU" dirty="0"/>
              <a:t> </a:t>
            </a:r>
            <a:r>
              <a:rPr lang="ru-RU" dirty="0" err="1"/>
              <a:t>реалізованої</a:t>
            </a:r>
            <a:r>
              <a:rPr lang="ru-RU" dirty="0"/>
              <a:t> </a:t>
            </a:r>
            <a:r>
              <a:rPr lang="ru-RU" dirty="0" err="1"/>
              <a:t>виробленої</a:t>
            </a:r>
            <a:r>
              <a:rPr lang="ru-RU" dirty="0"/>
              <a:t> </a:t>
            </a:r>
            <a:r>
              <a:rPr lang="ru-RU" dirty="0" err="1"/>
              <a:t>виробником</a:t>
            </a:r>
            <a:r>
              <a:rPr lang="ru-RU" dirty="0"/>
              <a:t> </a:t>
            </a:r>
            <a:r>
              <a:rPr lang="ru-RU" dirty="0" err="1"/>
              <a:t>електричної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, </a:t>
            </a:r>
            <a:r>
              <a:rPr lang="ru-RU" dirty="0" err="1"/>
              <a:t>обчислена</a:t>
            </a:r>
            <a:r>
              <a:rPr lang="ru-RU" dirty="0"/>
              <a:t> на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цін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склалися</a:t>
            </a:r>
            <a:r>
              <a:rPr lang="ru-RU" dirty="0"/>
              <a:t> на ринку </a:t>
            </a:r>
            <a:r>
              <a:rPr lang="ru-RU" dirty="0" err="1"/>
              <a:t>електричної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в </a:t>
            </a:r>
            <a:r>
              <a:rPr lang="ru-RU" dirty="0" err="1"/>
              <a:t>звітному</a:t>
            </a:r>
            <a:r>
              <a:rPr lang="ru-RU" dirty="0"/>
              <a:t> (</a:t>
            </a:r>
            <a:r>
              <a:rPr lang="ru-RU" dirty="0" err="1"/>
              <a:t>податковому</a:t>
            </a:r>
            <a:r>
              <a:rPr lang="ru-RU" dirty="0"/>
              <a:t>) </a:t>
            </a:r>
            <a:r>
              <a:rPr lang="ru-RU" dirty="0" err="1"/>
              <a:t>періоді</a:t>
            </a:r>
            <a:r>
              <a:rPr lang="ru-RU" dirty="0"/>
              <a:t> без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податку</a:t>
            </a:r>
            <a:r>
              <a:rPr lang="ru-RU" dirty="0"/>
              <a:t> на </a:t>
            </a:r>
            <a:r>
              <a:rPr lang="ru-RU" dirty="0" err="1"/>
              <a:t>додану</a:t>
            </a:r>
            <a:r>
              <a:rPr lang="ru-RU" dirty="0"/>
              <a:t> </a:t>
            </a:r>
            <a:r>
              <a:rPr lang="ru-RU" dirty="0" err="1"/>
              <a:t>вартість</a:t>
            </a:r>
            <a:r>
              <a:rPr lang="ru-RU" dirty="0"/>
              <a:t> та акцизного </a:t>
            </a:r>
            <a:r>
              <a:rPr lang="ru-RU" dirty="0" err="1"/>
              <a:t>податку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74299993"/>
      </p:ext>
    </p:extLst>
  </p:cSld>
  <p:clrMapOvr>
    <a:masterClrMapping/>
  </p:clrMapOvr>
</p:sld>
</file>

<file path=ppt/theme/theme1.xml><?xml version="1.0" encoding="utf-8"?>
<a:theme xmlns:a="http://schemas.openxmlformats.org/drawingml/2006/main" name="Капля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201</TotalTime>
  <Words>607</Words>
  <Application>Microsoft Office PowerPoint</Application>
  <PresentationFormat>Широкоэкранный</PresentationFormat>
  <Paragraphs>62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Tw Cen MT</vt:lpstr>
      <vt:lpstr>Капля</vt:lpstr>
      <vt:lpstr>Тема 6.</vt:lpstr>
      <vt:lpstr>Презентация PowerPoint</vt:lpstr>
      <vt:lpstr>Платники акцизного податку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МИТО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1.</dc:title>
  <dc:creator>Учетная запись Майкрософт</dc:creator>
  <cp:lastModifiedBy>Учетная запись Майкрософт</cp:lastModifiedBy>
  <cp:revision>50</cp:revision>
  <dcterms:created xsi:type="dcterms:W3CDTF">2023-02-07T15:46:36Z</dcterms:created>
  <dcterms:modified xsi:type="dcterms:W3CDTF">2023-04-24T11:42:42Z</dcterms:modified>
</cp:coreProperties>
</file>