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305" r:id="rId4"/>
    <p:sldId id="295" r:id="rId5"/>
    <p:sldId id="296" r:id="rId6"/>
    <p:sldId id="306" r:id="rId7"/>
    <p:sldId id="297" r:id="rId8"/>
    <p:sldId id="304" r:id="rId9"/>
    <p:sldId id="307" r:id="rId10"/>
    <p:sldId id="308" r:id="rId11"/>
    <p:sldId id="309" r:id="rId12"/>
    <p:sldId id="310" r:id="rId13"/>
    <p:sldId id="311" r:id="rId14"/>
    <p:sldId id="312" r:id="rId15"/>
    <p:sldId id="313" r:id="rId16"/>
    <p:sldId id="314" r:id="rId17"/>
    <p:sldId id="315" r:id="rId18"/>
    <p:sldId id="316" r:id="rId19"/>
    <p:sldId id="317" r:id="rId20"/>
    <p:sldId id="289" r:id="rId21"/>
    <p:sldId id="301" r:id="rId22"/>
    <p:sldId id="257" r:id="rId23"/>
    <p:sldId id="260" r:id="rId24"/>
    <p:sldId id="280" r:id="rId25"/>
    <p:sldId id="290" r:id="rId26"/>
    <p:sldId id="262" r:id="rId27"/>
    <p:sldId id="282" r:id="rId28"/>
    <p:sldId id="263" r:id="rId29"/>
    <p:sldId id="264" r:id="rId30"/>
    <p:sldId id="284" r:id="rId31"/>
    <p:sldId id="267" r:id="rId32"/>
    <p:sldId id="283" r:id="rId33"/>
    <p:sldId id="266" r:id="rId34"/>
    <p:sldId id="265" r:id="rId35"/>
    <p:sldId id="285" r:id="rId36"/>
    <p:sldId id="269" r:id="rId37"/>
    <p:sldId id="318" r:id="rId38"/>
    <p:sldId id="319" r:id="rId39"/>
    <p:sldId id="320" r:id="rId40"/>
    <p:sldId id="270" r:id="rId41"/>
    <p:sldId id="272" r:id="rId42"/>
    <p:sldId id="275" r:id="rId43"/>
    <p:sldId id="298" r:id="rId44"/>
    <p:sldId id="299" r:id="rId45"/>
    <p:sldId id="300" r:id="rId46"/>
    <p:sldId id="321" r:id="rId47"/>
    <p:sldId id="322" r:id="rId48"/>
    <p:sldId id="323" r:id="rId49"/>
    <p:sldId id="27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DFC9E758-FE97-409B-979C-810F44A802E4}">
          <p14:sldIdLst>
            <p14:sldId id="256"/>
            <p14:sldId id="302"/>
            <p14:sldId id="305"/>
            <p14:sldId id="295"/>
            <p14:sldId id="296"/>
            <p14:sldId id="306"/>
            <p14:sldId id="297"/>
            <p14:sldId id="304"/>
            <p14:sldId id="307"/>
            <p14:sldId id="308"/>
            <p14:sldId id="309"/>
            <p14:sldId id="310"/>
            <p14:sldId id="311"/>
            <p14:sldId id="312"/>
            <p14:sldId id="313"/>
            <p14:sldId id="314"/>
            <p14:sldId id="315"/>
            <p14:sldId id="316"/>
            <p14:sldId id="317"/>
          </p14:sldIdLst>
        </p14:section>
        <p14:section name="Розділ без заголовка" id="{A92B7F05-6D5A-4AA4-9133-628C1D2C009D}">
          <p14:sldIdLst>
            <p14:sldId id="289"/>
            <p14:sldId id="301"/>
            <p14:sldId id="257"/>
            <p14:sldId id="260"/>
            <p14:sldId id="280"/>
            <p14:sldId id="290"/>
            <p14:sldId id="262"/>
            <p14:sldId id="282"/>
            <p14:sldId id="263"/>
            <p14:sldId id="264"/>
            <p14:sldId id="284"/>
            <p14:sldId id="267"/>
            <p14:sldId id="283"/>
            <p14:sldId id="266"/>
            <p14:sldId id="265"/>
            <p14:sldId id="285"/>
            <p14:sldId id="269"/>
            <p14:sldId id="318"/>
            <p14:sldId id="319"/>
            <p14:sldId id="320"/>
            <p14:sldId id="270"/>
            <p14:sldId id="272"/>
            <p14:sldId id="275"/>
            <p14:sldId id="298"/>
            <p14:sldId id="299"/>
            <p14:sldId id="300"/>
            <p14:sldId id="321"/>
            <p14:sldId id="322"/>
            <p14:sldId id="323"/>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4" d="100"/>
          <a:sy n="84" d="100"/>
        </p:scale>
        <p:origin x="35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2748" y="895864"/>
            <a:ext cx="10009444" cy="2262781"/>
          </a:xfrm>
        </p:spPr>
        <p:txBody>
          <a:bodyPr>
            <a:normAutofit/>
          </a:bodyPr>
          <a:lstStyle/>
          <a:p>
            <a:r>
              <a:rPr lang="ru-RU" b="1" smtClean="0">
                <a:effectLst>
                  <a:outerShdw blurRad="38100" dist="38100" dir="2700000" algn="tl">
                    <a:srgbClr val="000000">
                      <a:alpha val="43137"/>
                    </a:srgbClr>
                  </a:outerShdw>
                </a:effectLst>
              </a:rPr>
              <a:t>Лекція </a:t>
            </a:r>
            <a:r>
              <a:rPr lang="ru-RU" b="1" dirty="0" smtClean="0">
                <a:effectLst>
                  <a:outerShdw blurRad="38100" dist="38100" dir="2700000" algn="tl">
                    <a:srgbClr val="000000">
                      <a:alpha val="43137"/>
                    </a:srgbClr>
                  </a:outerShdw>
                </a:effectLst>
              </a:rPr>
              <a:t>2:</a:t>
            </a:r>
            <a:br>
              <a:rPr lang="ru-RU" b="1" dirty="0" smtClean="0">
                <a:effectLst>
                  <a:outerShdw blurRad="38100" dist="38100" dir="2700000" algn="tl">
                    <a:srgbClr val="000000">
                      <a:alpha val="43137"/>
                    </a:srgbClr>
                  </a:outerShdw>
                </a:effectLst>
              </a:rPr>
            </a:br>
            <a:r>
              <a:rPr lang="ru-RU" sz="4400" b="1" dirty="0" err="1">
                <a:effectLst>
                  <a:outerShdw blurRad="38100" dist="38100" dir="2700000" algn="tl">
                    <a:srgbClr val="000000">
                      <a:alpha val="43137"/>
                    </a:srgbClr>
                  </a:outerShdw>
                </a:effectLst>
              </a:rPr>
              <a:t>Обґрунтування</a:t>
            </a:r>
            <a:r>
              <a:rPr lang="ru-RU" sz="4400" b="1" dirty="0">
                <a:effectLst>
                  <a:outerShdw blurRad="38100" dist="38100" dir="2700000" algn="tl">
                    <a:srgbClr val="000000">
                      <a:alpha val="43137"/>
                    </a:srgbClr>
                  </a:outerShdw>
                </a:effectLst>
              </a:rPr>
              <a:t> </a:t>
            </a:r>
            <a:r>
              <a:rPr lang="ru-RU" sz="4400" b="1" dirty="0" err="1">
                <a:effectLst>
                  <a:outerShdw blurRad="38100" dist="38100" dir="2700000" algn="tl">
                    <a:srgbClr val="000000">
                      <a:alpha val="43137"/>
                    </a:srgbClr>
                  </a:outerShdw>
                </a:effectLst>
              </a:rPr>
              <a:t>доцільності</a:t>
            </a:r>
            <a:r>
              <a:rPr lang="ru-RU" sz="4400" b="1" dirty="0">
                <a:effectLst>
                  <a:outerShdw blurRad="38100" dist="38100" dir="2700000" algn="tl">
                    <a:srgbClr val="000000">
                      <a:alpha val="43137"/>
                    </a:srgbClr>
                  </a:outerShdw>
                </a:effectLst>
              </a:rPr>
              <a:t> </a:t>
            </a:r>
            <a:r>
              <a:rPr lang="ru-RU" sz="4400" b="1" dirty="0" err="1" smtClean="0">
                <a:effectLst>
                  <a:outerShdw blurRad="38100" dist="38100" dir="2700000" algn="tl">
                    <a:srgbClr val="000000">
                      <a:alpha val="43137"/>
                    </a:srgbClr>
                  </a:outerShdw>
                </a:effectLst>
              </a:rPr>
              <a:t>проєкту</a:t>
            </a:r>
            <a:endParaRPr lang="ru-RU" sz="44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32013" y="3294568"/>
            <a:ext cx="8915399" cy="2772600"/>
          </a:xfrm>
        </p:spPr>
        <p:txBody>
          <a:bodyPr>
            <a:normAutofit/>
          </a:bodyPr>
          <a:lstStyle/>
          <a:p>
            <a:r>
              <a:rPr lang="ru-RU" b="1" i="1" dirty="0">
                <a:effectLst>
                  <a:outerShdw blurRad="38100" dist="38100" dir="2700000" algn="tl">
                    <a:srgbClr val="000000">
                      <a:alpha val="43137"/>
                    </a:srgbClr>
                  </a:outerShdw>
                </a:effectLst>
              </a:rPr>
              <a:t>1. Система </a:t>
            </a:r>
            <a:r>
              <a:rPr lang="ru-RU" b="1" i="1" dirty="0" err="1">
                <a:effectLst>
                  <a:outerShdw blurRad="38100" dist="38100" dir="2700000" algn="tl">
                    <a:srgbClr val="000000">
                      <a:alpha val="43137"/>
                    </a:srgbClr>
                  </a:outerShdw>
                </a:effectLst>
              </a:rPr>
              <a:t>обґрунтування</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доцільності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проєкту</a:t>
            </a:r>
            <a:endParaRPr lang="ru-RU" b="1" i="1" dirty="0">
              <a:effectLst>
                <a:outerShdw blurRad="38100" dist="38100" dir="2700000" algn="tl">
                  <a:srgbClr val="000000">
                    <a:alpha val="43137"/>
                  </a:srgbClr>
                </a:outerShdw>
              </a:effectLst>
            </a:endParaRPr>
          </a:p>
          <a:p>
            <a:r>
              <a:rPr lang="ru-RU" b="1" i="1" dirty="0">
                <a:effectLst>
                  <a:outerShdw blurRad="38100" dist="38100" dir="2700000" algn="tl">
                    <a:srgbClr val="000000">
                      <a:alpha val="43137"/>
                    </a:srgbClr>
                  </a:outerShdw>
                </a:effectLst>
              </a:rPr>
              <a:t>2. </a:t>
            </a:r>
            <a:r>
              <a:rPr lang="ru-RU" b="1" i="1" dirty="0" err="1">
                <a:effectLst>
                  <a:outerShdw blurRad="38100" dist="38100" dir="2700000" algn="tl">
                    <a:srgbClr val="000000">
                      <a:alpha val="43137"/>
                    </a:srgbClr>
                  </a:outerShdw>
                </a:effectLst>
              </a:rPr>
              <a:t>Методологічні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підходи</a:t>
            </a:r>
            <a:r>
              <a:rPr lang="ru-RU" b="1" i="1" dirty="0">
                <a:effectLst>
                  <a:outerShdw blurRad="38100" dist="38100" dir="2700000" algn="tl">
                    <a:srgbClr val="000000">
                      <a:alpha val="43137"/>
                    </a:srgbClr>
                  </a:outerShdw>
                </a:effectLst>
              </a:rPr>
              <a:t> до </a:t>
            </a:r>
            <a:r>
              <a:rPr lang="ru-RU" b="1" i="1" dirty="0" err="1">
                <a:effectLst>
                  <a:outerShdw blurRad="38100" dist="38100" dir="2700000" algn="tl">
                    <a:srgbClr val="000000">
                      <a:alpha val="43137"/>
                    </a:srgbClr>
                  </a:outerShdw>
                </a:effectLst>
              </a:rPr>
              <a:t>обґрунтування</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доцільності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проєкту</a:t>
            </a:r>
            <a:endParaRPr lang="ru-RU" b="1" i="1" dirty="0">
              <a:effectLst>
                <a:outerShdw blurRad="38100" dist="38100" dir="2700000" algn="tl">
                  <a:srgbClr val="000000">
                    <a:alpha val="43137"/>
                  </a:srgbClr>
                </a:outerShdw>
              </a:effectLst>
            </a:endParaRPr>
          </a:p>
          <a:p>
            <a:r>
              <a:rPr lang="ru-RU" b="1" i="1" dirty="0">
                <a:effectLst>
                  <a:outerShdw blurRad="38100" dist="38100" dir="2700000" algn="tl">
                    <a:srgbClr val="000000">
                      <a:alpha val="43137"/>
                    </a:srgbClr>
                  </a:outerShdw>
                </a:effectLst>
              </a:rPr>
              <a:t>3. </a:t>
            </a:r>
            <a:r>
              <a:rPr lang="ru-RU" b="1" i="1" dirty="0" err="1">
                <a:effectLst>
                  <a:outerShdw blurRad="38100" dist="38100" dir="2700000" algn="tl">
                    <a:srgbClr val="000000">
                      <a:alpha val="43137"/>
                    </a:srgbClr>
                  </a:outerShdw>
                </a:effectLst>
              </a:rPr>
              <a:t>Визначення</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тривалості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робіт</a:t>
            </a:r>
            <a:r>
              <a:rPr lang="ru-RU" b="1" i="1" dirty="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проєкту</a:t>
            </a:r>
            <a:endParaRPr lang="ru-RU" b="1" i="1" dirty="0" smtClean="0">
              <a:effectLst>
                <a:outerShdw blurRad="38100" dist="38100" dir="2700000" algn="tl">
                  <a:srgbClr val="000000">
                    <a:alpha val="43137"/>
                  </a:srgbClr>
                </a:outerShdw>
              </a:effectLst>
            </a:endParaRPr>
          </a:p>
          <a:p>
            <a:r>
              <a:rPr lang="ru-RU" b="1" i="1" dirty="0">
                <a:effectLst>
                  <a:outerShdw blurRad="38100" dist="38100" dir="2700000" algn="tl">
                    <a:srgbClr val="000000">
                      <a:alpha val="43137"/>
                    </a:srgbClr>
                  </a:outerShdw>
                </a:effectLst>
              </a:rPr>
              <a:t>4. </a:t>
            </a:r>
            <a:r>
              <a:rPr lang="ru-RU" b="1" i="1" dirty="0" err="1">
                <a:effectLst>
                  <a:outerShdw blurRad="38100" dist="38100" dir="2700000" algn="tl">
                    <a:srgbClr val="000000">
                      <a:alpha val="43137"/>
                    </a:srgbClr>
                  </a:outerShdw>
                </a:effectLst>
              </a:rPr>
              <a:t>Нові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тренди</a:t>
            </a:r>
            <a:r>
              <a:rPr lang="ru-RU" b="1" i="1" dirty="0">
                <a:effectLst>
                  <a:outerShdw blurRad="38100" dist="38100" dir="2700000" algn="tl">
                    <a:srgbClr val="000000">
                      <a:alpha val="43137"/>
                    </a:srgbClr>
                  </a:outerShdw>
                </a:effectLst>
              </a:rPr>
              <a:t> в </a:t>
            </a:r>
            <a:r>
              <a:rPr lang="ru-RU" b="1" i="1" dirty="0" err="1">
                <a:effectLst>
                  <a:outerShdw blurRad="38100" dist="38100" dir="2700000" algn="tl">
                    <a:srgbClr val="000000">
                      <a:alpha val="43137"/>
                    </a:srgbClr>
                  </a:outerShdw>
                </a:effectLst>
              </a:rPr>
              <a:t>управління</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проєктами</a:t>
            </a:r>
            <a:endParaRPr lang="ru-RU" b="1" i="1" dirty="0">
              <a:effectLst>
                <a:outerShdw blurRad="38100" dist="38100" dir="2700000" algn="tl">
                  <a:srgbClr val="000000">
                    <a:alpha val="43137"/>
                  </a:srgbClr>
                </a:outerShdw>
              </a:effectLst>
            </a:endParaRPr>
          </a:p>
          <a:p>
            <a:endParaRPr lang="ru-R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94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46906"/>
          </a:xfrm>
        </p:spPr>
        <p:txBody>
          <a:bodyPr>
            <a:normAutofit fontScale="90000"/>
          </a:bodyPr>
          <a:lstStyle/>
          <a:p>
            <a:pPr algn="ctr"/>
            <a:r>
              <a:rPr lang="uk-UA" b="1" dirty="0">
                <a:solidFill>
                  <a:prstClr val="black"/>
                </a:solidFill>
                <a:latin typeface="Arial" panose="020B0604020202020204" pitchFamily="34" charset="0"/>
                <a:cs typeface="Arial" panose="020B0604020202020204" pitchFamily="34" charset="0"/>
              </a:rPr>
              <a:t>Етапи розробки концепції </a:t>
            </a:r>
            <a:r>
              <a:rPr lang="uk-UA" b="1" dirty="0" err="1" smtClean="0">
                <a:solidFill>
                  <a:prstClr val="black"/>
                </a:solidFill>
                <a:latin typeface="Arial" panose="020B0604020202020204" pitchFamily="34" charset="0"/>
                <a:cs typeface="Arial" panose="020B0604020202020204" pitchFamily="34" charset="0"/>
              </a:rPr>
              <a:t>проєкту</a:t>
            </a:r>
            <a:r>
              <a:rPr lang="uk-UA" b="1" dirty="0">
                <a:solidFill>
                  <a:prstClr val="black"/>
                </a:solidFill>
                <a:latin typeface="Arial" panose="020B0604020202020204" pitchFamily="34" charset="0"/>
                <a:cs typeface="Arial" panose="020B0604020202020204" pitchFamily="34" charset="0"/>
              </a:rPr>
              <a:t>:</a:t>
            </a:r>
            <a:br>
              <a:rPr lang="uk-UA" b="1" dirty="0">
                <a:solidFill>
                  <a:prstClr val="black"/>
                </a:solidFill>
                <a:latin typeface="Arial" panose="020B0604020202020204" pitchFamily="34" charset="0"/>
                <a:cs typeface="Arial" panose="020B0604020202020204" pitchFamily="34" charset="0"/>
              </a:rPr>
            </a:br>
            <a:endParaRPr lang="uk-UA"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2589212" y="1490472"/>
            <a:ext cx="8915400" cy="4420750"/>
          </a:xfrm>
        </p:spPr>
        <p:txBody>
          <a:bodyPr>
            <a:normAutofit/>
          </a:bodyPr>
          <a:lstStyle/>
          <a:p>
            <a:pPr marL="0" lvl="0" indent="457200" algn="just">
              <a:spcBef>
                <a:spcPts val="0"/>
              </a:spcBef>
              <a:buClrTx/>
              <a:buNone/>
            </a:pPr>
            <a:r>
              <a:rPr lang="uk-UA" i="1" dirty="0" smtClean="0">
                <a:solidFill>
                  <a:prstClr val="black"/>
                </a:solidFill>
                <a:latin typeface="Arial" panose="020B0604020202020204" pitchFamily="34" charset="0"/>
                <a:cs typeface="Arial" panose="020B0604020202020204" pitchFamily="34" charset="0"/>
              </a:rPr>
              <a:t>І</a:t>
            </a:r>
            <a:r>
              <a:rPr lang="uk-UA" i="1" dirty="0">
                <a:solidFill>
                  <a:prstClr val="black"/>
                </a:solidFill>
                <a:latin typeface="Arial" panose="020B0604020202020204" pitchFamily="34" charset="0"/>
                <a:cs typeface="Arial" panose="020B0604020202020204" pitchFamily="34" charset="0"/>
              </a:rPr>
              <a:t>. Формування інвестиційного задуму </a:t>
            </a:r>
            <a:r>
              <a:rPr lang="uk-UA" i="1" dirty="0" err="1" smtClean="0">
                <a:solidFill>
                  <a:prstClr val="black"/>
                </a:solidFill>
                <a:latin typeface="Arial" panose="020B0604020202020204" pitchFamily="34" charset="0"/>
                <a:cs typeface="Arial" panose="020B0604020202020204" pitchFamily="34" charset="0"/>
              </a:rPr>
              <a:t>проєкту</a:t>
            </a:r>
            <a:endParaRPr lang="uk-UA" i="1"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Основними причинами появи (джерела ідей) </a:t>
            </a:r>
            <a:r>
              <a:rPr lang="uk-UA" dirty="0" err="1" smtClean="0">
                <a:solidFill>
                  <a:prstClr val="black"/>
                </a:solidFill>
                <a:latin typeface="Arial" panose="020B0604020202020204" pitchFamily="34" charset="0"/>
                <a:cs typeface="Arial" panose="020B0604020202020204" pitchFamily="34" charset="0"/>
              </a:rPr>
              <a:t>проєктів</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є: незадоволений попит; надлишкові ресурси; ініціатива підприємців; реакція на політичний тиск; інтереси кредиторів.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Після формування певного числа альтернативних ідей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фахівець -</a:t>
            </a:r>
            <a:r>
              <a:rPr lang="uk-UA" dirty="0" smtClean="0">
                <a:solidFill>
                  <a:prstClr val="black"/>
                </a:solidFill>
                <a:latin typeface="Arial" panose="020B0604020202020204" pitchFamily="34" charset="0"/>
                <a:cs typeface="Arial" panose="020B0604020202020204" pitchFamily="34" charset="0"/>
              </a:rPr>
              <a:t>аналітик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повинен виконати попередню експертизу і виключити з подальшого розгляду свідомо неприйнятні.</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Причини відхилення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недостатній попит на продукцію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або відсутність його реальних переваг перед аналогічними видами продукції;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надмірно висока вартість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(мається на увазі не лише економічна, але і соціальна або, наприклад, екологічна);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відсутність необхідних гарантій з боку замовника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(або уряди);</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надмірний ризик;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висока вартість сировини. </a:t>
            </a:r>
          </a:p>
          <a:p>
            <a:pPr marL="0" indent="0">
              <a:buNone/>
            </a:pP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16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Як ставити SMART-цілі: покроковий гід для ефективного досягнення результат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624" y="0"/>
            <a:ext cx="4913376" cy="1627632"/>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630936" y="1188720"/>
            <a:ext cx="9546336" cy="5841229"/>
          </a:xfrm>
        </p:spPr>
        <p:txBody>
          <a:bodyPr>
            <a:normAutofit/>
          </a:bodyPr>
          <a:lstStyle/>
          <a:p>
            <a:pPr marL="0" lvl="0" indent="457200" algn="just">
              <a:spcBef>
                <a:spcPts val="0"/>
              </a:spcBef>
              <a:buClrTx/>
              <a:buNone/>
            </a:pPr>
            <a:r>
              <a:rPr lang="uk-UA" i="1" dirty="0">
                <a:solidFill>
                  <a:prstClr val="black"/>
                </a:solidFill>
                <a:latin typeface="Arial" panose="020B0604020202020204" pitchFamily="34" charset="0"/>
                <a:cs typeface="Arial" panose="020B0604020202020204" pitchFamily="34" charset="0"/>
              </a:rPr>
              <a:t>ІІ. Попереднє опрацювання цілей і задач </a:t>
            </a:r>
            <a:r>
              <a:rPr lang="uk-UA" i="1" dirty="0" err="1" smtClean="0">
                <a:solidFill>
                  <a:prstClr val="black"/>
                </a:solidFill>
                <a:latin typeface="Arial" panose="020B0604020202020204" pitchFamily="34" charset="0"/>
                <a:cs typeface="Arial" panose="020B0604020202020204" pitchFamily="34" charset="0"/>
              </a:rPr>
              <a:t>проєкту</a:t>
            </a:r>
            <a:r>
              <a:rPr lang="uk-UA" i="1" dirty="0" smtClean="0">
                <a:solidFill>
                  <a:prstClr val="black"/>
                </a:solidFill>
                <a:latin typeface="Arial" panose="020B0604020202020204" pitchFamily="34" charset="0"/>
                <a:cs typeface="Arial" panose="020B0604020202020204" pitchFamily="34" charset="0"/>
              </a:rPr>
              <a:t> </a:t>
            </a:r>
            <a:endParaRPr lang="uk-UA" i="1"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Цілі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повинні бути чітко </a:t>
            </a:r>
            <a:r>
              <a:rPr lang="uk-UA" dirty="0" smtClean="0">
                <a:solidFill>
                  <a:prstClr val="black"/>
                </a:solidFill>
                <a:latin typeface="Arial" panose="020B0604020202020204" pitchFamily="34" charset="0"/>
                <a:cs typeface="Arial" panose="020B0604020202020204" pitchFamily="34" charset="0"/>
              </a:rPr>
              <a:t>сформульовані. Вони </a:t>
            </a:r>
            <a:r>
              <a:rPr lang="uk-UA" dirty="0">
                <a:solidFill>
                  <a:prstClr val="black"/>
                </a:solidFill>
                <a:latin typeface="Arial" panose="020B0604020202020204" pitchFamily="34" charset="0"/>
                <a:cs typeface="Arial" panose="020B0604020202020204" pitchFamily="34" charset="0"/>
              </a:rPr>
              <a:t>повинні задовольняти характеристикам </a:t>
            </a:r>
            <a:r>
              <a:rPr lang="cs-CZ" dirty="0">
                <a:solidFill>
                  <a:prstClr val="black"/>
                </a:solidFill>
                <a:latin typeface="Arial" panose="020B0604020202020204" pitchFamily="34" charset="0"/>
                <a:cs typeface="Arial" panose="020B0604020202020204" pitchFamily="34" charset="0"/>
              </a:rPr>
              <a:t>SMART. </a:t>
            </a: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endParaRPr lang="uk-UA" i="1" dirty="0" smtClean="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i="1" dirty="0" smtClean="0">
                <a:solidFill>
                  <a:prstClr val="black"/>
                </a:solidFill>
                <a:latin typeface="Arial" panose="020B0604020202020204" pitchFamily="34" charset="0"/>
                <a:cs typeface="Arial" panose="020B0604020202020204" pitchFamily="34" charset="0"/>
              </a:rPr>
              <a:t>ІІІ</a:t>
            </a:r>
            <a:r>
              <a:rPr lang="uk-UA" i="1" dirty="0">
                <a:solidFill>
                  <a:prstClr val="black"/>
                </a:solidFill>
                <a:latin typeface="Arial" panose="020B0604020202020204" pitchFamily="34" charset="0"/>
                <a:cs typeface="Arial" panose="020B0604020202020204" pitchFamily="34" charset="0"/>
              </a:rPr>
              <a:t>. Попередній аналіз </a:t>
            </a:r>
            <a:r>
              <a:rPr lang="uk-UA" dirty="0">
                <a:solidFill>
                  <a:prstClr val="black"/>
                </a:solidFill>
                <a:latin typeface="Arial" panose="020B0604020202020204" pitchFamily="34" charset="0"/>
                <a:cs typeface="Arial" panose="020B0604020202020204" pitchFamily="34" charset="0"/>
              </a:rPr>
              <a:t>здійснення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здійснюють за допомогою експертної оцінки варіантів інвестиційних рішень.</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Дана методика може застосовуватися як для попереднього відбору найбільш перспективних варіантів здійснення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так і для попереднього визначення здійсненності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У першому випадку для подальшого розгляду залишаються альтернативи, що отримали найвищі результати, в другому — отримана інтегральна експертна оцінка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порівнюється з визначеним заздалегідь «обмеженням знизу». </a:t>
            </a:r>
          </a:p>
          <a:p>
            <a:pPr marL="0" lvl="0" indent="457200" algn="just">
              <a:spcBef>
                <a:spcPts val="0"/>
              </a:spcBef>
              <a:buClrTx/>
              <a:buNone/>
            </a:pPr>
            <a:endParaRPr lang="uk-UA" i="1" dirty="0" smtClean="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i="1" dirty="0" smtClean="0">
                <a:solidFill>
                  <a:prstClr val="black"/>
                </a:solidFill>
                <a:latin typeface="Arial" panose="020B0604020202020204" pitchFamily="34" charset="0"/>
                <a:cs typeface="Arial" panose="020B0604020202020204" pitchFamily="34" charset="0"/>
              </a:rPr>
              <a:t>І</a:t>
            </a:r>
            <a:r>
              <a:rPr lang="cs-CZ" i="1" dirty="0">
                <a:solidFill>
                  <a:prstClr val="black"/>
                </a:solidFill>
                <a:latin typeface="Arial" panose="020B0604020202020204" pitchFamily="34" charset="0"/>
                <a:cs typeface="Arial" panose="020B0604020202020204" pitchFamily="34" charset="0"/>
              </a:rPr>
              <a:t>V. </a:t>
            </a:r>
            <a:r>
              <a:rPr lang="uk-UA" i="1" dirty="0">
                <a:solidFill>
                  <a:prstClr val="black"/>
                </a:solidFill>
                <a:latin typeface="Arial" panose="020B0604020202020204" pitchFamily="34" charset="0"/>
                <a:cs typeface="Arial" panose="020B0604020202020204" pitchFamily="34" charset="0"/>
              </a:rPr>
              <a:t>Декларація про намір. </a:t>
            </a:r>
            <a:r>
              <a:rPr lang="uk-UA" dirty="0">
                <a:solidFill>
                  <a:prstClr val="black"/>
                </a:solidFill>
                <a:latin typeface="Arial" panose="020B0604020202020204" pitchFamily="34" charset="0"/>
                <a:cs typeface="Arial" panose="020B0604020202020204" pitchFamily="34" charset="0"/>
              </a:rPr>
              <a:t>Замисел (ідея)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реалізується у формі Декларації про наміри, а також завдання на розробку </a:t>
            </a:r>
            <a:r>
              <a:rPr lang="uk-UA" dirty="0" err="1" smtClean="0">
                <a:solidFill>
                  <a:prstClr val="black"/>
                </a:solidFill>
                <a:latin typeface="Arial" panose="020B0604020202020204" pitchFamily="34" charset="0"/>
                <a:cs typeface="Arial" panose="020B0604020202020204" pitchFamily="34" charset="0"/>
              </a:rPr>
              <a:t>передпроєктних</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обґрунтувань інвестицій у будівництво. В процесі її підготовки аналізується: потреба в кінцевих результатах, наявні ресурси, вплив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на навколишнє середовище, загальний інвестиційний клімат, рівень якості та вартість тощо.</a:t>
            </a:r>
          </a:p>
          <a:p>
            <a:pPr marL="0" indent="0">
              <a:buNone/>
            </a:pP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72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132012" y="992498"/>
            <a:ext cx="8915400" cy="5106550"/>
          </a:xfrm>
        </p:spPr>
        <p:txBody>
          <a:bodyPr/>
          <a:lstStyle/>
          <a:p>
            <a:pPr marL="0" lvl="0" indent="457200" algn="just">
              <a:spcBef>
                <a:spcPts val="0"/>
              </a:spcBef>
              <a:buClrTx/>
              <a:buNone/>
            </a:pPr>
            <a:r>
              <a:rPr lang="uk-UA" i="1" dirty="0">
                <a:solidFill>
                  <a:prstClr val="black"/>
                </a:solidFill>
                <a:latin typeface="Arial" panose="020B0604020202020204" pitchFamily="34" charset="0"/>
                <a:cs typeface="Arial" panose="020B0604020202020204" pitchFamily="34" charset="0"/>
              </a:rPr>
              <a:t>Прийнято вважати, що бізнес-ідея </a:t>
            </a:r>
            <a:r>
              <a:rPr lang="uk-UA" i="1" dirty="0" err="1" smtClean="0">
                <a:solidFill>
                  <a:prstClr val="black"/>
                </a:solidFill>
                <a:latin typeface="Arial" panose="020B0604020202020204" pitchFamily="34" charset="0"/>
                <a:cs typeface="Arial" panose="020B0604020202020204" pitchFamily="34" charset="0"/>
              </a:rPr>
              <a:t>проєкту</a:t>
            </a:r>
            <a:r>
              <a:rPr lang="uk-UA" i="1" dirty="0" smtClean="0">
                <a:solidFill>
                  <a:prstClr val="black"/>
                </a:solidFill>
                <a:latin typeface="Arial" panose="020B0604020202020204" pitchFamily="34" charset="0"/>
                <a:cs typeface="Arial" panose="020B0604020202020204" pitchFamily="34" charset="0"/>
              </a:rPr>
              <a:t> </a:t>
            </a:r>
            <a:r>
              <a:rPr lang="uk-UA" i="1" dirty="0">
                <a:solidFill>
                  <a:prstClr val="black"/>
                </a:solidFill>
                <a:latin typeface="Arial" panose="020B0604020202020204" pitchFamily="34" charset="0"/>
                <a:cs typeface="Arial" panose="020B0604020202020204" pitchFamily="34" charset="0"/>
              </a:rPr>
              <a:t>визначена і концепція сформована, якщо:</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визначено основні варіанти й альтернативи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виявлено основні проблеми, що можуть вплинути на реалізацію і ефективність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вибір варіантів підкріплено попередньою оцінкою витрат і результатів;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є підстави припускати, що </a:t>
            </a:r>
            <a:r>
              <a:rPr lang="uk-UA" dirty="0" err="1" smtClean="0">
                <a:solidFill>
                  <a:prstClr val="black"/>
                </a:solidFill>
                <a:latin typeface="Arial" panose="020B0604020202020204" pitchFamily="34" charset="0"/>
                <a:cs typeface="Arial" panose="020B0604020202020204" pitchFamily="34" charset="0"/>
              </a:rPr>
              <a:t>проєкт</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одержить необхідне фінансування. Таким чином, початкова (передінвестиційна) фаза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має принципове значення для потенційного інвестора (замовника, кредитора).</a:t>
            </a:r>
          </a:p>
          <a:p>
            <a:pPr marL="0" indent="0">
              <a:buNone/>
            </a:pPr>
            <a:endParaRPr lang="uk-UA" dirty="0">
              <a:latin typeface="Arial" panose="020B0604020202020204" pitchFamily="34" charset="0"/>
              <a:cs typeface="Arial" panose="020B0604020202020204" pitchFamily="34" charset="0"/>
            </a:endParaRPr>
          </a:p>
        </p:txBody>
      </p:sp>
      <p:pic>
        <p:nvPicPr>
          <p:cNvPr id="4" name="Picture 4" descr="Аналіз ринку: коли він необхідний і як його проводи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064" y="4965192"/>
            <a:ext cx="4325112" cy="18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9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07008" y="588264"/>
            <a:ext cx="9721532" cy="5227320"/>
          </a:xfrm>
        </p:spPr>
        <p:txBody>
          <a:bodyPr>
            <a:noAutofit/>
          </a:bodyPr>
          <a:lstStyle/>
          <a:p>
            <a:pPr marL="0" lvl="0" indent="457200" algn="just">
              <a:spcBef>
                <a:spcPts val="0"/>
              </a:spcBef>
              <a:buClrTx/>
              <a:buNone/>
            </a:pPr>
            <a:r>
              <a:rPr lang="uk-UA" sz="2800" dirty="0">
                <a:solidFill>
                  <a:prstClr val="black"/>
                </a:solidFill>
                <a:latin typeface="Arial" panose="020B0604020202020204" pitchFamily="34" charset="0"/>
                <a:cs typeface="Arial" panose="020B0604020202020204" pitchFamily="34" charset="0"/>
              </a:rPr>
              <a:t>Якщо ідея </a:t>
            </a:r>
            <a:r>
              <a:rPr lang="uk-UA" sz="2800" dirty="0" err="1" smtClean="0">
                <a:solidFill>
                  <a:prstClr val="black"/>
                </a:solidFill>
                <a:latin typeface="Arial" panose="020B0604020202020204" pitchFamily="34" charset="0"/>
                <a:cs typeface="Arial" panose="020B0604020202020204" pitchFamily="34" charset="0"/>
              </a:rPr>
              <a:t>проєкту</a:t>
            </a:r>
            <a:r>
              <a:rPr lang="uk-UA" sz="2800" dirty="0" smtClean="0">
                <a:solidFill>
                  <a:prstClr val="black"/>
                </a:solidFill>
                <a:latin typeface="Arial" panose="020B0604020202020204" pitchFamily="34" charset="0"/>
                <a:cs typeface="Arial" panose="020B0604020202020204" pitchFamily="34" charset="0"/>
              </a:rPr>
              <a:t> </a:t>
            </a:r>
            <a:r>
              <a:rPr lang="uk-UA" sz="2800" dirty="0">
                <a:solidFill>
                  <a:prstClr val="black"/>
                </a:solidFill>
                <a:latin typeface="Arial" panose="020B0604020202020204" pitchFamily="34" charset="0"/>
                <a:cs typeface="Arial" panose="020B0604020202020204" pitchFamily="34" charset="0"/>
              </a:rPr>
              <a:t>виявилася придатною для реалізації, можна </a:t>
            </a:r>
            <a:r>
              <a:rPr lang="uk-UA" sz="2800" dirty="0" smtClean="0">
                <a:solidFill>
                  <a:prstClr val="black"/>
                </a:solidFill>
                <a:latin typeface="Arial" panose="020B0604020202020204" pitchFamily="34" charset="0"/>
                <a:cs typeface="Arial" panose="020B0604020202020204" pitchFamily="34" charset="0"/>
              </a:rPr>
              <a:t>перейти </a:t>
            </a:r>
            <a:r>
              <a:rPr lang="uk-UA" sz="2800" dirty="0">
                <a:solidFill>
                  <a:prstClr val="black"/>
                </a:solidFill>
                <a:latin typeface="Arial" panose="020B0604020202020204" pitchFamily="34" charset="0"/>
                <a:cs typeface="Arial" panose="020B0604020202020204" pitchFamily="34" charset="0"/>
              </a:rPr>
              <a:t>до більш детального аналізу, який здійснюється методами </a:t>
            </a:r>
            <a:r>
              <a:rPr lang="uk-UA" sz="2800" dirty="0" err="1" smtClean="0">
                <a:solidFill>
                  <a:prstClr val="black"/>
                </a:solidFill>
                <a:latin typeface="Arial" panose="020B0604020202020204" pitchFamily="34" charset="0"/>
                <a:cs typeface="Arial" panose="020B0604020202020204" pitchFamily="34" charset="0"/>
              </a:rPr>
              <a:t>проєктного</a:t>
            </a:r>
            <a:r>
              <a:rPr lang="uk-UA" sz="2800" dirty="0" smtClean="0">
                <a:solidFill>
                  <a:prstClr val="black"/>
                </a:solidFill>
                <a:latin typeface="Arial" panose="020B0604020202020204" pitchFamily="34" charset="0"/>
                <a:cs typeface="Arial" panose="020B0604020202020204" pitchFamily="34" charset="0"/>
              </a:rPr>
              <a:t> аналізу.</a:t>
            </a:r>
          </a:p>
          <a:p>
            <a:pPr marL="0" lvl="0" indent="457200" algn="just">
              <a:spcBef>
                <a:spcPts val="0"/>
              </a:spcBef>
              <a:buClrTx/>
              <a:buNone/>
            </a:pPr>
            <a:endParaRPr lang="ru-RU" sz="2800" b="1" dirty="0" smtClean="0">
              <a:latin typeface="Arial" panose="020B0604020202020204" pitchFamily="34" charset="0"/>
              <a:cs typeface="Arial" panose="020B0604020202020204" pitchFamily="34" charset="0"/>
            </a:endParaRPr>
          </a:p>
          <a:p>
            <a:pPr marL="0" lvl="0" indent="457200" algn="just">
              <a:spcBef>
                <a:spcPts val="0"/>
              </a:spcBef>
              <a:buClrTx/>
              <a:buNone/>
            </a:pPr>
            <a:r>
              <a:rPr lang="ru-RU" sz="2800" b="1" dirty="0" err="1" smtClean="0">
                <a:latin typeface="Arial" panose="020B0604020202020204" pitchFamily="34" charset="0"/>
                <a:cs typeface="Arial" panose="020B0604020202020204" pitchFamily="34" charset="0"/>
              </a:rPr>
              <a:t>Проєктний</a:t>
            </a:r>
            <a:r>
              <a:rPr lang="ru-RU" sz="2800" b="1" dirty="0" smtClean="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аналіз</a:t>
            </a:r>
            <a:r>
              <a:rPr lang="ru-RU" sz="2800" b="1"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це</a:t>
            </a:r>
            <a:r>
              <a:rPr lang="ru-RU" sz="2800" dirty="0">
                <a:latin typeface="Arial" panose="020B0604020202020204" pitchFamily="34" charset="0"/>
                <a:cs typeface="Arial" panose="020B0604020202020204" pitchFamily="34" charset="0"/>
              </a:rPr>
              <a:t> вид </a:t>
            </a:r>
            <a:r>
              <a:rPr lang="ru-RU" sz="2800" dirty="0" err="1">
                <a:latin typeface="Arial" panose="020B0604020202020204" pitchFamily="34" charset="0"/>
                <a:cs typeface="Arial" panose="020B0604020202020204" pitchFamily="34" charset="0"/>
              </a:rPr>
              <a:t>добровільної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експертизи</a:t>
            </a:r>
            <a:r>
              <a:rPr lang="ru-RU" sz="2800" dirty="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проєкту</a:t>
            </a:r>
            <a:r>
              <a:rPr lang="ru-RU" sz="2800" dirty="0">
                <a:latin typeface="Arial" panose="020B0604020202020204" pitchFamily="34" charset="0"/>
                <a:cs typeface="Arial" panose="020B0604020202020204" pitchFamily="34" charset="0"/>
              </a:rPr>
              <a:t>, предметом </a:t>
            </a:r>
            <a:r>
              <a:rPr lang="ru-RU" sz="2800" dirty="0" err="1">
                <a:latin typeface="Arial" panose="020B0604020202020204" pitchFamily="34" charset="0"/>
                <a:cs typeface="Arial" panose="020B0604020202020204" pitchFamily="34" charset="0"/>
              </a:rPr>
              <a:t>якої</a:t>
            </a:r>
            <a:r>
              <a:rPr lang="ru-RU" sz="2800" dirty="0">
                <a:latin typeface="Arial" panose="020B0604020202020204" pitchFamily="34" charset="0"/>
                <a:cs typeface="Arial" panose="020B0604020202020204" pitchFamily="34" charset="0"/>
              </a:rPr>
              <a:t> є </a:t>
            </a:r>
            <a:r>
              <a:rPr lang="ru-RU" sz="2800" dirty="0" err="1">
                <a:latin typeface="Arial" panose="020B0604020202020204" pitchFamily="34" charset="0"/>
                <a:cs typeface="Arial" panose="020B0604020202020204" pitchFamily="34" charset="0"/>
              </a:rPr>
              <a:t>дослідження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повноти</a:t>
            </a:r>
            <a:r>
              <a:rPr lang="ru-RU" sz="2800" dirty="0">
                <a:latin typeface="Arial" panose="020B0604020202020204" pitchFamily="34" charset="0"/>
                <a:cs typeface="Arial" panose="020B0604020202020204" pitchFamily="34" charset="0"/>
              </a:rPr>
              <a:t> та </a:t>
            </a:r>
            <a:r>
              <a:rPr lang="ru-RU" sz="2800" dirty="0" err="1">
                <a:latin typeface="Arial" panose="020B0604020202020204" pitchFamily="34" charset="0"/>
                <a:cs typeface="Arial" panose="020B0604020202020204" pitchFamily="34" charset="0"/>
              </a:rPr>
              <a:t>якості</a:t>
            </a:r>
            <a:r>
              <a:rPr lang="ru-RU" sz="2800" dirty="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проєктних</a:t>
            </a:r>
            <a:r>
              <a:rPr lang="ru-RU" sz="2800" dirty="0" smtClean="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рішень</a:t>
            </a:r>
            <a:r>
              <a:rPr lang="ru-RU" sz="2800" dirty="0">
                <a:latin typeface="Arial" panose="020B0604020202020204" pitchFamily="34" charset="0"/>
                <a:cs typeface="Arial" panose="020B0604020202020204" pitchFamily="34" charset="0"/>
              </a:rPr>
              <a:t>,</a:t>
            </a:r>
            <a:r>
              <a:rPr lang="uk-UA" sz="2800" dirty="0">
                <a:latin typeface="Arial" panose="020B0604020202020204" pitchFamily="34" charset="0"/>
                <a:cs typeface="Arial" panose="020B0604020202020204" pitchFamily="34" charset="0"/>
              </a:rPr>
              <a:t> соціальної, економічної, фінансової та суспільної ефективності та комерційної реалізованості. </a:t>
            </a:r>
          </a:p>
          <a:p>
            <a:pPr indent="0" algn="just">
              <a:buNone/>
            </a:pPr>
            <a:r>
              <a:rPr lang="uk-UA" dirty="0">
                <a:latin typeface="Arial" panose="020B0604020202020204" pitchFamily="34" charset="0"/>
                <a:cs typeface="Arial" panose="020B0604020202020204" pitchFamily="34" charset="0"/>
              </a:rPr>
              <a:t>Провадиться докладне вивчення фінансово-економічної ефективності, факторів невизначеності й ризиків, а також окремих змін у керівництві або політиці, які можуть вплинути на успіх здійснення </a:t>
            </a:r>
            <a:r>
              <a:rPr lang="uk-UA" dirty="0" err="1" smtClean="0">
                <a:latin typeface="Arial" panose="020B0604020202020204" pitchFamily="34" charset="0"/>
                <a:cs typeface="Arial" panose="020B0604020202020204" pitchFamily="34" charset="0"/>
              </a:rPr>
              <a:t>проєкту</a:t>
            </a:r>
            <a:r>
              <a:rPr lang="uk-U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3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361" y="624110"/>
            <a:ext cx="9767252" cy="1280890"/>
          </a:xfrm>
        </p:spPr>
        <p:txBody>
          <a:bodyPr>
            <a:normAutofit fontScale="90000"/>
          </a:bodyPr>
          <a:lstStyle/>
          <a:p>
            <a:r>
              <a:rPr lang="uk-UA" dirty="0">
                <a:latin typeface="Times New Roman" panose="02020603050405020304" pitchFamily="18" charset="0"/>
                <a:cs typeface="Times New Roman" panose="02020603050405020304" pitchFamily="18" charset="0"/>
              </a:rPr>
              <a:t>Програма </a:t>
            </a:r>
            <a:r>
              <a:rPr lang="uk-UA" dirty="0" err="1" smtClean="0">
                <a:latin typeface="Times New Roman" panose="02020603050405020304" pitchFamily="18" charset="0"/>
                <a:cs typeface="Times New Roman" panose="02020603050405020304" pitchFamily="18" charset="0"/>
              </a:rPr>
              <a:t>проєктного</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аналізу зазвичай включає в себе наступне:</a:t>
            </a:r>
            <a:br>
              <a:rPr lang="uk-UA" dirty="0">
                <a:latin typeface="Times New Roman" panose="02020603050405020304" pitchFamily="18" charset="0"/>
                <a:cs typeface="Times New Roman" panose="02020603050405020304" pitchFamily="18" charset="0"/>
              </a:rPr>
            </a:br>
            <a:endParaRPr lang="uk-UA" dirty="0"/>
          </a:p>
        </p:txBody>
      </p:sp>
      <p:sp>
        <p:nvSpPr>
          <p:cNvPr id="3" name="Місце для вмісту 2"/>
          <p:cNvSpPr>
            <a:spLocks noGrp="1"/>
          </p:cNvSpPr>
          <p:nvPr>
            <p:ph idx="1"/>
          </p:nvPr>
        </p:nvSpPr>
        <p:spPr>
          <a:xfrm>
            <a:off x="1527048" y="1828800"/>
            <a:ext cx="9977564" cy="4837176"/>
          </a:xfrm>
        </p:spPr>
        <p:txBody>
          <a:bodyPr>
            <a:normAutofit fontScale="25000" lnSpcReduction="20000"/>
          </a:bodyPr>
          <a:lstStyle/>
          <a:p>
            <a:pPr marL="0" indent="0" algn="just">
              <a:lnSpc>
                <a:spcPct val="120000"/>
              </a:lnSpc>
              <a:spcBef>
                <a:spcPts val="0"/>
              </a:spcBef>
              <a:buNone/>
            </a:pPr>
            <a:r>
              <a:rPr lang="uk-UA" sz="5100" dirty="0" smtClean="0">
                <a:latin typeface="Times New Roman" panose="02020603050405020304" pitchFamily="18" charset="0"/>
                <a:cs typeface="Times New Roman" panose="02020603050405020304" pitchFamily="18" charset="0"/>
              </a:rPr>
              <a:t>• </a:t>
            </a:r>
            <a:r>
              <a:rPr lang="uk-UA" sz="7200" dirty="0">
                <a:latin typeface="Arial" panose="020B0604020202020204" pitchFamily="34" charset="0"/>
                <a:cs typeface="Arial" panose="020B0604020202020204" pitchFamily="34" charset="0"/>
              </a:rPr>
              <a:t>розробка завдання (спільно з замовником для обліку специфіки </a:t>
            </a:r>
            <a:r>
              <a:rPr lang="uk-UA" sz="7200" dirty="0" err="1" smtClean="0">
                <a:latin typeface="Arial" panose="020B0604020202020204" pitchFamily="34" charset="0"/>
                <a:cs typeface="Arial" panose="020B0604020202020204" pitchFamily="34" charset="0"/>
              </a:rPr>
              <a:t>проєкту</a:t>
            </a:r>
            <a:r>
              <a:rPr lang="uk-UA" sz="7200" dirty="0">
                <a:latin typeface="Arial" panose="020B0604020202020204" pitchFamily="34" charset="0"/>
                <a:cs typeface="Arial" panose="020B0604020202020204" pitchFamily="34" charset="0"/>
              </a:rPr>
              <a:t>);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прийом у замовника вихідної </a:t>
            </a:r>
            <a:r>
              <a:rPr lang="uk-UA" sz="7200" dirty="0" err="1" smtClean="0">
                <a:latin typeface="Arial" panose="020B0604020202020204" pitchFamily="34" charset="0"/>
                <a:cs typeface="Arial" panose="020B0604020202020204" pitchFamily="34" charset="0"/>
              </a:rPr>
              <a:t>проєктної</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документації, формування реєстрів;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експрес-аналіз поточного стану </a:t>
            </a:r>
            <a:r>
              <a:rPr lang="uk-UA" sz="7200" dirty="0" err="1" smtClean="0">
                <a:latin typeface="Arial" panose="020B0604020202020204" pitchFamily="34" charset="0"/>
                <a:cs typeface="Arial" panose="020B0604020202020204" pitchFamily="34" charset="0"/>
              </a:rPr>
              <a:t>проєкту</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з документами;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задуму (ідеї);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інституційного середовища;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повноти передінвестиційних досліджень;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правової обґрунтованості;</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 стратегічний аналіз змін зовнішнього середовища;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концепції;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структури </a:t>
            </a:r>
            <a:r>
              <a:rPr lang="uk-UA" sz="7200" dirty="0" err="1" smtClean="0">
                <a:latin typeface="Arial" panose="020B0604020202020204" pitchFamily="34" charset="0"/>
                <a:cs typeface="Arial" panose="020B0604020202020204" pitchFamily="34" charset="0"/>
              </a:rPr>
              <a:t>проєкту</a:t>
            </a:r>
            <a:r>
              <a:rPr lang="uk-UA" sz="7200" dirty="0">
                <a:latin typeface="Arial" panose="020B0604020202020204" pitchFamily="34" charset="0"/>
                <a:cs typeface="Arial" panose="020B0604020202020204" pitchFamily="34" charset="0"/>
              </a:rPr>
              <a:t>;</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 аналіз методології управління </a:t>
            </a:r>
            <a:r>
              <a:rPr lang="uk-UA" sz="7200" dirty="0" err="1" smtClean="0">
                <a:latin typeface="Arial" panose="020B0604020202020204" pitchFamily="34" charset="0"/>
                <a:cs typeface="Arial" panose="020B0604020202020204" pitchFamily="34" charset="0"/>
              </a:rPr>
              <a:t>проєктом</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і структури команди </a:t>
            </a:r>
            <a:r>
              <a:rPr lang="uk-UA" sz="7200" dirty="0" err="1" smtClean="0">
                <a:latin typeface="Arial" panose="020B0604020202020204" pitchFamily="34" charset="0"/>
                <a:cs typeface="Arial" panose="020B0604020202020204" pitchFamily="34" charset="0"/>
              </a:rPr>
              <a:t>проєкту</a:t>
            </a:r>
            <a:r>
              <a:rPr lang="uk-UA" sz="7200" dirty="0">
                <a:latin typeface="Arial" panose="020B0604020202020204" pitchFamily="34" charset="0"/>
                <a:cs typeface="Arial" panose="020B0604020202020204" pitchFamily="34" charset="0"/>
              </a:rPr>
              <a:t>;</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 експертиза складу, змісту та якості </a:t>
            </a:r>
            <a:r>
              <a:rPr lang="uk-UA" sz="7200" dirty="0" err="1" smtClean="0">
                <a:latin typeface="Arial" panose="020B0604020202020204" pitchFamily="34" charset="0"/>
                <a:cs typeface="Arial" panose="020B0604020202020204" pitchFamily="34" charset="0"/>
              </a:rPr>
              <a:t>проєктної</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документації;</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a:t>
            </a:r>
            <a:r>
              <a:rPr lang="uk-UA" sz="7200" dirty="0" err="1">
                <a:latin typeface="Arial" panose="020B0604020202020204" pitchFamily="34" charset="0"/>
                <a:cs typeface="Arial" panose="020B0604020202020204" pitchFamily="34" charset="0"/>
              </a:rPr>
              <a:t>логікоправової</a:t>
            </a:r>
            <a:r>
              <a:rPr lang="uk-UA" sz="7200" dirty="0">
                <a:latin typeface="Arial" panose="020B0604020202020204" pitchFamily="34" charset="0"/>
                <a:cs typeface="Arial" panose="020B0604020202020204" pitchFamily="34" charset="0"/>
              </a:rPr>
              <a:t> схеми реалізації </a:t>
            </a:r>
            <a:r>
              <a:rPr lang="uk-UA" sz="7200" dirty="0" err="1" smtClean="0">
                <a:latin typeface="Arial" panose="020B0604020202020204" pitchFamily="34" charset="0"/>
                <a:cs typeface="Arial" panose="020B0604020202020204" pitchFamily="34" charset="0"/>
              </a:rPr>
              <a:t>проєкту</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на відповідність;</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 оцінка визначеності </a:t>
            </a:r>
            <a:r>
              <a:rPr lang="uk-UA" sz="7200" dirty="0" err="1" smtClean="0">
                <a:latin typeface="Arial" panose="020B0604020202020204" pitchFamily="34" charset="0"/>
                <a:cs typeface="Arial" panose="020B0604020202020204" pitchFamily="34" charset="0"/>
              </a:rPr>
              <a:t>проєкту</a:t>
            </a:r>
            <a:r>
              <a:rPr lang="uk-UA" sz="7200" dirty="0">
                <a:latin typeface="Arial" panose="020B0604020202020204" pitchFamily="34" charset="0"/>
                <a:cs typeface="Arial" panose="020B0604020202020204" pitchFamily="34" charset="0"/>
              </a:rPr>
              <a:t>;</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 оцінка </a:t>
            </a:r>
            <a:r>
              <a:rPr lang="uk-UA" sz="7200" dirty="0" err="1" smtClean="0">
                <a:latin typeface="Arial" panose="020B0604020202020204" pitchFamily="34" charset="0"/>
                <a:cs typeface="Arial" panose="020B0604020202020204" pitchFamily="34" charset="0"/>
              </a:rPr>
              <a:t>проєктної</a:t>
            </a:r>
            <a:r>
              <a:rPr lang="uk-UA" sz="7200" dirty="0" smtClean="0">
                <a:latin typeface="Arial" panose="020B0604020202020204" pitchFamily="34" charset="0"/>
                <a:cs typeface="Arial" panose="020B0604020202020204" pitchFamily="34" charset="0"/>
              </a:rPr>
              <a:t> </a:t>
            </a:r>
            <a:r>
              <a:rPr lang="uk-UA" sz="7200" dirty="0">
                <a:latin typeface="Arial" panose="020B0604020202020204" pitchFamily="34" charset="0"/>
                <a:cs typeface="Arial" panose="020B0604020202020204" pitchFamily="34" charset="0"/>
              </a:rPr>
              <a:t>документації на відповідність; </a:t>
            </a:r>
          </a:p>
          <a:p>
            <a:pPr marL="0" indent="0" algn="just">
              <a:lnSpc>
                <a:spcPct val="120000"/>
              </a:lnSpc>
              <a:spcBef>
                <a:spcPts val="0"/>
              </a:spcBef>
              <a:buNone/>
            </a:pPr>
            <a:r>
              <a:rPr lang="uk-UA" sz="7200" dirty="0">
                <a:latin typeface="Arial" panose="020B0604020202020204" pitchFamily="34" charset="0"/>
                <a:cs typeface="Arial" panose="020B0604020202020204" pitchFamily="34" charset="0"/>
              </a:rPr>
              <a:t>• аналіз сценарію і т. д.</a:t>
            </a:r>
          </a:p>
          <a:p>
            <a:pPr marL="0" lvl="0" indent="457200" algn="just">
              <a:spcBef>
                <a:spcPts val="0"/>
              </a:spcBef>
              <a:buClrTx/>
              <a:buNone/>
            </a:pPr>
            <a:endParaRPr lang="uk-UA" sz="5100"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a:p>
            <a:pPr marL="0" indent="0">
              <a:buNone/>
            </a:pPr>
            <a:endParaRPr lang="uk-UA" dirty="0"/>
          </a:p>
        </p:txBody>
      </p:sp>
    </p:spTree>
    <p:extLst>
      <p:ext uri="{BB962C8B-B14F-4D97-AF65-F5344CB8AC3E}">
        <p14:creationId xmlns:p14="http://schemas.microsoft.com/office/powerpoint/2010/main" val="230077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975104" y="658368"/>
            <a:ext cx="9529508" cy="5252854"/>
          </a:xfrm>
        </p:spPr>
        <p:txBody>
          <a:bodyPr>
            <a:normAutofit/>
          </a:bodyPr>
          <a:lstStyle/>
          <a:p>
            <a:pPr marL="0" lvl="0" indent="216000" algn="just">
              <a:spcBef>
                <a:spcPts val="600"/>
              </a:spcBef>
              <a:buClr>
                <a:srgbClr val="90C226"/>
              </a:buClr>
              <a:buSzPct val="80000"/>
              <a:buNone/>
            </a:pPr>
            <a:r>
              <a:rPr lang="uk-UA" sz="2000" b="1" dirty="0">
                <a:solidFill>
                  <a:prstClr val="black"/>
                </a:solidFill>
                <a:latin typeface="Arial" panose="020B0604020202020204" pitchFamily="34" charset="0"/>
                <a:cs typeface="Arial" panose="020B0604020202020204" pitchFamily="34" charset="0"/>
              </a:rPr>
              <a:t>Інколи добре виконані дослідження щодо підготовки </a:t>
            </a:r>
            <a:r>
              <a:rPr lang="uk-UA" sz="2000" b="1" dirty="0" err="1" smtClean="0">
                <a:solidFill>
                  <a:prstClr val="black"/>
                </a:solidFill>
                <a:latin typeface="Arial" panose="020B0604020202020204" pitchFamily="34" charset="0"/>
                <a:cs typeface="Arial" panose="020B0604020202020204" pitchFamily="34" charset="0"/>
              </a:rPr>
              <a:t>проєкту</a:t>
            </a:r>
            <a:r>
              <a:rPr lang="uk-UA" sz="2000" b="1" dirty="0" smtClean="0">
                <a:solidFill>
                  <a:prstClr val="black"/>
                </a:solidFill>
                <a:latin typeface="Arial" panose="020B0604020202020204" pitchFamily="34" charset="0"/>
                <a:cs typeface="Arial" panose="020B0604020202020204" pitchFamily="34" charset="0"/>
              </a:rPr>
              <a:t> </a:t>
            </a:r>
            <a:r>
              <a:rPr lang="uk-UA" sz="2000" b="1" dirty="0">
                <a:solidFill>
                  <a:prstClr val="black"/>
                </a:solidFill>
                <a:latin typeface="Arial" panose="020B0604020202020204" pitchFamily="34" charset="0"/>
                <a:cs typeface="Arial" panose="020B0604020202020204" pitchFamily="34" charset="0"/>
              </a:rPr>
              <a:t>можуть служити достатнім його обґрунтуванням, проте, якщо економічна сторо­на </a:t>
            </a:r>
            <a:r>
              <a:rPr lang="uk-UA" sz="2000" b="1" dirty="0" err="1" smtClean="0">
                <a:solidFill>
                  <a:prstClr val="black"/>
                </a:solidFill>
                <a:latin typeface="Arial" panose="020B0604020202020204" pitchFamily="34" charset="0"/>
                <a:cs typeface="Arial" panose="020B0604020202020204" pitchFamily="34" charset="0"/>
              </a:rPr>
              <a:t>проєкту</a:t>
            </a:r>
            <a:r>
              <a:rPr lang="uk-UA" sz="2000" b="1" dirty="0" smtClean="0">
                <a:solidFill>
                  <a:prstClr val="black"/>
                </a:solidFill>
                <a:latin typeface="Arial" panose="020B0604020202020204" pitchFamily="34" charset="0"/>
                <a:cs typeface="Arial" panose="020B0604020202020204" pitchFamily="34" charset="0"/>
              </a:rPr>
              <a:t> </a:t>
            </a:r>
            <a:r>
              <a:rPr lang="uk-UA" sz="2000" b="1" dirty="0">
                <a:solidFill>
                  <a:prstClr val="black"/>
                </a:solidFill>
                <a:latin typeface="Arial" panose="020B0604020202020204" pitchFamily="34" charset="0"/>
                <a:cs typeface="Arial" panose="020B0604020202020204" pitchFamily="34" charset="0"/>
              </a:rPr>
              <a:t>викликає сумніви, слід неодмінно провести додаткові дослі­дження за </a:t>
            </a:r>
            <a:r>
              <a:rPr lang="uk-UA" sz="2000" b="1" dirty="0" err="1" smtClean="0">
                <a:solidFill>
                  <a:prstClr val="black"/>
                </a:solidFill>
                <a:latin typeface="Arial" panose="020B0604020202020204" pitchFamily="34" charset="0"/>
                <a:cs typeface="Arial" panose="020B0604020202020204" pitchFamily="34" charset="0"/>
              </a:rPr>
              <a:t>проєктом</a:t>
            </a:r>
            <a:r>
              <a:rPr lang="uk-UA" sz="2000" b="1" dirty="0">
                <a:solidFill>
                  <a:prstClr val="black"/>
                </a:solidFill>
                <a:latin typeface="Arial" panose="020B0604020202020204" pitchFamily="34" charset="0"/>
                <a:cs typeface="Arial" panose="020B0604020202020204" pitchFamily="34" charset="0"/>
              </a:rPr>
              <a:t>.</a:t>
            </a:r>
            <a:endParaRPr lang="en-US" sz="2000" b="1"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вивчення </a:t>
            </a:r>
            <a:r>
              <a:rPr lang="uk-UA" sz="2000" dirty="0">
                <a:solidFill>
                  <a:prstClr val="black"/>
                </a:solidFill>
                <a:latin typeface="Arial" panose="020B0604020202020204" pitchFamily="34" charset="0"/>
                <a:cs typeface="Arial" panose="020B0604020202020204" pitchFamily="34" charset="0"/>
              </a:rPr>
              <a:t>ринку за конкретними групами товарів (попит, його стійкість та ціна);</a:t>
            </a:r>
            <a:endParaRPr lang="en-US" sz="2000"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оцінка </a:t>
            </a:r>
            <a:r>
              <a:rPr lang="uk-UA" sz="2000" dirty="0">
                <a:solidFill>
                  <a:prstClr val="black"/>
                </a:solidFill>
                <a:latin typeface="Arial" panose="020B0604020202020204" pitchFamily="34" charset="0"/>
                <a:cs typeface="Arial" panose="020B0604020202020204" pitchFamily="34" charset="0"/>
              </a:rPr>
              <a:t>конкретних сировинних і матеріальних ресурсів за ступе­нем доступності існуючих та призначених цін на ці ресурси; </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відбір </a:t>
            </a:r>
            <a:r>
              <a:rPr lang="uk-UA" sz="2000" dirty="0">
                <a:solidFill>
                  <a:prstClr val="black"/>
                </a:solidFill>
                <a:latin typeface="Arial" panose="020B0604020202020204" pitchFamily="34" charset="0"/>
                <a:cs typeface="Arial" panose="020B0604020202020204" pitchFamily="34" charset="0"/>
              </a:rPr>
              <a:t>можливих для використання технологій;</a:t>
            </a:r>
            <a:endParaRPr lang="en-US" sz="2000"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визначення </a:t>
            </a:r>
            <a:r>
              <a:rPr lang="uk-UA" sz="2000" dirty="0">
                <a:solidFill>
                  <a:prstClr val="black"/>
                </a:solidFill>
                <a:latin typeface="Arial" panose="020B0604020202020204" pitchFamily="34" charset="0"/>
                <a:cs typeface="Arial" panose="020B0604020202020204" pitchFamily="34" charset="0"/>
              </a:rPr>
              <a:t>та уточнення масштабів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 можливі транспорт­ні втрати;</a:t>
            </a:r>
            <a:endParaRPr lang="en-US" sz="2000"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уточнення </a:t>
            </a:r>
            <a:r>
              <a:rPr lang="uk-UA" sz="2000" dirty="0">
                <a:solidFill>
                  <a:prstClr val="black"/>
                </a:solidFill>
                <a:latin typeface="Arial" panose="020B0604020202020204" pitchFamily="34" charset="0"/>
                <a:cs typeface="Arial" panose="020B0604020202020204" pitchFamily="34" charset="0"/>
              </a:rPr>
              <a:t>екологічної допустимості, тобто чіткий план впливу на довкілля;</a:t>
            </a:r>
            <a:endParaRPr lang="en-US" sz="2000"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визначення </a:t>
            </a:r>
            <a:r>
              <a:rPr lang="uk-UA" sz="2000" dirty="0">
                <a:solidFill>
                  <a:prstClr val="black"/>
                </a:solidFill>
                <a:latin typeface="Arial" panose="020B0604020202020204" pitchFamily="34" charset="0"/>
                <a:cs typeface="Arial" panose="020B0604020202020204" pitchFamily="34" charset="0"/>
              </a:rPr>
              <a:t>потенційних джерел фінансування, порівняння аль­тернатив;</a:t>
            </a:r>
            <a:endParaRPr lang="en-US" sz="2000"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визначення </a:t>
            </a:r>
            <a:r>
              <a:rPr lang="uk-UA" sz="2000" dirty="0">
                <a:solidFill>
                  <a:prstClr val="black"/>
                </a:solidFill>
                <a:latin typeface="Arial" panose="020B0604020202020204" pitchFamily="34" charset="0"/>
                <a:cs typeface="Arial" panose="020B0604020202020204" pitchFamily="34" charset="0"/>
              </a:rPr>
              <a:t>часових меж альтернативних </a:t>
            </a:r>
            <a:r>
              <a:rPr lang="uk-UA" sz="2000" dirty="0" err="1" smtClean="0">
                <a:solidFill>
                  <a:prstClr val="black"/>
                </a:solidFill>
                <a:latin typeface="Arial" panose="020B0604020202020204" pitchFamily="34" charset="0"/>
                <a:cs typeface="Arial" panose="020B0604020202020204" pitchFamily="34" charset="0"/>
              </a:rPr>
              <a:t>проєктів</a:t>
            </a:r>
            <a:r>
              <a:rPr lang="uk-UA" sz="2000" dirty="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377242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Що таке ключові фактори успіху та як їх досягти? 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86200" cy="187452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Що таке ключові фактори успіху та як їх досягти? 2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808" y="4882896"/>
            <a:ext cx="3822192" cy="1975104"/>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2570924" y="1347216"/>
            <a:ext cx="8915400" cy="3777622"/>
          </a:xfrm>
        </p:spPr>
        <p:txBody>
          <a:bodyPr/>
          <a:lstStyle/>
          <a:p>
            <a:pPr marL="0" lvl="0" indent="0" algn="ctr">
              <a:spcBef>
                <a:spcPts val="0"/>
              </a:spcBef>
              <a:buClrTx/>
              <a:buNone/>
            </a:pPr>
            <a:r>
              <a:rPr lang="uk-UA" sz="3200" b="1" i="1" dirty="0">
                <a:solidFill>
                  <a:prstClr val="black"/>
                </a:solidFill>
                <a:latin typeface="Arial" panose="020B0604020202020204" pitchFamily="34" charset="0"/>
                <a:cs typeface="Arial" panose="020B0604020202020204" pitchFamily="34" charset="0"/>
              </a:rPr>
              <a:t>Аналіз комерційної здійсненності </a:t>
            </a:r>
          </a:p>
          <a:p>
            <a:pPr marL="0" lvl="0" indent="0">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Принципово суть маркетингового аналізу полягає у відповіді на два простих запитання: </a:t>
            </a:r>
          </a:p>
          <a:p>
            <a:pPr lvl="0" algn="just">
              <a:spcBef>
                <a:spcPts val="0"/>
              </a:spcBef>
              <a:buClrTx/>
              <a:buFontTx/>
              <a:buAutoNum type="arabicPeriod"/>
            </a:pPr>
            <a:r>
              <a:rPr lang="uk-UA" dirty="0">
                <a:solidFill>
                  <a:prstClr val="black"/>
                </a:solidFill>
                <a:latin typeface="Arial" panose="020B0604020202020204" pitchFamily="34" charset="0"/>
                <a:cs typeface="Arial" panose="020B0604020202020204" pitchFamily="34" charset="0"/>
              </a:rPr>
              <a:t>чи зможе підприємство продати продукт, що є результатом реалізації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lvl="0" algn="just">
              <a:spcBef>
                <a:spcPts val="0"/>
              </a:spcBef>
              <a:buClrTx/>
              <a:buFontTx/>
              <a:buAutoNum type="arabicPeriod"/>
            </a:pPr>
            <a:endParaRPr lang="uk-UA" dirty="0">
              <a:solidFill>
                <a:prstClr val="black"/>
              </a:solidFill>
              <a:latin typeface="Arial" panose="020B0604020202020204" pitchFamily="34" charset="0"/>
              <a:cs typeface="Arial" panose="020B0604020202020204" pitchFamily="34" charset="0"/>
            </a:endParaRPr>
          </a:p>
          <a:p>
            <a:pPr lvl="0" algn="just">
              <a:spcBef>
                <a:spcPts val="0"/>
              </a:spcBef>
              <a:buClrTx/>
              <a:buFontTx/>
              <a:buAutoNum type="arabicPeriod"/>
            </a:pPr>
            <a:r>
              <a:rPr lang="uk-UA" dirty="0">
                <a:solidFill>
                  <a:prstClr val="black"/>
                </a:solidFill>
                <a:latin typeface="Arial" panose="020B0604020202020204" pitchFamily="34" charset="0"/>
                <a:cs typeface="Arial" panose="020B0604020202020204" pitchFamily="34" charset="0"/>
              </a:rPr>
              <a:t> чи зможе підприємство одержати від цього достатній обсяг прибутку, що має виправдати інвестиційний </a:t>
            </a:r>
            <a:r>
              <a:rPr lang="uk-UA" dirty="0" err="1" smtClean="0">
                <a:solidFill>
                  <a:prstClr val="black"/>
                </a:solidFill>
                <a:latin typeface="Arial" panose="020B0604020202020204" pitchFamily="34" charset="0"/>
                <a:cs typeface="Arial" panose="020B0604020202020204" pitchFamily="34" charset="0"/>
              </a:rPr>
              <a:t>проєкт</a:t>
            </a:r>
            <a:r>
              <a:rPr lang="uk-UA" dirty="0" smtClean="0">
                <a:solidFill>
                  <a:prstClr val="black"/>
                </a:solidFill>
                <a:latin typeface="Arial" panose="020B0604020202020204" pitchFamily="34" charset="0"/>
                <a:cs typeface="Arial" panose="020B0604020202020204" pitchFamily="34" charset="0"/>
              </a:rPr>
              <a:t>? </a:t>
            </a:r>
            <a:endParaRPr lang="uk-UA" dirty="0">
              <a:solidFill>
                <a:prstClr val="black"/>
              </a:solidFill>
              <a:latin typeface="Arial" panose="020B0604020202020204" pitchFamily="34" charset="0"/>
              <a:cs typeface="Arial" panose="020B0604020202020204" pitchFamily="34" charset="0"/>
            </a:endParaRPr>
          </a:p>
          <a:p>
            <a:pPr lvl="0" algn="just">
              <a:spcBef>
                <a:spcPts val="0"/>
              </a:spcBef>
              <a:buClrTx/>
              <a:buFontTx/>
              <a:buAutoNum type="arabicPeriod"/>
            </a:pPr>
            <a:r>
              <a:rPr lang="uk-UA" dirty="0">
                <a:solidFill>
                  <a:prstClr val="black"/>
                </a:solidFill>
                <a:latin typeface="Arial" panose="020B0604020202020204" pitchFamily="34" charset="0"/>
                <a:cs typeface="Arial" panose="020B0604020202020204" pitchFamily="34" charset="0"/>
              </a:rPr>
              <a:t>Виділяючи так звані ключові фактори успіху (КФУ), підприємство порівнює своє положення з усіма конкурентами, обираючи в якості відповіді одну з трьох альтернатив: «краще» (+), «гірше» (-) або «однаково» (0) щодо кожного конкурента</a:t>
            </a:r>
          </a:p>
          <a:p>
            <a:pPr marL="0" indent="0">
              <a:buNone/>
            </a:pPr>
            <a:endParaRPr lang="uk-UA" dirty="0"/>
          </a:p>
        </p:txBody>
      </p:sp>
    </p:spTree>
    <p:extLst>
      <p:ext uri="{BB962C8B-B14F-4D97-AF65-F5344CB8AC3E}">
        <p14:creationId xmlns:p14="http://schemas.microsoft.com/office/powerpoint/2010/main" val="174896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prstClr val="black"/>
                </a:solidFill>
                <a:latin typeface="Times New Roman" panose="02020603050405020304" pitchFamily="18" charset="0"/>
                <a:cs typeface="Times New Roman" panose="02020603050405020304" pitchFamily="18" charset="0"/>
              </a:rPr>
              <a:t>Техніко-економічний аналіз</a:t>
            </a:r>
            <a:endParaRPr lang="uk-UA" i="1" dirty="0"/>
          </a:p>
        </p:txBody>
      </p:sp>
      <p:sp>
        <p:nvSpPr>
          <p:cNvPr id="3" name="Місце для вмісту 2"/>
          <p:cNvSpPr>
            <a:spLocks noGrp="1"/>
          </p:cNvSpPr>
          <p:nvPr>
            <p:ph idx="1"/>
          </p:nvPr>
        </p:nvSpPr>
        <p:spPr>
          <a:xfrm>
            <a:off x="2314892" y="1630680"/>
            <a:ext cx="8915400" cy="4184904"/>
          </a:xfrm>
        </p:spPr>
        <p:txBody>
          <a:bodyPr>
            <a:normAutofit lnSpcReduction="10000"/>
          </a:bodyPr>
          <a:lstStyle/>
          <a:p>
            <a:pPr marL="0" lvl="0" indent="216000" algn="just">
              <a:spcBef>
                <a:spcPts val="600"/>
              </a:spcBef>
              <a:buClr>
                <a:srgbClr val="90C226"/>
              </a:buClr>
              <a:buSzPct val="80000"/>
              <a:buNone/>
            </a:pPr>
            <a:r>
              <a:rPr lang="uk-UA" sz="2000" b="1" dirty="0">
                <a:solidFill>
                  <a:prstClr val="black"/>
                </a:solidFill>
                <a:latin typeface="Arial" panose="020B0604020202020204" pitchFamily="34" charset="0"/>
                <a:cs typeface="Arial" panose="020B0604020202020204" pitchFamily="34" charset="0"/>
              </a:rPr>
              <a:t>При проведені </a:t>
            </a:r>
            <a:r>
              <a:rPr lang="uk-UA" sz="2000" b="1" dirty="0" smtClean="0">
                <a:solidFill>
                  <a:prstClr val="black"/>
                </a:solidFill>
                <a:latin typeface="Arial" panose="020B0604020202020204" pitchFamily="34" charset="0"/>
                <a:cs typeface="Arial" panose="020B0604020202020204" pitchFamily="34" charset="0"/>
              </a:rPr>
              <a:t>розглядаються </a:t>
            </a:r>
            <a:r>
              <a:rPr lang="uk-UA" sz="2000" b="1" dirty="0">
                <a:solidFill>
                  <a:prstClr val="black"/>
                </a:solidFill>
                <a:latin typeface="Arial" panose="020B0604020202020204" pitchFamily="34" charset="0"/>
                <a:cs typeface="Arial" panose="020B0604020202020204" pitchFamily="34" charset="0"/>
              </a:rPr>
              <a:t>питан­ня технічних можливостей, питання ринку збуту та </a:t>
            </a:r>
            <a:r>
              <a:rPr lang="uk-UA" sz="2000" b="1" dirty="0" err="1">
                <a:solidFill>
                  <a:prstClr val="black"/>
                </a:solidFill>
                <a:latin typeface="Arial" panose="020B0604020202020204" pitchFamily="34" charset="0"/>
                <a:cs typeface="Arial" panose="020B0604020202020204" pitchFamily="34" charset="0"/>
              </a:rPr>
              <a:t>закупівель</a:t>
            </a:r>
            <a:r>
              <a:rPr lang="uk-UA" sz="2000" b="1" dirty="0">
                <a:solidFill>
                  <a:prstClr val="black"/>
                </a:solidFill>
                <a:latin typeface="Arial" panose="020B0604020202020204" pitchFamily="34" charset="0"/>
                <a:cs typeface="Arial" panose="020B0604020202020204" pitchFamily="34" charset="0"/>
              </a:rPr>
              <a:t>, потреб матеріалів з урахуванням використовуваної техніки тощо, при цьому враховується потреба в додатковій інформації з боку потенційних парт­нерів та інвесторів.</a:t>
            </a:r>
            <a:endParaRPr lang="en-US" sz="2000" b="1" dirty="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передісторія </a:t>
            </a:r>
            <a:r>
              <a:rPr lang="uk-UA" sz="2000" dirty="0">
                <a:solidFill>
                  <a:prstClr val="black"/>
                </a:solidFill>
                <a:latin typeface="Arial" panose="020B0604020202020204" pitchFamily="34" charset="0"/>
                <a:cs typeface="Arial" panose="020B0604020202020204" pitchFamily="34" charset="0"/>
              </a:rPr>
              <a:t>та зародження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ринок </a:t>
            </a:r>
            <a:r>
              <a:rPr lang="uk-UA" sz="2000" dirty="0">
                <a:solidFill>
                  <a:prstClr val="black"/>
                </a:solidFill>
                <a:latin typeface="Arial" panose="020B0604020202020204" pitchFamily="34" charset="0"/>
                <a:cs typeface="Arial" panose="020B0604020202020204" pitchFamily="34" charset="0"/>
              </a:rPr>
              <a:t>збуту та виробничі потужності;</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ринки </a:t>
            </a:r>
            <a:r>
              <a:rPr lang="uk-UA" sz="2000" dirty="0">
                <a:solidFill>
                  <a:prstClr val="black"/>
                </a:solidFill>
                <a:latin typeface="Arial" panose="020B0604020202020204" pitchFamily="34" charset="0"/>
                <a:cs typeface="Arial" panose="020B0604020202020204" pitchFamily="34" charset="0"/>
              </a:rPr>
              <a:t>матеріалів та інших ресурсів;</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місцезнаходження</a:t>
            </a:r>
            <a:r>
              <a:rPr lang="uk-UA" sz="2000" dirty="0">
                <a:solidFill>
                  <a:prstClr val="black"/>
                </a:solidFill>
                <a:latin typeface="Arial" panose="020B0604020202020204" pitchFamily="34" charset="0"/>
                <a:cs typeface="Arial" panose="020B0604020202020204" pitchFamily="34" charset="0"/>
              </a:rPr>
              <a:t>;</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техніка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юридична </a:t>
            </a:r>
            <a:r>
              <a:rPr lang="uk-UA" sz="2000" dirty="0">
                <a:solidFill>
                  <a:prstClr val="black"/>
                </a:solidFill>
                <a:latin typeface="Arial" panose="020B0604020202020204" pitchFamily="34" charset="0"/>
                <a:cs typeface="Arial" panose="020B0604020202020204" pitchFamily="34" charset="0"/>
              </a:rPr>
              <a:t>форма та організаційна структура;</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потреба </a:t>
            </a:r>
            <a:r>
              <a:rPr lang="uk-UA" sz="2000" dirty="0">
                <a:solidFill>
                  <a:prstClr val="black"/>
                </a:solidFill>
                <a:latin typeface="Arial" panose="020B0604020202020204" pitchFamily="34" charset="0"/>
                <a:cs typeface="Arial" panose="020B0604020202020204" pitchFamily="34" charset="0"/>
              </a:rPr>
              <a:t>в робочій силі для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визначення </a:t>
            </a:r>
            <a:r>
              <a:rPr lang="uk-UA" sz="2000" dirty="0">
                <a:solidFill>
                  <a:prstClr val="black"/>
                </a:solidFill>
                <a:latin typeface="Arial" panose="020B0604020202020204" pitchFamily="34" charset="0"/>
                <a:cs typeface="Arial" panose="020B0604020202020204" pitchFamily="34" charset="0"/>
              </a:rPr>
              <a:t>термінів реалізації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0" indent="0">
              <a:buNone/>
            </a:pPr>
            <a:endParaRPr lang="uk-UA" dirty="0"/>
          </a:p>
        </p:txBody>
      </p:sp>
      <p:pic>
        <p:nvPicPr>
          <p:cNvPr id="10242" name="Picture 2" descr="Концепції обладнання і техніко-економічний аналіз - Smart Auto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0" y="4498848"/>
            <a:ext cx="4023360" cy="235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89212" y="612648"/>
            <a:ext cx="8915400" cy="5298574"/>
          </a:xfrm>
        </p:spPr>
        <p:txBody>
          <a:bodyPr>
            <a:normAutofit/>
          </a:bodyPr>
          <a:lstStyle/>
          <a:p>
            <a:pPr marL="0" lvl="0" indent="216000" algn="just">
              <a:spcBef>
                <a:spcPts val="600"/>
              </a:spcBef>
              <a:buClr>
                <a:srgbClr val="90C226"/>
              </a:buClr>
              <a:buSzPct val="80000"/>
              <a:buNone/>
            </a:pPr>
            <a:r>
              <a:rPr lang="uk-UA" sz="2000" b="1" i="1" dirty="0">
                <a:solidFill>
                  <a:prstClr val="black"/>
                </a:solidFill>
                <a:latin typeface="Arial" panose="020B0604020202020204" pitchFamily="34" charset="0"/>
                <a:cs typeface="Arial" panose="020B0604020202020204" pitchFamily="34" charset="0"/>
              </a:rPr>
              <a:t>Загальноекономічний аналіз </a:t>
            </a:r>
            <a:r>
              <a:rPr lang="uk-UA" sz="2000" dirty="0">
                <a:solidFill>
                  <a:prstClr val="black"/>
                </a:solidFill>
                <a:latin typeface="Arial" panose="020B0604020202020204" pitchFamily="34" charset="0"/>
                <a:cs typeface="Arial" panose="020B0604020202020204" pitchFamily="34" charset="0"/>
              </a:rPr>
              <a:t>включає опис загальної економічної ситуації, спільне представлення витрат та </a:t>
            </a:r>
            <a:r>
              <a:rPr lang="uk-UA" sz="2000" dirty="0" err="1">
                <a:solidFill>
                  <a:prstClr val="black"/>
                </a:solidFill>
                <a:latin typeface="Arial" panose="020B0604020202020204" pitchFamily="34" charset="0"/>
                <a:cs typeface="Arial" panose="020B0604020202020204" pitchFamily="34" charset="0"/>
              </a:rPr>
              <a:t>вигод</a:t>
            </a:r>
            <a:r>
              <a:rPr lang="uk-UA" sz="2000" dirty="0">
                <a:solidFill>
                  <a:prstClr val="black"/>
                </a:solidFill>
                <a:latin typeface="Arial" panose="020B0604020202020204" pitchFamily="34" charset="0"/>
                <a:cs typeface="Arial" panose="020B0604020202020204" pitchFamily="34" charset="0"/>
              </a:rPr>
              <a:t>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 які торкаються національних економічних суб’єктів, переоцінку витрат та результатів за національно-економічними критеріями тощо.</a:t>
            </a:r>
          </a:p>
          <a:p>
            <a:pPr marL="0" lvl="0" indent="216000" algn="just">
              <a:spcBef>
                <a:spcPts val="600"/>
              </a:spcBef>
              <a:buClr>
                <a:srgbClr val="90C226"/>
              </a:buClr>
              <a:buSzPct val="80000"/>
              <a:buNone/>
            </a:pPr>
            <a:endParaRPr lang="en-US" sz="2000" dirty="0">
              <a:solidFill>
                <a:prstClr val="black"/>
              </a:solidFill>
              <a:latin typeface="Arial" panose="020B0604020202020204" pitchFamily="34" charset="0"/>
              <a:cs typeface="Arial" panose="020B0604020202020204" pitchFamily="34" charset="0"/>
            </a:endParaRPr>
          </a:p>
          <a:p>
            <a:pPr marL="0" lvl="0" indent="216000" algn="just">
              <a:spcBef>
                <a:spcPts val="600"/>
              </a:spcBef>
              <a:buClr>
                <a:srgbClr val="90C226"/>
              </a:buClr>
              <a:buSzPct val="80000"/>
              <a:buNone/>
            </a:pPr>
            <a:r>
              <a:rPr lang="uk-UA" sz="2000" b="1" i="1" dirty="0">
                <a:solidFill>
                  <a:prstClr val="black"/>
                </a:solidFill>
                <a:latin typeface="Arial" panose="020B0604020202020204" pitchFamily="34" charset="0"/>
                <a:cs typeface="Arial" panose="020B0604020202020204" pitchFamily="34" charset="0"/>
              </a:rPr>
              <a:t>Екологічна експертиза</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забруднення </a:t>
            </a:r>
            <a:r>
              <a:rPr lang="uk-UA" sz="2000" dirty="0">
                <a:solidFill>
                  <a:prstClr val="black"/>
                </a:solidFill>
                <a:latin typeface="Arial" panose="020B0604020202020204" pitchFamily="34" charset="0"/>
                <a:cs typeface="Arial" panose="020B0604020202020204" pitchFamily="34" charset="0"/>
              </a:rPr>
              <a:t>повітряного басейну, ґрунтів та водойм; </a:t>
            </a: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зниження біологічної різноманітності;</a:t>
            </a:r>
            <a:endParaRPr lang="en-US" sz="2000" dirty="0" smtClean="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перевезення, використання або віддалення небезпечних чи ток­сичних відходів;</a:t>
            </a:r>
            <a:endParaRPr lang="en-US" sz="2000" dirty="0" smtClean="0">
              <a:solidFill>
                <a:prstClr val="black"/>
              </a:solidFill>
              <a:latin typeface="Arial" panose="020B0604020202020204" pitchFamily="34" charset="0"/>
              <a:cs typeface="Arial" panose="020B0604020202020204" pitchFamily="34" charset="0"/>
            </a:endParaRPr>
          </a:p>
          <a:p>
            <a:pPr marL="0" lvl="0" indent="0" algn="just">
              <a:spcBef>
                <a:spcPts val="600"/>
              </a:spcBef>
              <a:buClr>
                <a:srgbClr val="90C226"/>
              </a:buClr>
              <a:buSzPct val="80000"/>
              <a:buNone/>
            </a:pPr>
            <a:r>
              <a:rPr lang="uk-UA" sz="2000" dirty="0" smtClean="0">
                <a:solidFill>
                  <a:prstClr val="black"/>
                </a:solidFill>
                <a:latin typeface="Arial" panose="020B0604020202020204" pitchFamily="34" charset="0"/>
                <a:cs typeface="Arial" panose="020B0604020202020204" pitchFamily="34" charset="0"/>
              </a:rPr>
              <a:t>- засоленість </a:t>
            </a:r>
            <a:r>
              <a:rPr lang="uk-UA" sz="2000" dirty="0">
                <a:solidFill>
                  <a:prstClr val="black"/>
                </a:solidFill>
                <a:latin typeface="Arial" panose="020B0604020202020204" pitchFamily="34" charset="0"/>
                <a:cs typeface="Arial" panose="020B0604020202020204" pitchFamily="34" charset="0"/>
              </a:rPr>
              <a:t>та заболоченість земель.</a:t>
            </a:r>
          </a:p>
          <a:p>
            <a:pPr marL="0" lvl="0" indent="216000" algn="just">
              <a:spcBef>
                <a:spcPts val="600"/>
              </a:spcBef>
              <a:buClr>
                <a:srgbClr val="90C226"/>
              </a:buClr>
              <a:buSzPct val="80000"/>
              <a:buNone/>
            </a:pPr>
            <a:r>
              <a:rPr lang="uk-UA" sz="2000" b="1" i="1" dirty="0">
                <a:solidFill>
                  <a:prstClr val="black"/>
                </a:solidFill>
                <a:latin typeface="Arial" panose="020B0604020202020204" pitchFamily="34" charset="0"/>
                <a:cs typeface="Arial" panose="020B0604020202020204" pitchFamily="34" charset="0"/>
              </a:rPr>
              <a:t>Соціальна експертиза </a:t>
            </a:r>
            <a:r>
              <a:rPr lang="uk-UA" sz="2000" dirty="0">
                <a:solidFill>
                  <a:prstClr val="black"/>
                </a:solidFill>
                <a:latin typeface="Arial" panose="020B0604020202020204" pitchFamily="34" charset="0"/>
                <a:cs typeface="Arial" panose="020B0604020202020204" pitchFamily="34" charset="0"/>
              </a:rPr>
              <a:t>дозволяє визначити масштаби впливу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smtClean="0">
                <a:solidFill>
                  <a:prstClr val="black"/>
                </a:solidFill>
                <a:latin typeface="Arial" panose="020B0604020202020204" pitchFamily="34" charset="0"/>
                <a:cs typeface="Arial" panose="020B0604020202020204" pitchFamily="34" charset="0"/>
              </a:rPr>
              <a:t> </a:t>
            </a:r>
            <a:r>
              <a:rPr lang="uk-UA" sz="2000" dirty="0">
                <a:solidFill>
                  <a:prstClr val="black"/>
                </a:solidFill>
                <a:latin typeface="Arial" panose="020B0604020202020204" pitchFamily="34" charset="0"/>
                <a:cs typeface="Arial" panose="020B0604020202020204" pitchFamily="34" charset="0"/>
              </a:rPr>
              <a:t>на соціальне середовище, вигоди, які отримують мешканці регіону від реалізації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a:solidFill>
                  <a:prstClr val="black"/>
                </a:solidFill>
                <a:latin typeface="Arial" panose="020B0604020202020204" pitchFamily="34" charset="0"/>
                <a:cs typeface="Arial" panose="020B0604020202020204" pitchFamily="34" charset="0"/>
              </a:rPr>
              <a:t>, а також можливий негативний вплив </a:t>
            </a:r>
            <a:r>
              <a:rPr lang="uk-UA" sz="2000" dirty="0" err="1" smtClean="0">
                <a:solidFill>
                  <a:prstClr val="black"/>
                </a:solidFill>
                <a:latin typeface="Arial" panose="020B0604020202020204" pitchFamily="34" charset="0"/>
                <a:cs typeface="Arial" panose="020B0604020202020204" pitchFamily="34" charset="0"/>
              </a:rPr>
              <a:t>проєкту</a:t>
            </a:r>
            <a:r>
              <a:rPr lang="uk-UA" sz="2000" dirty="0" smtClean="0">
                <a:solidFill>
                  <a:prstClr val="black"/>
                </a:solidFill>
                <a:latin typeface="Arial" panose="020B0604020202020204" pitchFamily="34" charset="0"/>
                <a:cs typeface="Arial" panose="020B0604020202020204" pitchFamily="34" charset="0"/>
              </a:rPr>
              <a:t> </a:t>
            </a:r>
            <a:r>
              <a:rPr lang="uk-UA" sz="2000" dirty="0">
                <a:solidFill>
                  <a:prstClr val="black"/>
                </a:solidFill>
                <a:latin typeface="Arial" panose="020B0604020202020204" pitchFamily="34" charset="0"/>
                <a:cs typeface="Arial" panose="020B0604020202020204" pitchFamily="34" charset="0"/>
              </a:rPr>
              <a:t>на насе­лення</a:t>
            </a:r>
            <a:r>
              <a:rPr lang="uk-UA" sz="2000" dirty="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230304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prstClr val="black"/>
                </a:solidFill>
                <a:latin typeface="Arial" panose="020B0604020202020204" pitchFamily="34" charset="0"/>
                <a:cs typeface="Arial" panose="020B0604020202020204" pitchFamily="34" charset="0"/>
              </a:rPr>
              <a:t>Фінансовий аналіз </a:t>
            </a:r>
            <a:br>
              <a:rPr lang="uk-UA" b="1" i="1" dirty="0">
                <a:solidFill>
                  <a:prstClr val="black"/>
                </a:solidFill>
                <a:latin typeface="Arial" panose="020B0604020202020204" pitchFamily="34" charset="0"/>
                <a:cs typeface="Arial" panose="020B0604020202020204" pitchFamily="34" charset="0"/>
              </a:rPr>
            </a:br>
            <a:endParaRPr lang="uk-UA"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2388044" y="1575816"/>
            <a:ext cx="8915400" cy="3777622"/>
          </a:xfrm>
        </p:spPr>
        <p:txBody>
          <a:bodyPr>
            <a:normAutofit lnSpcReduction="10000"/>
          </a:bodyPr>
          <a:lstStyle/>
          <a:p>
            <a:pPr marL="0" lvl="0" indent="0">
              <a:spcBef>
                <a:spcPts val="0"/>
              </a:spcBef>
              <a:buClrTx/>
              <a:buNone/>
            </a:pPr>
            <a:endParaRPr lang="uk-UA" b="1" i="1" dirty="0">
              <a:solidFill>
                <a:prstClr val="black"/>
              </a:solidFill>
              <a:latin typeface="Trebuchet MS" panose="020B0603020202020204"/>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Цей розділ </a:t>
            </a:r>
            <a:r>
              <a:rPr lang="uk-UA" dirty="0" err="1" smtClean="0">
                <a:solidFill>
                  <a:prstClr val="black"/>
                </a:solidFill>
                <a:latin typeface="Arial" panose="020B0604020202020204" pitchFamily="34" charset="0"/>
                <a:cs typeface="Arial" panose="020B0604020202020204" pitchFamily="34" charset="0"/>
              </a:rPr>
              <a:t>проєктного</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аналізу є найбільш об'ємним і трудомістким. Загальна схема фінансового розділу інвестиційного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будується в такій послідовності:</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аналіз фінансового стану підприємства протягом 3-5 попередніх років роботи;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аналіз фінансового стану підприємства в період підготовки інвестиційного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 установлення обсягу інвестиційних потреб;</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 установлення джерел фінансування інвестицій і їх вартості;</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 аналіз беззбитковості виробництва основних видів продукції;</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 прогноз прибутків і грошових потоків у процесі реалізації інвестиційного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 оцінка ефективності інвестиційного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pic>
        <p:nvPicPr>
          <p:cNvPr id="11266" name="Picture 2" descr="Коефіцієнтний фінансовий аналіз | Блог YC.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191" y="5093209"/>
            <a:ext cx="4645025" cy="176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8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Як оцінити ефективність роботи проджект-менеджера - Wizeclub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0"/>
            <a:ext cx="3383153" cy="2075001"/>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p:txBody>
          <a:bodyPr>
            <a:normAutofit lnSpcReduction="10000"/>
          </a:bodyPr>
          <a:lstStyle/>
          <a:p>
            <a:pPr marL="0" lvl="0" indent="216000" algn="just">
              <a:lnSpc>
                <a:spcPct val="110000"/>
              </a:lnSpc>
              <a:spcBef>
                <a:spcPts val="0"/>
              </a:spcBef>
              <a:buClr>
                <a:srgbClr val="90C226"/>
              </a:buClr>
              <a:buSzPct val="80000"/>
              <a:buNone/>
            </a:pPr>
            <a:endParaRPr lang="uk-UA" sz="2000" b="1" dirty="0" smtClean="0">
              <a:solidFill>
                <a:prstClr val="black">
                  <a:lumMod val="75000"/>
                  <a:lumOff val="25000"/>
                </a:prstClr>
              </a:solidFill>
              <a:latin typeface="Trebuchet MS" panose="020B0603020202020204"/>
            </a:endParaRPr>
          </a:p>
          <a:p>
            <a:pPr marL="0" lvl="0" indent="216000" algn="just">
              <a:lnSpc>
                <a:spcPct val="110000"/>
              </a:lnSpc>
              <a:spcBef>
                <a:spcPts val="0"/>
              </a:spcBef>
              <a:buClr>
                <a:srgbClr val="90C226"/>
              </a:buClr>
              <a:buSzPct val="80000"/>
              <a:buNone/>
            </a:pPr>
            <a:r>
              <a:rPr lang="uk-UA" sz="2000" b="1" dirty="0" smtClean="0">
                <a:solidFill>
                  <a:prstClr val="black">
                    <a:lumMod val="75000"/>
                    <a:lumOff val="25000"/>
                  </a:prstClr>
                </a:solidFill>
                <a:latin typeface="Arial" panose="020B0604020202020204" pitchFamily="34" charset="0"/>
                <a:cs typeface="Arial" panose="020B0604020202020204" pitchFamily="34" charset="0"/>
              </a:rPr>
              <a:t>Обґрунтування </a:t>
            </a:r>
            <a:r>
              <a:rPr lang="uk-UA" sz="2000" b="1"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uk-UA" sz="2000" b="1" dirty="0" smtClean="0">
                <a:solidFill>
                  <a:prstClr val="black">
                    <a:lumMod val="75000"/>
                    <a:lumOff val="25000"/>
                  </a:prstClr>
                </a:solidFill>
                <a:latin typeface="Arial" panose="020B0604020202020204" pitchFamily="34" charset="0"/>
                <a:cs typeface="Arial" panose="020B0604020202020204" pitchFamily="34" charset="0"/>
              </a:rPr>
              <a:t> </a:t>
            </a:r>
            <a:r>
              <a:rPr lang="uk-UA" sz="2000" dirty="0">
                <a:solidFill>
                  <a:prstClr val="black">
                    <a:lumMod val="75000"/>
                    <a:lumOff val="25000"/>
                  </a:prstClr>
                </a:solidFill>
                <a:latin typeface="Arial" panose="020B0604020202020204" pitchFamily="34" charset="0"/>
                <a:cs typeface="Arial" panose="020B0604020202020204" pitchFamily="34" charset="0"/>
              </a:rPr>
              <a:t>являє собою документ, що формально підтверджує обґрунтованість </a:t>
            </a:r>
            <a:r>
              <a:rPr lang="uk-UA"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uk-UA" sz="2000" dirty="0">
                <a:solidFill>
                  <a:prstClr val="black">
                    <a:lumMod val="75000"/>
                    <a:lumOff val="25000"/>
                  </a:prstClr>
                </a:solidFill>
                <a:latin typeface="Arial" panose="020B0604020202020204" pitchFamily="34" charset="0"/>
                <a:cs typeface="Arial" panose="020B0604020202020204" pitchFamily="34" charset="0"/>
              </a:rPr>
              <a:t>, й містить опис: </a:t>
            </a:r>
          </a:p>
          <a:p>
            <a:pPr lvl="0" algn="just">
              <a:lnSpc>
                <a:spcPct val="110000"/>
              </a:lnSpc>
              <a:spcBef>
                <a:spcPts val="0"/>
              </a:spcBef>
              <a:buClr>
                <a:srgbClr val="90C226"/>
              </a:buClr>
              <a:buSzPct val="80000"/>
              <a:buFontTx/>
              <a:buChar char="-"/>
            </a:pPr>
            <a:r>
              <a:rPr lang="uk-UA" sz="2000" dirty="0">
                <a:solidFill>
                  <a:prstClr val="black">
                    <a:lumMod val="75000"/>
                    <a:lumOff val="25000"/>
                  </a:prstClr>
                </a:solidFill>
                <a:latin typeface="Arial" panose="020B0604020202020204" pitchFamily="34" charset="0"/>
                <a:cs typeface="Arial" panose="020B0604020202020204" pitchFamily="34" charset="0"/>
              </a:rPr>
              <a:t>потреб бізнесу, на задоволення яких орієнтується </a:t>
            </a:r>
            <a:r>
              <a:rPr lang="uk-UA" sz="2000" dirty="0" err="1" smtClean="0">
                <a:solidFill>
                  <a:prstClr val="black">
                    <a:lumMod val="75000"/>
                    <a:lumOff val="25000"/>
                  </a:prstClr>
                </a:solidFill>
                <a:latin typeface="Arial" panose="020B0604020202020204" pitchFamily="34" charset="0"/>
                <a:cs typeface="Arial" panose="020B0604020202020204" pitchFamily="34" charset="0"/>
              </a:rPr>
              <a:t>проєкт</a:t>
            </a:r>
            <a:r>
              <a:rPr lang="uk-UA" sz="2000" dirty="0" smtClean="0">
                <a:solidFill>
                  <a:prstClr val="black">
                    <a:lumMod val="75000"/>
                    <a:lumOff val="25000"/>
                  </a:prstClr>
                </a:solidFill>
                <a:latin typeface="Arial" panose="020B0604020202020204" pitchFamily="34" charset="0"/>
                <a:cs typeface="Arial" panose="020B0604020202020204" pitchFamily="34" charset="0"/>
              </a:rPr>
              <a:t>; </a:t>
            </a:r>
            <a:endParaRPr lang="uk-UA" sz="2000" dirty="0">
              <a:solidFill>
                <a:prstClr val="black">
                  <a:lumMod val="75000"/>
                  <a:lumOff val="25000"/>
                </a:prstClr>
              </a:solidFill>
              <a:latin typeface="Arial" panose="020B0604020202020204" pitchFamily="34" charset="0"/>
              <a:cs typeface="Arial" panose="020B0604020202020204" pitchFamily="34" charset="0"/>
            </a:endParaRPr>
          </a:p>
          <a:p>
            <a:pPr lvl="0" algn="just">
              <a:lnSpc>
                <a:spcPct val="110000"/>
              </a:lnSpc>
              <a:spcBef>
                <a:spcPts val="0"/>
              </a:spcBef>
              <a:buClr>
                <a:srgbClr val="90C226"/>
              </a:buClr>
              <a:buSzPct val="80000"/>
              <a:buFontTx/>
              <a:buChar char="-"/>
            </a:pPr>
            <a:r>
              <a:rPr lang="uk-UA" sz="2000" dirty="0">
                <a:solidFill>
                  <a:prstClr val="black">
                    <a:lumMod val="75000"/>
                    <a:lumOff val="25000"/>
                  </a:prstClr>
                </a:solidFill>
                <a:latin typeface="Arial" panose="020B0604020202020204" pitchFamily="34" charset="0"/>
                <a:cs typeface="Arial" panose="020B0604020202020204" pitchFamily="34" charset="0"/>
              </a:rPr>
              <a:t>опис продукту, об’єкта, послуги. </a:t>
            </a:r>
          </a:p>
          <a:p>
            <a:pPr marL="0" lvl="0" indent="0" algn="just">
              <a:lnSpc>
                <a:spcPct val="110000"/>
              </a:lnSpc>
              <a:spcBef>
                <a:spcPts val="0"/>
              </a:spcBef>
              <a:buClr>
                <a:srgbClr val="90C226"/>
              </a:buClr>
              <a:buSzPct val="80000"/>
              <a:buNone/>
            </a:pPr>
            <a:r>
              <a:rPr lang="uk-UA" sz="2000" dirty="0">
                <a:solidFill>
                  <a:prstClr val="black">
                    <a:lumMod val="75000"/>
                    <a:lumOff val="25000"/>
                  </a:prstClr>
                </a:solidFill>
                <a:latin typeface="Arial" panose="020B0604020202020204" pitchFamily="34" charset="0"/>
                <a:cs typeface="Arial" panose="020B0604020202020204" pitchFamily="34" charset="0"/>
              </a:rPr>
              <a:t>Обґрунтування повинно складатися менеджером, зовнішнім щодо </a:t>
            </a:r>
            <a:r>
              <a:rPr lang="uk-UA"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uk-UA" sz="2000" dirty="0">
                <a:solidFill>
                  <a:prstClr val="black">
                    <a:lumMod val="75000"/>
                    <a:lumOff val="25000"/>
                  </a:prstClr>
                </a:solidFill>
                <a:latin typeface="Arial" panose="020B0604020202020204" pitchFamily="34" charset="0"/>
                <a:cs typeface="Arial" panose="020B0604020202020204" pitchFamily="34" charset="0"/>
              </a:rPr>
              <a:t>, але на такому рівні ієрархії організації, який був би достатнім для </a:t>
            </a:r>
            <a:r>
              <a:rPr lang="ru-RU" sz="2000" dirty="0" err="1">
                <a:solidFill>
                  <a:prstClr val="black">
                    <a:lumMod val="75000"/>
                    <a:lumOff val="25000"/>
                  </a:prstClr>
                </a:solidFill>
                <a:latin typeface="Arial" panose="020B0604020202020204" pitchFamily="34" charset="0"/>
                <a:cs typeface="Arial" panose="020B0604020202020204" pitchFamily="34" charset="0"/>
              </a:rPr>
              <a:t>задоволення</a:t>
            </a:r>
            <a:r>
              <a:rPr lang="ru-RU" sz="2000" dirty="0">
                <a:solidFill>
                  <a:prstClr val="black">
                    <a:lumMod val="75000"/>
                    <a:lumOff val="25000"/>
                  </a:prstClr>
                </a:solidFill>
                <a:latin typeface="Arial" panose="020B0604020202020204" pitchFamily="34" charset="0"/>
                <a:cs typeface="Arial" panose="020B0604020202020204" pitchFamily="34" charset="0"/>
              </a:rPr>
              <a:t> потреб </a:t>
            </a:r>
            <a:r>
              <a:rPr lang="ru-RU"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Обґрунтування</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дає</a:t>
            </a:r>
            <a:r>
              <a:rPr lang="ru-RU" sz="2000" dirty="0">
                <a:solidFill>
                  <a:prstClr val="black">
                    <a:lumMod val="75000"/>
                    <a:lumOff val="25000"/>
                  </a:prstClr>
                </a:solidFill>
                <a:latin typeface="Arial" panose="020B0604020202020204" pitchFamily="34" charset="0"/>
                <a:cs typeface="Arial" panose="020B0604020202020204" pitchFamily="34" charset="0"/>
              </a:rPr>
              <a:t> менеджеру </a:t>
            </a:r>
            <a:r>
              <a:rPr lang="ru-RU"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ru-RU" sz="2000" dirty="0" smtClean="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можливість</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розподіляти</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ресурси</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підприємства</a:t>
            </a:r>
            <a:r>
              <a:rPr lang="ru-RU" sz="2000" dirty="0">
                <a:solidFill>
                  <a:prstClr val="black">
                    <a:lumMod val="75000"/>
                    <a:lumOff val="25000"/>
                  </a:prstClr>
                </a:solidFill>
                <a:latin typeface="Arial" panose="020B0604020202020204" pitchFamily="34" charset="0"/>
                <a:cs typeface="Arial" panose="020B0604020202020204" pitchFamily="34" charset="0"/>
              </a:rPr>
              <a:t> по роботах </a:t>
            </a:r>
            <a:r>
              <a:rPr lang="ru-RU"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ru-RU" sz="2000" dirty="0">
                <a:solidFill>
                  <a:prstClr val="black">
                    <a:lumMod val="75000"/>
                    <a:lumOff val="25000"/>
                  </a:prstClr>
                </a:solidFill>
                <a:latin typeface="Arial" panose="020B0604020202020204" pitchFamily="34" charset="0"/>
                <a:cs typeface="Arial" panose="020B0604020202020204" pitchFamily="34" charset="0"/>
              </a:rPr>
              <a:t>. У </a:t>
            </a:r>
            <a:r>
              <a:rPr lang="ru-RU" sz="2000" dirty="0" err="1" smtClean="0">
                <a:solidFill>
                  <a:prstClr val="black">
                    <a:lumMod val="75000"/>
                    <a:lumOff val="25000"/>
                  </a:prstClr>
                </a:solidFill>
                <a:latin typeface="Arial" panose="020B0604020202020204" pitchFamily="34" charset="0"/>
                <a:cs typeface="Arial" panose="020B0604020202020204" pitchFamily="34" charset="0"/>
              </a:rPr>
              <a:t>проєктах</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a:solidFill>
                  <a:prstClr val="black">
                    <a:lumMod val="75000"/>
                    <a:lumOff val="25000"/>
                  </a:prstClr>
                </a:solidFill>
                <a:latin typeface="Arial" panose="020B0604020202020204" pitchFamily="34" charset="0"/>
                <a:cs typeface="Arial" panose="020B0604020202020204" pitchFamily="34" charset="0"/>
              </a:rPr>
              <a:t>виконуваних</a:t>
            </a:r>
            <a:r>
              <a:rPr lang="ru-RU" sz="2000" dirty="0">
                <a:solidFill>
                  <a:prstClr val="black">
                    <a:lumMod val="75000"/>
                    <a:lumOff val="25000"/>
                  </a:prstClr>
                </a:solidFill>
                <a:latin typeface="Arial" panose="020B0604020202020204" pitchFamily="34" charset="0"/>
                <a:cs typeface="Arial" panose="020B0604020202020204" pitchFamily="34" charset="0"/>
              </a:rPr>
              <a:t> за контрактом, сам контракт служить </a:t>
            </a:r>
            <a:r>
              <a:rPr lang="ru-RU" sz="2000" dirty="0" err="1">
                <a:solidFill>
                  <a:prstClr val="black">
                    <a:lumMod val="75000"/>
                    <a:lumOff val="25000"/>
                  </a:prstClr>
                </a:solidFill>
                <a:latin typeface="Arial" panose="020B0604020202020204" pitchFamily="34" charset="0"/>
                <a:cs typeface="Arial" panose="020B0604020202020204" pitchFamily="34" charset="0"/>
              </a:rPr>
              <a:t>обґрунтуванням</a:t>
            </a:r>
            <a:r>
              <a:rPr lang="ru-RU" sz="2000" dirty="0">
                <a:solidFill>
                  <a:prstClr val="black">
                    <a:lumMod val="75000"/>
                    <a:lumOff val="25000"/>
                  </a:prstClr>
                </a:solidFill>
                <a:latin typeface="Arial" panose="020B0604020202020204" pitchFamily="34" charset="0"/>
                <a:cs typeface="Arial" panose="020B0604020202020204" pitchFamily="34" charset="0"/>
              </a:rPr>
              <a:t> </a:t>
            </a:r>
            <a:r>
              <a:rPr lang="ru-RU" sz="2000" dirty="0" err="1" smtClean="0">
                <a:solidFill>
                  <a:prstClr val="black">
                    <a:lumMod val="75000"/>
                    <a:lumOff val="25000"/>
                  </a:prstClr>
                </a:solidFill>
                <a:latin typeface="Arial" panose="020B0604020202020204" pitchFamily="34" charset="0"/>
                <a:cs typeface="Arial" panose="020B0604020202020204" pitchFamily="34" charset="0"/>
              </a:rPr>
              <a:t>проєкту</a:t>
            </a:r>
            <a:r>
              <a:rPr lang="ru-RU" sz="2000" dirty="0">
                <a:solidFill>
                  <a:prstClr val="black">
                    <a:lumMod val="75000"/>
                    <a:lumOff val="25000"/>
                  </a:prstClr>
                </a:solidFill>
                <a:latin typeface="Arial" panose="020B0604020202020204" pitchFamily="34" charset="0"/>
                <a:cs typeface="Arial" panose="020B0604020202020204" pitchFamily="34" charset="0"/>
              </a:rPr>
              <a:t>.</a:t>
            </a:r>
            <a:endParaRPr lang="uk-UA" sz="2000" dirty="0">
              <a:solidFill>
                <a:prstClr val="black"/>
              </a:solidFill>
              <a:latin typeface="Arial" panose="020B0604020202020204" pitchFamily="34" charset="0"/>
              <a:cs typeface="Arial" panose="020B0604020202020204" pitchFamily="34" charset="0"/>
            </a:endParaRPr>
          </a:p>
          <a:p>
            <a:pPr marL="0" indent="0">
              <a:buNone/>
            </a:pPr>
            <a:endParaRPr lang="uk-UA" dirty="0"/>
          </a:p>
        </p:txBody>
      </p:sp>
      <p:sp>
        <p:nvSpPr>
          <p:cNvPr id="4" name="Заголовок 1"/>
          <p:cNvSpPr>
            <a:spLocks noGrp="1"/>
          </p:cNvSpPr>
          <p:nvPr>
            <p:ph type="title"/>
          </p:nvPr>
        </p:nvSpPr>
        <p:spPr>
          <a:xfrm>
            <a:off x="3712464" y="624110"/>
            <a:ext cx="7792148" cy="1280890"/>
          </a:xfrm>
        </p:spPr>
        <p:txBody>
          <a:bodyPr>
            <a:normAutofit fontScale="90000"/>
          </a:bodyPr>
          <a:lstStyle/>
          <a:p>
            <a:r>
              <a:rPr lang="uk-UA" b="1" dirty="0" smtClean="0"/>
              <a:t>1. </a:t>
            </a:r>
            <a:r>
              <a:rPr lang="ru-RU" b="1" dirty="0" err="1" smtClean="0"/>
              <a:t>Обґрунтування</a:t>
            </a:r>
            <a:r>
              <a:rPr lang="ru-RU" b="1" dirty="0" smtClean="0"/>
              <a:t> </a:t>
            </a:r>
            <a:r>
              <a:rPr lang="ru-RU" b="1" dirty="0" err="1" smtClean="0"/>
              <a:t>доцільності</a:t>
            </a:r>
            <a:r>
              <a:rPr lang="ru-RU" b="1" dirty="0" smtClean="0"/>
              <a:t> </a:t>
            </a:r>
            <a:r>
              <a:rPr lang="ru-RU" b="1" dirty="0" err="1" smtClean="0"/>
              <a:t>проєкту</a:t>
            </a:r>
            <a:r>
              <a:rPr lang="ru-RU" b="1" dirty="0"/>
              <a:t/>
            </a:r>
            <a:br>
              <a:rPr lang="ru-RU" b="1" dirty="0"/>
            </a:br>
            <a:r>
              <a:rPr lang="uk-UA" b="1" dirty="0" smtClean="0"/>
              <a:t> </a:t>
            </a:r>
            <a:endParaRPr lang="uk-UA" b="1" dirty="0"/>
          </a:p>
        </p:txBody>
      </p:sp>
    </p:spTree>
    <p:extLst>
      <p:ext uri="{BB962C8B-B14F-4D97-AF65-F5344CB8AC3E}">
        <p14:creationId xmlns:p14="http://schemas.microsoft.com/office/powerpoint/2010/main" val="232022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7500" y="723900"/>
            <a:ext cx="10388600" cy="6134100"/>
          </a:xfrm>
        </p:spPr>
        <p:txBody>
          <a:bodyPr>
            <a:normAutofit lnSpcReduction="10000"/>
          </a:bodyPr>
          <a:lstStyle/>
          <a:p>
            <a:pPr marL="0" lvl="0" indent="216000" algn="just">
              <a:spcBef>
                <a:spcPts val="600"/>
              </a:spcBef>
              <a:buClr>
                <a:srgbClr val="90C226"/>
              </a:buClr>
              <a:buSzPct val="80000"/>
              <a:buNone/>
            </a:pPr>
            <a:r>
              <a:rPr lang="uk-UA" sz="1900" b="1" dirty="0">
                <a:solidFill>
                  <a:prstClr val="black"/>
                </a:solidFill>
                <a:latin typeface="Times New Roman" panose="02020603050405020304" pitchFamily="18" charset="0"/>
                <a:cs typeface="Times New Roman" panose="02020603050405020304" pitchFamily="18" charset="0"/>
              </a:rPr>
              <a:t>Ефективність </a:t>
            </a:r>
            <a:r>
              <a:rPr lang="uk-UA" sz="1900" b="1" dirty="0" err="1" smtClean="0">
                <a:solidFill>
                  <a:prstClr val="black"/>
                </a:solidFill>
                <a:latin typeface="Times New Roman" panose="02020603050405020304" pitchFamily="18" charset="0"/>
                <a:cs typeface="Times New Roman" panose="02020603050405020304" pitchFamily="18" charset="0"/>
              </a:rPr>
              <a:t>проєкту</a:t>
            </a:r>
            <a:r>
              <a:rPr lang="uk-UA" sz="1900" b="1" dirty="0" smtClean="0">
                <a:solidFill>
                  <a:prstClr val="black"/>
                </a:solidFill>
                <a:latin typeface="Times New Roman" panose="02020603050405020304" pitchFamily="18" charset="0"/>
                <a:cs typeface="Times New Roman" panose="02020603050405020304" pitchFamily="18" charset="0"/>
              </a:rPr>
              <a:t> </a:t>
            </a:r>
            <a:r>
              <a:rPr lang="uk-UA" sz="1900" dirty="0">
                <a:solidFill>
                  <a:prstClr val="black"/>
                </a:solidFill>
                <a:latin typeface="Times New Roman" panose="02020603050405020304" pitchFamily="18" charset="0"/>
                <a:cs typeface="Times New Roman" panose="02020603050405020304" pitchFamily="18" charset="0"/>
              </a:rPr>
              <a:t>характеризується системою показників, які</a:t>
            </a:r>
            <a:r>
              <a:rPr lang="ru-RU" sz="1900" dirty="0">
                <a:solidFill>
                  <a:prstClr val="black"/>
                </a:solidFill>
                <a:latin typeface="Times New Roman" panose="02020603050405020304" pitchFamily="18" charset="0"/>
                <a:cs typeface="Times New Roman" panose="02020603050405020304" pitchFamily="18" charset="0"/>
              </a:rPr>
              <a:t> </a:t>
            </a:r>
            <a:r>
              <a:rPr lang="uk-UA" sz="1900" dirty="0">
                <a:solidFill>
                  <a:prstClr val="black"/>
                </a:solidFill>
                <a:latin typeface="Times New Roman" panose="02020603050405020304" pitchFamily="18" charset="0"/>
                <a:cs typeface="Times New Roman" panose="02020603050405020304" pitchFamily="18" charset="0"/>
              </a:rPr>
              <a:t>виражають співвідношення вигід і витрат </a:t>
            </a:r>
            <a:r>
              <a:rPr lang="uk-UA" sz="1900" dirty="0" err="1" smtClean="0">
                <a:solidFill>
                  <a:prstClr val="black"/>
                </a:solidFill>
                <a:latin typeface="Times New Roman" panose="02020603050405020304" pitchFamily="18" charset="0"/>
                <a:cs typeface="Times New Roman" panose="02020603050405020304" pitchFamily="18" charset="0"/>
              </a:rPr>
              <a:t>проєкту</a:t>
            </a:r>
            <a:r>
              <a:rPr lang="uk-UA" sz="1900" dirty="0" smtClean="0">
                <a:solidFill>
                  <a:prstClr val="black"/>
                </a:solidFill>
                <a:latin typeface="Times New Roman" panose="02020603050405020304" pitchFamily="18" charset="0"/>
                <a:cs typeface="Times New Roman" panose="02020603050405020304" pitchFamily="18" charset="0"/>
              </a:rPr>
              <a:t> </a:t>
            </a:r>
            <a:r>
              <a:rPr lang="uk-UA" sz="1900" dirty="0">
                <a:solidFill>
                  <a:prstClr val="black"/>
                </a:solidFill>
                <a:latin typeface="Times New Roman" panose="02020603050405020304" pitchFamily="18" charset="0"/>
                <a:cs typeface="Times New Roman" panose="02020603050405020304" pitchFamily="18" charset="0"/>
              </a:rPr>
              <a:t>з погляду його учасників.</a:t>
            </a:r>
            <a:endParaRPr lang="en-US" sz="1900" dirty="0">
              <a:solidFill>
                <a:prstClr val="black"/>
              </a:solidFill>
              <a:latin typeface="Times New Roman" panose="02020603050405020304" pitchFamily="18" charset="0"/>
              <a:cs typeface="Times New Roman" panose="02020603050405020304" pitchFamily="18" charset="0"/>
            </a:endParaRPr>
          </a:p>
          <a:p>
            <a:pPr marL="0" lvl="0" indent="216000" algn="just">
              <a:spcBef>
                <a:spcPts val="600"/>
              </a:spcBef>
              <a:buClr>
                <a:srgbClr val="90C226"/>
              </a:buClr>
              <a:buSzPct val="80000"/>
              <a:buNone/>
            </a:pPr>
            <a:r>
              <a:rPr lang="uk-UA" sz="1900" dirty="0">
                <a:solidFill>
                  <a:prstClr val="black"/>
                </a:solidFill>
                <a:latin typeface="Times New Roman" panose="02020603050405020304" pitchFamily="18" charset="0"/>
                <a:cs typeface="Times New Roman" panose="02020603050405020304" pitchFamily="18" charset="0"/>
              </a:rPr>
              <a:t>Виділяють такі показники ефективності </a:t>
            </a:r>
            <a:r>
              <a:rPr lang="uk-UA" sz="1900" dirty="0" err="1" smtClean="0">
                <a:solidFill>
                  <a:prstClr val="black"/>
                </a:solidFill>
                <a:latin typeface="Times New Roman" panose="02020603050405020304" pitchFamily="18" charset="0"/>
                <a:cs typeface="Times New Roman" panose="02020603050405020304" pitchFamily="18" charset="0"/>
              </a:rPr>
              <a:t>проєкту</a:t>
            </a:r>
            <a:r>
              <a:rPr lang="uk-UA" sz="1900" dirty="0">
                <a:solidFill>
                  <a:prstClr val="black"/>
                </a:solidFill>
                <a:latin typeface="Times New Roman" panose="02020603050405020304" pitchFamily="18" charset="0"/>
                <a:cs typeface="Times New Roman" panose="02020603050405020304" pitchFamily="18" charset="0"/>
              </a:rPr>
              <a:t>:</a:t>
            </a:r>
            <a:endParaRPr lang="en-US" sz="1900" dirty="0">
              <a:solidFill>
                <a:prstClr val="black"/>
              </a:solidFill>
              <a:latin typeface="Times New Roman" panose="02020603050405020304" pitchFamily="18" charset="0"/>
              <a:cs typeface="Times New Roman" panose="02020603050405020304" pitchFamily="18" charset="0"/>
            </a:endParaRPr>
          </a:p>
          <a:p>
            <a:pPr marL="0" lvl="0" indent="216000" algn="just">
              <a:spcBef>
                <a:spcPts val="6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комерційної ефективності;</a:t>
            </a:r>
          </a:p>
          <a:p>
            <a:pPr marL="0" lvl="0" indent="216000" algn="just">
              <a:spcBef>
                <a:spcPts val="6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економічної ефективності;</a:t>
            </a:r>
          </a:p>
          <a:p>
            <a:pPr marL="0" lvl="0" indent="216000" algn="just">
              <a:spcBef>
                <a:spcPts val="6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бюджетної ефективності.</a:t>
            </a:r>
          </a:p>
          <a:p>
            <a:pPr marL="0" lvl="0" indent="216000" algn="just">
              <a:lnSpc>
                <a:spcPct val="120000"/>
              </a:lnSpc>
              <a:spcBef>
                <a:spcPts val="500"/>
              </a:spcBef>
              <a:buClr>
                <a:srgbClr val="90C226"/>
              </a:buClr>
              <a:buSzPct val="80000"/>
              <a:buNone/>
            </a:pPr>
            <a:r>
              <a:rPr lang="uk-UA" sz="1900" dirty="0">
                <a:solidFill>
                  <a:prstClr val="black"/>
                </a:solidFill>
                <a:latin typeface="Times New Roman" panose="02020603050405020304" pitchFamily="18" charset="0"/>
                <a:cs typeface="Times New Roman" panose="02020603050405020304" pitchFamily="18" charset="0"/>
              </a:rPr>
              <a:t>Розрізняють </a:t>
            </a:r>
            <a:r>
              <a:rPr lang="uk-UA" sz="1900" b="1" dirty="0">
                <a:solidFill>
                  <a:prstClr val="black"/>
                </a:solidFill>
                <a:latin typeface="Times New Roman" panose="02020603050405020304" pitchFamily="18" charset="0"/>
                <a:cs typeface="Times New Roman" panose="02020603050405020304" pitchFamily="18" charset="0"/>
              </a:rPr>
              <a:t>три основні методи</a:t>
            </a:r>
            <a:r>
              <a:rPr lang="uk-UA" sz="1900" dirty="0">
                <a:solidFill>
                  <a:prstClr val="black"/>
                </a:solidFill>
                <a:latin typeface="Times New Roman" panose="02020603050405020304" pitchFamily="18" charset="0"/>
                <a:cs typeface="Times New Roman" panose="02020603050405020304" pitchFamily="18" charset="0"/>
              </a:rPr>
              <a:t> визначення ефективності </a:t>
            </a:r>
            <a:r>
              <a:rPr lang="uk-UA" sz="1900" dirty="0" err="1" smtClean="0">
                <a:solidFill>
                  <a:prstClr val="black"/>
                </a:solidFill>
                <a:latin typeface="Times New Roman" panose="02020603050405020304" pitchFamily="18" charset="0"/>
                <a:cs typeface="Times New Roman" panose="02020603050405020304" pitchFamily="18" charset="0"/>
              </a:rPr>
              <a:t>проєктів</a:t>
            </a:r>
            <a:r>
              <a:rPr lang="uk-UA" sz="1900" dirty="0" smtClean="0">
                <a:solidFill>
                  <a:prstClr val="black"/>
                </a:solidFill>
                <a:latin typeface="Times New Roman" panose="02020603050405020304" pitchFamily="18" charset="0"/>
                <a:cs typeface="Times New Roman" panose="02020603050405020304" pitchFamily="18" charset="0"/>
              </a:rPr>
              <a:t> </a:t>
            </a:r>
            <a:r>
              <a:rPr lang="uk-UA" sz="1900" dirty="0">
                <a:solidFill>
                  <a:prstClr val="black"/>
                </a:solidFill>
                <a:latin typeface="Times New Roman" panose="02020603050405020304" pitchFamily="18" charset="0"/>
                <a:cs typeface="Times New Roman" panose="02020603050405020304" pitchFamily="18" charset="0"/>
              </a:rPr>
              <a:t>на початкових етапах проведення технічного аналізу, які не враховують фактор часу або враховують його неповністю:</a:t>
            </a:r>
            <a:endParaRPr lang="en-US" sz="1900" dirty="0">
              <a:solidFill>
                <a:prstClr val="black"/>
              </a:solidFill>
              <a:latin typeface="Times New Roman" panose="02020603050405020304" pitchFamily="18" charset="0"/>
              <a:cs typeface="Times New Roman" panose="02020603050405020304" pitchFamily="18" charset="0"/>
            </a:endParaRPr>
          </a:p>
          <a:p>
            <a:pPr marL="0" lvl="0" indent="216000" algn="just">
              <a:lnSpc>
                <a:spcPct val="120000"/>
              </a:lnSpc>
              <a:spcBef>
                <a:spcPts val="5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порівняння витрат; </a:t>
            </a:r>
          </a:p>
          <a:p>
            <a:pPr marL="0" lvl="0" indent="216000" algn="just">
              <a:lnSpc>
                <a:spcPct val="120000"/>
              </a:lnSpc>
              <a:spcBef>
                <a:spcPts val="5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порівняння прибутку;</a:t>
            </a:r>
            <a:endParaRPr lang="en-US" sz="1900" dirty="0">
              <a:solidFill>
                <a:prstClr val="black"/>
              </a:solidFill>
              <a:latin typeface="Times New Roman" panose="02020603050405020304" pitchFamily="18" charset="0"/>
              <a:cs typeface="Times New Roman" panose="02020603050405020304" pitchFamily="18" charset="0"/>
            </a:endParaRPr>
          </a:p>
          <a:p>
            <a:pPr marL="0" lvl="0" indent="216000" algn="just">
              <a:lnSpc>
                <a:spcPct val="120000"/>
              </a:lnSpc>
              <a:spcBef>
                <a:spcPts val="5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порівняння рентабельності, до якого належить як спеціальний ви­падок статистичний метод окупності (</a:t>
            </a:r>
            <a:r>
              <a:rPr lang="uk-UA" sz="1900" dirty="0" err="1">
                <a:solidFill>
                  <a:prstClr val="black"/>
                </a:solidFill>
                <a:latin typeface="Times New Roman" panose="02020603050405020304" pitchFamily="18" charset="0"/>
                <a:cs typeface="Times New Roman" panose="02020603050405020304" pitchFamily="18" charset="0"/>
              </a:rPr>
              <a:t>pay-back</a:t>
            </a:r>
            <a:r>
              <a:rPr lang="uk-UA" sz="1900" dirty="0">
                <a:solidFill>
                  <a:prstClr val="black"/>
                </a:solidFill>
                <a:latin typeface="Times New Roman" panose="02020603050405020304" pitchFamily="18" charset="0"/>
                <a:cs typeface="Times New Roman" panose="02020603050405020304" pitchFamily="18" charset="0"/>
              </a:rPr>
              <a:t>).</a:t>
            </a:r>
          </a:p>
          <a:p>
            <a:pPr marL="0" lvl="0" indent="216000" algn="just">
              <a:lnSpc>
                <a:spcPct val="120000"/>
              </a:lnSpc>
              <a:spcBef>
                <a:spcPts val="500"/>
              </a:spcBef>
              <a:buClr>
                <a:srgbClr val="90C226"/>
              </a:buClr>
              <a:buSzPct val="80000"/>
              <a:buNone/>
            </a:pPr>
            <a:r>
              <a:rPr lang="uk-UA" sz="1900" dirty="0">
                <a:solidFill>
                  <a:prstClr val="black"/>
                </a:solidFill>
                <a:latin typeface="Times New Roman" panose="02020603050405020304" pitchFamily="18" charset="0"/>
                <a:cs typeface="Times New Roman" panose="02020603050405020304" pitchFamily="18" charset="0"/>
              </a:rPr>
              <a:t>До </a:t>
            </a:r>
            <a:r>
              <a:rPr lang="uk-UA" sz="1900" b="1" i="1" dirty="0">
                <a:solidFill>
                  <a:prstClr val="black"/>
                </a:solidFill>
                <a:latin typeface="Times New Roman" panose="02020603050405020304" pitchFamily="18" charset="0"/>
                <a:cs typeface="Times New Roman" panose="02020603050405020304" pitchFamily="18" charset="0"/>
              </a:rPr>
              <a:t>найпростіших показників </a:t>
            </a:r>
            <a:r>
              <a:rPr lang="uk-UA" sz="1900" i="1" dirty="0">
                <a:solidFill>
                  <a:prstClr val="black"/>
                </a:solidFill>
                <a:latin typeface="Times New Roman" panose="02020603050405020304" pitchFamily="18" charset="0"/>
                <a:cs typeface="Times New Roman" panose="02020603050405020304" pitchFamily="18" charset="0"/>
              </a:rPr>
              <a:t>ефективності </a:t>
            </a:r>
            <a:r>
              <a:rPr lang="uk-UA" sz="1900" i="1" dirty="0" err="1" smtClean="0">
                <a:solidFill>
                  <a:prstClr val="black"/>
                </a:solidFill>
                <a:latin typeface="Times New Roman" panose="02020603050405020304" pitchFamily="18" charset="0"/>
                <a:cs typeface="Times New Roman" panose="02020603050405020304" pitchFamily="18" charset="0"/>
              </a:rPr>
              <a:t>проєктів</a:t>
            </a:r>
            <a:r>
              <a:rPr lang="uk-UA" sz="1900" i="1" dirty="0">
                <a:solidFill>
                  <a:prstClr val="black"/>
                </a:solidFill>
                <a:latin typeface="Times New Roman" panose="02020603050405020304" pitchFamily="18" charset="0"/>
                <a:cs typeface="Times New Roman" panose="02020603050405020304" pitchFamily="18" charset="0"/>
              </a:rPr>
              <a:t>, </a:t>
            </a:r>
            <a:r>
              <a:rPr lang="uk-UA" sz="1900" dirty="0">
                <a:solidFill>
                  <a:prstClr val="black"/>
                </a:solidFill>
                <a:latin typeface="Times New Roman" panose="02020603050405020304" pitchFamily="18" charset="0"/>
                <a:cs typeface="Times New Roman" panose="02020603050405020304" pitchFamily="18" charset="0"/>
              </a:rPr>
              <a:t>які застосову­ються при проведенні технічного аналізу відносять:</a:t>
            </a:r>
            <a:endParaRPr lang="en-US" sz="1900" dirty="0">
              <a:solidFill>
                <a:prstClr val="black"/>
              </a:solidFill>
              <a:latin typeface="Times New Roman" panose="02020603050405020304" pitchFamily="18" charset="0"/>
              <a:cs typeface="Times New Roman" panose="02020603050405020304" pitchFamily="18" charset="0"/>
            </a:endParaRPr>
          </a:p>
          <a:p>
            <a:pPr marL="0" lvl="0" indent="216000" algn="just">
              <a:lnSpc>
                <a:spcPct val="120000"/>
              </a:lnSpc>
              <a:spcBef>
                <a:spcPts val="500"/>
              </a:spcBef>
              <a:buClr>
                <a:srgbClr val="90C226"/>
              </a:buClr>
              <a:buSzPct val="80000"/>
              <a:buFont typeface="Wingdings 3" charset="2"/>
              <a:buChar char=""/>
            </a:pPr>
            <a:r>
              <a:rPr lang="uk-UA" sz="1900" dirty="0" err="1">
                <a:solidFill>
                  <a:prstClr val="black"/>
                </a:solidFill>
                <a:latin typeface="Times New Roman" panose="02020603050405020304" pitchFamily="18" charset="0"/>
                <a:cs typeface="Times New Roman" panose="02020603050405020304" pitchFamily="18" charset="0"/>
              </a:rPr>
              <a:t>капіталовіддачу</a:t>
            </a:r>
            <a:r>
              <a:rPr lang="uk-UA" sz="1900" dirty="0">
                <a:solidFill>
                  <a:prstClr val="black"/>
                </a:solidFill>
                <a:latin typeface="Times New Roman" panose="02020603050405020304" pitchFamily="18" charset="0"/>
                <a:cs typeface="Times New Roman" panose="02020603050405020304" pitchFamily="18" charset="0"/>
              </a:rPr>
              <a:t>;</a:t>
            </a:r>
          </a:p>
          <a:p>
            <a:pPr marL="0" lvl="0" indent="216000" algn="just">
              <a:lnSpc>
                <a:spcPct val="120000"/>
              </a:lnSpc>
              <a:spcBef>
                <a:spcPts val="500"/>
              </a:spcBef>
              <a:buClr>
                <a:srgbClr val="90C226"/>
              </a:buClr>
              <a:buSzPct val="80000"/>
              <a:buFont typeface="Wingdings 3" charset="2"/>
              <a:buChar char=""/>
            </a:pPr>
            <a:r>
              <a:rPr lang="uk-UA" sz="1900" dirty="0">
                <a:solidFill>
                  <a:prstClr val="black"/>
                </a:solidFill>
                <a:latin typeface="Times New Roman" panose="02020603050405020304" pitchFamily="18" charset="0"/>
                <a:cs typeface="Times New Roman" panose="02020603050405020304" pitchFamily="18" charset="0"/>
              </a:rPr>
              <a:t>оборотність товарних запасів;</a:t>
            </a:r>
          </a:p>
          <a:p>
            <a:pPr marL="0" lvl="0" indent="216000" algn="just">
              <a:lnSpc>
                <a:spcPct val="120000"/>
              </a:lnSpc>
              <a:spcBef>
                <a:spcPts val="500"/>
              </a:spcBef>
              <a:buClr>
                <a:srgbClr val="90C226"/>
              </a:buClr>
              <a:buSzPct val="80000"/>
              <a:buFont typeface="Wingdings 3" charset="2"/>
              <a:buChar char=""/>
            </a:pPr>
            <a:r>
              <a:rPr lang="uk-UA" sz="1900" dirty="0" err="1">
                <a:solidFill>
                  <a:prstClr val="black"/>
                </a:solidFill>
                <a:latin typeface="Times New Roman" panose="02020603050405020304" pitchFamily="18" charset="0"/>
                <a:cs typeface="Times New Roman" panose="02020603050405020304" pitchFamily="18" charset="0"/>
              </a:rPr>
              <a:t>трудовіддачу</a:t>
            </a:r>
            <a:r>
              <a:rPr lang="uk-UA" sz="1900" dirty="0">
                <a:solidFill>
                  <a:prstClr val="black"/>
                </a:solidFill>
                <a:latin typeface="Times New Roman" panose="02020603050405020304" pitchFamily="18" charset="0"/>
                <a:cs typeface="Times New Roman" panose="02020603050405020304" pitchFamily="18" charset="0"/>
              </a:rPr>
              <a:t>.</a:t>
            </a:r>
            <a:endParaRPr lang="en-US" sz="1900" dirty="0">
              <a:solidFill>
                <a:prstClr val="black"/>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1725612" y="0"/>
            <a:ext cx="10466388" cy="914400"/>
          </a:xfrm>
        </p:spPr>
        <p:txBody>
          <a:bodyPr>
            <a:normAutofit/>
          </a:bodyPr>
          <a:lstStyle/>
          <a:p>
            <a:r>
              <a:rPr lang="ru-RU" sz="2400" b="1" dirty="0" smtClean="0"/>
              <a:t>2. </a:t>
            </a:r>
            <a:r>
              <a:rPr lang="uk-UA" sz="2400" b="1" dirty="0" smtClean="0"/>
              <a:t>Методологічні підходи до </a:t>
            </a:r>
            <a:r>
              <a:rPr lang="uk-UA" sz="2400" b="1" dirty="0" err="1" smtClean="0"/>
              <a:t>обгрунтування</a:t>
            </a:r>
            <a:r>
              <a:rPr lang="uk-UA" sz="2400" b="1" dirty="0" smtClean="0"/>
              <a:t> доцільності </a:t>
            </a:r>
            <a:r>
              <a:rPr lang="uk-UA" sz="2400" b="1" dirty="0" err="1" smtClean="0"/>
              <a:t>проєктів</a:t>
            </a:r>
            <a:r>
              <a:rPr lang="uk-UA" sz="2400" b="1" dirty="0" smtClean="0"/>
              <a:t> </a:t>
            </a:r>
            <a:endParaRPr lang="uk-UA" sz="2400" dirty="0"/>
          </a:p>
        </p:txBody>
      </p:sp>
    </p:spTree>
    <p:extLst>
      <p:ext uri="{BB962C8B-B14F-4D97-AF65-F5344CB8AC3E}">
        <p14:creationId xmlns:p14="http://schemas.microsoft.com/office/powerpoint/2010/main" val="354349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5689" y="411480"/>
            <a:ext cx="9282620" cy="734568"/>
          </a:xfrm>
        </p:spPr>
        <p:txBody>
          <a:bodyPr>
            <a:normAutofit fontScale="90000"/>
          </a:bodyPr>
          <a:lstStyle/>
          <a:p>
            <a:r>
              <a:rPr lang="uk-UA" sz="2200" dirty="0">
                <a:solidFill>
                  <a:prstClr val="black">
                    <a:lumMod val="75000"/>
                    <a:lumOff val="25000"/>
                  </a:prstClr>
                </a:solidFill>
              </a:rPr>
              <a:t>Ефективність </a:t>
            </a:r>
            <a:r>
              <a:rPr lang="uk-UA" sz="2200" dirty="0" err="1">
                <a:solidFill>
                  <a:prstClr val="black">
                    <a:lumMod val="75000"/>
                    <a:lumOff val="25000"/>
                  </a:prstClr>
                </a:solidFill>
              </a:rPr>
              <a:t>проєкту</a:t>
            </a:r>
            <a:r>
              <a:rPr lang="uk-UA" sz="2200" dirty="0">
                <a:solidFill>
                  <a:prstClr val="black">
                    <a:lumMod val="75000"/>
                    <a:lumOff val="25000"/>
                  </a:prstClr>
                </a:solidFill>
              </a:rPr>
              <a:t> характеризується системою показників, які виражають співвідношення вигід і витрат </a:t>
            </a:r>
            <a:r>
              <a:rPr lang="uk-UA" sz="2200" dirty="0" err="1">
                <a:solidFill>
                  <a:prstClr val="black">
                    <a:lumMod val="75000"/>
                    <a:lumOff val="25000"/>
                  </a:prstClr>
                </a:solidFill>
              </a:rPr>
              <a:t>проєкту</a:t>
            </a:r>
            <a:r>
              <a:rPr lang="uk-UA" sz="2200" dirty="0">
                <a:solidFill>
                  <a:prstClr val="black">
                    <a:lumMod val="75000"/>
                    <a:lumOff val="25000"/>
                  </a:prstClr>
                </a:solidFill>
              </a:rPr>
              <a:t> з погляду його учасників. </a:t>
            </a:r>
            <a:r>
              <a:rPr lang="uk-UA" dirty="0">
                <a:solidFill>
                  <a:prstClr val="black">
                    <a:lumMod val="75000"/>
                    <a:lumOff val="25000"/>
                  </a:prstClr>
                </a:solidFill>
              </a:rPr>
              <a:t/>
            </a:r>
            <a:br>
              <a:rPr lang="uk-UA" dirty="0">
                <a:solidFill>
                  <a:prstClr val="black">
                    <a:lumMod val="75000"/>
                    <a:lumOff val="25000"/>
                  </a:prstClr>
                </a:solidFill>
              </a:rPr>
            </a:br>
            <a:endParaRPr lang="uk-UA" dirty="0"/>
          </a:p>
        </p:txBody>
      </p:sp>
      <p:sp>
        <p:nvSpPr>
          <p:cNvPr id="3" name="Місце для вмісту 2"/>
          <p:cNvSpPr>
            <a:spLocks noGrp="1"/>
          </p:cNvSpPr>
          <p:nvPr>
            <p:ph idx="1"/>
          </p:nvPr>
        </p:nvSpPr>
        <p:spPr>
          <a:xfrm>
            <a:off x="1819656" y="1536192"/>
            <a:ext cx="9684956" cy="4800600"/>
          </a:xfrm>
        </p:spPr>
        <p:txBody>
          <a:bodyPr>
            <a:normAutofit fontScale="85000" lnSpcReduction="20000"/>
          </a:bodyPr>
          <a:lstStyle/>
          <a:p>
            <a:pPr marL="0" lvl="0" indent="0" algn="just">
              <a:buClr>
                <a:srgbClr val="353535"/>
              </a:buClr>
              <a:buNone/>
            </a:pPr>
            <a:r>
              <a:rPr lang="uk-UA" sz="1500" b="1" dirty="0" smtClean="0">
                <a:solidFill>
                  <a:prstClr val="black">
                    <a:lumMod val="75000"/>
                    <a:lumOff val="25000"/>
                  </a:prstClr>
                </a:solidFill>
              </a:rPr>
              <a:t>Виділяють </a:t>
            </a:r>
            <a:r>
              <a:rPr lang="uk-UA" sz="1500" b="1" dirty="0">
                <a:solidFill>
                  <a:prstClr val="black">
                    <a:lumMod val="75000"/>
                    <a:lumOff val="25000"/>
                  </a:prstClr>
                </a:solidFill>
              </a:rPr>
              <a:t>такі показники ефективності </a:t>
            </a:r>
            <a:r>
              <a:rPr lang="uk-UA" sz="1500" b="1" dirty="0" smtClean="0">
                <a:solidFill>
                  <a:prstClr val="black">
                    <a:lumMod val="75000"/>
                    <a:lumOff val="25000"/>
                  </a:prstClr>
                </a:solidFill>
              </a:rPr>
              <a:t>інвестиційного </a:t>
            </a:r>
            <a:r>
              <a:rPr lang="uk-UA" sz="1500" b="1" dirty="0" err="1" smtClean="0">
                <a:solidFill>
                  <a:prstClr val="black">
                    <a:lumMod val="75000"/>
                    <a:lumOff val="25000"/>
                  </a:prstClr>
                </a:solidFill>
              </a:rPr>
              <a:t>проєкту</a:t>
            </a:r>
            <a:r>
              <a:rPr lang="uk-UA" sz="1500" b="1" dirty="0">
                <a:solidFill>
                  <a:prstClr val="black">
                    <a:lumMod val="75000"/>
                    <a:lumOff val="25000"/>
                  </a:prstClr>
                </a:solidFill>
              </a:rPr>
              <a:t>: </a:t>
            </a:r>
          </a:p>
          <a:p>
            <a:pPr marL="0" lvl="0" indent="0" algn="just">
              <a:buClr>
                <a:srgbClr val="353535"/>
              </a:buClr>
              <a:buNone/>
            </a:pPr>
            <a:r>
              <a:rPr lang="uk-UA" sz="1500" dirty="0">
                <a:solidFill>
                  <a:prstClr val="black">
                    <a:lumMod val="75000"/>
                    <a:lumOff val="25000"/>
                  </a:prstClr>
                </a:solidFill>
              </a:rPr>
              <a:t>• показники комерційної ефективності, які враховують фінансові наслідки реалізації </a:t>
            </a:r>
            <a:r>
              <a:rPr lang="uk-UA" sz="1500" dirty="0" err="1">
                <a:solidFill>
                  <a:prstClr val="black">
                    <a:lumMod val="75000"/>
                    <a:lumOff val="25000"/>
                  </a:prstClr>
                </a:solidFill>
              </a:rPr>
              <a:t>проєкту</a:t>
            </a:r>
            <a:r>
              <a:rPr lang="uk-UA" sz="1500" dirty="0">
                <a:solidFill>
                  <a:prstClr val="black">
                    <a:lumMod val="75000"/>
                    <a:lumOff val="25000"/>
                  </a:prstClr>
                </a:solidFill>
              </a:rPr>
              <a:t> для його безпосередніх учасників; </a:t>
            </a:r>
          </a:p>
          <a:p>
            <a:pPr marL="0" lvl="0" indent="0" algn="just">
              <a:buClr>
                <a:srgbClr val="353535"/>
              </a:buClr>
              <a:buNone/>
            </a:pPr>
            <a:r>
              <a:rPr lang="uk-UA" sz="1500" dirty="0">
                <a:solidFill>
                  <a:prstClr val="black">
                    <a:lumMod val="75000"/>
                    <a:lumOff val="25000"/>
                  </a:prstClr>
                </a:solidFill>
              </a:rPr>
              <a:t>• показники економічної ефективності, які враховують народногосподарські вигоди й витрати </a:t>
            </a:r>
            <a:r>
              <a:rPr lang="uk-UA" sz="1500" dirty="0" err="1">
                <a:solidFill>
                  <a:prstClr val="black">
                    <a:lumMod val="75000"/>
                    <a:lumOff val="25000"/>
                  </a:prstClr>
                </a:solidFill>
              </a:rPr>
              <a:t>проєкту</a:t>
            </a:r>
            <a:r>
              <a:rPr lang="uk-UA" sz="1500" dirty="0">
                <a:solidFill>
                  <a:prstClr val="black">
                    <a:lumMod val="75000"/>
                    <a:lumOff val="25000"/>
                  </a:prstClr>
                </a:solidFill>
              </a:rPr>
              <a:t>, включаючи оцінку екологічних та соціальних наслідків, і допускають грошовий вимір; </a:t>
            </a:r>
          </a:p>
          <a:p>
            <a:pPr marL="0" lvl="0" indent="0" algn="just">
              <a:buClr>
                <a:srgbClr val="353535"/>
              </a:buClr>
              <a:buNone/>
            </a:pPr>
            <a:r>
              <a:rPr lang="uk-UA" sz="1500" dirty="0">
                <a:solidFill>
                  <a:prstClr val="black">
                    <a:lumMod val="75000"/>
                    <a:lumOff val="25000"/>
                  </a:prstClr>
                </a:solidFill>
              </a:rPr>
              <a:t>• показники бюджетної ефективності, які відображають фінансові наслідки здійснення </a:t>
            </a:r>
            <a:r>
              <a:rPr lang="uk-UA" sz="1500" dirty="0" err="1">
                <a:solidFill>
                  <a:prstClr val="black">
                    <a:lumMod val="75000"/>
                    <a:lumOff val="25000"/>
                  </a:prstClr>
                </a:solidFill>
              </a:rPr>
              <a:t>проєкту</a:t>
            </a:r>
            <a:r>
              <a:rPr lang="uk-UA" sz="1500" dirty="0">
                <a:solidFill>
                  <a:prstClr val="black">
                    <a:lumMod val="75000"/>
                    <a:lumOff val="25000"/>
                  </a:prstClr>
                </a:solidFill>
              </a:rPr>
              <a:t> для державного та місцевого бюджетів. </a:t>
            </a:r>
          </a:p>
          <a:p>
            <a:pPr marL="0" lvl="0" indent="0" algn="just">
              <a:buClr>
                <a:srgbClr val="353535"/>
              </a:buClr>
              <a:buNone/>
            </a:pPr>
            <a:r>
              <a:rPr lang="uk-UA" sz="1500" dirty="0">
                <a:solidFill>
                  <a:prstClr val="black">
                    <a:lumMod val="75000"/>
                    <a:lumOff val="25000"/>
                  </a:prstClr>
                </a:solidFill>
              </a:rPr>
              <a:t>Для розрахунку цих показників можуть використовуватись одні й ті самі формули, але значення вихідних показників для розрахунків істотно різнитимуться. Залежно від тривалості циклу </a:t>
            </a:r>
            <a:r>
              <a:rPr lang="uk-UA" sz="1500" dirty="0" err="1">
                <a:solidFill>
                  <a:prstClr val="black">
                    <a:lumMod val="75000"/>
                    <a:lumOff val="25000"/>
                  </a:prstClr>
                </a:solidFill>
              </a:rPr>
              <a:t>проєкту</a:t>
            </a:r>
            <a:r>
              <a:rPr lang="uk-UA" sz="1500" dirty="0">
                <a:solidFill>
                  <a:prstClr val="black">
                    <a:lumMod val="75000"/>
                    <a:lumOff val="25000"/>
                  </a:prstClr>
                </a:solidFill>
              </a:rPr>
              <a:t> оцінка показників ефективності може бути різною. Показники комерційної ефективності можуть розраховуватися не тільки на весь цикл </a:t>
            </a:r>
            <a:r>
              <a:rPr lang="uk-UA" sz="1500" dirty="0" err="1">
                <a:solidFill>
                  <a:prstClr val="black">
                    <a:lumMod val="75000"/>
                    <a:lumOff val="25000"/>
                  </a:prstClr>
                </a:solidFill>
              </a:rPr>
              <a:t>проєкту</a:t>
            </a:r>
            <a:r>
              <a:rPr lang="uk-UA" sz="1500" dirty="0">
                <a:solidFill>
                  <a:prstClr val="black">
                    <a:lumMod val="75000"/>
                    <a:lumOff val="25000"/>
                  </a:prstClr>
                </a:solidFill>
              </a:rPr>
              <a:t>, а й на місяць, квартал, рік. </a:t>
            </a:r>
          </a:p>
          <a:p>
            <a:pPr marL="0" lvl="0" indent="0" algn="just">
              <a:buClr>
                <a:srgbClr val="353535"/>
              </a:buClr>
              <a:buNone/>
            </a:pPr>
            <a:r>
              <a:rPr lang="uk-UA" sz="1500" b="1" dirty="0">
                <a:solidFill>
                  <a:prstClr val="black">
                    <a:lumMod val="75000"/>
                    <a:lumOff val="25000"/>
                  </a:prstClr>
                </a:solidFill>
              </a:rPr>
              <a:t>До найпростіших показників ефективності інвестицій відносяться: </a:t>
            </a:r>
          </a:p>
          <a:p>
            <a:pPr marL="0" lvl="0" indent="0" algn="just">
              <a:buClr>
                <a:srgbClr val="353535"/>
              </a:buClr>
              <a:buNone/>
            </a:pPr>
            <a:r>
              <a:rPr lang="uk-UA" sz="1500" dirty="0">
                <a:solidFill>
                  <a:prstClr val="black">
                    <a:lumMod val="75000"/>
                    <a:lumOff val="25000"/>
                  </a:prstClr>
                </a:solidFill>
              </a:rPr>
              <a:t>• </a:t>
            </a:r>
            <a:r>
              <a:rPr lang="uk-UA" sz="1500" dirty="0" err="1">
                <a:solidFill>
                  <a:prstClr val="black">
                    <a:lumMod val="75000"/>
                    <a:lumOff val="25000"/>
                  </a:prstClr>
                </a:solidFill>
              </a:rPr>
              <a:t>капіталовіддача</a:t>
            </a:r>
            <a:r>
              <a:rPr lang="uk-UA" sz="1500" dirty="0">
                <a:solidFill>
                  <a:prstClr val="black">
                    <a:lumMod val="75000"/>
                    <a:lumOff val="25000"/>
                  </a:prstClr>
                </a:solidFill>
              </a:rPr>
              <a:t> (річні продажі, поділені на капітальні витрати); </a:t>
            </a:r>
          </a:p>
          <a:p>
            <a:pPr marL="0" lvl="0" indent="0" algn="just">
              <a:buClr>
                <a:srgbClr val="353535"/>
              </a:buClr>
              <a:buNone/>
            </a:pPr>
            <a:r>
              <a:rPr lang="uk-UA" sz="1500" dirty="0">
                <a:solidFill>
                  <a:prstClr val="black">
                    <a:lumMod val="75000"/>
                    <a:lumOff val="25000"/>
                  </a:prstClr>
                </a:solidFill>
              </a:rPr>
              <a:t>•оборотність товарних запасів (річні продажі, поділені на середньорічний обсяг товарних запасів); </a:t>
            </a:r>
          </a:p>
          <a:p>
            <a:pPr marL="0" lvl="0" indent="0" algn="just">
              <a:buClr>
                <a:srgbClr val="353535"/>
              </a:buClr>
              <a:buNone/>
            </a:pPr>
            <a:r>
              <a:rPr lang="uk-UA" sz="1500" dirty="0">
                <a:solidFill>
                  <a:prstClr val="black">
                    <a:lumMod val="75000"/>
                    <a:lumOff val="25000"/>
                  </a:prstClr>
                </a:solidFill>
              </a:rPr>
              <a:t>• </a:t>
            </a:r>
            <a:r>
              <a:rPr lang="uk-UA" sz="1500" dirty="0" err="1">
                <a:solidFill>
                  <a:prstClr val="black">
                    <a:lumMod val="75000"/>
                    <a:lumOff val="25000"/>
                  </a:prstClr>
                </a:solidFill>
              </a:rPr>
              <a:t>трудовіддача</a:t>
            </a:r>
            <a:r>
              <a:rPr lang="uk-UA" sz="1500" dirty="0">
                <a:solidFill>
                  <a:prstClr val="black">
                    <a:lumMod val="75000"/>
                    <a:lumOff val="25000"/>
                  </a:prstClr>
                </a:solidFill>
              </a:rPr>
              <a:t> (річні продажі, поділені на середньорічну кількість зайнятих робітників і службовців).</a:t>
            </a:r>
          </a:p>
          <a:p>
            <a:pPr marL="0" lvl="0" indent="0" algn="just">
              <a:buClr>
                <a:srgbClr val="353535"/>
              </a:buClr>
              <a:buNone/>
            </a:pPr>
            <a:r>
              <a:rPr lang="uk-UA" sz="1500" dirty="0">
                <a:solidFill>
                  <a:prstClr val="black">
                    <a:lumMod val="75000"/>
                    <a:lumOff val="25000"/>
                  </a:prstClr>
                </a:solidFill>
              </a:rPr>
              <a:t>До </a:t>
            </a:r>
            <a:r>
              <a:rPr lang="uk-UA" sz="1500" b="1" dirty="0">
                <a:solidFill>
                  <a:prstClr val="black">
                    <a:lumMod val="75000"/>
                    <a:lumOff val="25000"/>
                  </a:prstClr>
                </a:solidFill>
              </a:rPr>
              <a:t>неформальних критеріїв </a:t>
            </a:r>
            <a:r>
              <a:rPr lang="uk-UA" sz="1500" dirty="0">
                <a:solidFill>
                  <a:prstClr val="black">
                    <a:lumMod val="75000"/>
                    <a:lumOff val="25000"/>
                  </a:prstClr>
                </a:solidFill>
              </a:rPr>
              <a:t>оцінки та вибору інвестиційних </a:t>
            </a:r>
            <a:r>
              <a:rPr lang="uk-UA" sz="1500" dirty="0" err="1">
                <a:solidFill>
                  <a:prstClr val="black">
                    <a:lumMod val="75000"/>
                    <a:lumOff val="25000"/>
                  </a:prstClr>
                </a:solidFill>
              </a:rPr>
              <a:t>проєктів</a:t>
            </a:r>
            <a:r>
              <a:rPr lang="uk-UA" sz="1500" dirty="0">
                <a:solidFill>
                  <a:prstClr val="black">
                    <a:lumMod val="75000"/>
                    <a:lumOff val="25000"/>
                  </a:prstClr>
                </a:solidFill>
              </a:rPr>
              <a:t> відносяться: </a:t>
            </a:r>
          </a:p>
          <a:p>
            <a:pPr marL="0" lvl="0" indent="0" algn="just">
              <a:buClr>
                <a:srgbClr val="353535"/>
              </a:buClr>
              <a:buNone/>
            </a:pPr>
            <a:r>
              <a:rPr lang="uk-UA" sz="1500" dirty="0">
                <a:solidFill>
                  <a:prstClr val="black">
                    <a:lumMod val="75000"/>
                    <a:lumOff val="25000"/>
                  </a:prstClr>
                </a:solidFill>
              </a:rPr>
              <a:t>• рейтинг країни на основі оцінки інвестиційного клімату; </a:t>
            </a:r>
          </a:p>
          <a:p>
            <a:pPr marL="0" lvl="0" indent="0" algn="just">
              <a:buClr>
                <a:srgbClr val="353535"/>
              </a:buClr>
              <a:buNone/>
            </a:pPr>
            <a:r>
              <a:rPr lang="uk-UA" sz="1500" dirty="0">
                <a:solidFill>
                  <a:prstClr val="black">
                    <a:lumMod val="75000"/>
                    <a:lumOff val="25000"/>
                  </a:prstClr>
                </a:solidFill>
              </a:rPr>
              <a:t>• рівень здібностей управлінського персоналу до реалізації </a:t>
            </a:r>
            <a:r>
              <a:rPr lang="uk-UA" sz="1500" dirty="0" err="1">
                <a:solidFill>
                  <a:prstClr val="black">
                    <a:lumMod val="75000"/>
                    <a:lumOff val="25000"/>
                  </a:prstClr>
                </a:solidFill>
              </a:rPr>
              <a:t>проєкту</a:t>
            </a:r>
            <a:r>
              <a:rPr lang="uk-UA" sz="1500" dirty="0">
                <a:solidFill>
                  <a:prstClr val="black">
                    <a:lumMod val="75000"/>
                    <a:lumOff val="25000"/>
                  </a:prstClr>
                </a:solidFill>
              </a:rPr>
              <a:t>; </a:t>
            </a:r>
          </a:p>
          <a:p>
            <a:pPr marL="0" lvl="0" indent="0" algn="just">
              <a:buClr>
                <a:srgbClr val="353535"/>
              </a:buClr>
              <a:buNone/>
            </a:pPr>
            <a:r>
              <a:rPr lang="uk-UA" sz="1500" dirty="0">
                <a:solidFill>
                  <a:prstClr val="black">
                    <a:lumMod val="75000"/>
                    <a:lumOff val="25000"/>
                  </a:prstClr>
                </a:solidFill>
              </a:rPr>
              <a:t>• рівень розвитку інфраструктури, що забезпечує реалізацію </a:t>
            </a:r>
            <a:r>
              <a:rPr lang="ru-RU" sz="1500" dirty="0" err="1">
                <a:solidFill>
                  <a:prstClr val="black">
                    <a:lumMod val="75000"/>
                    <a:lumOff val="25000"/>
                  </a:prstClr>
                </a:solidFill>
              </a:rPr>
              <a:t>проєкту</a:t>
            </a:r>
            <a:r>
              <a:rPr lang="ru-RU" sz="1500" dirty="0">
                <a:solidFill>
                  <a:prstClr val="black">
                    <a:lumMod val="75000"/>
                    <a:lumOff val="25000"/>
                  </a:prstClr>
                </a:solidFill>
              </a:rPr>
              <a:t> (транспорт, </a:t>
            </a:r>
            <a:r>
              <a:rPr lang="uk-UA" sz="1500" dirty="0">
                <a:solidFill>
                  <a:prstClr val="black">
                    <a:lumMod val="75000"/>
                    <a:lumOff val="25000"/>
                  </a:prstClr>
                </a:solidFill>
              </a:rPr>
              <a:t>зв'язок, готельний сервіс</a:t>
            </a:r>
            <a:r>
              <a:rPr lang="ru-RU" sz="1500" dirty="0">
                <a:solidFill>
                  <a:prstClr val="black">
                    <a:lumMod val="75000"/>
                    <a:lumOff val="25000"/>
                  </a:prstClr>
                </a:solidFill>
              </a:rPr>
              <a:t>).</a:t>
            </a:r>
            <a:r>
              <a:rPr lang="uk-UA" sz="1500" dirty="0">
                <a:solidFill>
                  <a:prstClr val="black">
                    <a:lumMod val="75000"/>
                    <a:lumOff val="25000"/>
                  </a:prstClr>
                </a:solidFill>
              </a:rPr>
              <a:t> </a:t>
            </a:r>
          </a:p>
          <a:p>
            <a:pPr marL="0" indent="0">
              <a:buNone/>
            </a:pPr>
            <a:endParaRPr lang="uk-UA" dirty="0"/>
          </a:p>
        </p:txBody>
      </p:sp>
    </p:spTree>
    <p:extLst>
      <p:ext uri="{BB962C8B-B14F-4D97-AF65-F5344CB8AC3E}">
        <p14:creationId xmlns:p14="http://schemas.microsoft.com/office/powerpoint/2010/main" val="171047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81250" y="6121400"/>
            <a:ext cx="8915400" cy="412122"/>
          </a:xfrm>
        </p:spPr>
        <p:txBody>
          <a:bodyPr/>
          <a:lstStyle/>
          <a:p>
            <a:r>
              <a:rPr lang="uk-UA" dirty="0"/>
              <a:t> Рис. Методи оцінки ефективності </a:t>
            </a:r>
            <a:r>
              <a:rPr lang="uk-UA" dirty="0" err="1" smtClean="0"/>
              <a:t>проєктів</a:t>
            </a:r>
            <a:r>
              <a:rPr lang="uk-UA" dirty="0" smtClean="0"/>
              <a:t> </a:t>
            </a:r>
            <a:endParaRPr lang="ru-RU" dirty="0"/>
          </a:p>
        </p:txBody>
      </p:sp>
      <p:sp>
        <p:nvSpPr>
          <p:cNvPr id="5" name="Прямоугольник 4"/>
          <p:cNvSpPr/>
          <p:nvPr/>
        </p:nvSpPr>
        <p:spPr>
          <a:xfrm>
            <a:off x="4483100" y="1511300"/>
            <a:ext cx="4711700" cy="381000"/>
          </a:xfrm>
          <a:prstGeom prst="rect">
            <a:avLst/>
          </a:prstGeom>
          <a:ln>
            <a:solidFill>
              <a:schemeClr val="accent2">
                <a:lumMod val="75000"/>
              </a:schemeClr>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n w="0"/>
                <a:solidFill>
                  <a:schemeClr val="tx1"/>
                </a:solidFill>
                <a:effectLst>
                  <a:outerShdw blurRad="38100" dist="19050" dir="2700000" algn="tl" rotWithShape="0">
                    <a:schemeClr val="dk1">
                      <a:alpha val="40000"/>
                    </a:schemeClr>
                  </a:outerShdw>
                </a:effectLst>
              </a:rPr>
              <a:t>Методи оцінки ефективності </a:t>
            </a:r>
            <a:r>
              <a:rPr lang="uk-UA" dirty="0" err="1" smtClean="0">
                <a:ln w="0"/>
                <a:solidFill>
                  <a:schemeClr val="tx1"/>
                </a:solidFill>
                <a:effectLst>
                  <a:outerShdw blurRad="38100" dist="19050" dir="2700000" algn="tl" rotWithShape="0">
                    <a:schemeClr val="dk1">
                      <a:alpha val="40000"/>
                    </a:schemeClr>
                  </a:outerShdw>
                </a:effectLst>
              </a:rPr>
              <a:t>проєктів</a:t>
            </a:r>
            <a:r>
              <a:rPr lang="uk-UA" dirty="0" smtClean="0">
                <a:ln w="0"/>
                <a:solidFill>
                  <a:schemeClr val="tx1"/>
                </a:solidFill>
                <a:effectLst>
                  <a:outerShdw blurRad="38100" dist="19050" dir="2700000" algn="tl" rotWithShape="0">
                    <a:schemeClr val="dk1">
                      <a:alpha val="40000"/>
                    </a:schemeClr>
                  </a:outerShdw>
                </a:effectLst>
              </a:rPr>
              <a:t> </a:t>
            </a:r>
            <a:endParaRPr lang="uk-UA" dirty="0">
              <a:ln w="0"/>
              <a:solidFill>
                <a:schemeClr val="tx1"/>
              </a:solidFill>
              <a:effectLst>
                <a:outerShdw blurRad="38100" dist="19050" dir="2700000" algn="tl" rotWithShape="0">
                  <a:schemeClr val="dk1">
                    <a:alpha val="40000"/>
                  </a:schemeClr>
                </a:outerShdw>
              </a:effectLst>
            </a:endParaRPr>
          </a:p>
        </p:txBody>
      </p:sp>
      <p:cxnSp>
        <p:nvCxnSpPr>
          <p:cNvPr id="7" name="Прямая со стрелкой 6"/>
          <p:cNvCxnSpPr/>
          <p:nvPr/>
        </p:nvCxnSpPr>
        <p:spPr>
          <a:xfrm flipH="1">
            <a:off x="4533900" y="1917700"/>
            <a:ext cx="914400" cy="749300"/>
          </a:xfrm>
          <a:prstGeom prst="straightConnector1">
            <a:avLst/>
          </a:prstGeom>
          <a:ln>
            <a:solidFill>
              <a:schemeClr val="accent2">
                <a:lumMod val="50000"/>
              </a:schemeClr>
            </a:solidFill>
            <a:tailEnd type="triangle"/>
          </a:ln>
          <a:effectLst>
            <a:outerShdw blurRad="50800" dist="38100" algn="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9" name="Прямая со стрелкой 8"/>
          <p:cNvCxnSpPr/>
          <p:nvPr/>
        </p:nvCxnSpPr>
        <p:spPr>
          <a:xfrm>
            <a:off x="8470900" y="1917700"/>
            <a:ext cx="939800" cy="749300"/>
          </a:xfrm>
          <a:prstGeom prst="straightConnector1">
            <a:avLst/>
          </a:prstGeom>
          <a:ln>
            <a:solidFill>
              <a:schemeClr val="accent2">
                <a:lumMod val="50000"/>
              </a:schemeClr>
            </a:solidFill>
            <a:tailEnd type="triangle"/>
          </a:ln>
          <a:effectLst>
            <a:outerShdw blurRad="50800" dist="38100" dir="10800000" algn="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2" name="Блок-схема: решение 11"/>
          <p:cNvSpPr/>
          <p:nvPr/>
        </p:nvSpPr>
        <p:spPr>
          <a:xfrm>
            <a:off x="3048000" y="2682875"/>
            <a:ext cx="2400300" cy="825500"/>
          </a:xfrm>
          <a:prstGeom prst="flowChartDecision">
            <a:avLst/>
          </a:prstGeom>
          <a:ln>
            <a:solidFill>
              <a:schemeClr val="accent2">
                <a:lumMod val="50000"/>
              </a:schemeClr>
            </a:solidFill>
          </a:ln>
          <a:effectLst>
            <a:glow rad="101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1100" dirty="0" smtClean="0"/>
              <a:t>формальні</a:t>
            </a:r>
            <a:endParaRPr lang="ru-RU" sz="1100" dirty="0"/>
          </a:p>
        </p:txBody>
      </p:sp>
      <p:sp>
        <p:nvSpPr>
          <p:cNvPr id="13" name="Блок-схема: решение 12"/>
          <p:cNvSpPr/>
          <p:nvPr/>
        </p:nvSpPr>
        <p:spPr>
          <a:xfrm>
            <a:off x="8369300" y="2774950"/>
            <a:ext cx="2387600" cy="825500"/>
          </a:xfrm>
          <a:prstGeom prst="flowChartDecision">
            <a:avLst/>
          </a:prstGeom>
          <a:ln>
            <a:solidFill>
              <a:schemeClr val="accent2">
                <a:lumMod val="50000"/>
              </a:schemeClr>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uk-UA" sz="1100" dirty="0" smtClean="0"/>
              <a:t>неформальні</a:t>
            </a:r>
            <a:endParaRPr lang="ru-RU" sz="1100" dirty="0"/>
          </a:p>
        </p:txBody>
      </p:sp>
      <p:cxnSp>
        <p:nvCxnSpPr>
          <p:cNvPr id="15" name="Прямая со стрелкой 14"/>
          <p:cNvCxnSpPr/>
          <p:nvPr/>
        </p:nvCxnSpPr>
        <p:spPr>
          <a:xfrm flipH="1">
            <a:off x="2692400" y="3422650"/>
            <a:ext cx="952500" cy="55245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845050" y="3422650"/>
            <a:ext cx="958850" cy="581025"/>
          </a:xfrm>
          <a:prstGeom prst="straightConnector1">
            <a:avLst/>
          </a:prstGeom>
          <a:ln>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 name="Скругленный прямоугольник 18"/>
          <p:cNvSpPr/>
          <p:nvPr/>
        </p:nvSpPr>
        <p:spPr>
          <a:xfrm>
            <a:off x="1357850" y="4127499"/>
            <a:ext cx="2452150" cy="1346201"/>
          </a:xfrm>
          <a:prstGeom prst="roundRect">
            <a:avLst/>
          </a:prstGeom>
          <a:ln>
            <a:no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smtClean="0"/>
              <a:t>Показники,</a:t>
            </a:r>
            <a:r>
              <a:rPr lang="en-US" sz="1600" dirty="0" smtClean="0"/>
              <a:t> </a:t>
            </a:r>
            <a:r>
              <a:rPr lang="uk-UA" sz="1600" dirty="0" smtClean="0"/>
              <a:t>засновані на дисконтованих оцінках</a:t>
            </a:r>
            <a:endParaRPr lang="ru-RU" sz="1600" dirty="0"/>
          </a:p>
        </p:txBody>
      </p:sp>
      <p:sp>
        <p:nvSpPr>
          <p:cNvPr id="23" name="Скругленный прямоугольник 22"/>
          <p:cNvSpPr/>
          <p:nvPr/>
        </p:nvSpPr>
        <p:spPr>
          <a:xfrm>
            <a:off x="4845050" y="4094691"/>
            <a:ext cx="2438400" cy="1379009"/>
          </a:xfrm>
          <a:prstGeom prst="roundRect">
            <a:avLst/>
          </a:prstGeom>
          <a:ln>
            <a:solidFill>
              <a:schemeClr val="accent2">
                <a:lumMod val="50000"/>
              </a:schemeClr>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smtClean="0"/>
              <a:t>Показники, засновані на облікових оцінках</a:t>
            </a:r>
            <a:endParaRPr lang="ru-RU" sz="1600" dirty="0"/>
          </a:p>
        </p:txBody>
      </p:sp>
    </p:spTree>
    <p:extLst>
      <p:ext uri="{BB962C8B-B14F-4D97-AF65-F5344CB8AC3E}">
        <p14:creationId xmlns:p14="http://schemas.microsoft.com/office/powerpoint/2010/main" val="73683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612023"/>
          </a:xfrm>
        </p:spPr>
        <p:txBody>
          <a:bodyPr>
            <a:normAutofit fontScale="90000"/>
          </a:bodyPr>
          <a:lstStyle/>
          <a:p>
            <a:r>
              <a:rPr lang="uk-UA" dirty="0"/>
              <a:t>Методи оцінки ефективності </a:t>
            </a:r>
            <a:r>
              <a:rPr lang="uk-UA" dirty="0" err="1" smtClean="0"/>
              <a:t>проєктів</a:t>
            </a:r>
            <a:endParaRPr lang="ru-RU" dirty="0"/>
          </a:p>
        </p:txBody>
      </p:sp>
      <p:sp>
        <p:nvSpPr>
          <p:cNvPr id="3" name="Объект 2"/>
          <p:cNvSpPr>
            <a:spLocks noGrp="1"/>
          </p:cNvSpPr>
          <p:nvPr>
            <p:ph sz="half" idx="1"/>
          </p:nvPr>
        </p:nvSpPr>
        <p:spPr>
          <a:xfrm>
            <a:off x="2015067" y="1405467"/>
            <a:ext cx="4888009" cy="5452533"/>
          </a:xfrm>
        </p:spPr>
        <p:txBody>
          <a:bodyPr>
            <a:normAutofit fontScale="92500" lnSpcReduction="20000"/>
          </a:bodyPr>
          <a:lstStyle/>
          <a:p>
            <a:r>
              <a:rPr lang="uk-UA" b="1" dirty="0"/>
              <a:t>Формальні методи аналізу </a:t>
            </a:r>
            <a:r>
              <a:rPr lang="uk-UA" b="1" dirty="0" err="1" smtClean="0"/>
              <a:t>проєктів</a:t>
            </a:r>
            <a:r>
              <a:rPr lang="uk-UA" dirty="0"/>
              <a:t>, можна поділити на дві групи: </a:t>
            </a:r>
            <a:endParaRPr lang="uk-UA" dirty="0" smtClean="0"/>
          </a:p>
          <a:p>
            <a:r>
              <a:rPr lang="uk-UA" dirty="0" smtClean="0"/>
              <a:t>а</a:t>
            </a:r>
            <a:r>
              <a:rPr lang="uk-UA" dirty="0"/>
              <a:t>) засновані на дисконтованих оцінках б) засновані на облікових оцінках. </a:t>
            </a:r>
            <a:endParaRPr lang="ru-RU" dirty="0"/>
          </a:p>
          <a:p>
            <a:r>
              <a:rPr lang="uk-UA" b="1" dirty="0"/>
              <a:t>До першої групи </a:t>
            </a:r>
            <a:r>
              <a:rPr lang="uk-UA" dirty="0"/>
              <a:t>належать такі критерії: </a:t>
            </a:r>
            <a:r>
              <a:rPr lang="uk-UA" dirty="0">
                <a:effectLst>
                  <a:outerShdw blurRad="38100" dist="38100" dir="2700000" algn="tl">
                    <a:srgbClr val="000000">
                      <a:alpha val="43137"/>
                    </a:srgbClr>
                  </a:outerShdw>
                </a:effectLst>
              </a:rPr>
              <a:t>чиста теперішня вартість (NPV), коефіцієнт вигоди—витрати (ВСR), внутрішня норма доходності (IRR), дисконтований строк окупності інвестиції (DPP), </a:t>
            </a:r>
            <a:r>
              <a:rPr lang="uk-UA" dirty="0"/>
              <a:t>еквівалентний ануїтет (ЕА), індекс рентабельності інвестиції (РІ), ефективність </a:t>
            </a:r>
            <a:r>
              <a:rPr lang="uk-UA" dirty="0" smtClean="0"/>
              <a:t>витрат</a:t>
            </a:r>
            <a:r>
              <a:rPr lang="uk-UA" dirty="0"/>
              <a:t> </a:t>
            </a:r>
            <a:endParaRPr lang="uk-UA" dirty="0" smtClean="0"/>
          </a:p>
          <a:p>
            <a:r>
              <a:rPr lang="uk-UA" b="1" dirty="0" smtClean="0"/>
              <a:t>До </a:t>
            </a:r>
            <a:r>
              <a:rPr lang="uk-UA" b="1" dirty="0"/>
              <a:t>другої групи </a:t>
            </a:r>
            <a:r>
              <a:rPr lang="uk-UA" dirty="0"/>
              <a:t>належать критерії: </a:t>
            </a:r>
            <a:r>
              <a:rPr lang="uk-UA" dirty="0">
                <a:effectLst>
                  <a:outerShdw blurRad="38100" dist="38100" dir="2700000" algn="tl">
                    <a:srgbClr val="000000">
                      <a:alpha val="43137"/>
                    </a:srgbClr>
                  </a:outerShdw>
                </a:effectLst>
              </a:rPr>
              <a:t>строк окупності інвестиції (РР</a:t>
            </a:r>
            <a:r>
              <a:rPr lang="uk-UA" dirty="0" smtClean="0">
                <a:effectLst>
                  <a:outerShdw blurRad="38100" dist="38100" dir="2700000" algn="tl">
                    <a:srgbClr val="000000">
                      <a:alpha val="43137"/>
                    </a:srgbClr>
                  </a:outerShdw>
                </a:effectLst>
              </a:rPr>
              <a:t>); коефіцієнт ефективності інвестиції (АКК)</a:t>
            </a:r>
            <a:r>
              <a:rPr lang="uk-UA" dirty="0" smtClean="0"/>
              <a:t>; </a:t>
            </a:r>
            <a:r>
              <a:rPr lang="uk-UA" dirty="0" err="1" smtClean="0"/>
              <a:t>капіталовіддача</a:t>
            </a:r>
            <a:r>
              <a:rPr lang="uk-UA" dirty="0" smtClean="0"/>
              <a:t> </a:t>
            </a:r>
            <a:r>
              <a:rPr lang="uk-UA" dirty="0"/>
              <a:t>(річні продажі, поділені на капітальні витрати); оборотність товарних запасів (річні продажі, поділені на середньорічний обсяг товарних запасів); </a:t>
            </a:r>
            <a:r>
              <a:rPr lang="uk-UA" dirty="0" err="1"/>
              <a:t>трудовіддача</a:t>
            </a:r>
            <a:r>
              <a:rPr lang="uk-UA" dirty="0"/>
              <a:t> (річні продажі, поділені на середньорічну кількість зайнятих робітників і службовців). </a:t>
            </a:r>
            <a:endParaRPr lang="ru-RU" dirty="0"/>
          </a:p>
        </p:txBody>
      </p:sp>
      <p:sp>
        <p:nvSpPr>
          <p:cNvPr id="4" name="Объект 3"/>
          <p:cNvSpPr>
            <a:spLocks noGrp="1"/>
          </p:cNvSpPr>
          <p:nvPr>
            <p:ph sz="half" idx="2"/>
          </p:nvPr>
        </p:nvSpPr>
        <p:spPr>
          <a:xfrm>
            <a:off x="7190747" y="1405467"/>
            <a:ext cx="4313864" cy="5164666"/>
          </a:xfrm>
        </p:spPr>
        <p:txBody>
          <a:bodyPr>
            <a:noAutofit/>
          </a:bodyPr>
          <a:lstStyle/>
          <a:p>
            <a:pPr marL="0" indent="0">
              <a:buNone/>
            </a:pPr>
            <a:r>
              <a:rPr lang="uk-UA" sz="2000" b="1" dirty="0"/>
              <a:t>До неформальних критеріїв оцінки </a:t>
            </a:r>
            <a:r>
              <a:rPr lang="uk-UA" sz="2000" dirty="0"/>
              <a:t>та вибору інвестиційних </a:t>
            </a:r>
            <a:r>
              <a:rPr lang="uk-UA" sz="2000" dirty="0" err="1" smtClean="0"/>
              <a:t>проєктів</a:t>
            </a:r>
            <a:r>
              <a:rPr lang="uk-UA" sz="2000" dirty="0" smtClean="0"/>
              <a:t> </a:t>
            </a:r>
            <a:r>
              <a:rPr lang="uk-UA" sz="2000" dirty="0"/>
              <a:t>відносяться: </a:t>
            </a:r>
            <a:endParaRPr lang="ru-RU" sz="2000" dirty="0"/>
          </a:p>
          <a:p>
            <a:pPr lvl="0" fontAlgn="base"/>
            <a:r>
              <a:rPr lang="uk-UA" sz="2000" dirty="0"/>
              <a:t>рейтинг країни на основі оцінки інвестиційного клімату; </a:t>
            </a:r>
            <a:endParaRPr lang="ru-RU" sz="2000" dirty="0"/>
          </a:p>
          <a:p>
            <a:pPr lvl="0" fontAlgn="base"/>
            <a:r>
              <a:rPr lang="uk-UA" sz="2000" dirty="0"/>
              <a:t>рівень здібностей управлінського персоналу до реалізації </a:t>
            </a:r>
            <a:r>
              <a:rPr lang="uk-UA" sz="2000" dirty="0" err="1" smtClean="0"/>
              <a:t>проєкту</a:t>
            </a:r>
            <a:r>
              <a:rPr lang="uk-UA" sz="2000" dirty="0"/>
              <a:t>; </a:t>
            </a:r>
            <a:endParaRPr lang="ru-RU" sz="2000" dirty="0"/>
          </a:p>
          <a:p>
            <a:pPr lvl="0" fontAlgn="base"/>
            <a:r>
              <a:rPr lang="uk-UA" sz="2000" dirty="0"/>
              <a:t>рівень розвитку інфраструктури, що забезпечує реалізацію </a:t>
            </a:r>
            <a:r>
              <a:rPr lang="uk-UA" sz="2000" dirty="0" err="1" smtClean="0"/>
              <a:t>проєкту</a:t>
            </a:r>
            <a:r>
              <a:rPr lang="uk-UA" sz="2000" dirty="0" smtClean="0"/>
              <a:t> </a:t>
            </a:r>
            <a:r>
              <a:rPr lang="uk-UA" sz="2000" dirty="0"/>
              <a:t>(транспорт, зв'язок, готельний сервіс). </a:t>
            </a:r>
            <a:endParaRPr lang="ru-RU" sz="2000" dirty="0"/>
          </a:p>
          <a:p>
            <a:endParaRPr lang="ru-RU" sz="2000" dirty="0"/>
          </a:p>
        </p:txBody>
      </p:sp>
    </p:spTree>
    <p:extLst>
      <p:ext uri="{BB962C8B-B14F-4D97-AF65-F5344CB8AC3E}">
        <p14:creationId xmlns:p14="http://schemas.microsoft.com/office/powerpoint/2010/main" val="24702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0"/>
            <a:ext cx="9866312" cy="901700"/>
          </a:xfrm>
        </p:spPr>
        <p:txBody>
          <a:bodyPr/>
          <a:lstStyle/>
          <a:p>
            <a:r>
              <a:rPr lang="uk-UA" b="1" dirty="0"/>
              <a:t>Чиста теперішня (приведена) вартість</a:t>
            </a:r>
            <a:endParaRPr lang="ru-RU" dirty="0"/>
          </a:p>
        </p:txBody>
      </p:sp>
      <p:sp>
        <p:nvSpPr>
          <p:cNvPr id="3" name="Объект 2"/>
          <p:cNvSpPr>
            <a:spLocks noGrp="1"/>
          </p:cNvSpPr>
          <p:nvPr>
            <p:ph idx="1"/>
          </p:nvPr>
        </p:nvSpPr>
        <p:spPr>
          <a:xfrm>
            <a:off x="1498600" y="787400"/>
            <a:ext cx="10414000" cy="5981700"/>
          </a:xfrm>
        </p:spPr>
        <p:txBody>
          <a:bodyPr>
            <a:normAutofit fontScale="92500" lnSpcReduction="10000"/>
          </a:bodyPr>
          <a:lstStyle/>
          <a:p>
            <a:pPr algn="just"/>
            <a:r>
              <a:rPr lang="uk-UA" b="1" dirty="0"/>
              <a:t>Чиста теперішня вартість (NРV) </a:t>
            </a:r>
            <a:r>
              <a:rPr lang="uk-UA" b="1" dirty="0" smtClean="0"/>
              <a:t>- </a:t>
            </a:r>
            <a:r>
              <a:rPr lang="uk-UA" dirty="0"/>
              <a:t>ц</a:t>
            </a:r>
            <a:r>
              <a:rPr lang="uk-UA" dirty="0" smtClean="0"/>
              <a:t>е </a:t>
            </a:r>
            <a:r>
              <a:rPr lang="uk-UA" dirty="0"/>
              <a:t>найвідоміший і найуживаніший критерій. У літературі зустрічаються й інші його назви: чиста приведена вартість, чиста приведена цінність, дисконтовані чисті вигоди. </a:t>
            </a:r>
            <a:endParaRPr lang="uk-UA" dirty="0" smtClean="0"/>
          </a:p>
          <a:p>
            <a:pPr algn="just"/>
            <a:r>
              <a:rPr lang="uk-UA" b="1" dirty="0" smtClean="0"/>
              <a:t>NРV</a:t>
            </a:r>
            <a:r>
              <a:rPr lang="uk-UA" dirty="0" smtClean="0"/>
              <a:t> </a:t>
            </a:r>
            <a:r>
              <a:rPr lang="uk-UA" dirty="0"/>
              <a:t>являє собою дисконтовану цінність </a:t>
            </a:r>
            <a:r>
              <a:rPr lang="uk-UA" dirty="0" err="1" smtClean="0"/>
              <a:t>проєкту</a:t>
            </a:r>
            <a:r>
              <a:rPr lang="uk-UA" dirty="0" smtClean="0"/>
              <a:t> </a:t>
            </a:r>
            <a:r>
              <a:rPr lang="uk-UA" dirty="0"/>
              <a:t>(поточну вартість доходів або вигід від зроблених інвестицій). </a:t>
            </a:r>
            <a:endParaRPr lang="uk-UA" dirty="0" smtClean="0"/>
          </a:p>
          <a:p>
            <a:pPr algn="just"/>
            <a:r>
              <a:rPr lang="uk-UA" b="1" dirty="0" smtClean="0"/>
              <a:t>NРV</a:t>
            </a:r>
            <a:r>
              <a:rPr lang="uk-UA" dirty="0" smtClean="0"/>
              <a:t> </a:t>
            </a:r>
            <a:r>
              <a:rPr lang="uk-UA" dirty="0"/>
              <a:t>дорівнює різниці між майбутньою вартістю потоку очікуваних вигід і поточною вартістю нинішніх і наступних витрат </a:t>
            </a:r>
            <a:r>
              <a:rPr lang="uk-UA" dirty="0" err="1" smtClean="0"/>
              <a:t>проєкту</a:t>
            </a:r>
            <a:r>
              <a:rPr lang="uk-UA" dirty="0" smtClean="0"/>
              <a:t> </a:t>
            </a:r>
            <a:r>
              <a:rPr lang="uk-UA" dirty="0"/>
              <a:t>протягом усього його циклу. </a:t>
            </a:r>
            <a:endParaRPr lang="uk-UA" dirty="0" smtClean="0"/>
          </a:p>
          <a:p>
            <a:pPr algn="just"/>
            <a:r>
              <a:rPr lang="uk-UA" b="1" dirty="0" smtClean="0"/>
              <a:t>NPV</a:t>
            </a:r>
            <a:r>
              <a:rPr lang="uk-UA" dirty="0" smtClean="0"/>
              <a:t> </a:t>
            </a:r>
            <a:r>
              <a:rPr lang="uk-UA" dirty="0"/>
              <a:t>– різниця між сумою дисконтованих грошових потоків, отриманих в результаті реалізації інвестиційного </a:t>
            </a:r>
            <a:r>
              <a:rPr lang="uk-UA" dirty="0" err="1" smtClean="0"/>
              <a:t>проєкту</a:t>
            </a:r>
            <a:r>
              <a:rPr lang="uk-UA" dirty="0"/>
              <a:t>, та сумою дисконтованих витрат, необхідних для реалізації даного </a:t>
            </a:r>
            <a:r>
              <a:rPr lang="uk-UA" dirty="0" err="1" smtClean="0"/>
              <a:t>проєкту</a:t>
            </a:r>
            <a:r>
              <a:rPr lang="uk-UA" dirty="0"/>
              <a:t>. </a:t>
            </a:r>
            <a:endParaRPr lang="uk-UA" dirty="0" smtClean="0"/>
          </a:p>
          <a:p>
            <a:pPr algn="just"/>
            <a:r>
              <a:rPr lang="uk-UA" dirty="0" smtClean="0"/>
              <a:t>Якщо </a:t>
            </a:r>
            <a:r>
              <a:rPr lang="uk-UA" b="1" dirty="0"/>
              <a:t>NРV</a:t>
            </a:r>
            <a:r>
              <a:rPr lang="uk-UA" dirty="0"/>
              <a:t> позитивна, то </a:t>
            </a:r>
            <a:r>
              <a:rPr lang="uk-UA" dirty="0" err="1" smtClean="0"/>
              <a:t>проєкт</a:t>
            </a:r>
            <a:r>
              <a:rPr lang="uk-UA" dirty="0" smtClean="0"/>
              <a:t> </a:t>
            </a:r>
            <a:r>
              <a:rPr lang="uk-UA" dirty="0"/>
              <a:t>можна рекомендувати для фінансування. Якщо </a:t>
            </a:r>
            <a:r>
              <a:rPr lang="uk-UA" b="1" dirty="0"/>
              <a:t>NРV</a:t>
            </a:r>
            <a:r>
              <a:rPr lang="uk-UA" dirty="0"/>
              <a:t> дорівнює нулю, то надходжень від </a:t>
            </a:r>
            <a:r>
              <a:rPr lang="uk-UA" dirty="0" err="1" smtClean="0"/>
              <a:t>проєкту</a:t>
            </a:r>
            <a:r>
              <a:rPr lang="uk-UA" dirty="0" smtClean="0"/>
              <a:t> </a:t>
            </a:r>
            <a:r>
              <a:rPr lang="uk-UA" dirty="0"/>
              <a:t>вистачить лише для відновлення вкладеного капіталу. Якщо </a:t>
            </a:r>
            <a:r>
              <a:rPr lang="uk-UA" b="1" dirty="0"/>
              <a:t>NРV</a:t>
            </a:r>
            <a:r>
              <a:rPr lang="uk-UA" dirty="0"/>
              <a:t> менша нуля — </a:t>
            </a:r>
            <a:r>
              <a:rPr lang="uk-UA" dirty="0" err="1" smtClean="0"/>
              <a:t>проєкт</a:t>
            </a:r>
            <a:r>
              <a:rPr lang="uk-UA" dirty="0" smtClean="0"/>
              <a:t> </a:t>
            </a:r>
            <a:r>
              <a:rPr lang="uk-UA" dirty="0"/>
              <a:t>не приймається. </a:t>
            </a:r>
            <a:endParaRPr lang="ru-RU" dirty="0"/>
          </a:p>
          <a:p>
            <a:pPr algn="just"/>
            <a:r>
              <a:rPr lang="uk-UA" dirty="0"/>
              <a:t>Основна перевага </a:t>
            </a:r>
            <a:r>
              <a:rPr lang="uk-UA" b="1" dirty="0"/>
              <a:t>NРV</a:t>
            </a:r>
            <a:r>
              <a:rPr lang="uk-UA" dirty="0"/>
              <a:t> полягає в тому, що всі розрахунки провадяться на основі грошових потоків, а не чистих доходів. Окрім того, ефективність головного </a:t>
            </a:r>
            <a:r>
              <a:rPr lang="uk-UA" dirty="0" err="1" smtClean="0"/>
              <a:t>проєкту</a:t>
            </a:r>
            <a:r>
              <a:rPr lang="uk-UA" dirty="0" smtClean="0"/>
              <a:t> </a:t>
            </a:r>
            <a:r>
              <a:rPr lang="uk-UA" dirty="0"/>
              <a:t>можна оцінити шляхом підсумування NРV його окремих </a:t>
            </a:r>
            <a:r>
              <a:rPr lang="uk-UA" dirty="0" err="1" smtClean="0"/>
              <a:t>підпроєктів</a:t>
            </a:r>
            <a:r>
              <a:rPr lang="uk-UA" dirty="0"/>
              <a:t>. Це дуже важлива властивість, яка дає змогу використовувати NРV як основний критерій при аналізі інвестиційного </a:t>
            </a:r>
            <a:r>
              <a:rPr lang="uk-UA" dirty="0" err="1" smtClean="0"/>
              <a:t>проєкту</a:t>
            </a:r>
            <a:r>
              <a:rPr lang="uk-UA" dirty="0"/>
              <a:t>. </a:t>
            </a:r>
            <a:endParaRPr lang="uk-UA" dirty="0" smtClean="0"/>
          </a:p>
          <a:p>
            <a:pPr algn="just"/>
            <a:r>
              <a:rPr lang="uk-UA" dirty="0" smtClean="0"/>
              <a:t>Основна </a:t>
            </a:r>
            <a:r>
              <a:rPr lang="uk-UA" dirty="0"/>
              <a:t>вада </a:t>
            </a:r>
            <a:r>
              <a:rPr lang="uk-UA" b="1" dirty="0"/>
              <a:t>NРV </a:t>
            </a:r>
            <a:r>
              <a:rPr lang="uk-UA" dirty="0"/>
              <a:t>полягає в тому, що її розрахунок вимагає детального прогнозу грошових потоків на строк життя </a:t>
            </a:r>
            <a:r>
              <a:rPr lang="uk-UA" dirty="0" err="1" smtClean="0"/>
              <a:t>проєкту</a:t>
            </a:r>
            <a:r>
              <a:rPr lang="uk-UA" dirty="0"/>
              <a:t>. Часто робиться припущення про постійність ставки дисконту.</a:t>
            </a:r>
            <a:endParaRPr lang="ru-RU" dirty="0"/>
          </a:p>
          <a:p>
            <a:pPr algn="just"/>
            <a:endParaRPr lang="ru-RU" dirty="0"/>
          </a:p>
        </p:txBody>
      </p:sp>
    </p:spTree>
    <p:extLst>
      <p:ext uri="{BB962C8B-B14F-4D97-AF65-F5344CB8AC3E}">
        <p14:creationId xmlns:p14="http://schemas.microsoft.com/office/powerpoint/2010/main" val="4286772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2077148" y="1008888"/>
            <a:ext cx="8915400" cy="5492496"/>
          </a:xfrm>
        </p:spPr>
        <p:txBody>
          <a:bodyPr>
            <a:normAutofit/>
          </a:bodyPr>
          <a:lstStyle/>
          <a:p>
            <a:pPr marL="0" lvl="0" indent="216000" algn="just">
              <a:spcBef>
                <a:spcPts val="600"/>
              </a:spcBef>
              <a:buClr>
                <a:srgbClr val="90C226"/>
              </a:buClr>
              <a:buSzPct val="80000"/>
              <a:buNone/>
            </a:pPr>
            <a:r>
              <a:rPr lang="uk-UA" sz="2000" dirty="0">
                <a:solidFill>
                  <a:prstClr val="black"/>
                </a:solidFill>
                <a:latin typeface="Times New Roman" panose="02020603050405020304" pitchFamily="18" charset="0"/>
                <a:cs typeface="Times New Roman" panose="02020603050405020304" pitchFamily="18" charset="0"/>
              </a:rPr>
              <a:t>При аналізі ефективності </a:t>
            </a:r>
            <a:r>
              <a:rPr lang="uk-UA" sz="2000" dirty="0" err="1" smtClean="0">
                <a:solidFill>
                  <a:prstClr val="black"/>
                </a:solidFill>
                <a:latin typeface="Times New Roman" panose="02020603050405020304" pitchFamily="18" charset="0"/>
                <a:cs typeface="Times New Roman" panose="02020603050405020304" pitchFamily="18" charset="0"/>
              </a:rPr>
              <a:t>проєкту</a:t>
            </a:r>
            <a:r>
              <a:rPr lang="uk-UA" sz="2000" dirty="0" smtClean="0">
                <a:solidFill>
                  <a:prstClr val="black"/>
                </a:solidFill>
                <a:latin typeface="Times New Roman" panose="02020603050405020304" pitchFamily="18" charset="0"/>
                <a:cs typeface="Times New Roman" panose="02020603050405020304" pitchFamily="18" charset="0"/>
              </a:rPr>
              <a:t> </a:t>
            </a:r>
            <a:r>
              <a:rPr lang="uk-UA" sz="2000" dirty="0">
                <a:solidFill>
                  <a:prstClr val="black"/>
                </a:solidFill>
                <a:latin typeface="Times New Roman" panose="02020603050405020304" pitchFamily="18" charset="0"/>
                <a:cs typeface="Times New Roman" panose="02020603050405020304" pitchFamily="18" charset="0"/>
              </a:rPr>
              <a:t>використовують такі показники:</a:t>
            </a:r>
          </a:p>
          <a:p>
            <a:pPr marL="0" lvl="0" indent="216000" algn="just">
              <a:spcBef>
                <a:spcPts val="600"/>
              </a:spcBef>
              <a:buClr>
                <a:srgbClr val="90C226"/>
              </a:buClr>
              <a:buSzPct val="80000"/>
              <a:buFont typeface="Wingdings 3" charset="2"/>
              <a:buChar char=""/>
            </a:pPr>
            <a:r>
              <a:rPr lang="uk-UA" sz="2000" dirty="0">
                <a:solidFill>
                  <a:prstClr val="black"/>
                </a:solidFill>
                <a:latin typeface="Times New Roman" panose="02020603050405020304" pitchFamily="18" charset="0"/>
                <a:cs typeface="Times New Roman" panose="02020603050405020304" pitchFamily="18" charset="0"/>
              </a:rPr>
              <a:t>сума інвестицій;</a:t>
            </a:r>
          </a:p>
          <a:p>
            <a:pPr marL="0" lvl="0" indent="216000" algn="just">
              <a:spcBef>
                <a:spcPts val="600"/>
              </a:spcBef>
              <a:buClr>
                <a:srgbClr val="90C226"/>
              </a:buClr>
              <a:buSzPct val="80000"/>
              <a:buFont typeface="Wingdings 3" charset="2"/>
              <a:buChar char=""/>
            </a:pPr>
            <a:r>
              <a:rPr lang="uk-UA" sz="2000" dirty="0">
                <a:solidFill>
                  <a:prstClr val="black"/>
                </a:solidFill>
                <a:latin typeface="Times New Roman" panose="02020603050405020304" pitchFamily="18" charset="0"/>
                <a:cs typeface="Times New Roman" panose="02020603050405020304" pitchFamily="18" charset="0"/>
              </a:rPr>
              <a:t>грошовий потік;</a:t>
            </a:r>
          </a:p>
          <a:p>
            <a:pPr marL="0" lvl="0" indent="216000" algn="just">
              <a:spcBef>
                <a:spcPts val="600"/>
              </a:spcBef>
              <a:buClr>
                <a:srgbClr val="90C226"/>
              </a:buClr>
              <a:buSzPct val="80000"/>
              <a:buFont typeface="Wingdings 3" charset="2"/>
              <a:buChar char=""/>
            </a:pPr>
            <a:r>
              <a:rPr lang="uk-UA" sz="2000" dirty="0">
                <a:solidFill>
                  <a:prstClr val="black"/>
                </a:solidFill>
                <a:latin typeface="Times New Roman" panose="02020603050405020304" pitchFamily="18" charset="0"/>
                <a:cs typeface="Times New Roman" panose="02020603050405020304" pitchFamily="18" charset="0"/>
              </a:rPr>
              <a:t>чиста теперішня вартість </a:t>
            </a:r>
            <a:r>
              <a:rPr lang="uk-UA" sz="2000" dirty="0" err="1" smtClean="0">
                <a:solidFill>
                  <a:prstClr val="black"/>
                </a:solidFill>
                <a:latin typeface="Times New Roman" panose="02020603050405020304" pitchFamily="18" charset="0"/>
                <a:cs typeface="Times New Roman" panose="02020603050405020304" pitchFamily="18" charset="0"/>
              </a:rPr>
              <a:t>проєкту</a:t>
            </a:r>
            <a:r>
              <a:rPr lang="uk-UA" sz="2000" dirty="0" smtClean="0">
                <a:solidFill>
                  <a:prstClr val="black"/>
                </a:solidFill>
                <a:latin typeface="Times New Roman" panose="02020603050405020304" pitchFamily="18" charset="0"/>
                <a:cs typeface="Times New Roman" panose="02020603050405020304" pitchFamily="18" charset="0"/>
              </a:rPr>
              <a:t> </a:t>
            </a:r>
            <a:r>
              <a:rPr lang="uk-UA" sz="2000" dirty="0">
                <a:solidFill>
                  <a:prstClr val="black"/>
                </a:solidFill>
                <a:latin typeface="Times New Roman" panose="02020603050405020304" pitchFamily="18" charset="0"/>
                <a:cs typeface="Times New Roman" panose="02020603050405020304" pitchFamily="18" charset="0"/>
              </a:rPr>
              <a:t>— </a:t>
            </a:r>
            <a:r>
              <a:rPr lang="uk-UA" sz="2000" dirty="0" err="1">
                <a:solidFill>
                  <a:prstClr val="black"/>
                </a:solidFill>
                <a:latin typeface="Times New Roman" panose="02020603050405020304" pitchFamily="18" charset="0"/>
                <a:cs typeface="Times New Roman" panose="02020603050405020304" pitchFamily="18" charset="0"/>
              </a:rPr>
              <a:t>Net</a:t>
            </a:r>
            <a:r>
              <a:rPr lang="uk-UA" sz="2000" dirty="0">
                <a:solidFill>
                  <a:prstClr val="black"/>
                </a:solidFill>
                <a:latin typeface="Times New Roman" panose="02020603050405020304" pitchFamily="18" charset="0"/>
                <a:cs typeface="Times New Roman" panose="02020603050405020304" pitchFamily="18" charset="0"/>
              </a:rPr>
              <a:t> </a:t>
            </a:r>
            <a:r>
              <a:rPr lang="uk-UA" sz="2000" dirty="0" err="1">
                <a:solidFill>
                  <a:prstClr val="black"/>
                </a:solidFill>
                <a:latin typeface="Times New Roman" panose="02020603050405020304" pitchFamily="18" charset="0"/>
                <a:cs typeface="Times New Roman" panose="02020603050405020304" pitchFamily="18" charset="0"/>
              </a:rPr>
              <a:t>Present</a:t>
            </a:r>
            <a:r>
              <a:rPr lang="uk-UA" sz="2000" dirty="0">
                <a:solidFill>
                  <a:prstClr val="black"/>
                </a:solidFill>
                <a:latin typeface="Times New Roman" panose="02020603050405020304" pitchFamily="18" charset="0"/>
                <a:cs typeface="Times New Roman" panose="02020603050405020304" pitchFamily="18" charset="0"/>
              </a:rPr>
              <a:t> </a:t>
            </a:r>
            <a:r>
              <a:rPr lang="uk-UA" sz="2000" dirty="0" err="1">
                <a:solidFill>
                  <a:prstClr val="black"/>
                </a:solidFill>
                <a:latin typeface="Times New Roman" panose="02020603050405020304" pitchFamily="18" charset="0"/>
                <a:cs typeface="Times New Roman" panose="02020603050405020304" pitchFamily="18" charset="0"/>
              </a:rPr>
              <a:t>Value</a:t>
            </a:r>
            <a:r>
              <a:rPr lang="uk-UA" sz="2000" dirty="0">
                <a:solidFill>
                  <a:prstClr val="black"/>
                </a:solidFill>
                <a:latin typeface="Times New Roman" panose="02020603050405020304" pitchFamily="18" charset="0"/>
                <a:cs typeface="Times New Roman" panose="02020603050405020304" pitchFamily="18" charset="0"/>
              </a:rPr>
              <a:t>  (NPV).</a:t>
            </a:r>
          </a:p>
          <a:p>
            <a:pPr marL="0" lvl="0" indent="0" algn="just">
              <a:spcBef>
                <a:spcPts val="600"/>
              </a:spcBef>
              <a:buClr>
                <a:srgbClr val="90C226"/>
              </a:buClr>
              <a:buSzPct val="80000"/>
              <a:buNone/>
            </a:pPr>
            <a:r>
              <a:rPr lang="uk-UA" sz="2000" dirty="0">
                <a:solidFill>
                  <a:prstClr val="black"/>
                </a:solidFill>
                <a:latin typeface="Times New Roman" panose="02020603050405020304" pitchFamily="18" charset="0"/>
                <a:cs typeface="Times New Roman" panose="02020603050405020304" pitchFamily="18" charset="0"/>
              </a:rPr>
              <a:t>Розрахунок NPV робиться за такими формулами:</a:t>
            </a:r>
          </a:p>
          <a:p>
            <a:pPr marL="0" lvl="0" indent="0" algn="just">
              <a:spcBef>
                <a:spcPts val="600"/>
              </a:spcBef>
              <a:buClr>
                <a:srgbClr val="90C226"/>
              </a:buClr>
              <a:buSzPct val="80000"/>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spcBef>
                <a:spcPts val="600"/>
              </a:spcBef>
              <a:buClr>
                <a:srgbClr val="90C226"/>
              </a:buClr>
              <a:buSzPct val="80000"/>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just">
              <a:spcBef>
                <a:spcPts val="600"/>
              </a:spcBef>
              <a:buClr>
                <a:srgbClr val="90C226"/>
              </a:buClr>
              <a:buSzPct val="80000"/>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just">
              <a:spcBef>
                <a:spcPts val="600"/>
              </a:spcBef>
              <a:buClr>
                <a:srgbClr val="90C226"/>
              </a:buClr>
              <a:buSzPct val="80000"/>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just">
              <a:spcBef>
                <a:spcPts val="600"/>
              </a:spcBef>
              <a:buClr>
                <a:srgbClr val="90C226"/>
              </a:buClr>
              <a:buSzPct val="80000"/>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216000" algn="just">
              <a:spcBef>
                <a:spcPts val="600"/>
              </a:spcBef>
              <a:buClr>
                <a:srgbClr val="90C226"/>
              </a:buClr>
              <a:buSzPct val="80000"/>
              <a:buNone/>
            </a:pPr>
            <a:endParaRPr lang="ru-RU" sz="2000" i="1" dirty="0">
              <a:solidFill>
                <a:prstClr val="black"/>
              </a:solidFill>
              <a:latin typeface="Times New Roman" panose="02020603050405020304" pitchFamily="18" charset="0"/>
              <a:cs typeface="Times New Roman" panose="02020603050405020304" pitchFamily="18" charset="0"/>
            </a:endParaRPr>
          </a:p>
          <a:p>
            <a:pPr marL="0" lvl="0" indent="216000" algn="just">
              <a:spcBef>
                <a:spcPts val="600"/>
              </a:spcBef>
              <a:buClr>
                <a:srgbClr val="90C226"/>
              </a:buClr>
              <a:buSzPct val="80000"/>
              <a:buFont typeface="Wingdings 3" charset="2"/>
              <a:buChar char=""/>
            </a:pPr>
            <a:endParaRPr lang="uk-UA" sz="2000" i="1"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Рисунок 3"/>
          <p:cNvPicPr>
            <a:picLocks noChangeAspect="1"/>
          </p:cNvPicPr>
          <p:nvPr/>
        </p:nvPicPr>
        <p:blipFill rotWithShape="1">
          <a:blip r:embed="rId2"/>
          <a:srcRect l="28728" t="44785" r="29559" b="30363"/>
          <a:stretch/>
        </p:blipFill>
        <p:spPr>
          <a:xfrm>
            <a:off x="2522998" y="3009122"/>
            <a:ext cx="7628862" cy="2556588"/>
          </a:xfrm>
          <a:prstGeom prst="rect">
            <a:avLst/>
          </a:prstGeom>
        </p:spPr>
      </p:pic>
    </p:spTree>
    <p:extLst>
      <p:ext uri="{BB962C8B-B14F-4D97-AF65-F5344CB8AC3E}">
        <p14:creationId xmlns:p14="http://schemas.microsoft.com/office/powerpoint/2010/main" val="94607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Правила роботи з критерієм чистої теперішньої вартості передбачають, що: </a:t>
            </a:r>
            <a:r>
              <a:rPr lang="ru-RU" dirty="0"/>
              <a:t/>
            </a:r>
            <a:br>
              <a:rPr lang="ru-RU" dirty="0"/>
            </a:br>
            <a:endParaRPr lang="ru-RU" dirty="0"/>
          </a:p>
        </p:txBody>
      </p:sp>
      <p:sp>
        <p:nvSpPr>
          <p:cNvPr id="3" name="Объект 2"/>
          <p:cNvSpPr>
            <a:spLocks noGrp="1"/>
          </p:cNvSpPr>
          <p:nvPr>
            <p:ph idx="1"/>
          </p:nvPr>
        </p:nvSpPr>
        <p:spPr>
          <a:xfrm>
            <a:off x="2589212" y="2133600"/>
            <a:ext cx="8915400" cy="4724400"/>
          </a:xfrm>
        </p:spPr>
        <p:txBody>
          <a:bodyPr>
            <a:normAutofit fontScale="92500" lnSpcReduction="10000"/>
          </a:bodyPr>
          <a:lstStyle/>
          <a:p>
            <a:pPr lvl="0" algn="just" fontAlgn="base"/>
            <a:r>
              <a:rPr lang="uk-UA" dirty="0" smtClean="0"/>
              <a:t>не </a:t>
            </a:r>
            <a:r>
              <a:rPr lang="uk-UA" dirty="0"/>
              <a:t>приймається до реалізації ні один інвестиційний </a:t>
            </a:r>
            <a:r>
              <a:rPr lang="uk-UA" dirty="0" err="1" smtClean="0"/>
              <a:t>проєкт</a:t>
            </a:r>
            <a:r>
              <a:rPr lang="uk-UA" dirty="0" smtClean="0"/>
              <a:t>, </a:t>
            </a:r>
            <a:r>
              <a:rPr lang="uk-UA" dirty="0"/>
              <a:t>якщо він не забезпечує додатного значення чистої теперішньої </a:t>
            </a:r>
            <a:r>
              <a:rPr lang="uk-UA" dirty="0" smtClean="0"/>
              <a:t>вартості</a:t>
            </a:r>
            <a:r>
              <a:rPr lang="uk-UA" b="1" dirty="0"/>
              <a:t> NРV</a:t>
            </a:r>
            <a:r>
              <a:rPr lang="uk-UA" dirty="0" smtClean="0"/>
              <a:t>; </a:t>
            </a:r>
            <a:endParaRPr lang="ru-RU" dirty="0"/>
          </a:p>
          <a:p>
            <a:pPr lvl="0" algn="just" fontAlgn="base"/>
            <a:r>
              <a:rPr lang="uk-UA" dirty="0"/>
              <a:t>в межах фіксованого бюджету слід обирати такий "набір" інвестиційних </a:t>
            </a:r>
            <a:r>
              <a:rPr lang="uk-UA" dirty="0" err="1" smtClean="0"/>
              <a:t>проєктів</a:t>
            </a:r>
            <a:r>
              <a:rPr lang="uk-UA" dirty="0"/>
              <a:t>, який забезпечує максимальне значення чистої теперішньої </a:t>
            </a:r>
            <a:r>
              <a:rPr lang="uk-UA" dirty="0" smtClean="0"/>
              <a:t>вартості</a:t>
            </a:r>
            <a:r>
              <a:rPr lang="uk-UA" b="1" dirty="0"/>
              <a:t> NРV</a:t>
            </a:r>
            <a:r>
              <a:rPr lang="uk-UA" dirty="0" smtClean="0"/>
              <a:t>; </a:t>
            </a:r>
            <a:endParaRPr lang="ru-RU" dirty="0"/>
          </a:p>
          <a:p>
            <a:pPr lvl="0" algn="just" fontAlgn="base"/>
            <a:r>
              <a:rPr lang="uk-UA" dirty="0"/>
              <a:t>коли бюджетних обмежень не існує і інвестиційний </a:t>
            </a:r>
            <a:r>
              <a:rPr lang="uk-UA" dirty="0" err="1" smtClean="0"/>
              <a:t>проєкт</a:t>
            </a:r>
            <a:r>
              <a:rPr lang="uk-UA" dirty="0" smtClean="0"/>
              <a:t> </a:t>
            </a:r>
            <a:r>
              <a:rPr lang="uk-UA" dirty="0"/>
              <a:t>обирається серед інвестиційних </a:t>
            </a:r>
            <a:r>
              <a:rPr lang="uk-UA" dirty="0" err="1" smtClean="0"/>
              <a:t>проєктів</a:t>
            </a:r>
            <a:r>
              <a:rPr lang="uk-UA" dirty="0"/>
              <a:t>, що є </a:t>
            </a:r>
            <a:r>
              <a:rPr lang="uk-UA" dirty="0" err="1"/>
              <a:t>взаємовиключаючими</a:t>
            </a:r>
            <a:r>
              <a:rPr lang="uk-UA" dirty="0"/>
              <a:t>, завжди слід обирати той з них, який забезпечує найбільше значення чистої теперішньої </a:t>
            </a:r>
            <a:r>
              <a:rPr lang="uk-UA" dirty="0" smtClean="0"/>
              <a:t>вартості</a:t>
            </a:r>
            <a:r>
              <a:rPr lang="uk-UA" b="1" dirty="0"/>
              <a:t> NРV</a:t>
            </a:r>
            <a:r>
              <a:rPr lang="uk-UA" dirty="0" smtClean="0"/>
              <a:t>. </a:t>
            </a:r>
            <a:endParaRPr lang="ru-RU" dirty="0"/>
          </a:p>
          <a:p>
            <a:pPr algn="just"/>
            <a:r>
              <a:rPr lang="uk-UA" dirty="0"/>
              <a:t>Обмеженням, щодо застосування методу чистої теперішньої вартості, виступає той факт, що даний метод </a:t>
            </a:r>
            <a:r>
              <a:rPr lang="uk-UA" dirty="0" err="1"/>
              <a:t>взмозі</a:t>
            </a:r>
            <a:r>
              <a:rPr lang="uk-UA" dirty="0"/>
              <a:t> забезпечити коректні результати лише за умов, коли можна отримати достовірні оцінки вартості </a:t>
            </a:r>
            <a:r>
              <a:rPr lang="uk-UA" dirty="0" smtClean="0"/>
              <a:t>капіталу.</a:t>
            </a:r>
          </a:p>
          <a:p>
            <a:pPr marL="0" indent="0">
              <a:buNone/>
            </a:pPr>
            <a:r>
              <a:rPr lang="uk-UA" b="1" dirty="0"/>
              <a:t>Однак, при застосуванні NРV виникають такі труднощі</a:t>
            </a:r>
            <a:r>
              <a:rPr lang="uk-UA" dirty="0"/>
              <a:t>: </a:t>
            </a:r>
            <a:endParaRPr lang="ru-RU" dirty="0"/>
          </a:p>
          <a:p>
            <a:r>
              <a:rPr lang="uk-UA" dirty="0"/>
              <a:t>1. Складно визначити </a:t>
            </a:r>
            <a:r>
              <a:rPr lang="uk-UA" b="1" dirty="0"/>
              <a:t>NРV</a:t>
            </a:r>
            <a:r>
              <a:rPr lang="uk-UA" dirty="0"/>
              <a:t> у </a:t>
            </a:r>
            <a:r>
              <a:rPr lang="uk-UA" dirty="0" err="1" smtClean="0"/>
              <a:t>проєктах</a:t>
            </a:r>
            <a:r>
              <a:rPr lang="uk-UA" dirty="0"/>
              <a:t>, до яких входять дрібніші </a:t>
            </a:r>
            <a:r>
              <a:rPr lang="uk-UA" dirty="0" err="1" smtClean="0"/>
              <a:t>проєкти</a:t>
            </a:r>
            <a:r>
              <a:rPr lang="uk-UA" dirty="0"/>
              <a:t>. </a:t>
            </a:r>
            <a:endParaRPr lang="ru-RU" dirty="0"/>
          </a:p>
          <a:p>
            <a:r>
              <a:rPr lang="uk-UA" dirty="0"/>
              <a:t>2.При порівнянні </a:t>
            </a:r>
            <a:r>
              <a:rPr lang="uk-UA" dirty="0" err="1" smtClean="0"/>
              <a:t>проєктів</a:t>
            </a:r>
            <a:r>
              <a:rPr lang="uk-UA" dirty="0" smtClean="0"/>
              <a:t> </a:t>
            </a:r>
            <a:r>
              <a:rPr lang="uk-UA" dirty="0"/>
              <a:t>різної тривалості за </a:t>
            </a:r>
            <a:r>
              <a:rPr lang="uk-UA" b="1" dirty="0"/>
              <a:t>NРV</a:t>
            </a:r>
            <a:r>
              <a:rPr lang="uk-UA" dirty="0"/>
              <a:t> необхідне використання спеціальних процедур приведення строків до порівнюваного періоду.</a:t>
            </a:r>
            <a:endParaRPr lang="ru-RU" dirty="0"/>
          </a:p>
          <a:p>
            <a:pPr algn="just"/>
            <a:endParaRPr lang="ru-RU" dirty="0"/>
          </a:p>
        </p:txBody>
      </p:sp>
    </p:spTree>
    <p:extLst>
      <p:ext uri="{BB962C8B-B14F-4D97-AF65-F5344CB8AC3E}">
        <p14:creationId xmlns:p14="http://schemas.microsoft.com/office/powerpoint/2010/main" val="233654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5825" y="0"/>
            <a:ext cx="8911687" cy="1280890"/>
          </a:xfrm>
        </p:spPr>
        <p:txBody>
          <a:bodyPr/>
          <a:lstStyle/>
          <a:p>
            <a:r>
              <a:rPr lang="uk-UA" b="1" dirty="0"/>
              <a:t>Коефіцієнт вигоди-витрати</a:t>
            </a:r>
            <a:endParaRPr lang="ru-RU" dirty="0"/>
          </a:p>
        </p:txBody>
      </p:sp>
      <p:sp>
        <p:nvSpPr>
          <p:cNvPr id="3" name="Объект 2"/>
          <p:cNvSpPr>
            <a:spLocks noGrp="1"/>
          </p:cNvSpPr>
          <p:nvPr>
            <p:ph idx="1"/>
          </p:nvPr>
        </p:nvSpPr>
        <p:spPr>
          <a:xfrm>
            <a:off x="1511300" y="698500"/>
            <a:ext cx="10363200" cy="6007100"/>
          </a:xfrm>
        </p:spPr>
        <p:txBody>
          <a:bodyPr>
            <a:normAutofit fontScale="85000" lnSpcReduction="20000"/>
          </a:bodyPr>
          <a:lstStyle/>
          <a:p>
            <a:pPr algn="just"/>
            <a:r>
              <a:rPr lang="uk-UA" dirty="0" smtClean="0"/>
              <a:t>Коефіцієнт вигід/витрат </a:t>
            </a:r>
            <a:r>
              <a:rPr lang="ru-RU" dirty="0" smtClean="0"/>
              <a:t>(</a:t>
            </a:r>
            <a:r>
              <a:rPr lang="ru-RU" b="1" dirty="0"/>
              <a:t>ВС</a:t>
            </a:r>
            <a:r>
              <a:rPr lang="en-US" b="1" dirty="0"/>
              <a:t>R - Benefit Cost/Ratio</a:t>
            </a:r>
            <a:r>
              <a:rPr lang="en-US" dirty="0"/>
              <a:t>) </a:t>
            </a:r>
            <a:r>
              <a:rPr lang="uk-UA" dirty="0" smtClean="0"/>
              <a:t>є відношенням дисконтованих вигід до дисконтованих витрат. </a:t>
            </a:r>
          </a:p>
          <a:p>
            <a:pPr algn="just"/>
            <a:r>
              <a:rPr lang="uk-UA" dirty="0" smtClean="0"/>
              <a:t>Критерій відбору </a:t>
            </a:r>
            <a:r>
              <a:rPr lang="uk-UA" dirty="0" err="1" smtClean="0"/>
              <a:t>проєктів</a:t>
            </a:r>
            <a:r>
              <a:rPr lang="uk-UA" dirty="0" smtClean="0"/>
              <a:t> полягає </a:t>
            </a:r>
            <a:r>
              <a:rPr lang="ru-RU" dirty="0" smtClean="0"/>
              <a:t>в </a:t>
            </a:r>
            <a:r>
              <a:rPr lang="ru-RU" dirty="0"/>
              <a:t>тому, </a:t>
            </a:r>
            <a:r>
              <a:rPr lang="uk-UA" dirty="0" smtClean="0"/>
              <a:t>щоб вибрати всі незалежні </a:t>
            </a:r>
            <a:r>
              <a:rPr lang="uk-UA" dirty="0" err="1" smtClean="0"/>
              <a:t>проєкти</a:t>
            </a:r>
            <a:r>
              <a:rPr lang="uk-UA" dirty="0" smtClean="0"/>
              <a:t> з коефіцієнтами </a:t>
            </a:r>
            <a:r>
              <a:rPr lang="ru-RU" b="1" dirty="0" smtClean="0"/>
              <a:t>ВС</a:t>
            </a:r>
            <a:r>
              <a:rPr lang="en-US" b="1" dirty="0"/>
              <a:t>R</a:t>
            </a:r>
            <a:r>
              <a:rPr lang="en-US" dirty="0"/>
              <a:t>, </a:t>
            </a:r>
            <a:r>
              <a:rPr lang="uk-UA" dirty="0" smtClean="0"/>
              <a:t>більшими або рівними одиниці</a:t>
            </a:r>
            <a:r>
              <a:rPr lang="ru-RU" dirty="0" smtClean="0"/>
              <a:t>. </a:t>
            </a:r>
          </a:p>
          <a:p>
            <a:pPr marL="0" indent="0" algn="just">
              <a:buNone/>
            </a:pPr>
            <a:r>
              <a:rPr lang="ru-RU" dirty="0" smtClean="0"/>
              <a:t>При </a:t>
            </a:r>
            <a:r>
              <a:rPr lang="uk-UA" dirty="0" smtClean="0"/>
              <a:t>застосуванні цього критерію слід пам'ятати, що коефіцієнт </a:t>
            </a:r>
            <a:r>
              <a:rPr lang="ru-RU" b="1" dirty="0" smtClean="0"/>
              <a:t>ВС</a:t>
            </a:r>
            <a:r>
              <a:rPr lang="en-US" b="1" dirty="0"/>
              <a:t>R </a:t>
            </a:r>
            <a:r>
              <a:rPr lang="uk-UA" dirty="0" smtClean="0"/>
              <a:t>має такі недоліки</a:t>
            </a:r>
            <a:r>
              <a:rPr lang="ru-RU" dirty="0" smtClean="0"/>
              <a:t>: </a:t>
            </a:r>
          </a:p>
          <a:p>
            <a:pPr algn="just"/>
            <a:r>
              <a:rPr lang="uk-UA" dirty="0" smtClean="0"/>
              <a:t>може давати неправильні ранжирування за перевагою навіть незалежних </a:t>
            </a:r>
            <a:r>
              <a:rPr lang="uk-UA" dirty="0" err="1" smtClean="0"/>
              <a:t>проєктів</a:t>
            </a:r>
            <a:r>
              <a:rPr lang="uk-UA" dirty="0" smtClean="0"/>
              <a:t>; </a:t>
            </a:r>
          </a:p>
          <a:p>
            <a:pPr algn="just"/>
            <a:r>
              <a:rPr lang="uk-UA" dirty="0" smtClean="0"/>
              <a:t>не годиться для користування при виборі взаємовиключних </a:t>
            </a:r>
            <a:r>
              <a:rPr lang="uk-UA" dirty="0" err="1" smtClean="0"/>
              <a:t>проєктів</a:t>
            </a:r>
            <a:r>
              <a:rPr lang="uk-UA" dirty="0" smtClean="0"/>
              <a:t>; </a:t>
            </a:r>
          </a:p>
          <a:p>
            <a:pPr algn="just"/>
            <a:r>
              <a:rPr lang="uk-UA" dirty="0" smtClean="0"/>
              <a:t>не показує фактичну величину чистих вигід. </a:t>
            </a:r>
          </a:p>
          <a:p>
            <a:pPr algn="just"/>
            <a:r>
              <a:rPr lang="ru-RU" b="1" dirty="0" smtClean="0"/>
              <a:t>ВС</a:t>
            </a:r>
            <a:r>
              <a:rPr lang="en-US" b="1" dirty="0"/>
              <a:t>R </a:t>
            </a:r>
            <a:r>
              <a:rPr lang="uk-UA" b="1" dirty="0" smtClean="0"/>
              <a:t>має кілька варіантів розрахунку. </a:t>
            </a:r>
          </a:p>
          <a:p>
            <a:pPr algn="just"/>
            <a:r>
              <a:rPr lang="uk-UA" dirty="0" smtClean="0"/>
              <a:t>1. При жорстких обмеженнях на капітал, на відміну від обмежень як по капіталу, так і по поточних витратах:</a:t>
            </a:r>
          </a:p>
          <a:p>
            <a:pPr marL="0" indent="0" algn="ctr">
              <a:buNone/>
            </a:pPr>
            <a:r>
              <a:rPr lang="ru-RU" dirty="0" smtClean="0"/>
              <a:t> </a:t>
            </a:r>
            <a:r>
              <a:rPr lang="ru-RU" b="1" dirty="0"/>
              <a:t>ВС</a:t>
            </a:r>
            <a:r>
              <a:rPr lang="en-US" b="1" dirty="0"/>
              <a:t>R=(</a:t>
            </a:r>
            <a:r>
              <a:rPr lang="ru-RU" b="1" dirty="0"/>
              <a:t>В-О)/К, </a:t>
            </a:r>
            <a:endParaRPr lang="ru-RU" b="1" dirty="0" smtClean="0"/>
          </a:p>
          <a:p>
            <a:pPr marL="0" indent="0" algn="just">
              <a:buNone/>
            </a:pPr>
            <a:r>
              <a:rPr lang="ru-RU" dirty="0" smtClean="0"/>
              <a:t>де</a:t>
            </a:r>
            <a:r>
              <a:rPr lang="ru-RU" dirty="0"/>
              <a:t>, </a:t>
            </a:r>
            <a:r>
              <a:rPr lang="ru-RU" dirty="0" smtClean="0"/>
              <a:t>О </a:t>
            </a:r>
            <a:r>
              <a:rPr lang="uk-UA" dirty="0" smtClean="0"/>
              <a:t>- поточні витрати, К - капітальні витрати; </a:t>
            </a:r>
          </a:p>
          <a:p>
            <a:pPr marL="0" indent="0" algn="just">
              <a:buNone/>
            </a:pPr>
            <a:r>
              <a:rPr lang="uk-UA" dirty="0" smtClean="0"/>
              <a:t>2. За наявності дефіцитних або унікальних ресурсів</a:t>
            </a:r>
            <a:r>
              <a:rPr lang="ru-RU" dirty="0" smtClean="0"/>
              <a:t>:</a:t>
            </a:r>
          </a:p>
          <a:p>
            <a:pPr marL="0" indent="0" algn="ctr">
              <a:buNone/>
            </a:pPr>
            <a:r>
              <a:rPr lang="ru-RU" dirty="0" smtClean="0"/>
              <a:t> </a:t>
            </a:r>
            <a:r>
              <a:rPr lang="ru-RU" b="1" dirty="0"/>
              <a:t>ВС</a:t>
            </a:r>
            <a:r>
              <a:rPr lang="en-US" b="1" dirty="0"/>
              <a:t>R=(</a:t>
            </a:r>
            <a:r>
              <a:rPr lang="ru-RU" b="1" dirty="0"/>
              <a:t>В-С)/</a:t>
            </a:r>
            <a:r>
              <a:rPr lang="en-US" b="1" dirty="0"/>
              <a:t>R, </a:t>
            </a:r>
            <a:endParaRPr lang="uk-UA" b="1" dirty="0" smtClean="0"/>
          </a:p>
          <a:p>
            <a:pPr marL="0" indent="0" algn="just">
              <a:buNone/>
            </a:pPr>
            <a:r>
              <a:rPr lang="ru-RU" dirty="0" smtClean="0"/>
              <a:t>де </a:t>
            </a:r>
            <a:r>
              <a:rPr lang="ru-RU" dirty="0"/>
              <a:t>: </a:t>
            </a:r>
            <a:r>
              <a:rPr lang="en-US" dirty="0" smtClean="0"/>
              <a:t>R</a:t>
            </a:r>
            <a:r>
              <a:rPr lang="uk-UA" dirty="0" smtClean="0"/>
              <a:t> </a:t>
            </a:r>
            <a:r>
              <a:rPr lang="en-US" dirty="0" smtClean="0"/>
              <a:t>- </a:t>
            </a:r>
            <a:r>
              <a:rPr lang="uk-UA" dirty="0" smtClean="0"/>
              <a:t>вартість дефіцитних ресурсів </a:t>
            </a:r>
          </a:p>
          <a:p>
            <a:pPr marL="0" indent="0" algn="just">
              <a:buNone/>
            </a:pPr>
            <a:r>
              <a:rPr lang="uk-UA" dirty="0" smtClean="0"/>
              <a:t>Прикладом дефіцитних ресурсів може бути іноземна валюта. Головною потенційною проблемою при застосуванні цих різновидів критерію є подвійний рахунок, якого слід уникати.</a:t>
            </a:r>
          </a:p>
          <a:p>
            <a:pPr marL="0" indent="0" algn="just">
              <a:buNone/>
            </a:pPr>
            <a:r>
              <a:rPr lang="uk-UA" dirty="0" smtClean="0"/>
              <a:t>Критерій ВСR може бути використаний для демонстрації того, наскільки можливе збільшення витрат без перетворення </a:t>
            </a:r>
            <a:r>
              <a:rPr lang="uk-UA" dirty="0" err="1" smtClean="0"/>
              <a:t>проєкту</a:t>
            </a:r>
            <a:r>
              <a:rPr lang="uk-UA" dirty="0" smtClean="0"/>
              <a:t> на економічно непривабливий. Основна перевага критерію полягає в можливості швидкого з'ясування його значень для оцінки впливу на результати </a:t>
            </a:r>
            <a:r>
              <a:rPr lang="uk-UA" dirty="0" err="1" smtClean="0"/>
              <a:t>проєкту</a:t>
            </a:r>
            <a:r>
              <a:rPr lang="uk-UA" dirty="0" smtClean="0"/>
              <a:t> рівнів ризиків та </a:t>
            </a:r>
            <a:r>
              <a:rPr lang="uk-UA" dirty="0" err="1" smtClean="0"/>
              <a:t>непевностей</a:t>
            </a:r>
            <a:r>
              <a:rPr lang="uk-UA" dirty="0" smtClean="0"/>
              <a:t>. </a:t>
            </a:r>
            <a:endParaRPr lang="uk-UA" dirty="0"/>
          </a:p>
        </p:txBody>
      </p:sp>
    </p:spTree>
    <p:extLst>
      <p:ext uri="{BB962C8B-B14F-4D97-AF65-F5344CB8AC3E}">
        <p14:creationId xmlns:p14="http://schemas.microsoft.com/office/powerpoint/2010/main" val="299240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8525" y="624110"/>
            <a:ext cx="8911687" cy="1280890"/>
          </a:xfrm>
        </p:spPr>
        <p:txBody>
          <a:bodyPr/>
          <a:lstStyle/>
          <a:p>
            <a:r>
              <a:rPr lang="uk-UA" b="1" dirty="0"/>
              <a:t>Коефіцієнт вигоди-витрати</a:t>
            </a:r>
            <a:endParaRPr lang="ru-RU" dirty="0"/>
          </a:p>
        </p:txBody>
      </p:sp>
      <p:sp>
        <p:nvSpPr>
          <p:cNvPr id="3" name="Объект 2"/>
          <p:cNvSpPr>
            <a:spLocks noGrp="1"/>
          </p:cNvSpPr>
          <p:nvPr>
            <p:ph idx="1"/>
          </p:nvPr>
        </p:nvSpPr>
        <p:spPr/>
        <p:txBody>
          <a:bodyPr/>
          <a:lstStyle/>
          <a:p>
            <a:r>
              <a:rPr lang="uk-UA" dirty="0" smtClean="0"/>
              <a:t>Для </a:t>
            </a:r>
            <a:r>
              <a:rPr lang="uk-UA" dirty="0"/>
              <a:t>обчислення відносної результативності інвестиційних </a:t>
            </a:r>
            <a:r>
              <a:rPr lang="uk-UA" dirty="0" err="1" smtClean="0"/>
              <a:t>проєктів</a:t>
            </a:r>
            <a:r>
              <a:rPr lang="uk-UA" dirty="0" smtClean="0"/>
              <a:t> </a:t>
            </a:r>
            <a:r>
              <a:rPr lang="uk-UA" dirty="0"/>
              <a:t>застосовується метод співвідношення вигоди-витрати (BCR), який обчислюється як відношення суми приведених вигід до суми приведених витрат за інвестиційним </a:t>
            </a:r>
            <a:r>
              <a:rPr lang="uk-UA" dirty="0" err="1" smtClean="0"/>
              <a:t>проєктом</a:t>
            </a:r>
            <a:r>
              <a:rPr lang="uk-UA" dirty="0"/>
              <a:t>: </a:t>
            </a:r>
            <a:endParaRPr lang="ru-RU" dirty="0"/>
          </a:p>
          <a:p>
            <a:endParaRPr lang="ru-RU" dirty="0"/>
          </a:p>
        </p:txBody>
      </p:sp>
      <p:pic>
        <p:nvPicPr>
          <p:cNvPr id="29" name="Рисунок 28"/>
          <p:cNvPicPr>
            <a:picLocks noChangeAspect="1"/>
          </p:cNvPicPr>
          <p:nvPr/>
        </p:nvPicPr>
        <p:blipFill>
          <a:blip r:embed="rId2"/>
          <a:stretch>
            <a:fillRect/>
          </a:stretch>
        </p:blipFill>
        <p:spPr>
          <a:xfrm>
            <a:off x="4212696" y="3723647"/>
            <a:ext cx="3700236" cy="2276475"/>
          </a:xfrm>
          <a:prstGeom prst="rect">
            <a:avLst/>
          </a:prstGeom>
        </p:spPr>
      </p:pic>
    </p:spTree>
    <p:extLst>
      <p:ext uri="{BB962C8B-B14F-4D97-AF65-F5344CB8AC3E}">
        <p14:creationId xmlns:p14="http://schemas.microsoft.com/office/powerpoint/2010/main" val="285267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Правила роботи з коефіцієнтом вигоди-витрати передбачають, що: </a:t>
            </a:r>
            <a:r>
              <a:rPr lang="ru-RU" dirty="0"/>
              <a:t/>
            </a:r>
            <a:br>
              <a:rPr lang="ru-RU" dirty="0"/>
            </a:br>
            <a:endParaRPr lang="ru-RU" dirty="0"/>
          </a:p>
        </p:txBody>
      </p:sp>
      <p:sp>
        <p:nvSpPr>
          <p:cNvPr id="3" name="Объект 2"/>
          <p:cNvSpPr>
            <a:spLocks noGrp="1"/>
          </p:cNvSpPr>
          <p:nvPr>
            <p:ph idx="1"/>
          </p:nvPr>
        </p:nvSpPr>
        <p:spPr/>
        <p:txBody>
          <a:bodyPr/>
          <a:lstStyle/>
          <a:p>
            <a:pPr lvl="0" fontAlgn="base"/>
            <a:r>
              <a:rPr lang="uk-UA" dirty="0" smtClean="0"/>
              <a:t>не </a:t>
            </a:r>
            <a:r>
              <a:rPr lang="uk-UA" dirty="0"/>
              <a:t>повинен прийматися ні один інвестиційний </a:t>
            </a:r>
            <a:r>
              <a:rPr lang="uk-UA" dirty="0" err="1" smtClean="0"/>
              <a:t>проєкт</a:t>
            </a:r>
            <a:r>
              <a:rPr lang="uk-UA" dirty="0" smtClean="0"/>
              <a:t>, </a:t>
            </a:r>
            <a:r>
              <a:rPr lang="uk-UA" dirty="0"/>
              <a:t>якщо він не забезпечує значення співвідношення вигоди-витрати більшим від 1; </a:t>
            </a:r>
            <a:endParaRPr lang="ru-RU" dirty="0"/>
          </a:p>
          <a:p>
            <a:pPr lvl="0" fontAlgn="base"/>
            <a:r>
              <a:rPr lang="uk-UA" dirty="0"/>
              <a:t>якщо інвестиційний </a:t>
            </a:r>
            <a:r>
              <a:rPr lang="uk-UA" dirty="0" err="1" smtClean="0"/>
              <a:t>проєкт</a:t>
            </a:r>
            <a:r>
              <a:rPr lang="uk-UA" dirty="0" smtClean="0"/>
              <a:t> </a:t>
            </a:r>
            <a:r>
              <a:rPr lang="uk-UA" dirty="0"/>
              <a:t>обирається в умовах фіксованого бюджету або серед </a:t>
            </a:r>
            <a:r>
              <a:rPr lang="uk-UA" dirty="0" err="1"/>
              <a:t>взаємовиключаючих</a:t>
            </a:r>
            <a:r>
              <a:rPr lang="uk-UA" dirty="0"/>
              <a:t> інвестиційних </a:t>
            </a:r>
            <a:r>
              <a:rPr lang="uk-UA" dirty="0" err="1" smtClean="0"/>
              <a:t>проєктів</a:t>
            </a:r>
            <a:r>
              <a:rPr lang="uk-UA" dirty="0"/>
              <a:t>, то перевага має віддаватися тим </a:t>
            </a:r>
            <a:r>
              <a:rPr lang="uk-UA" dirty="0" err="1" smtClean="0"/>
              <a:t>проєктам</a:t>
            </a:r>
            <a:r>
              <a:rPr lang="uk-UA" dirty="0"/>
              <a:t>, які характеризуються найбільшим значенням співвідношення вигоди-витрати. </a:t>
            </a:r>
            <a:endParaRPr lang="ru-RU" dirty="0"/>
          </a:p>
          <a:p>
            <a:pPr marL="0" indent="0" algn="ctr">
              <a:buNone/>
            </a:pPr>
            <a:r>
              <a:rPr lang="uk-UA" dirty="0"/>
              <a:t>Між чистою теперішньої вартістю і співвідношенням вигоди-витрати, за визначенням, повинен існувати взаємозв'язок виду: </a:t>
            </a:r>
            <a:endParaRPr lang="ru-RU" dirty="0"/>
          </a:p>
          <a:p>
            <a:pPr lvl="0" fontAlgn="base"/>
            <a:r>
              <a:rPr lang="uk-UA" dirty="0"/>
              <a:t>коли NPV &gt; 0, то В/С &gt; 1; </a:t>
            </a:r>
            <a:endParaRPr lang="ru-RU" dirty="0"/>
          </a:p>
          <a:p>
            <a:pPr lvl="0" fontAlgn="base"/>
            <a:r>
              <a:rPr lang="uk-UA" dirty="0"/>
              <a:t>коли NPV = 0, то В/С = 1; </a:t>
            </a:r>
            <a:endParaRPr lang="uk-UA" dirty="0" smtClean="0"/>
          </a:p>
          <a:p>
            <a:pPr lvl="0" fontAlgn="base"/>
            <a:r>
              <a:rPr lang="uk-UA" dirty="0" smtClean="0"/>
              <a:t>коли </a:t>
            </a:r>
            <a:r>
              <a:rPr lang="uk-UA" dirty="0"/>
              <a:t>NPV &lt; 0, то В/С &lt; 1. </a:t>
            </a:r>
            <a:endParaRPr lang="ru-RU" dirty="0"/>
          </a:p>
          <a:p>
            <a:endParaRPr lang="ru-RU" dirty="0"/>
          </a:p>
        </p:txBody>
      </p:sp>
    </p:spTree>
    <p:extLst>
      <p:ext uri="{BB962C8B-B14F-4D97-AF65-F5344CB8AC3E}">
        <p14:creationId xmlns:p14="http://schemas.microsoft.com/office/powerpoint/2010/main" val="318915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Що таке бізнес-план і як його написати? | 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110" y="5495731"/>
            <a:ext cx="2282890" cy="1362269"/>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2220686" y="569166"/>
            <a:ext cx="9283926" cy="5342055"/>
          </a:xfrm>
        </p:spPr>
        <p:txBody>
          <a:bodyPr>
            <a:normAutofit lnSpcReduction="10000"/>
          </a:bodyPr>
          <a:lstStyle/>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Однією з форм обґрунтування майбутнього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є бізнес-план. У бізнес-плані обґрунтовуються всі майбутні аспекти діяльності нового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аналізуються можливі проблеми, які можуть виникнути. </a:t>
            </a:r>
          </a:p>
          <a:p>
            <a:pPr marL="0" lvl="0" indent="457200" algn="just">
              <a:spcBef>
                <a:spcPts val="0"/>
              </a:spcBef>
              <a:buClrTx/>
              <a:buNone/>
            </a:pPr>
            <a:endParaRPr lang="uk-UA" dirty="0" smtClean="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Актуальність бізнес-плану залежить від особливостей інноваційних </a:t>
            </a:r>
            <a:r>
              <a:rPr lang="uk-UA" dirty="0" err="1" smtClean="0">
                <a:solidFill>
                  <a:prstClr val="black"/>
                </a:solidFill>
                <a:latin typeface="Arial" panose="020B0604020202020204" pitchFamily="34" charset="0"/>
                <a:cs typeface="Arial" panose="020B0604020202020204" pitchFamily="34" charset="0"/>
              </a:rPr>
              <a:t>проєктів</a:t>
            </a:r>
            <a:r>
              <a:rPr lang="uk-UA" dirty="0" smtClean="0">
                <a:solidFill>
                  <a:prstClr val="black"/>
                </a:solidFill>
                <a:latin typeface="Arial" panose="020B0604020202020204" pitchFamily="34" charset="0"/>
                <a:cs typeface="Arial" panose="020B0604020202020204" pitchFamily="34" charset="0"/>
              </a:rPr>
              <a:t>.</a:t>
            </a:r>
          </a:p>
          <a:p>
            <a:pPr marL="0" lvl="0" indent="457200" algn="just">
              <a:spcBef>
                <a:spcPts val="0"/>
              </a:spcBef>
              <a:buClrTx/>
              <a:buNone/>
            </a:pPr>
            <a:r>
              <a:rPr lang="uk-UA" b="1" dirty="0" smtClean="0">
                <a:solidFill>
                  <a:prstClr val="black"/>
                </a:solidFill>
                <a:latin typeface="Arial" panose="020B0604020202020204" pitchFamily="34" charset="0"/>
                <a:cs typeface="Arial" panose="020B0604020202020204" pitchFamily="34" charset="0"/>
              </a:rPr>
              <a:t>Бізнес-план</a:t>
            </a:r>
            <a:r>
              <a:rPr lang="uk-UA" dirty="0" smtClean="0">
                <a:solidFill>
                  <a:prstClr val="black"/>
                </a:solidFill>
                <a:latin typeface="Arial" panose="020B0604020202020204" pitchFamily="34" charset="0"/>
                <a:cs typeface="Arial" panose="020B0604020202020204" pitchFamily="34" charset="0"/>
              </a:rPr>
              <a:t> — це докладний, чітко структурований і детально  підготовлений документ, що описує цілі і задачі, які необхідно вирішити підприємству, способи досягнення поставлених цілей і техніко-економічні показники підприємства і/або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в результаті їх досягнення.</a:t>
            </a:r>
          </a:p>
          <a:p>
            <a:pPr marL="0" lvl="0" indent="457200" algn="just">
              <a:spcBef>
                <a:spcPts val="0"/>
              </a:spcBef>
              <a:buClrTx/>
              <a:buNone/>
            </a:pPr>
            <a:r>
              <a:rPr lang="uk-UA" b="1" dirty="0" smtClean="0">
                <a:solidFill>
                  <a:prstClr val="black"/>
                </a:solidFill>
                <a:latin typeface="Arial" panose="020B0604020202020204" pitchFamily="34" charset="0"/>
                <a:cs typeface="Arial" panose="020B0604020202020204" pitchFamily="34" charset="0"/>
              </a:rPr>
              <a:t>Бізнес-план:</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 дає можливість визначити життєздатність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в умовах конкуренції;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містить орієнтир розвитку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(підприємства, організації);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служить важливим інструментом отримання фінансової підтримки від зовнішніх інвесторів.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Бізнес-план </a:t>
            </a:r>
            <a:r>
              <a:rPr lang="uk-UA" b="1" dirty="0" smtClean="0">
                <a:solidFill>
                  <a:prstClr val="black"/>
                </a:solidFill>
                <a:latin typeface="Arial" panose="020B0604020202020204" pitchFamily="34" charset="0"/>
                <a:cs typeface="Arial" panose="020B0604020202020204" pitchFamily="34" charset="0"/>
              </a:rPr>
              <a:t>призначений,</a:t>
            </a:r>
            <a:r>
              <a:rPr lang="uk-UA" dirty="0" smtClean="0">
                <a:solidFill>
                  <a:prstClr val="black"/>
                </a:solidFill>
                <a:latin typeface="Arial" panose="020B0604020202020204" pitchFamily="34" charset="0"/>
                <a:cs typeface="Arial" panose="020B0604020202020204" pitchFamily="34" charset="0"/>
              </a:rPr>
              <a:t> перш за все, для трьох категорій учасників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1) менеджерів — творців бізнес-плану, розробка якого, окрім вищезгаданих результатів, дозволяє отримати очевидні переваги від самого процесу планування; </a:t>
            </a:r>
          </a:p>
          <a:p>
            <a:pPr marL="0" lvl="0" indent="45720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2) власників, зацікавлених в складанні бізнес-плану з погляду перспектив розвитку фірми;</a:t>
            </a:r>
          </a:p>
          <a:p>
            <a:pPr marL="0" lvl="0" indent="457200" algn="just">
              <a:spcBef>
                <a:spcPts val="0"/>
              </a:spcBef>
              <a:buClrTx/>
              <a:buNone/>
            </a:pPr>
            <a:r>
              <a:rPr lang="ru-RU" dirty="0" smtClean="0">
                <a:solidFill>
                  <a:prstClr val="black"/>
                </a:solidFill>
                <a:latin typeface="Arial" panose="020B0604020202020204" pitchFamily="34" charset="0"/>
                <a:cs typeface="Arial" panose="020B0604020202020204" pitchFamily="34" charset="0"/>
              </a:rPr>
              <a:t>3) </a:t>
            </a:r>
            <a:r>
              <a:rPr lang="ru-RU" dirty="0" err="1" smtClean="0">
                <a:solidFill>
                  <a:prstClr val="black"/>
                </a:solidFill>
                <a:latin typeface="Arial" panose="020B0604020202020204" pitchFamily="34" charset="0"/>
                <a:cs typeface="Arial" panose="020B0604020202020204" pitchFamily="34" charset="0"/>
              </a:rPr>
              <a:t>інвесторів</a:t>
            </a:r>
            <a:r>
              <a:rPr lang="ru-RU" dirty="0" smtClean="0">
                <a:solidFill>
                  <a:prstClr val="black"/>
                </a:solidFill>
                <a:latin typeface="Arial" panose="020B0604020202020204" pitchFamily="34" charset="0"/>
                <a:cs typeface="Arial" panose="020B0604020202020204" pitchFamily="34" charset="0"/>
              </a:rPr>
              <a:t> — </a:t>
            </a:r>
            <a:r>
              <a:rPr lang="ru-RU" dirty="0" err="1" smtClean="0">
                <a:solidFill>
                  <a:prstClr val="black"/>
                </a:solidFill>
                <a:latin typeface="Arial" panose="020B0604020202020204" pitchFamily="34" charset="0"/>
                <a:cs typeface="Arial" panose="020B0604020202020204" pitchFamily="34" charset="0"/>
              </a:rPr>
              <a:t>зазвичай</a:t>
            </a:r>
            <a:r>
              <a:rPr lang="ru-RU" dirty="0" smtClean="0">
                <a:solidFill>
                  <a:prstClr val="black"/>
                </a:solidFill>
                <a:latin typeface="Arial" panose="020B0604020202020204" pitchFamily="34" charset="0"/>
                <a:cs typeface="Arial" panose="020B0604020202020204" pitchFamily="34" charset="0"/>
              </a:rPr>
              <a:t> </a:t>
            </a:r>
            <a:r>
              <a:rPr lang="ru-RU" dirty="0" err="1" smtClean="0">
                <a:solidFill>
                  <a:prstClr val="black"/>
                </a:solidFill>
                <a:latin typeface="Arial" panose="020B0604020202020204" pitchFamily="34" charset="0"/>
                <a:cs typeface="Arial" panose="020B0604020202020204" pitchFamily="34" charset="0"/>
              </a:rPr>
              <a:t>банків</a:t>
            </a:r>
            <a:r>
              <a:rPr lang="ru-RU" dirty="0" smtClean="0">
                <a:solidFill>
                  <a:prstClr val="black"/>
                </a:solidFill>
                <a:latin typeface="Arial" panose="020B0604020202020204" pitchFamily="34" charset="0"/>
                <a:cs typeface="Arial" panose="020B0604020202020204" pitchFamily="34" charset="0"/>
              </a:rPr>
              <a:t>, для </a:t>
            </a:r>
            <a:r>
              <a:rPr lang="ru-RU" dirty="0" err="1" smtClean="0">
                <a:solidFill>
                  <a:prstClr val="black"/>
                </a:solidFill>
                <a:latin typeface="Arial" panose="020B0604020202020204" pitchFamily="34" charset="0"/>
                <a:cs typeface="Arial" panose="020B0604020202020204" pitchFamily="34" charset="0"/>
              </a:rPr>
              <a:t>яких</a:t>
            </a:r>
            <a:r>
              <a:rPr lang="ru-RU" dirty="0" smtClean="0">
                <a:solidFill>
                  <a:prstClr val="black"/>
                </a:solidFill>
                <a:latin typeface="Arial" panose="020B0604020202020204" pitchFamily="34" charset="0"/>
                <a:cs typeface="Arial" panose="020B0604020202020204" pitchFamily="34" charset="0"/>
              </a:rPr>
              <a:t> </a:t>
            </a:r>
            <a:r>
              <a:rPr lang="ru-RU" dirty="0" err="1" smtClean="0">
                <a:solidFill>
                  <a:prstClr val="black"/>
                </a:solidFill>
                <a:latin typeface="Arial" panose="020B0604020202020204" pitchFamily="34" charset="0"/>
                <a:cs typeface="Arial" panose="020B0604020202020204" pitchFamily="34" charset="0"/>
              </a:rPr>
              <a:t>бізнес</a:t>
            </a:r>
            <a:r>
              <a:rPr lang="ru-RU" dirty="0" smtClean="0">
                <a:solidFill>
                  <a:prstClr val="black"/>
                </a:solidFill>
                <a:latin typeface="Arial" panose="020B0604020202020204" pitchFamily="34" charset="0"/>
                <a:cs typeface="Arial" panose="020B0604020202020204" pitchFamily="34" charset="0"/>
              </a:rPr>
              <a:t>-план є </a:t>
            </a:r>
            <a:r>
              <a:rPr lang="ru-RU" dirty="0" err="1" smtClean="0">
                <a:solidFill>
                  <a:prstClr val="black"/>
                </a:solidFill>
                <a:latin typeface="Arial" panose="020B0604020202020204" pitchFamily="34" charset="0"/>
                <a:cs typeface="Arial" panose="020B0604020202020204" pitchFamily="34" charset="0"/>
              </a:rPr>
              <a:t>обов’язковим</a:t>
            </a:r>
            <a:r>
              <a:rPr lang="ru-RU" dirty="0" smtClean="0">
                <a:solidFill>
                  <a:prstClr val="black"/>
                </a:solidFill>
                <a:latin typeface="Arial" panose="020B0604020202020204" pitchFamily="34" charset="0"/>
                <a:cs typeface="Arial" panose="020B0604020202020204" pitchFamily="34" charset="0"/>
              </a:rPr>
              <a:t> документом, </a:t>
            </a:r>
            <a:r>
              <a:rPr lang="ru-RU" dirty="0" err="1" smtClean="0">
                <a:solidFill>
                  <a:prstClr val="black"/>
                </a:solidFill>
                <a:latin typeface="Arial" panose="020B0604020202020204" pitchFamily="34" charset="0"/>
                <a:cs typeface="Arial" panose="020B0604020202020204" pitchFamily="34" charset="0"/>
              </a:rPr>
              <a:t>підтверджуючим</a:t>
            </a:r>
            <a:r>
              <a:rPr lang="ru-RU" dirty="0" smtClean="0">
                <a:solidFill>
                  <a:prstClr val="black"/>
                </a:solidFill>
                <a:latin typeface="Arial" panose="020B0604020202020204" pitchFamily="34" charset="0"/>
                <a:cs typeface="Arial" panose="020B0604020202020204" pitchFamily="34" charset="0"/>
              </a:rPr>
              <a:t> </a:t>
            </a:r>
            <a:r>
              <a:rPr lang="ru-RU" dirty="0" err="1" smtClean="0">
                <a:solidFill>
                  <a:prstClr val="black"/>
                </a:solidFill>
                <a:latin typeface="Arial" panose="020B0604020202020204" pitchFamily="34" charset="0"/>
                <a:cs typeface="Arial" panose="020B0604020202020204" pitchFamily="34" charset="0"/>
              </a:rPr>
              <a:t>комерційну</a:t>
            </a:r>
            <a:r>
              <a:rPr lang="ru-RU" dirty="0" smtClean="0">
                <a:solidFill>
                  <a:prstClr val="black"/>
                </a:solidFill>
                <a:latin typeface="Arial" panose="020B0604020202020204" pitchFamily="34" charset="0"/>
                <a:cs typeface="Arial" panose="020B0604020202020204" pitchFamily="34" charset="0"/>
              </a:rPr>
              <a:t> </a:t>
            </a:r>
            <a:r>
              <a:rPr lang="ru-RU" dirty="0" err="1" smtClean="0">
                <a:solidFill>
                  <a:prstClr val="black"/>
                </a:solidFill>
                <a:latin typeface="Arial" panose="020B0604020202020204" pitchFamily="34" charset="0"/>
                <a:cs typeface="Arial" panose="020B0604020202020204" pitchFamily="34" charset="0"/>
              </a:rPr>
              <a:t>привабливість</a:t>
            </a:r>
            <a:r>
              <a:rPr lang="ru-RU" dirty="0" smtClean="0">
                <a:solidFill>
                  <a:prstClr val="black"/>
                </a:solidFill>
                <a:latin typeface="Arial" panose="020B0604020202020204" pitchFamily="34" charset="0"/>
                <a:cs typeface="Arial" panose="020B0604020202020204" pitchFamily="34" charset="0"/>
              </a:rPr>
              <a:t> </a:t>
            </a:r>
            <a:r>
              <a:rPr lang="ru-RU" dirty="0" err="1" smtClean="0">
                <a:solidFill>
                  <a:prstClr val="black"/>
                </a:solidFill>
                <a:latin typeface="Arial" panose="020B0604020202020204" pitchFamily="34" charset="0"/>
                <a:cs typeface="Arial" panose="020B0604020202020204" pitchFamily="34" charset="0"/>
              </a:rPr>
              <a:t>проєкту</a:t>
            </a:r>
            <a:r>
              <a:rPr lang="ru-RU" dirty="0" smtClean="0">
                <a:solidFill>
                  <a:prstClr val="black"/>
                </a:solidFill>
                <a:latin typeface="Arial" panose="020B0604020202020204" pitchFamily="34" charset="0"/>
                <a:cs typeface="Arial" panose="020B0604020202020204" pitchFamily="34" charset="0"/>
              </a:rPr>
              <a:t>. </a:t>
            </a:r>
            <a:endParaRPr lang="uk-UA" dirty="0" smtClean="0">
              <a:solidFill>
                <a:prstClr val="black"/>
              </a:solidFill>
              <a:latin typeface="Arial" panose="020B0604020202020204" pitchFamily="34" charset="0"/>
              <a:cs typeface="Arial" panose="020B0604020202020204" pitchFamily="34" charset="0"/>
            </a:endParaRPr>
          </a:p>
          <a:p>
            <a:pPr marL="0" indent="0">
              <a:buNone/>
            </a:pPr>
            <a:endParaRPr lang="uk-UA" dirty="0"/>
          </a:p>
        </p:txBody>
      </p:sp>
      <p:pic>
        <p:nvPicPr>
          <p:cNvPr id="6" name="Picture 4" descr="Що таке бізнес-план і як його написати? | 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2890" cy="13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5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497110"/>
            <a:ext cx="8597900" cy="1280890"/>
          </a:xfrm>
        </p:spPr>
        <p:txBody>
          <a:bodyPr/>
          <a:lstStyle/>
          <a:p>
            <a:r>
              <a:rPr lang="uk-UA" b="1" dirty="0"/>
              <a:t>Рентабельність інвестицій</a:t>
            </a:r>
            <a:r>
              <a:rPr lang="uk-UA" dirty="0"/>
              <a:t> </a:t>
            </a:r>
            <a:endParaRPr lang="ru-RU" dirty="0"/>
          </a:p>
        </p:txBody>
      </p:sp>
      <p:sp>
        <p:nvSpPr>
          <p:cNvPr id="3" name="Объект 2"/>
          <p:cNvSpPr>
            <a:spLocks noGrp="1"/>
          </p:cNvSpPr>
          <p:nvPr>
            <p:ph idx="1"/>
          </p:nvPr>
        </p:nvSpPr>
        <p:spPr>
          <a:xfrm>
            <a:off x="1676400" y="2032000"/>
            <a:ext cx="9677400" cy="3937000"/>
          </a:xfrm>
        </p:spPr>
        <p:txBody>
          <a:bodyPr/>
          <a:lstStyle/>
          <a:p>
            <a:pPr algn="just"/>
            <a:r>
              <a:rPr lang="uk-UA" b="1" dirty="0" smtClean="0"/>
              <a:t>Індекс прибутковості </a:t>
            </a:r>
            <a:r>
              <a:rPr lang="ru-RU" b="1" dirty="0" smtClean="0"/>
              <a:t>(</a:t>
            </a:r>
            <a:r>
              <a:rPr lang="ru-RU" b="1" dirty="0"/>
              <a:t>РІ - </a:t>
            </a:r>
            <a:r>
              <a:rPr lang="en-US" b="1" dirty="0"/>
              <a:t>Profitability Index) </a:t>
            </a:r>
            <a:r>
              <a:rPr lang="ru-RU" dirty="0"/>
              <a:t>є </a:t>
            </a:r>
            <a:r>
              <a:rPr lang="uk-UA" dirty="0" smtClean="0"/>
              <a:t>відношенням суми наведених ефектів (різниця вигід і поточних витрат) до величини інвестицій; </a:t>
            </a:r>
          </a:p>
          <a:p>
            <a:pPr algn="just"/>
            <a:r>
              <a:rPr lang="uk-UA" dirty="0" smtClean="0"/>
              <a:t>або - це відношення суми дисконтованих грошових потоків </a:t>
            </a:r>
            <a:r>
              <a:rPr lang="ru-RU" dirty="0" smtClean="0"/>
              <a:t>до </a:t>
            </a:r>
            <a:r>
              <a:rPr lang="uk-UA" dirty="0" smtClean="0"/>
              <a:t>суми дисконтованих грошових витрат. Дозволяє визначити наскільки збільшиться капітал інвестора в розрахунку на 1 грошову одиницю інвестиційних витрат.</a:t>
            </a:r>
          </a:p>
          <a:p>
            <a:pPr algn="just"/>
            <a:r>
              <a:rPr lang="ru-RU" b="1" dirty="0"/>
              <a:t>РІ</a:t>
            </a:r>
            <a:r>
              <a:rPr lang="ru-RU" dirty="0"/>
              <a:t> </a:t>
            </a:r>
            <a:r>
              <a:rPr lang="uk-UA" dirty="0" smtClean="0"/>
              <a:t>тісно пов'язаний </a:t>
            </a:r>
            <a:r>
              <a:rPr lang="ru-RU" dirty="0" smtClean="0"/>
              <a:t>з </a:t>
            </a:r>
            <a:r>
              <a:rPr lang="en-US" b="1" dirty="0"/>
              <a:t>N</a:t>
            </a:r>
            <a:r>
              <a:rPr lang="ru-RU" b="1" dirty="0"/>
              <a:t>Р</a:t>
            </a:r>
            <a:r>
              <a:rPr lang="en-US" b="1" dirty="0"/>
              <a:t>V.</a:t>
            </a:r>
            <a:r>
              <a:rPr lang="en-US" dirty="0"/>
              <a:t> </a:t>
            </a:r>
            <a:endParaRPr lang="uk-UA" dirty="0" smtClean="0"/>
          </a:p>
          <a:p>
            <a:pPr algn="just"/>
            <a:r>
              <a:rPr lang="uk-UA" dirty="0" smtClean="0"/>
              <a:t>Якщо </a:t>
            </a:r>
            <a:r>
              <a:rPr lang="en-US" dirty="0" smtClean="0"/>
              <a:t>N</a:t>
            </a:r>
            <a:r>
              <a:rPr lang="ru-RU" dirty="0"/>
              <a:t>Р</a:t>
            </a:r>
            <a:r>
              <a:rPr lang="en-US" dirty="0"/>
              <a:t>V </a:t>
            </a:r>
            <a:r>
              <a:rPr lang="ru-RU" dirty="0"/>
              <a:t>позитивна, то й РІ &gt; 1, і </a:t>
            </a:r>
            <a:r>
              <a:rPr lang="uk-UA" dirty="0" smtClean="0"/>
              <a:t>навпаки. </a:t>
            </a:r>
          </a:p>
          <a:p>
            <a:pPr algn="just"/>
            <a:r>
              <a:rPr lang="uk-UA" dirty="0" smtClean="0"/>
              <a:t>Якщо</a:t>
            </a:r>
            <a:r>
              <a:rPr lang="ru-RU" dirty="0" smtClean="0"/>
              <a:t> </a:t>
            </a:r>
            <a:r>
              <a:rPr lang="ru-RU" dirty="0"/>
              <a:t>РІ &gt; 1, </a:t>
            </a:r>
            <a:r>
              <a:rPr lang="ru-RU" dirty="0" err="1" smtClean="0"/>
              <a:t>проєкт</a:t>
            </a:r>
            <a:r>
              <a:rPr lang="ru-RU" dirty="0" smtClean="0"/>
              <a:t> </a:t>
            </a:r>
            <a:r>
              <a:rPr lang="uk-UA" dirty="0" smtClean="0"/>
              <a:t>ефективний, якщо </a:t>
            </a:r>
            <a:r>
              <a:rPr lang="ru-RU" dirty="0" smtClean="0"/>
              <a:t>РІ </a:t>
            </a:r>
            <a:r>
              <a:rPr lang="ru-RU" dirty="0"/>
              <a:t>&lt; 1 </a:t>
            </a:r>
            <a:r>
              <a:rPr lang="ru-RU" dirty="0" smtClean="0"/>
              <a:t>- </a:t>
            </a:r>
            <a:r>
              <a:rPr lang="uk-UA" dirty="0" smtClean="0"/>
              <a:t>неефективний</a:t>
            </a:r>
            <a:r>
              <a:rPr lang="ru-RU" dirty="0" smtClean="0"/>
              <a:t>. </a:t>
            </a:r>
            <a:endParaRPr lang="uk-UA" dirty="0"/>
          </a:p>
        </p:txBody>
      </p:sp>
    </p:spTree>
    <p:extLst>
      <p:ext uri="{BB962C8B-B14F-4D97-AF65-F5344CB8AC3E}">
        <p14:creationId xmlns:p14="http://schemas.microsoft.com/office/powerpoint/2010/main" val="172423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1" y="624111"/>
            <a:ext cx="9371012" cy="798290"/>
          </a:xfrm>
        </p:spPr>
        <p:txBody>
          <a:bodyPr/>
          <a:lstStyle/>
          <a:p>
            <a:r>
              <a:rPr lang="uk-UA" b="1" dirty="0"/>
              <a:t>Рентабельність інвестицій</a:t>
            </a:r>
            <a:r>
              <a:rPr lang="uk-UA" dirty="0"/>
              <a:t> </a:t>
            </a:r>
            <a:endParaRPr lang="ru-RU" dirty="0"/>
          </a:p>
        </p:txBody>
      </p:sp>
      <p:pic>
        <p:nvPicPr>
          <p:cNvPr id="4" name="Объект 3"/>
          <p:cNvPicPr>
            <a:picLocks noGrp="1" noChangeAspect="1"/>
          </p:cNvPicPr>
          <p:nvPr>
            <p:ph idx="1"/>
          </p:nvPr>
        </p:nvPicPr>
        <p:blipFill rotWithShape="1">
          <a:blip r:embed="rId2"/>
          <a:srcRect b="59136"/>
          <a:stretch/>
        </p:blipFill>
        <p:spPr>
          <a:xfrm>
            <a:off x="1018879" y="1665981"/>
            <a:ext cx="10786532" cy="11320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18" y="3530562"/>
            <a:ext cx="10482943" cy="1610153"/>
          </a:xfrm>
          <a:prstGeom prst="rect">
            <a:avLst/>
          </a:prstGeom>
        </p:spPr>
      </p:pic>
    </p:spTree>
    <p:extLst>
      <p:ext uri="{BB962C8B-B14F-4D97-AF65-F5344CB8AC3E}">
        <p14:creationId xmlns:p14="http://schemas.microsoft.com/office/powerpoint/2010/main" val="183227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8400" y="0"/>
            <a:ext cx="11023600" cy="698500"/>
          </a:xfrm>
        </p:spPr>
        <p:txBody>
          <a:bodyPr>
            <a:normAutofit/>
          </a:bodyPr>
          <a:lstStyle/>
          <a:p>
            <a:pPr algn="ctr"/>
            <a:r>
              <a:rPr lang="uk-UA" sz="3200" b="1" dirty="0"/>
              <a:t>Внутрішня ставка </a:t>
            </a:r>
            <a:r>
              <a:rPr lang="uk-UA" sz="3200" b="1" dirty="0" smtClean="0"/>
              <a:t>доходності (рентабельності</a:t>
            </a:r>
            <a:r>
              <a:rPr lang="uk-UA" sz="3200" b="1" dirty="0"/>
              <a:t>)</a:t>
            </a:r>
            <a:r>
              <a:rPr lang="uk-UA" sz="3200" dirty="0"/>
              <a:t> </a:t>
            </a:r>
            <a:endParaRPr lang="ru-RU" sz="3200" dirty="0"/>
          </a:p>
        </p:txBody>
      </p:sp>
      <p:sp>
        <p:nvSpPr>
          <p:cNvPr id="3" name="Объект 2"/>
          <p:cNvSpPr>
            <a:spLocks noGrp="1"/>
          </p:cNvSpPr>
          <p:nvPr>
            <p:ph idx="1"/>
          </p:nvPr>
        </p:nvSpPr>
        <p:spPr>
          <a:xfrm>
            <a:off x="1600200" y="698500"/>
            <a:ext cx="10261600" cy="6159500"/>
          </a:xfrm>
        </p:spPr>
        <p:txBody>
          <a:bodyPr>
            <a:normAutofit fontScale="92500" lnSpcReduction="20000"/>
          </a:bodyPr>
          <a:lstStyle/>
          <a:p>
            <a:pPr algn="just"/>
            <a:r>
              <a:rPr lang="uk-UA" dirty="0" smtClean="0"/>
              <a:t>Внутрішня норма рентабельності </a:t>
            </a:r>
            <a:r>
              <a:rPr lang="uk-UA" b="1" dirty="0" smtClean="0"/>
              <a:t>(IRR). </a:t>
            </a:r>
            <a:r>
              <a:rPr lang="uk-UA" dirty="0" smtClean="0"/>
              <a:t>У літературі зустрічаються й інші назви: внутрішня ставка рентабельності, внутрішня ставка доходу, внутрішня норма прибутковості. </a:t>
            </a:r>
          </a:p>
          <a:p>
            <a:pPr algn="just"/>
            <a:r>
              <a:rPr lang="uk-UA" dirty="0" smtClean="0"/>
              <a:t>ІRR </a:t>
            </a:r>
            <a:r>
              <a:rPr lang="uk-UA" dirty="0" err="1" smtClean="0"/>
              <a:t>проєкту</a:t>
            </a:r>
            <a:r>
              <a:rPr lang="uk-UA" dirty="0" smtClean="0"/>
              <a:t> дорівнює ставці дисконту, при якій сумарні дисконтовані вигоди дорівнюють сумарним дисконтованим витратам, тобто </a:t>
            </a:r>
            <a:r>
              <a:rPr lang="uk-UA" b="1" dirty="0" smtClean="0"/>
              <a:t>ІRR є ставкою дисконту, при якій NРV </a:t>
            </a:r>
            <a:r>
              <a:rPr lang="uk-UA" b="1" dirty="0" err="1" smtClean="0"/>
              <a:t>проєкту</a:t>
            </a:r>
            <a:r>
              <a:rPr lang="uk-UA" b="1" dirty="0" smtClean="0"/>
              <a:t> дорівнює нулю. </a:t>
            </a:r>
            <a:r>
              <a:rPr lang="uk-UA" dirty="0" smtClean="0"/>
              <a:t>ІRR дорівнює максимальному </a:t>
            </a:r>
            <a:r>
              <a:rPr lang="ru-RU" dirty="0" smtClean="0"/>
              <a:t>проценту </a:t>
            </a:r>
            <a:r>
              <a:rPr lang="ru-RU" dirty="0"/>
              <a:t>за </a:t>
            </a:r>
            <a:r>
              <a:rPr lang="uk-UA" dirty="0" smtClean="0"/>
              <a:t>позиками, який можна платити за використання необхідних ресурсів, залишаючись при цьому на беззбитковому рівні. </a:t>
            </a:r>
          </a:p>
          <a:p>
            <a:pPr algn="just"/>
            <a:r>
              <a:rPr lang="uk-UA" dirty="0" smtClean="0"/>
              <a:t>Розрахунок IRR проводиться методом послідовних наближень NPV до нуля при різних ставках дисконту.</a:t>
            </a:r>
          </a:p>
          <a:p>
            <a:pPr algn="just"/>
            <a:r>
              <a:rPr lang="uk-UA" dirty="0" smtClean="0"/>
              <a:t>На практиці визначення </a:t>
            </a:r>
            <a:r>
              <a:rPr lang="uk-UA" b="1" dirty="0" smtClean="0"/>
              <a:t>IRR</a:t>
            </a:r>
            <a:r>
              <a:rPr lang="uk-UA" dirty="0" smtClean="0"/>
              <a:t> проводиться за допомогою такої формули: </a:t>
            </a:r>
          </a:p>
          <a:p>
            <a:pPr marL="0" indent="0" algn="ctr">
              <a:buNone/>
            </a:pPr>
            <a:r>
              <a:rPr lang="uk-UA" b="1" dirty="0" smtClean="0"/>
              <a:t>IRR=</a:t>
            </a:r>
            <a:r>
              <a:rPr lang="uk-UA" b="1" dirty="0" err="1" smtClean="0"/>
              <a:t>A+a</a:t>
            </a:r>
            <a:r>
              <a:rPr lang="uk-UA" b="1" dirty="0" smtClean="0"/>
              <a:t>(B-A)/(a-b) </a:t>
            </a:r>
          </a:p>
          <a:p>
            <a:pPr marL="0" indent="0" algn="just">
              <a:buNone/>
            </a:pPr>
            <a:r>
              <a:rPr lang="uk-UA" dirty="0" smtClean="0"/>
              <a:t>де: А – величина ставки дисконту, при якій NPV позитивна; </a:t>
            </a:r>
          </a:p>
          <a:p>
            <a:pPr marL="0" indent="0" algn="just">
              <a:buNone/>
            </a:pPr>
            <a:r>
              <a:rPr lang="uk-UA" dirty="0" smtClean="0"/>
              <a:t>В – величина ставки дисконту, при якій NPV негативна; </a:t>
            </a:r>
          </a:p>
          <a:p>
            <a:pPr marL="0" indent="0" algn="just">
              <a:buNone/>
            </a:pPr>
            <a:r>
              <a:rPr lang="uk-UA" dirty="0" smtClean="0"/>
              <a:t>а – величина позитивної NPV, при величині ставки дисконту А; </a:t>
            </a:r>
          </a:p>
          <a:p>
            <a:pPr marL="0" indent="0" algn="just">
              <a:buNone/>
            </a:pPr>
            <a:r>
              <a:rPr lang="uk-UA" dirty="0" smtClean="0"/>
              <a:t>в – величина негативної NPV, при величині ставки дисконтів В; </a:t>
            </a:r>
          </a:p>
          <a:p>
            <a:pPr marL="0" indent="0" algn="just">
              <a:buNone/>
            </a:pPr>
            <a:r>
              <a:rPr lang="uk-UA" dirty="0" smtClean="0"/>
              <a:t>Якщо значення IRR </a:t>
            </a:r>
            <a:r>
              <a:rPr lang="uk-UA" dirty="0" err="1" smtClean="0"/>
              <a:t>проєкту</a:t>
            </a:r>
            <a:r>
              <a:rPr lang="uk-UA" dirty="0" smtClean="0"/>
              <a:t> для приватних інвесторів більше за існуючу ставку рефінансування банків, а для держави – за нормативну ставку дисконту, і більше за IRR альтернативних </a:t>
            </a:r>
            <a:r>
              <a:rPr lang="uk-UA" dirty="0" err="1" smtClean="0"/>
              <a:t>проєктів</a:t>
            </a:r>
            <a:r>
              <a:rPr lang="uk-UA" dirty="0" smtClean="0"/>
              <a:t> з урахуванням ступеня ризику, то </a:t>
            </a:r>
            <a:r>
              <a:rPr lang="uk-UA" dirty="0" err="1" smtClean="0"/>
              <a:t>проєкт</a:t>
            </a:r>
            <a:r>
              <a:rPr lang="uk-UA" dirty="0" smtClean="0"/>
              <a:t> може бути рекомендований для фінансування</a:t>
            </a:r>
            <a:r>
              <a:rPr lang="ru-RU" dirty="0" smtClean="0"/>
              <a:t>.</a:t>
            </a:r>
          </a:p>
          <a:p>
            <a:pPr marL="0" indent="0" algn="just">
              <a:buNone/>
            </a:pPr>
            <a:r>
              <a:rPr lang="uk-UA" dirty="0" smtClean="0"/>
              <a:t>Істотна різниця </a:t>
            </a:r>
            <a:r>
              <a:rPr lang="en-US" dirty="0" smtClean="0"/>
              <a:t>NPV </a:t>
            </a:r>
            <a:r>
              <a:rPr lang="ru-RU" dirty="0"/>
              <a:t>та </a:t>
            </a:r>
            <a:r>
              <a:rPr lang="en-US" dirty="0"/>
              <a:t>IRR </a:t>
            </a:r>
            <a:r>
              <a:rPr lang="uk-UA" dirty="0" smtClean="0"/>
              <a:t>полягає</a:t>
            </a:r>
            <a:r>
              <a:rPr lang="ru-RU" dirty="0" smtClean="0"/>
              <a:t> </a:t>
            </a:r>
            <a:r>
              <a:rPr lang="ru-RU" dirty="0"/>
              <a:t>в тому, </a:t>
            </a:r>
            <a:r>
              <a:rPr lang="uk-UA" dirty="0" smtClean="0"/>
              <a:t>що використання </a:t>
            </a:r>
            <a:r>
              <a:rPr lang="en-US" dirty="0" smtClean="0"/>
              <a:t>IRR </a:t>
            </a:r>
            <a:r>
              <a:rPr lang="uk-UA" dirty="0" smtClean="0"/>
              <a:t>завжди веде </a:t>
            </a:r>
            <a:r>
              <a:rPr lang="ru-RU" dirty="0" smtClean="0"/>
              <a:t>до </a:t>
            </a:r>
            <a:r>
              <a:rPr lang="uk-UA" dirty="0" smtClean="0"/>
              <a:t>використання</a:t>
            </a:r>
            <a:r>
              <a:rPr lang="ru-RU" dirty="0" smtClean="0"/>
              <a:t> </a:t>
            </a:r>
            <a:r>
              <a:rPr lang="ru-RU" dirty="0"/>
              <a:t>одного й того самого </a:t>
            </a:r>
            <a:r>
              <a:rPr lang="ru-RU" dirty="0" err="1" smtClean="0"/>
              <a:t>проєкту</a:t>
            </a:r>
            <a:r>
              <a:rPr lang="ru-RU" dirty="0"/>
              <a:t>, </a:t>
            </a:r>
            <a:r>
              <a:rPr lang="uk-UA" dirty="0" smtClean="0"/>
              <a:t>натомість вибір </a:t>
            </a:r>
            <a:r>
              <a:rPr lang="ru-RU" dirty="0" smtClean="0"/>
              <a:t>за </a:t>
            </a:r>
            <a:r>
              <a:rPr lang="en-US" dirty="0"/>
              <a:t>NPV </a:t>
            </a:r>
            <a:r>
              <a:rPr lang="uk-UA" dirty="0" smtClean="0"/>
              <a:t>залежить від вибраної </a:t>
            </a:r>
            <a:r>
              <a:rPr lang="ru-RU" dirty="0" smtClean="0"/>
              <a:t>ставки дисконту. </a:t>
            </a:r>
            <a:r>
              <a:rPr lang="uk-UA" dirty="0" smtClean="0"/>
              <a:t>Вибір </a:t>
            </a:r>
            <a:r>
              <a:rPr lang="uk-UA" dirty="0" err="1" smtClean="0"/>
              <a:t>проєктів</a:t>
            </a:r>
            <a:r>
              <a:rPr lang="uk-UA" dirty="0" smtClean="0"/>
              <a:t> </a:t>
            </a:r>
            <a:r>
              <a:rPr lang="ru-RU" dirty="0" smtClean="0"/>
              <a:t>за </a:t>
            </a:r>
            <a:r>
              <a:rPr lang="en-US" dirty="0" smtClean="0"/>
              <a:t>NPV </a:t>
            </a:r>
            <a:r>
              <a:rPr lang="uk-UA" dirty="0" smtClean="0"/>
              <a:t>правильний настільки, наскільки </a:t>
            </a:r>
            <a:r>
              <a:rPr lang="ru-RU" dirty="0" smtClean="0"/>
              <a:t>правильно </a:t>
            </a:r>
            <a:r>
              <a:rPr lang="uk-UA" dirty="0" smtClean="0"/>
              <a:t>обрано</a:t>
            </a:r>
            <a:r>
              <a:rPr lang="ru-RU" dirty="0" smtClean="0"/>
              <a:t> </a:t>
            </a:r>
            <a:r>
              <a:rPr lang="ru-RU" dirty="0"/>
              <a:t>ставку дисконту. </a:t>
            </a:r>
            <a:endParaRPr lang="uk-UA" dirty="0"/>
          </a:p>
        </p:txBody>
      </p:sp>
    </p:spTree>
    <p:extLst>
      <p:ext uri="{BB962C8B-B14F-4D97-AF65-F5344CB8AC3E}">
        <p14:creationId xmlns:p14="http://schemas.microsoft.com/office/powerpoint/2010/main" val="3060423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868" y="133043"/>
            <a:ext cx="10634132" cy="612023"/>
          </a:xfrm>
        </p:spPr>
        <p:txBody>
          <a:bodyPr>
            <a:normAutofit/>
          </a:bodyPr>
          <a:lstStyle/>
          <a:p>
            <a:r>
              <a:rPr lang="uk-UA" sz="3200" b="1" dirty="0"/>
              <a:t>Внутрішня ставка доходності (рентабельності)</a:t>
            </a:r>
            <a:r>
              <a:rPr lang="uk-UA" sz="3200" dirty="0"/>
              <a:t> </a:t>
            </a:r>
            <a:endParaRPr lang="ru-RU" sz="3200" dirty="0"/>
          </a:p>
        </p:txBody>
      </p:sp>
      <p:pic>
        <p:nvPicPr>
          <p:cNvPr id="6" name="Рисунок 5"/>
          <p:cNvPicPr>
            <a:picLocks noChangeAspect="1"/>
          </p:cNvPicPr>
          <p:nvPr/>
        </p:nvPicPr>
        <p:blipFill>
          <a:blip r:embed="rId2"/>
          <a:stretch>
            <a:fillRect/>
          </a:stretch>
        </p:blipFill>
        <p:spPr>
          <a:xfrm>
            <a:off x="2152758" y="3359476"/>
            <a:ext cx="9444352" cy="3219247"/>
          </a:xfrm>
          <a:prstGeom prst="rect">
            <a:avLst/>
          </a:prstGeom>
        </p:spPr>
      </p:pic>
      <p:pic>
        <p:nvPicPr>
          <p:cNvPr id="7" name="Объект 6"/>
          <p:cNvPicPr>
            <a:picLocks noGrp="1" noChangeAspect="1"/>
          </p:cNvPicPr>
          <p:nvPr>
            <p:ph idx="1"/>
          </p:nvPr>
        </p:nvPicPr>
        <p:blipFill>
          <a:blip r:embed="rId3"/>
          <a:stretch>
            <a:fillRect/>
          </a:stretch>
        </p:blipFill>
        <p:spPr>
          <a:xfrm>
            <a:off x="2152758" y="826197"/>
            <a:ext cx="9402232" cy="2452148"/>
          </a:xfrm>
          <a:prstGeom prst="rect">
            <a:avLst/>
          </a:prstGeom>
        </p:spPr>
      </p:pic>
    </p:spTree>
    <p:extLst>
      <p:ext uri="{BB962C8B-B14F-4D97-AF65-F5344CB8AC3E}">
        <p14:creationId xmlns:p14="http://schemas.microsoft.com/office/powerpoint/2010/main" val="377846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4025" y="230410"/>
            <a:ext cx="8911687" cy="1280890"/>
          </a:xfrm>
        </p:spPr>
        <p:txBody>
          <a:bodyPr>
            <a:normAutofit fontScale="90000"/>
          </a:bodyPr>
          <a:lstStyle/>
          <a:p>
            <a:r>
              <a:rPr lang="uk-UA" dirty="0"/>
              <a:t>Правила роботи з критерієм внутрішньої ставки доходу передбачають, що: </a:t>
            </a:r>
            <a:r>
              <a:rPr lang="ru-RU" dirty="0"/>
              <a:t/>
            </a:r>
            <a:br>
              <a:rPr lang="ru-RU" dirty="0"/>
            </a:br>
            <a:endParaRPr lang="ru-RU" dirty="0"/>
          </a:p>
        </p:txBody>
      </p:sp>
      <p:sp>
        <p:nvSpPr>
          <p:cNvPr id="3" name="Объект 2"/>
          <p:cNvSpPr>
            <a:spLocks noGrp="1"/>
          </p:cNvSpPr>
          <p:nvPr>
            <p:ph idx="1"/>
          </p:nvPr>
        </p:nvSpPr>
        <p:spPr>
          <a:xfrm>
            <a:off x="1511300" y="1511300"/>
            <a:ext cx="10274300" cy="5346700"/>
          </a:xfrm>
        </p:spPr>
        <p:txBody>
          <a:bodyPr>
            <a:normAutofit fontScale="85000" lnSpcReduction="20000"/>
          </a:bodyPr>
          <a:lstStyle/>
          <a:p>
            <a:pPr lvl="0" algn="just" fontAlgn="base"/>
            <a:r>
              <a:rPr lang="uk-UA" sz="2000" dirty="0" smtClean="0"/>
              <a:t>не </a:t>
            </a:r>
            <a:r>
              <a:rPr lang="uk-UA" sz="2000" dirty="0"/>
              <a:t>приймається до реалізації ні один інвестиційний </a:t>
            </a:r>
            <a:r>
              <a:rPr lang="uk-UA" sz="2000" dirty="0" err="1" smtClean="0"/>
              <a:t>проєкт</a:t>
            </a:r>
            <a:r>
              <a:rPr lang="uk-UA" sz="2000" dirty="0" smtClean="0"/>
              <a:t>, </a:t>
            </a:r>
            <a:r>
              <a:rPr lang="uk-UA" sz="2000" dirty="0"/>
              <a:t>якщо він не забезпечує значення внутрішньої ставки доходу, яке перевищує вартість капіталу за інвестиційним </a:t>
            </a:r>
            <a:r>
              <a:rPr lang="uk-UA" sz="2000" dirty="0" err="1" smtClean="0"/>
              <a:t>проєктом</a:t>
            </a:r>
            <a:r>
              <a:rPr lang="uk-UA" sz="2000" dirty="0"/>
              <a:t>; </a:t>
            </a:r>
            <a:endParaRPr lang="ru-RU" sz="2000" dirty="0"/>
          </a:p>
          <a:p>
            <a:pPr lvl="0" algn="just" fontAlgn="base"/>
            <a:r>
              <a:rPr lang="uk-UA" sz="2000" dirty="0"/>
              <a:t>якщо інвестиційний </a:t>
            </a:r>
            <a:r>
              <a:rPr lang="uk-UA" sz="2000" dirty="0" err="1" smtClean="0"/>
              <a:t>проєкт</a:t>
            </a:r>
            <a:r>
              <a:rPr lang="uk-UA" sz="2000" dirty="0" smtClean="0"/>
              <a:t> </a:t>
            </a:r>
            <a:r>
              <a:rPr lang="uk-UA" sz="2000" dirty="0"/>
              <a:t>обирається в умовах фіксованого бюджету або серед інвестиційних </a:t>
            </a:r>
            <a:r>
              <a:rPr lang="uk-UA" sz="2000" dirty="0" err="1" smtClean="0"/>
              <a:t>проєктів</a:t>
            </a:r>
            <a:r>
              <a:rPr lang="uk-UA" sz="2000" dirty="0"/>
              <a:t>, що є </a:t>
            </a:r>
            <a:r>
              <a:rPr lang="uk-UA" sz="2000" dirty="0" err="1"/>
              <a:t>взаємовиключаючими</a:t>
            </a:r>
            <a:r>
              <a:rPr lang="uk-UA" sz="2000" dirty="0"/>
              <a:t>, то перевага віддається тим інвестиційним </a:t>
            </a:r>
            <a:r>
              <a:rPr lang="uk-UA" sz="2000" dirty="0" err="1" smtClean="0"/>
              <a:t>проєктам</a:t>
            </a:r>
            <a:r>
              <a:rPr lang="uk-UA" sz="2000" dirty="0"/>
              <a:t>, які характеризуються найбільшим значенням внутрішньої ставки доходу. </a:t>
            </a:r>
            <a:endParaRPr lang="uk-UA" sz="2000" dirty="0" smtClean="0"/>
          </a:p>
          <a:p>
            <a:pPr marL="0" indent="0" algn="just" fontAlgn="base">
              <a:buNone/>
            </a:pPr>
            <a:r>
              <a:rPr lang="ru-RU" sz="2000" b="1" dirty="0"/>
              <a:t>При </a:t>
            </a:r>
            <a:r>
              <a:rPr lang="uk-UA" sz="2000" b="1" dirty="0"/>
              <a:t>застосуванні</a:t>
            </a:r>
            <a:r>
              <a:rPr lang="ru-RU" sz="2000" b="1" dirty="0"/>
              <a:t> </a:t>
            </a:r>
            <a:r>
              <a:rPr lang="en-US" sz="2000" b="1" dirty="0"/>
              <a:t>IRR </a:t>
            </a:r>
            <a:r>
              <a:rPr lang="uk-UA" sz="2000" b="1" dirty="0"/>
              <a:t>виникають такі труднощі: </a:t>
            </a:r>
            <a:endParaRPr lang="uk-UA" sz="2000" b="1" dirty="0" smtClean="0"/>
          </a:p>
          <a:p>
            <a:pPr marL="0" indent="0" algn="just" fontAlgn="base">
              <a:buNone/>
            </a:pPr>
            <a:r>
              <a:rPr lang="uk-UA" sz="2000" b="1" dirty="0" smtClean="0"/>
              <a:t>1. </a:t>
            </a:r>
            <a:r>
              <a:rPr lang="uk-UA" sz="2000" dirty="0" smtClean="0"/>
              <a:t>Неможливо </a:t>
            </a:r>
            <a:r>
              <a:rPr lang="uk-UA" sz="2000" dirty="0"/>
              <a:t>дати однозначну оцінку </a:t>
            </a:r>
            <a:r>
              <a:rPr lang="en-US" sz="2000" dirty="0"/>
              <a:t>IRR </a:t>
            </a:r>
            <a:r>
              <a:rPr lang="uk-UA" sz="2000" dirty="0" err="1" smtClean="0"/>
              <a:t>проєктів</a:t>
            </a:r>
            <a:r>
              <a:rPr lang="ru-RU" sz="2000" dirty="0"/>
              <a:t>, у </a:t>
            </a:r>
            <a:r>
              <a:rPr lang="uk-UA" sz="2000" dirty="0"/>
              <a:t>яких зміна </a:t>
            </a:r>
            <a:r>
              <a:rPr lang="ru-RU" sz="2000" dirty="0"/>
              <a:t>знака </a:t>
            </a:r>
            <a:r>
              <a:rPr lang="en-US" sz="2000" dirty="0"/>
              <a:t>NPV </a:t>
            </a:r>
            <a:r>
              <a:rPr lang="uk-UA" sz="2000" dirty="0"/>
              <a:t>відбувається більше </a:t>
            </a:r>
            <a:r>
              <a:rPr lang="ru-RU" sz="2000" dirty="0"/>
              <a:t>одного разу. </a:t>
            </a:r>
            <a:endParaRPr lang="ru-RU" sz="2000" dirty="0" smtClean="0"/>
          </a:p>
          <a:p>
            <a:pPr marL="0" indent="0" algn="just" fontAlgn="base">
              <a:buNone/>
            </a:pPr>
            <a:r>
              <a:rPr lang="ru-RU" sz="2000" dirty="0" smtClean="0"/>
              <a:t>2. При </a:t>
            </a:r>
            <a:r>
              <a:rPr lang="uk-UA" sz="2000" dirty="0"/>
              <a:t>аналізі </a:t>
            </a:r>
            <a:r>
              <a:rPr lang="uk-UA" sz="2000" dirty="0" err="1" smtClean="0"/>
              <a:t>проєктів</a:t>
            </a:r>
            <a:r>
              <a:rPr lang="uk-UA" sz="2000" dirty="0" smtClean="0"/>
              <a:t> </a:t>
            </a:r>
            <a:r>
              <a:rPr lang="uk-UA" sz="2000" dirty="0"/>
              <a:t>різного </a:t>
            </a:r>
            <a:r>
              <a:rPr lang="ru-RU" sz="2000" dirty="0"/>
              <a:t>масштабу </a:t>
            </a:r>
            <a:r>
              <a:rPr lang="en-US" sz="2000" dirty="0"/>
              <a:t>IRR </a:t>
            </a:r>
            <a:r>
              <a:rPr lang="ru-RU" sz="2000" dirty="0"/>
              <a:t>не </a:t>
            </a:r>
            <a:r>
              <a:rPr lang="uk-UA" sz="2000" dirty="0"/>
              <a:t>завжди узгоджується </a:t>
            </a:r>
            <a:r>
              <a:rPr lang="ru-RU" sz="2000" dirty="0"/>
              <a:t>з </a:t>
            </a:r>
            <a:r>
              <a:rPr lang="en-US" sz="2000" dirty="0"/>
              <a:t>NPV. </a:t>
            </a:r>
            <a:endParaRPr lang="uk-UA" sz="2000" dirty="0" smtClean="0"/>
          </a:p>
          <a:p>
            <a:pPr marL="0" indent="0" algn="just" fontAlgn="base">
              <a:buNone/>
            </a:pPr>
            <a:r>
              <a:rPr lang="uk-UA" sz="2000" dirty="0" smtClean="0"/>
              <a:t>3. Застосування</a:t>
            </a:r>
            <a:r>
              <a:rPr lang="ru-RU" sz="2000" dirty="0" smtClean="0"/>
              <a:t> </a:t>
            </a:r>
            <a:r>
              <a:rPr lang="en-US" sz="2000" dirty="0"/>
              <a:t>IRR </a:t>
            </a:r>
            <a:r>
              <a:rPr lang="uk-UA" sz="2000" dirty="0"/>
              <a:t>неможливе</a:t>
            </a:r>
            <a:r>
              <a:rPr lang="ru-RU" sz="2000" dirty="0"/>
              <a:t> </a:t>
            </a:r>
            <a:r>
              <a:rPr lang="uk-UA" sz="2000" dirty="0"/>
              <a:t>для вибору альтернативних </a:t>
            </a:r>
            <a:r>
              <a:rPr lang="uk-UA" sz="2000" dirty="0" err="1" smtClean="0"/>
              <a:t>проєктів</a:t>
            </a:r>
            <a:r>
              <a:rPr lang="uk-UA" sz="2000" dirty="0" smtClean="0"/>
              <a:t> </a:t>
            </a:r>
            <a:r>
              <a:rPr lang="uk-UA" sz="2000" dirty="0"/>
              <a:t>відмінного масштабу, різної тривалості та неоднакових часових проміжків</a:t>
            </a:r>
            <a:r>
              <a:rPr lang="ru-RU" sz="2000" dirty="0"/>
              <a:t>. </a:t>
            </a:r>
          </a:p>
          <a:p>
            <a:pPr marL="0" indent="0" algn="just">
              <a:buNone/>
            </a:pPr>
            <a:r>
              <a:rPr lang="uk-UA" sz="1900" dirty="0"/>
              <a:t>Між чистою теперішньою вартістю і внутрішньою ставкою доходності, за визначенням, має існувати взаємозв'язок виду: </a:t>
            </a:r>
            <a:endParaRPr lang="ru-RU" sz="1900" dirty="0"/>
          </a:p>
          <a:p>
            <a:pPr lvl="0" algn="just" fontAlgn="base"/>
            <a:r>
              <a:rPr lang="uk-UA" sz="1900" dirty="0"/>
              <a:t>коли </a:t>
            </a:r>
            <a:r>
              <a:rPr lang="uk-UA" sz="1900" i="1" dirty="0"/>
              <a:t>NPV &gt; 0, </a:t>
            </a:r>
            <a:r>
              <a:rPr lang="uk-UA" sz="1900" dirty="0"/>
              <a:t>то</a:t>
            </a:r>
            <a:r>
              <a:rPr lang="uk-UA" sz="1900" i="1" dirty="0"/>
              <a:t> </a:t>
            </a:r>
            <a:r>
              <a:rPr lang="uk-UA" sz="1900" i="1" dirty="0" smtClean="0"/>
              <a:t>IRR </a:t>
            </a:r>
            <a:r>
              <a:rPr lang="uk-UA" sz="1900" i="1" dirty="0"/>
              <a:t>&gt; і;</a:t>
            </a:r>
            <a:r>
              <a:rPr lang="uk-UA" sz="1900" dirty="0"/>
              <a:t> </a:t>
            </a:r>
            <a:endParaRPr lang="ru-RU" sz="1900" dirty="0"/>
          </a:p>
          <a:p>
            <a:pPr lvl="0" algn="just" fontAlgn="base"/>
            <a:r>
              <a:rPr lang="uk-UA" sz="1900" dirty="0"/>
              <a:t>коли </a:t>
            </a:r>
            <a:r>
              <a:rPr lang="uk-UA" sz="1900" i="1" dirty="0"/>
              <a:t>NPV = 0, </a:t>
            </a:r>
            <a:r>
              <a:rPr lang="uk-UA" sz="1900" dirty="0"/>
              <a:t>то</a:t>
            </a:r>
            <a:r>
              <a:rPr lang="uk-UA" sz="1900" i="1" dirty="0"/>
              <a:t> IRR = і</a:t>
            </a:r>
            <a:r>
              <a:rPr lang="uk-UA" sz="1900" dirty="0"/>
              <a:t>; </a:t>
            </a:r>
            <a:endParaRPr lang="ru-RU" sz="1900" dirty="0"/>
          </a:p>
          <a:p>
            <a:pPr lvl="0" algn="just" fontAlgn="base"/>
            <a:r>
              <a:rPr lang="uk-UA" sz="1900" dirty="0"/>
              <a:t>коли </a:t>
            </a:r>
            <a:r>
              <a:rPr lang="uk-UA" sz="1900" i="1" dirty="0"/>
              <a:t>NPV &lt; 0, </a:t>
            </a:r>
            <a:r>
              <a:rPr lang="uk-UA" sz="1900" dirty="0"/>
              <a:t>то</a:t>
            </a:r>
            <a:r>
              <a:rPr lang="uk-UA" sz="1900" i="1" dirty="0"/>
              <a:t> IRR &lt; і</a:t>
            </a:r>
            <a:r>
              <a:rPr lang="uk-UA" sz="1900" dirty="0"/>
              <a:t>. </a:t>
            </a:r>
            <a:endParaRPr lang="ru-RU" sz="1900" dirty="0"/>
          </a:p>
          <a:p>
            <a:endParaRPr lang="ru-RU" dirty="0"/>
          </a:p>
        </p:txBody>
      </p:sp>
    </p:spTree>
    <p:extLst>
      <p:ext uri="{BB962C8B-B14F-4D97-AF65-F5344CB8AC3E}">
        <p14:creationId xmlns:p14="http://schemas.microsoft.com/office/powerpoint/2010/main" val="210571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525" y="293910"/>
            <a:ext cx="8911687" cy="950690"/>
          </a:xfrm>
        </p:spPr>
        <p:txBody>
          <a:bodyPr/>
          <a:lstStyle/>
          <a:p>
            <a:r>
              <a:rPr lang="uk-UA" b="1" dirty="0"/>
              <a:t>Дисконтований період окупності</a:t>
            </a:r>
            <a:endParaRPr lang="ru-RU" dirty="0"/>
          </a:p>
        </p:txBody>
      </p:sp>
      <p:sp>
        <p:nvSpPr>
          <p:cNvPr id="3" name="Объект 2"/>
          <p:cNvSpPr>
            <a:spLocks noGrp="1"/>
          </p:cNvSpPr>
          <p:nvPr>
            <p:ph idx="1"/>
          </p:nvPr>
        </p:nvSpPr>
        <p:spPr>
          <a:xfrm>
            <a:off x="1687512" y="1727200"/>
            <a:ext cx="10059988" cy="4965700"/>
          </a:xfrm>
        </p:spPr>
        <p:txBody>
          <a:bodyPr>
            <a:normAutofit fontScale="92500" lnSpcReduction="10000"/>
          </a:bodyPr>
          <a:lstStyle/>
          <a:p>
            <a:pPr algn="just"/>
            <a:r>
              <a:rPr lang="ru-RU" b="1" dirty="0"/>
              <a:t>Строк </a:t>
            </a:r>
            <a:r>
              <a:rPr lang="uk-UA" b="1" dirty="0" smtClean="0"/>
              <a:t>окупності</a:t>
            </a:r>
            <a:r>
              <a:rPr lang="ru-RU" b="1" dirty="0" smtClean="0"/>
              <a:t> </a:t>
            </a:r>
            <a:r>
              <a:rPr lang="ru-RU" b="1" dirty="0" err="1" smtClean="0"/>
              <a:t>проєкту</a:t>
            </a:r>
            <a:r>
              <a:rPr lang="ru-RU" b="1" dirty="0" smtClean="0"/>
              <a:t> </a:t>
            </a:r>
            <a:r>
              <a:rPr lang="ru-RU" b="1" dirty="0"/>
              <a:t>(</a:t>
            </a:r>
            <a:r>
              <a:rPr lang="en-US" b="1" dirty="0"/>
              <a:t>D</a:t>
            </a:r>
            <a:r>
              <a:rPr lang="ru-RU" b="1" dirty="0"/>
              <a:t>Р</a:t>
            </a:r>
            <a:r>
              <a:rPr lang="en-US" b="1" dirty="0"/>
              <a:t>B) </a:t>
            </a:r>
            <a:r>
              <a:rPr lang="uk-UA" dirty="0" smtClean="0"/>
              <a:t>використовується переважно </a:t>
            </a:r>
            <a:r>
              <a:rPr lang="ru-RU" dirty="0" smtClean="0"/>
              <a:t>в </a:t>
            </a:r>
            <a:r>
              <a:rPr lang="uk-UA" dirty="0" smtClean="0"/>
              <a:t>промисловості. Він вказує кількість років, потрібних для відшкодування капітальних витрат </a:t>
            </a:r>
            <a:r>
              <a:rPr lang="ru-RU" dirty="0" err="1" smtClean="0"/>
              <a:t>проєкту</a:t>
            </a:r>
            <a:r>
              <a:rPr lang="ru-RU" dirty="0" smtClean="0"/>
              <a:t> </a:t>
            </a:r>
            <a:r>
              <a:rPr lang="ru-RU" dirty="0"/>
              <a:t>з </a:t>
            </a:r>
            <a:r>
              <a:rPr lang="uk-UA" dirty="0" smtClean="0"/>
              <a:t>чистих сумарних доходів </a:t>
            </a:r>
            <a:r>
              <a:rPr lang="uk-UA" dirty="0" err="1" smtClean="0"/>
              <a:t>проєкту</a:t>
            </a:r>
            <a:r>
              <a:rPr lang="uk-UA" dirty="0" smtClean="0"/>
              <a:t>. Критерій прямо пов'язаний з відшкодуванням капітальних витрат у найкоротший період часу і не сприяє </a:t>
            </a:r>
            <a:r>
              <a:rPr lang="uk-UA" dirty="0" err="1" smtClean="0"/>
              <a:t>проєктам</a:t>
            </a:r>
            <a:r>
              <a:rPr lang="uk-UA" dirty="0" smtClean="0"/>
              <a:t>, які дають великі вигоди лише згодом</a:t>
            </a:r>
            <a:r>
              <a:rPr lang="ru-RU" dirty="0" smtClean="0"/>
              <a:t>. </a:t>
            </a:r>
            <a:r>
              <a:rPr lang="uk-UA" dirty="0" smtClean="0"/>
              <a:t>Він не може слугувати</a:t>
            </a:r>
            <a:r>
              <a:rPr lang="ru-RU" dirty="0" smtClean="0"/>
              <a:t> </a:t>
            </a:r>
            <a:r>
              <a:rPr lang="ru-RU" dirty="0"/>
              <a:t>за </a:t>
            </a:r>
            <a:r>
              <a:rPr lang="uk-UA" dirty="0" smtClean="0"/>
              <a:t>міру прибутковості, оскільки грошові потоки після строку окупності не враховуються</a:t>
            </a:r>
            <a:r>
              <a:rPr lang="ru-RU" dirty="0" smtClean="0"/>
              <a:t>. </a:t>
            </a:r>
          </a:p>
          <a:p>
            <a:pPr algn="just"/>
            <a:r>
              <a:rPr lang="uk-UA" b="1" dirty="0" smtClean="0"/>
              <a:t>Період окупності </a:t>
            </a:r>
            <a:r>
              <a:rPr lang="ru-RU" b="1" dirty="0" smtClean="0"/>
              <a:t>(</a:t>
            </a:r>
            <a:r>
              <a:rPr lang="ru-RU" b="1" dirty="0"/>
              <a:t>Р</a:t>
            </a:r>
            <a:r>
              <a:rPr lang="en-US" b="1" dirty="0"/>
              <a:t>B) </a:t>
            </a:r>
            <a:r>
              <a:rPr lang="en-US" dirty="0"/>
              <a:t>– </a:t>
            </a:r>
            <a:r>
              <a:rPr lang="uk-UA" dirty="0" smtClean="0"/>
              <a:t>це період часу протягом якого початкові вкладення ті інші витрати, пов’язані з реалізацією інвестиційного </a:t>
            </a:r>
            <a:r>
              <a:rPr lang="uk-UA" dirty="0" err="1" smtClean="0"/>
              <a:t>проєкту</a:t>
            </a:r>
            <a:r>
              <a:rPr lang="uk-UA" dirty="0" smtClean="0"/>
              <a:t>, покриваються сумарними результатами його здійснення. </a:t>
            </a:r>
          </a:p>
          <a:p>
            <a:pPr algn="just"/>
            <a:r>
              <a:rPr lang="uk-UA" dirty="0" smtClean="0"/>
              <a:t>Спочатку необхідно визначити максимально допустимий період, з яким буде порівнюватись розрахований показник окупності. Перевага віддається </a:t>
            </a:r>
            <a:r>
              <a:rPr lang="uk-UA" dirty="0" err="1" smtClean="0"/>
              <a:t>проєктам</a:t>
            </a:r>
            <a:r>
              <a:rPr lang="uk-UA" dirty="0" smtClean="0"/>
              <a:t> з меншим періодом окупності.</a:t>
            </a:r>
          </a:p>
          <a:p>
            <a:pPr marL="0" indent="0" algn="just">
              <a:buNone/>
            </a:pPr>
            <a:r>
              <a:rPr lang="uk-UA" b="1" dirty="0" smtClean="0"/>
              <a:t>Застосування методу доцільне при таких умовах: </a:t>
            </a:r>
          </a:p>
          <a:p>
            <a:pPr algn="just"/>
            <a:r>
              <a:rPr lang="uk-UA" dirty="0" smtClean="0"/>
              <a:t>1) всі </a:t>
            </a:r>
            <a:r>
              <a:rPr lang="uk-UA" dirty="0" err="1" smtClean="0"/>
              <a:t>проєкти</a:t>
            </a:r>
            <a:r>
              <a:rPr lang="uk-UA" dirty="0" smtClean="0"/>
              <a:t>, що порівнюються, повинні мати однаковий строк існування; </a:t>
            </a:r>
          </a:p>
          <a:p>
            <a:pPr algn="just"/>
            <a:r>
              <a:rPr lang="uk-UA" dirty="0" smtClean="0"/>
              <a:t>2) після закінчення терміну окупності інвестор повинен отримувати приблизно однакові грошові надходження протягом усього строку існування </a:t>
            </a:r>
            <a:r>
              <a:rPr lang="uk-UA" dirty="0" err="1" smtClean="0"/>
              <a:t>проєкту</a:t>
            </a:r>
            <a:r>
              <a:rPr lang="uk-UA" dirty="0" smtClean="0"/>
              <a:t>; </a:t>
            </a:r>
          </a:p>
          <a:p>
            <a:pPr algn="just"/>
            <a:r>
              <a:rPr lang="uk-UA" dirty="0" smtClean="0"/>
              <a:t>3) </a:t>
            </a:r>
            <a:r>
              <a:rPr lang="uk-UA" dirty="0" err="1" smtClean="0"/>
              <a:t>проєкти</a:t>
            </a:r>
            <a:r>
              <a:rPr lang="uk-UA" dirty="0" smtClean="0"/>
              <a:t> повинні пропонувати одноразове вкладення початкових інвестицій. </a:t>
            </a:r>
            <a:endParaRPr lang="uk-UA" dirty="0"/>
          </a:p>
        </p:txBody>
      </p:sp>
    </p:spTree>
    <p:extLst>
      <p:ext uri="{BB962C8B-B14F-4D97-AF65-F5344CB8AC3E}">
        <p14:creationId xmlns:p14="http://schemas.microsoft.com/office/powerpoint/2010/main" val="41388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1" y="624110"/>
            <a:ext cx="9828212" cy="696690"/>
          </a:xfrm>
        </p:spPr>
        <p:txBody>
          <a:bodyPr/>
          <a:lstStyle/>
          <a:p>
            <a:r>
              <a:rPr lang="uk-UA" b="1" dirty="0"/>
              <a:t>Дисконтований період окупності</a:t>
            </a:r>
            <a:endParaRPr lang="ru-RU" dirty="0"/>
          </a:p>
        </p:txBody>
      </p:sp>
      <p:sp>
        <p:nvSpPr>
          <p:cNvPr id="3" name="Объект 2"/>
          <p:cNvSpPr>
            <a:spLocks noGrp="1"/>
          </p:cNvSpPr>
          <p:nvPr>
            <p:ph idx="1"/>
          </p:nvPr>
        </p:nvSpPr>
        <p:spPr>
          <a:xfrm>
            <a:off x="1231900" y="1452033"/>
            <a:ext cx="10058400" cy="5130799"/>
          </a:xfrm>
        </p:spPr>
        <p:txBody>
          <a:bodyPr>
            <a:normAutofit fontScale="92500" lnSpcReduction="20000"/>
          </a:bodyPr>
          <a:lstStyle/>
          <a:p>
            <a:pPr marL="0" indent="0" algn="just">
              <a:buNone/>
            </a:pPr>
            <a:r>
              <a:rPr lang="uk-UA" b="1" dirty="0"/>
              <a:t>Дисконтований період окупності</a:t>
            </a:r>
            <a:r>
              <a:rPr lang="uk-UA" dirty="0"/>
              <a:t> (іноді для "позначення" даного показника використовують словосполучення термін відшкодування капіталу або термін повернення капіталу) являє собою час, протягом якого дисконтовані капітальні витрати за </a:t>
            </a:r>
            <a:r>
              <a:rPr lang="uk-UA" dirty="0" err="1" smtClean="0"/>
              <a:t>проєктом</a:t>
            </a:r>
            <a:r>
              <a:rPr lang="uk-UA" dirty="0" smtClean="0"/>
              <a:t> </a:t>
            </a:r>
            <a:r>
              <a:rPr lang="uk-UA" dirty="0"/>
              <a:t>будуть відшкодовані дисконтованими чистими вигодами, які надходитимуть від його експлуатації. Термін окупності може обчислюватися в часових періодах будь-якої тривалості — кварталах, місяцях, тижнях тощо, проте найчастіше він вимірюється в роках. Вважається, що термін окупності є історично першим, з тих, що нині використовуються, методом оцінки інвестиційних </a:t>
            </a:r>
            <a:r>
              <a:rPr lang="uk-UA" dirty="0" err="1" smtClean="0"/>
              <a:t>проєктів</a:t>
            </a:r>
            <a:r>
              <a:rPr lang="uk-UA" dirty="0"/>
              <a:t>. </a:t>
            </a:r>
            <a:endParaRPr lang="ru-RU" dirty="0"/>
          </a:p>
          <a:p>
            <a:pPr algn="just"/>
            <a:r>
              <a:rPr lang="uk-UA" dirty="0"/>
              <a:t>При розрахунку дисконтованого періоду окупності визначається період, протягом якого кумулятивна теперішня вартість чистих грошових потоків досягне величини початкових інвестиційних витрат (</a:t>
            </a:r>
            <a:r>
              <a:rPr lang="uk-UA" i="1" dirty="0"/>
              <a:t>І</a:t>
            </a:r>
            <a:r>
              <a:rPr lang="uk-UA" i="1" baseline="-25000" dirty="0"/>
              <a:t>0</a:t>
            </a:r>
            <a:r>
              <a:rPr lang="uk-UA" i="1" dirty="0"/>
              <a:t>). </a:t>
            </a:r>
            <a:r>
              <a:rPr lang="uk-UA" dirty="0"/>
              <a:t>Період окупності при цьому можна поділити на цілу (</a:t>
            </a:r>
            <a:r>
              <a:rPr lang="uk-UA" i="1" dirty="0"/>
              <a:t>j</a:t>
            </a:r>
            <a:r>
              <a:rPr lang="uk-UA" dirty="0"/>
              <a:t>) та дробову (</a:t>
            </a:r>
            <a:r>
              <a:rPr lang="uk-UA" i="1" dirty="0"/>
              <a:t>d</a:t>
            </a:r>
            <a:r>
              <a:rPr lang="uk-UA" dirty="0"/>
              <a:t>) частину (</a:t>
            </a:r>
            <a:r>
              <a:rPr lang="uk-UA" i="1" dirty="0"/>
              <a:t>DPP = j + d</a:t>
            </a:r>
            <a:r>
              <a:rPr lang="uk-UA" dirty="0"/>
              <a:t>).  </a:t>
            </a:r>
            <a:endParaRPr lang="ru-RU" dirty="0"/>
          </a:p>
          <a:p>
            <a:pPr algn="just"/>
            <a:r>
              <a:rPr lang="uk-UA" dirty="0"/>
              <a:t>Ціле значення </a:t>
            </a:r>
            <a:r>
              <a:rPr lang="uk-UA" i="1" dirty="0"/>
              <a:t>DPP </a:t>
            </a:r>
            <a:r>
              <a:rPr lang="uk-UA" dirty="0"/>
              <a:t>визначається послідовним додаванням чистих грошових потоків за відповідні періоди часу до моменту коли така сума останній раз буде меншою початкових інвестиційних витрат. При цьому необхідно щоб виконувалось наступна система рівнянь: </a:t>
            </a:r>
            <a:endParaRPr lang="ru-RU" dirty="0"/>
          </a:p>
          <a:p>
            <a:pPr marL="0" indent="0" algn="ctr">
              <a:buNone/>
            </a:pPr>
            <a:r>
              <a:rPr lang="uk-UA" dirty="0"/>
              <a:t>(CF</a:t>
            </a:r>
            <a:r>
              <a:rPr lang="uk-UA" baseline="-25000" dirty="0"/>
              <a:t>1</a:t>
            </a:r>
            <a:r>
              <a:rPr lang="uk-UA" dirty="0"/>
              <a:t> + CF</a:t>
            </a:r>
            <a:r>
              <a:rPr lang="uk-UA" baseline="-25000" dirty="0"/>
              <a:t>2</a:t>
            </a:r>
            <a:r>
              <a:rPr lang="uk-UA" dirty="0"/>
              <a:t> + … + </a:t>
            </a:r>
            <a:r>
              <a:rPr lang="uk-UA" dirty="0" err="1"/>
              <a:t>CF</a:t>
            </a:r>
            <a:r>
              <a:rPr lang="uk-UA" baseline="-25000" dirty="0" err="1"/>
              <a:t>j</a:t>
            </a:r>
            <a:r>
              <a:rPr lang="uk-UA" dirty="0"/>
              <a:t>) ≤ </a:t>
            </a:r>
            <a:r>
              <a:rPr lang="uk-UA" dirty="0" err="1"/>
              <a:t>Io</a:t>
            </a:r>
            <a:r>
              <a:rPr lang="uk-UA" dirty="0"/>
              <a:t>   1 ≤ j ≤ n </a:t>
            </a:r>
            <a:endParaRPr lang="ru-RU" dirty="0"/>
          </a:p>
          <a:p>
            <a:r>
              <a:rPr lang="uk-UA" dirty="0" err="1"/>
              <a:t>Дробна</a:t>
            </a:r>
            <a:r>
              <a:rPr lang="uk-UA" dirty="0"/>
              <a:t> частина дисконтованого періоду окупності визначається за формулою: </a:t>
            </a:r>
            <a:endParaRPr lang="uk-UA" dirty="0" smtClean="0"/>
          </a:p>
          <a:p>
            <a:pPr marL="0" indent="0" algn="ctr">
              <a:buNone/>
            </a:pPr>
            <a:r>
              <a:rPr lang="uk-UA" dirty="0" smtClean="0"/>
              <a:t>d </a:t>
            </a:r>
            <a:r>
              <a:rPr lang="uk-UA" dirty="0"/>
              <a:t>= (</a:t>
            </a:r>
            <a:r>
              <a:rPr lang="uk-UA" dirty="0" err="1"/>
              <a:t>Io</a:t>
            </a:r>
            <a:r>
              <a:rPr lang="uk-UA" dirty="0"/>
              <a:t> – [CF</a:t>
            </a:r>
            <a:r>
              <a:rPr lang="uk-UA" baseline="-25000" dirty="0"/>
              <a:t>1</a:t>
            </a:r>
            <a:r>
              <a:rPr lang="uk-UA" dirty="0"/>
              <a:t> + CF</a:t>
            </a:r>
            <a:r>
              <a:rPr lang="uk-UA" baseline="-25000" dirty="0"/>
              <a:t>2</a:t>
            </a:r>
            <a:r>
              <a:rPr lang="uk-UA" dirty="0"/>
              <a:t> + … + </a:t>
            </a:r>
            <a:r>
              <a:rPr lang="uk-UA" dirty="0" err="1"/>
              <a:t>CF</a:t>
            </a:r>
            <a:r>
              <a:rPr lang="uk-UA" baseline="-25000" dirty="0" err="1"/>
              <a:t>j</a:t>
            </a:r>
            <a:r>
              <a:rPr lang="uk-UA" dirty="0"/>
              <a:t>]) / CF</a:t>
            </a:r>
            <a:r>
              <a:rPr lang="uk-UA" baseline="-25000" dirty="0"/>
              <a:t>j+1</a:t>
            </a:r>
            <a:r>
              <a:rPr lang="uk-UA" dirty="0"/>
              <a:t> </a:t>
            </a:r>
            <a:endParaRPr lang="ru-RU" dirty="0"/>
          </a:p>
          <a:p>
            <a:endParaRPr lang="ru-RU" dirty="0"/>
          </a:p>
        </p:txBody>
      </p:sp>
    </p:spTree>
    <p:extLst>
      <p:ext uri="{BB962C8B-B14F-4D97-AF65-F5344CB8AC3E}">
        <p14:creationId xmlns:p14="http://schemas.microsoft.com/office/powerpoint/2010/main" val="329649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922336" y="532638"/>
            <a:ext cx="8915400" cy="3778250"/>
          </a:xfrm>
        </p:spPr>
        <p:txBody>
          <a:bodyPr>
            <a:normAutofit fontScale="97500"/>
          </a:bodyPr>
          <a:lstStyle/>
          <a:p>
            <a:pPr marL="0" indent="0" algn="just">
              <a:spcBef>
                <a:spcPts val="600"/>
              </a:spcBef>
              <a:buNone/>
            </a:pPr>
            <a:r>
              <a:rPr lang="ru-RU" sz="2700" b="1" i="1" dirty="0" smtClean="0">
                <a:solidFill>
                  <a:schemeClr val="tx1"/>
                </a:solidFill>
                <a:latin typeface="Times New Roman" panose="02020603050405020304" pitchFamily="18" charset="0"/>
                <a:cs typeface="Times New Roman" panose="02020603050405020304" pitchFamily="18" charset="0"/>
              </a:rPr>
              <a:t>Приклад</a:t>
            </a:r>
            <a:r>
              <a:rPr lang="ru-RU" sz="2700" dirty="0" smtClean="0">
                <a:solidFill>
                  <a:schemeClr val="tx1"/>
                </a:solidFill>
                <a:latin typeface="Times New Roman" panose="02020603050405020304" pitchFamily="18" charset="0"/>
                <a:cs typeface="Times New Roman" panose="02020603050405020304" pitchFamily="18" charset="0"/>
              </a:rPr>
              <a:t> </a:t>
            </a:r>
            <a:r>
              <a:rPr lang="uk-UA" sz="2700" dirty="0" smtClean="0">
                <a:solidFill>
                  <a:schemeClr val="tx1"/>
                </a:solidFill>
                <a:latin typeface="Times New Roman" panose="02020603050405020304" pitchFamily="18" charset="0"/>
                <a:cs typeface="Times New Roman" panose="02020603050405020304" pitchFamily="18" charset="0"/>
              </a:rPr>
              <a:t>визначення </a:t>
            </a:r>
            <a:r>
              <a:rPr lang="uk-UA" sz="2700" dirty="0">
                <a:solidFill>
                  <a:schemeClr val="tx1"/>
                </a:solidFill>
                <a:latin typeface="Times New Roman" panose="02020603050405020304" pitchFamily="18" charset="0"/>
                <a:cs typeface="Times New Roman" panose="02020603050405020304" pitchFamily="18" charset="0"/>
              </a:rPr>
              <a:t>основних фінансових показників для </a:t>
            </a:r>
            <a:r>
              <a:rPr lang="uk-UA" sz="2700" dirty="0" smtClean="0">
                <a:solidFill>
                  <a:schemeClr val="tx1"/>
                </a:solidFill>
                <a:latin typeface="Times New Roman" panose="02020603050405020304" pitchFamily="18" charset="0"/>
                <a:cs typeface="Times New Roman" panose="02020603050405020304" pitchFamily="18" charset="0"/>
              </a:rPr>
              <a:t>обґрунту­вання </a:t>
            </a:r>
            <a:r>
              <a:rPr lang="uk-UA" sz="2700" dirty="0">
                <a:solidFill>
                  <a:schemeClr val="tx1"/>
                </a:solidFill>
                <a:latin typeface="Times New Roman" panose="02020603050405020304" pitchFamily="18" charset="0"/>
                <a:cs typeface="Times New Roman" panose="02020603050405020304" pitchFamily="18" charset="0"/>
              </a:rPr>
              <a:t>доцільності </a:t>
            </a:r>
            <a:r>
              <a:rPr lang="uk-UA" sz="2700" dirty="0" err="1" smtClean="0">
                <a:solidFill>
                  <a:schemeClr val="tx1"/>
                </a:solidFill>
                <a:latin typeface="Times New Roman" panose="02020603050405020304" pitchFamily="18" charset="0"/>
                <a:cs typeface="Times New Roman" panose="02020603050405020304" pitchFamily="18" charset="0"/>
              </a:rPr>
              <a:t>проєкту</a:t>
            </a:r>
            <a:r>
              <a:rPr lang="uk-UA" sz="2700" dirty="0" smtClean="0">
                <a:solidFill>
                  <a:schemeClr val="tx1"/>
                </a:solidFill>
                <a:latin typeface="Times New Roman" panose="02020603050405020304" pitchFamily="18" charset="0"/>
                <a:cs typeface="Times New Roman" panose="02020603050405020304" pitchFamily="18" charset="0"/>
              </a:rPr>
              <a:t> </a:t>
            </a:r>
            <a:r>
              <a:rPr lang="uk-UA" sz="2700" dirty="0">
                <a:solidFill>
                  <a:schemeClr val="tx1"/>
                </a:solidFill>
                <a:latin typeface="Times New Roman" panose="02020603050405020304" pitchFamily="18" charset="0"/>
                <a:cs typeface="Times New Roman" panose="02020603050405020304" pitchFamily="18" charset="0"/>
              </a:rPr>
              <a:t>(</a:t>
            </a:r>
            <a:r>
              <a:rPr lang="uk-UA" sz="2700" dirty="0" smtClean="0">
                <a:solidFill>
                  <a:schemeClr val="tx1"/>
                </a:solidFill>
                <a:latin typeface="Times New Roman" panose="02020603050405020304" pitchFamily="18" charset="0"/>
                <a:cs typeface="Times New Roman" panose="02020603050405020304" pitchFamily="18" charset="0"/>
              </a:rPr>
              <a:t>табл.2</a:t>
            </a:r>
            <a:r>
              <a:rPr lang="uk-UA" sz="2700" dirty="0" smtClean="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 </a:t>
            </a:r>
            <a:endParaRPr lang="uk-UA"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600"/>
              </a:spcBef>
              <a:buNone/>
            </a:pPr>
            <a:r>
              <a:rPr lang="uk-UA" dirty="0" smtClean="0">
                <a:solidFill>
                  <a:schemeClr val="tx1"/>
                </a:solidFill>
                <a:latin typeface="Times New Roman" panose="02020603050405020304" pitchFamily="18" charset="0"/>
                <a:cs typeface="Times New Roman" panose="02020603050405020304" pitchFamily="18" charset="0"/>
              </a:rPr>
              <a:t>1</a:t>
            </a:r>
            <a:r>
              <a:rPr lang="uk-UA" dirty="0">
                <a:solidFill>
                  <a:schemeClr val="tx1"/>
                </a:solidFill>
                <a:latin typeface="Times New Roman" panose="02020603050405020304" pitchFamily="18" charset="0"/>
                <a:cs typeface="Times New Roman" panose="02020603050405020304" pitchFamily="18" charset="0"/>
              </a:rPr>
              <a:t>. Сума інвестицій у </a:t>
            </a:r>
            <a:r>
              <a:rPr lang="uk-UA" dirty="0" err="1" smtClean="0">
                <a:solidFill>
                  <a:schemeClr val="tx1"/>
                </a:solidFill>
                <a:latin typeface="Times New Roman" panose="02020603050405020304" pitchFamily="18" charset="0"/>
                <a:cs typeface="Times New Roman" panose="02020603050405020304" pitchFamily="18" charset="0"/>
              </a:rPr>
              <a:t>проєкт</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становить 450 тис. грн.</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spcBef>
                <a:spcPts val="600"/>
              </a:spcBef>
              <a:buNone/>
            </a:pPr>
            <a:r>
              <a:rPr lang="uk-UA" dirty="0" smtClean="0">
                <a:solidFill>
                  <a:schemeClr val="tx1"/>
                </a:solidFill>
                <a:latin typeface="Times New Roman" panose="02020603050405020304" pitchFamily="18" charset="0"/>
                <a:cs typeface="Times New Roman" panose="02020603050405020304" pitchFamily="18" charset="0"/>
              </a:rPr>
              <a:t>2. Дисконтовані грошові потоки в результаті реалізації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smtClean="0">
                <a:solidFill>
                  <a:schemeClr val="tx1"/>
                </a:solidFill>
                <a:latin typeface="Times New Roman" panose="02020603050405020304" pitchFamily="18" charset="0"/>
                <a:cs typeface="Times New Roman" panose="02020603050405020304" pitchFamily="18" charset="0"/>
              </a:rPr>
              <a:t> ста­новитимуть за 2021-2024 </a:t>
            </a:r>
            <a:r>
              <a:rPr lang="uk-UA" dirty="0" err="1" smtClean="0">
                <a:solidFill>
                  <a:schemeClr val="tx1"/>
                </a:solidFill>
                <a:latin typeface="Times New Roman" panose="02020603050405020304" pitchFamily="18" charset="0"/>
                <a:cs typeface="Times New Roman" panose="02020603050405020304" pitchFamily="18" charset="0"/>
              </a:rPr>
              <a:t>pp</a:t>
            </a:r>
            <a:r>
              <a:rPr lang="uk-UA" dirty="0" smtClean="0">
                <a:solidFill>
                  <a:schemeClr val="tx1"/>
                </a:solidFill>
                <a:latin typeface="Times New Roman" panose="02020603050405020304" pitchFamily="18" charset="0"/>
                <a:cs typeface="Times New Roman" panose="02020603050405020304" pitchFamily="18" charset="0"/>
              </a:rPr>
              <a:t>. 582,97 тис. грн.</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600"/>
              </a:spcBef>
              <a:buNone/>
            </a:pPr>
            <a:r>
              <a:rPr lang="uk-UA" dirty="0" smtClean="0">
                <a:solidFill>
                  <a:schemeClr val="tx1"/>
                </a:solidFill>
                <a:latin typeface="Times New Roman" panose="02020603050405020304" pitchFamily="18" charset="0"/>
                <a:cs typeface="Times New Roman" panose="02020603050405020304" pitchFamily="18" charset="0"/>
              </a:rPr>
              <a:t>3</a:t>
            </a:r>
            <a:r>
              <a:rPr lang="uk-UA" dirty="0">
                <a:solidFill>
                  <a:schemeClr val="tx1"/>
                </a:solidFill>
                <a:latin typeface="Times New Roman" panose="02020603050405020304" pitchFamily="18" charset="0"/>
                <a:cs typeface="Times New Roman" panose="02020603050405020304" pitchFamily="18" charset="0"/>
              </a:rPr>
              <a:t>. Чиста теперішня вартість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smtClean="0">
                <a:solidFill>
                  <a:schemeClr val="tx1"/>
                </a:solidFill>
                <a:latin typeface="Times New Roman" panose="02020603050405020304" pitchFamily="18" charset="0"/>
                <a:cs typeface="Times New Roman" panose="02020603050405020304" pitchFamily="18" charset="0"/>
              </a:rPr>
              <a:t> </a:t>
            </a:r>
            <a:r>
              <a:rPr lang="uk-UA" b="1" dirty="0">
                <a:solidFill>
                  <a:schemeClr val="tx1"/>
                </a:solidFill>
                <a:latin typeface="Times New Roman" panose="02020603050405020304" pitchFamily="18" charset="0"/>
                <a:cs typeface="Times New Roman" panose="02020603050405020304" pitchFamily="18" charset="0"/>
              </a:rPr>
              <a:t>582,97-450,0 = 132,97</a:t>
            </a:r>
            <a:r>
              <a:rPr lang="uk-UA" dirty="0">
                <a:solidFill>
                  <a:schemeClr val="tx1"/>
                </a:solidFill>
                <a:latin typeface="Times New Roman" panose="02020603050405020304" pitchFamily="18" charset="0"/>
                <a:cs typeface="Times New Roman" panose="02020603050405020304" pitchFamily="18" charset="0"/>
              </a:rPr>
              <a:t> тис. грн. Оскільки, NPV &gt; 0, інвестиційний </a:t>
            </a:r>
            <a:r>
              <a:rPr lang="uk-UA" dirty="0" err="1" smtClean="0">
                <a:solidFill>
                  <a:schemeClr val="tx1"/>
                </a:solidFill>
                <a:latin typeface="Times New Roman" panose="02020603050405020304" pitchFamily="18" charset="0"/>
                <a:cs typeface="Times New Roman" panose="02020603050405020304" pitchFamily="18" charset="0"/>
              </a:rPr>
              <a:t>проєкт</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є вигідним для підприємства-інвестора. За три роки функціонування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грошовий потік не лише задовольняє наміри інвестора щодо одержання до­ ходу, а й перевищує очікувані доходи на 132,97 тис. грн.</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spcBef>
                <a:spcPts val="600"/>
              </a:spcBef>
              <a:buNone/>
            </a:pPr>
            <a:r>
              <a:rPr lang="uk-UA" dirty="0">
                <a:solidFill>
                  <a:schemeClr val="tx1"/>
                </a:solidFill>
                <a:latin typeface="Times New Roman" panose="02020603050405020304" pitchFamily="18" charset="0"/>
                <a:cs typeface="Times New Roman" panose="02020603050405020304" pitchFamily="18" charset="0"/>
              </a:rPr>
              <a:t>4. Термін окупності інвестицій. </a:t>
            </a:r>
            <a:r>
              <a:rPr lang="en-US" dirty="0"/>
              <a:t/>
            </a:r>
            <a:br>
              <a:rPr lang="en-US" dirty="0"/>
            </a:b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345" y="3791286"/>
            <a:ext cx="8376557" cy="2710543"/>
          </a:xfrm>
          <a:prstGeom prst="rect">
            <a:avLst/>
          </a:prstGeom>
        </p:spPr>
      </p:pic>
    </p:spTree>
    <p:extLst>
      <p:ext uri="{BB962C8B-B14F-4D97-AF65-F5344CB8AC3E}">
        <p14:creationId xmlns:p14="http://schemas.microsoft.com/office/powerpoint/2010/main" val="180261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585" y="624110"/>
            <a:ext cx="10261028" cy="1280890"/>
          </a:xfrm>
        </p:spPr>
        <p:txBody>
          <a:bodyPr>
            <a:normAutofit fontScale="90000"/>
          </a:bodyPr>
          <a:lstStyle/>
          <a:p>
            <a:r>
              <a:rPr lang="ru-RU" sz="4400" b="1" i="1" dirty="0" err="1">
                <a:solidFill>
                  <a:schemeClr val="tx1"/>
                </a:solidFill>
                <a:latin typeface="Times New Roman" panose="02020603050405020304" pitchFamily="18" charset="0"/>
                <a:cs typeface="Times New Roman" panose="02020603050405020304" pitchFamily="18" charset="0"/>
              </a:rPr>
              <a:t>Таблиця</a:t>
            </a:r>
            <a:r>
              <a:rPr lang="ru-RU" sz="4400" b="1" i="1" dirty="0">
                <a:solidFill>
                  <a:schemeClr val="tx1"/>
                </a:solidFill>
                <a:latin typeface="Times New Roman" panose="02020603050405020304" pitchFamily="18" charset="0"/>
                <a:cs typeface="Times New Roman" panose="02020603050405020304" pitchFamily="18" charset="0"/>
              </a:rPr>
              <a:t> 2</a:t>
            </a:r>
            <a:r>
              <a:rPr lang="ru-RU" sz="4000" b="1" i="1" dirty="0">
                <a:solidFill>
                  <a:schemeClr val="tx1"/>
                </a:solidFill>
                <a:latin typeface="Times New Roman" panose="02020603050405020304" pitchFamily="18" charset="0"/>
                <a:cs typeface="Times New Roman" panose="02020603050405020304" pitchFamily="18" charset="0"/>
              </a:rPr>
              <a:t>.</a:t>
            </a:r>
            <a:br>
              <a:rPr lang="ru-RU" sz="4000" b="1" i="1" dirty="0">
                <a:solidFill>
                  <a:schemeClr val="tx1"/>
                </a:solidFill>
                <a:latin typeface="Times New Roman" panose="02020603050405020304" pitchFamily="18" charset="0"/>
                <a:cs typeface="Times New Roman" panose="02020603050405020304" pitchFamily="18" charset="0"/>
              </a:rPr>
            </a:br>
            <a:r>
              <a:rPr lang="uk-UA" dirty="0">
                <a:solidFill>
                  <a:schemeClr val="tx1"/>
                </a:solidFill>
                <a:latin typeface="Times New Roman" panose="02020603050405020304" pitchFamily="18" charset="0"/>
                <a:cs typeface="Times New Roman" panose="02020603050405020304" pitchFamily="18" charset="0"/>
              </a:rPr>
              <a:t>Розрахунок  ефективності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a:solidFill>
                  <a:schemeClr val="tx1"/>
                </a:solidFill>
                <a:latin typeface="Times New Roman" panose="02020603050405020304" pitchFamily="18" charset="0"/>
                <a:cs typeface="Times New Roman" panose="02020603050405020304" pitchFamily="18" charset="0"/>
              </a:rPr>
              <a:t>, що аналізується</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uk-UA" dirty="0"/>
          </a:p>
        </p:txBody>
      </p:sp>
      <p:pic>
        <p:nvPicPr>
          <p:cNvPr id="4" name="Місце для вмісту 3"/>
          <p:cNvPicPr>
            <a:picLocks noGrp="1" noChangeAspect="1"/>
          </p:cNvPicPr>
          <p:nvPr>
            <p:ph idx="1"/>
          </p:nvPr>
        </p:nvPicPr>
        <p:blipFill>
          <a:blip r:embed="rId2"/>
          <a:stretch>
            <a:fillRect/>
          </a:stretch>
        </p:blipFill>
        <p:spPr>
          <a:xfrm>
            <a:off x="2005128" y="2161032"/>
            <a:ext cx="7578114" cy="3778250"/>
          </a:xfrm>
          <a:prstGeom prst="rect">
            <a:avLst/>
          </a:prstGeom>
          <a:solidFill>
            <a:schemeClr val="bg1"/>
          </a:solidFill>
        </p:spPr>
      </p:pic>
    </p:spTree>
    <p:extLst>
      <p:ext uri="{BB962C8B-B14F-4D97-AF65-F5344CB8AC3E}">
        <p14:creationId xmlns:p14="http://schemas.microsoft.com/office/powerpoint/2010/main" val="2852777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903412" y="752856"/>
            <a:ext cx="8915400" cy="3777622"/>
          </a:xfrm>
        </p:spPr>
        <p:txBody>
          <a:bodyPr/>
          <a:lstStyle/>
          <a:p>
            <a:pPr lvl="0">
              <a:buClr>
                <a:srgbClr val="90C226"/>
              </a:buClr>
              <a:buSzPct val="80000"/>
              <a:buFont typeface="Wingdings 3" charset="2"/>
              <a:buChar char=""/>
            </a:pPr>
            <a:r>
              <a:rPr lang="uk-UA" sz="2000" dirty="0">
                <a:solidFill>
                  <a:prstClr val="black"/>
                </a:solidFill>
                <a:latin typeface="Times New Roman" panose="02020603050405020304" pitchFamily="18" charset="0"/>
                <a:cs typeface="Times New Roman" panose="02020603050405020304" pitchFamily="18" charset="0"/>
              </a:rPr>
              <a:t>5. Внутрішня норма рентабельності. Для розрахунку даного показ­ника визначимо NPV, для якої ставки дисконту є негативними. На­ приклад, при ставці дисконту 40%, NPV дорівнює 416,98 тис. грн. </a:t>
            </a:r>
          </a:p>
          <a:p>
            <a:pPr marL="0" lvl="0" indent="0">
              <a:buClr>
                <a:srgbClr val="90C226"/>
              </a:buClr>
              <a:buSzPct val="80000"/>
              <a:buNone/>
            </a:pPr>
            <a:r>
              <a:rPr lang="uk-UA" sz="2000" dirty="0">
                <a:solidFill>
                  <a:prstClr val="black"/>
                </a:solidFill>
                <a:latin typeface="Times New Roman" panose="02020603050405020304" pitchFamily="18" charset="0"/>
                <a:cs typeface="Times New Roman" panose="02020603050405020304" pitchFamily="18" charset="0"/>
              </a:rPr>
              <a:t>Отже, IRR = 0,95, або при ставці 95% сумарні дисконтовані виго­ди дорівнюють сумарним дисконтованим витратам. Тобто IRR є ставкою дисконту, при якій NPV </a:t>
            </a:r>
            <a:r>
              <a:rPr lang="uk-UA" sz="2000" dirty="0" err="1" smtClean="0">
                <a:solidFill>
                  <a:prstClr val="black"/>
                </a:solidFill>
                <a:latin typeface="Times New Roman" panose="02020603050405020304" pitchFamily="18" charset="0"/>
                <a:cs typeface="Times New Roman" panose="02020603050405020304" pitchFamily="18" charset="0"/>
              </a:rPr>
              <a:t>проєкту</a:t>
            </a:r>
            <a:r>
              <a:rPr lang="uk-UA" sz="2000" dirty="0" smtClean="0">
                <a:solidFill>
                  <a:prstClr val="black"/>
                </a:solidFill>
                <a:latin typeface="Times New Roman" panose="02020603050405020304" pitchFamily="18" charset="0"/>
                <a:cs typeface="Times New Roman" panose="02020603050405020304" pitchFamily="18" charset="0"/>
              </a:rPr>
              <a:t> </a:t>
            </a:r>
            <a:r>
              <a:rPr lang="uk-UA" sz="2000" dirty="0">
                <a:solidFill>
                  <a:prstClr val="black"/>
                </a:solidFill>
                <a:latin typeface="Times New Roman" panose="02020603050405020304" pitchFamily="18" charset="0"/>
                <a:cs typeface="Times New Roman" panose="02020603050405020304" pitchFamily="18" charset="0"/>
              </a:rPr>
              <a:t>дорівнює нулю.</a:t>
            </a:r>
            <a:endParaRPr lang="en-US" sz="2000" dirty="0">
              <a:solidFill>
                <a:prstClr val="black"/>
              </a:solidFill>
              <a:latin typeface="Times New Roman" panose="02020603050405020304" pitchFamily="18" charset="0"/>
              <a:cs typeface="Times New Roman" panose="02020603050405020304" pitchFamily="18" charset="0"/>
            </a:endParaRPr>
          </a:p>
          <a:p>
            <a:pPr lvl="0">
              <a:buClr>
                <a:srgbClr val="90C226"/>
              </a:buClr>
              <a:buSzPct val="80000"/>
              <a:buFont typeface="Wingdings 3" charset="2"/>
              <a:buChar char=""/>
            </a:pPr>
            <a:r>
              <a:rPr lang="uk-UA" sz="2000" dirty="0">
                <a:solidFill>
                  <a:prstClr val="black"/>
                </a:solidFill>
                <a:latin typeface="Times New Roman" panose="02020603050405020304" pitchFamily="18" charset="0"/>
                <a:cs typeface="Times New Roman" panose="02020603050405020304" pitchFamily="18" charset="0"/>
              </a:rPr>
              <a:t>6. Індекс прибутковості. </a:t>
            </a:r>
          </a:p>
          <a:p>
            <a:pPr marL="0" lvl="0" indent="0" algn="ctr">
              <a:buClr>
                <a:srgbClr val="90C226"/>
              </a:buClr>
              <a:buSzPct val="80000"/>
              <a:buNone/>
            </a:pPr>
            <a:r>
              <a:rPr lang="uk-UA" sz="2000" b="1" dirty="0">
                <a:solidFill>
                  <a:prstClr val="black"/>
                </a:solidFill>
                <a:latin typeface="Times New Roman" panose="02020603050405020304" pitchFamily="18" charset="0"/>
                <a:cs typeface="Times New Roman" panose="02020603050405020304" pitchFamily="18" charset="0"/>
              </a:rPr>
              <a:t>582,97/450,0 = 1,3. </a:t>
            </a:r>
          </a:p>
          <a:p>
            <a:pPr marL="0" lvl="0" indent="0">
              <a:buClr>
                <a:srgbClr val="90C226"/>
              </a:buClr>
              <a:buSzPct val="80000"/>
              <a:buNone/>
            </a:pPr>
            <a:r>
              <a:rPr lang="uk-UA" sz="2000" dirty="0">
                <a:solidFill>
                  <a:prstClr val="black"/>
                </a:solidFill>
                <a:latin typeface="Times New Roman" panose="02020603050405020304" pitchFamily="18" charset="0"/>
                <a:cs typeface="Times New Roman" panose="02020603050405020304" pitchFamily="18" charset="0"/>
              </a:rPr>
              <a:t>Отже, РІ &gt; 0 і </a:t>
            </a:r>
            <a:r>
              <a:rPr lang="uk-UA" sz="2000" dirty="0" err="1" smtClean="0">
                <a:solidFill>
                  <a:prstClr val="black"/>
                </a:solidFill>
                <a:latin typeface="Times New Roman" panose="02020603050405020304" pitchFamily="18" charset="0"/>
                <a:cs typeface="Times New Roman" panose="02020603050405020304" pitchFamily="18" charset="0"/>
              </a:rPr>
              <a:t>проєкт</a:t>
            </a:r>
            <a:r>
              <a:rPr lang="uk-UA" sz="2000" dirty="0" smtClean="0">
                <a:solidFill>
                  <a:prstClr val="black"/>
                </a:solidFill>
                <a:latin typeface="Times New Roman" panose="02020603050405020304" pitchFamily="18" charset="0"/>
                <a:cs typeface="Times New Roman" panose="02020603050405020304" pitchFamily="18" charset="0"/>
              </a:rPr>
              <a:t> </a:t>
            </a:r>
            <a:r>
              <a:rPr lang="uk-UA" sz="2000" dirty="0">
                <a:solidFill>
                  <a:prstClr val="black"/>
                </a:solidFill>
                <a:latin typeface="Times New Roman" panose="02020603050405020304" pitchFamily="18" charset="0"/>
                <a:cs typeface="Times New Roman" panose="02020603050405020304" pitchFamily="18" charset="0"/>
              </a:rPr>
              <a:t>є ефективним.</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0161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36124" y="837623"/>
            <a:ext cx="9539888" cy="5181599"/>
          </a:xfrm>
        </p:spPr>
        <p:txBody>
          <a:bodyPr>
            <a:normAutofit/>
          </a:bodyPr>
          <a:lstStyle/>
          <a:p>
            <a:pPr marL="0" indent="0" algn="just">
              <a:buNone/>
            </a:pPr>
            <a:r>
              <a:rPr lang="ru-RU" dirty="0" smtClean="0"/>
              <a:t>	</a:t>
            </a:r>
            <a:r>
              <a:rPr lang="ru-RU" sz="2000" b="1" dirty="0" err="1" smtClean="0">
                <a:latin typeface="Arial" panose="020B0604020202020204" pitchFamily="34" charset="0"/>
                <a:cs typeface="Arial" panose="020B0604020202020204" pitchFamily="34" charset="0"/>
              </a:rPr>
              <a:t>Життєздатність</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проєкту</a:t>
            </a:r>
            <a:r>
              <a:rPr lang="ru-RU" sz="2000" b="1"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оцінюють</a:t>
            </a:r>
            <a:r>
              <a:rPr lang="ru-RU" sz="2000" dirty="0">
                <a:latin typeface="Arial" panose="020B0604020202020204" pitchFamily="34" charset="0"/>
                <a:cs typeface="Arial" panose="020B0604020202020204" pitchFamily="34" charset="0"/>
              </a:rPr>
              <a:t> шляхом </a:t>
            </a:r>
            <a:r>
              <a:rPr lang="ru-RU" sz="2000" dirty="0" err="1">
                <a:latin typeface="Arial" panose="020B0604020202020204" pitchFamily="34" charset="0"/>
                <a:cs typeface="Arial" panose="020B0604020202020204" pitchFamily="34" charset="0"/>
              </a:rPr>
              <a:t>порівняння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його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варіантів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щодо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вартості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термінів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реалізації</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прибутковості</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результаті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інвестор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замовник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переконатися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вироблена</a:t>
            </a:r>
            <a:r>
              <a:rPr lang="ru-RU" sz="2000" dirty="0">
                <a:latin typeface="Arial" panose="020B0604020202020204" pitchFamily="34" charset="0"/>
                <a:cs typeface="Arial" panose="020B0604020202020204" pitchFamily="34" charset="0"/>
              </a:rPr>
              <a:t> в </a:t>
            </a:r>
            <a:r>
              <a:rPr lang="ru-RU" sz="2000" dirty="0" err="1">
                <a:latin typeface="Arial" panose="020B0604020202020204" pitchFamily="34" charset="0"/>
                <a:cs typeface="Arial" panose="020B0604020202020204" pitchFamily="34" charset="0"/>
              </a:rPr>
              <a:t>результаті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реалізації</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проєкту</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продукція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протягом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життєвого</a:t>
            </a:r>
            <a:r>
              <a:rPr lang="ru-RU" sz="2000" dirty="0">
                <a:latin typeface="Arial" panose="020B0604020202020204" pitchFamily="34" charset="0"/>
                <a:cs typeface="Arial" panose="020B0604020202020204" pitchFamily="34" charset="0"/>
              </a:rPr>
              <a:t> циклу </a:t>
            </a:r>
            <a:r>
              <a:rPr lang="ru-RU" sz="2000" dirty="0" err="1">
                <a:latin typeface="Arial" panose="020B0604020202020204" pitchFamily="34" charset="0"/>
                <a:cs typeface="Arial" panose="020B0604020202020204" pitchFamily="34" charset="0"/>
              </a:rPr>
              <a:t>матиме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стабільний</a:t>
            </a:r>
            <a:r>
              <a:rPr lang="ru-RU" sz="2000" dirty="0">
                <a:latin typeface="Arial" panose="020B0604020202020204" pitchFamily="34" charset="0"/>
                <a:cs typeface="Arial" panose="020B0604020202020204" pitchFamily="34" charset="0"/>
              </a:rPr>
              <a:t> попит, </a:t>
            </a:r>
            <a:r>
              <a:rPr lang="ru-RU" sz="2000" dirty="0" err="1">
                <a:latin typeface="Arial" panose="020B0604020202020204" pitchFamily="34" charset="0"/>
                <a:cs typeface="Arial" panose="020B0604020202020204" pitchFamily="34" charset="0"/>
              </a:rPr>
              <a:t>достатній</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призначення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ціни</a:t>
            </a:r>
            <a:r>
              <a:rPr lang="ru-RU" sz="2000" dirty="0">
                <a:latin typeface="Arial" panose="020B0604020202020204" pitchFamily="34" charset="0"/>
                <a:cs typeface="Arial" panose="020B0604020202020204" pitchFamily="34" charset="0"/>
              </a:rPr>
              <a:t>, яка б </a:t>
            </a:r>
            <a:r>
              <a:rPr lang="ru-RU" sz="2000" dirty="0" err="1">
                <a:latin typeface="Arial" panose="020B0604020202020204" pitchFamily="34" charset="0"/>
                <a:cs typeface="Arial" panose="020B0604020202020204" pitchFamily="34" charset="0"/>
              </a:rPr>
              <a:t>забезпечила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покриття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витрат</a:t>
            </a:r>
            <a:r>
              <a:rPr lang="ru-RU" sz="2000" dirty="0">
                <a:latin typeface="Arial" panose="020B0604020202020204" pitchFamily="34" charset="0"/>
                <a:cs typeface="Arial" panose="020B0604020202020204" pitchFamily="34" charset="0"/>
              </a:rPr>
              <a:t> на </a:t>
            </a:r>
            <a:r>
              <a:rPr lang="ru-RU" sz="2000" dirty="0" err="1">
                <a:latin typeface="Arial" panose="020B0604020202020204" pitchFamily="34" charset="0"/>
                <a:cs typeface="Arial" panose="020B0604020202020204" pitchFamily="34" charset="0"/>
              </a:rPr>
              <a:t>експлуатацію</a:t>
            </a:r>
            <a:r>
              <a:rPr lang="ru-RU" sz="2000" dirty="0">
                <a:latin typeface="Arial" panose="020B0604020202020204" pitchFamily="34" charset="0"/>
                <a:cs typeface="Arial" panose="020B0604020202020204" pitchFamily="34" charset="0"/>
              </a:rPr>
              <a:t> й </a:t>
            </a:r>
            <a:r>
              <a:rPr lang="ru-RU" sz="2000" dirty="0" err="1">
                <a:latin typeface="Arial" panose="020B0604020202020204" pitchFamily="34" charset="0"/>
                <a:cs typeface="Arial" panose="020B0604020202020204" pitchFamily="34" charset="0"/>
              </a:rPr>
              <a:t>обслуговування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об’єктів</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проєкту,сплату</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заборгованостей</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окупність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капіталовкладень</a:t>
            </a:r>
            <a:r>
              <a:rPr lang="ru-RU" sz="2000" dirty="0">
                <a:latin typeface="Arial" panose="020B0604020202020204" pitchFamily="34" charset="0"/>
                <a:cs typeface="Arial" panose="020B0604020202020204" pitchFamily="34" charset="0"/>
              </a:rPr>
              <a:t>.</a:t>
            </a:r>
          </a:p>
          <a:p>
            <a:pPr marL="0" indent="0" algn="just">
              <a:buNone/>
            </a:pPr>
            <a:r>
              <a:rPr lang="ru-RU" sz="2000"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Життєздатність</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проєкту</a:t>
            </a:r>
            <a:r>
              <a:rPr lang="ru-RU" sz="2000" b="1"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оцінюють</a:t>
            </a:r>
            <a:r>
              <a:rPr lang="ru-RU" sz="2000" dirty="0">
                <a:latin typeface="Arial" panose="020B0604020202020204" pitchFamily="34" charset="0"/>
                <a:cs typeface="Arial" panose="020B0604020202020204" pitchFamily="34" charset="0"/>
              </a:rPr>
              <a:t> при </a:t>
            </a:r>
            <a:r>
              <a:rPr lang="ru-RU" sz="2000" dirty="0" err="1">
                <a:latin typeface="Arial" panose="020B0604020202020204" pitchFamily="34" charset="0"/>
                <a:cs typeface="Arial" panose="020B0604020202020204" pitchFamily="34" charset="0"/>
              </a:rPr>
              <a:t>обґрунтуванні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інвестицій</a:t>
            </a:r>
            <a:r>
              <a:rPr lang="ru-RU" sz="2000" dirty="0">
                <a:latin typeface="Arial" panose="020B0604020202020204" pitchFamily="34" charset="0"/>
                <a:cs typeface="Arial" panose="020B0604020202020204" pitchFamily="34" charset="0"/>
              </a:rPr>
              <a:t> на </a:t>
            </a:r>
            <a:r>
              <a:rPr lang="ru-RU" sz="2000" dirty="0" err="1">
                <a:latin typeface="Arial" panose="020B0604020202020204" pitchFamily="34" charset="0"/>
                <a:cs typeface="Arial" panose="020B0604020202020204" pitchFamily="34" charset="0"/>
              </a:rPr>
              <a:t>основі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вихідних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даних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номенклатури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продукції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потужності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підприємства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основних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технологічних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забезпечення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підприємства</a:t>
            </a:r>
            <a:r>
              <a:rPr lang="ru-RU" sz="2000" dirty="0">
                <a:latin typeface="Arial" panose="020B0604020202020204" pitchFamily="34" charset="0"/>
                <a:cs typeface="Arial" panose="020B0604020202020204" pitchFamily="34" charset="0"/>
              </a:rPr>
              <a:t> ресурсами, </a:t>
            </a:r>
            <a:r>
              <a:rPr lang="ru-RU" sz="2000" dirty="0" err="1">
                <a:latin typeface="Arial" panose="020B0604020202020204" pitchFamily="34" charset="0"/>
                <a:cs typeface="Arial" panose="020B0604020202020204" pitchFamily="34" charset="0"/>
              </a:rPr>
              <a:t>місця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його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розташування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основних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будівельних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впливу</a:t>
            </a:r>
            <a:r>
              <a:rPr lang="ru-RU" sz="2000" dirty="0">
                <a:latin typeface="Arial" panose="020B0604020202020204" pitchFamily="34" charset="0"/>
                <a:cs typeface="Arial" panose="020B0604020202020204" pitchFamily="34" charset="0"/>
              </a:rPr>
              <a:t> на </a:t>
            </a:r>
            <a:r>
              <a:rPr lang="ru-RU" sz="2000" dirty="0" err="1">
                <a:latin typeface="Arial" panose="020B0604020202020204" pitchFamily="34" charset="0"/>
                <a:cs typeface="Arial" panose="020B0604020202020204" pitchFamily="34" charset="0"/>
              </a:rPr>
              <a:t>навколишнє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середовище</a:t>
            </a:r>
            <a:r>
              <a:rPr lang="ru-RU" sz="2000" dirty="0">
                <a:latin typeface="Arial" panose="020B0604020202020204" pitchFamily="34" charset="0"/>
                <a:cs typeface="Arial" panose="020B0604020202020204" pitchFamily="34" charset="0"/>
              </a:rPr>
              <a:t>, а </a:t>
            </a:r>
            <a:r>
              <a:rPr lang="ru-RU" sz="2000" dirty="0" err="1">
                <a:latin typeface="Arial" panose="020B0604020202020204" pitchFamily="34" charset="0"/>
                <a:cs typeface="Arial" panose="020B0604020202020204" pitchFamily="34" charset="0"/>
              </a:rPr>
              <a:t>також</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кадрів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соціального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розвитку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Цей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етап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під</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керівництвом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замовника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інвестора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виконують</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проєктна</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та </a:t>
            </a:r>
            <a:r>
              <a:rPr lang="ru-RU" sz="2000" dirty="0" err="1">
                <a:latin typeface="Arial" panose="020B0604020202020204" pitchFamily="34" charset="0"/>
                <a:cs typeface="Arial" panose="020B0604020202020204" pitchFamily="34" charset="0"/>
              </a:rPr>
              <a:t>консультативна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Його</a:t>
            </a:r>
            <a:r>
              <a:rPr lang="ru-RU" sz="2000" dirty="0">
                <a:latin typeface="Arial" panose="020B0604020202020204" pitchFamily="34" charset="0"/>
                <a:cs typeface="Arial" panose="020B0604020202020204" pitchFamily="34" charset="0"/>
              </a:rPr>
              <a:t> результат - </a:t>
            </a:r>
            <a:r>
              <a:rPr lang="ru-RU" sz="2000" dirty="0" err="1">
                <a:latin typeface="Arial" panose="020B0604020202020204" pitchFamily="34" charset="0"/>
                <a:cs typeface="Arial" panose="020B0604020202020204" pitchFamily="34" charset="0"/>
              </a:rPr>
              <a:t>оцінка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життєздатності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варіантів</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проєкту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висновки</a:t>
            </a:r>
            <a:r>
              <a:rPr lang="ru-RU" sz="2000" dirty="0">
                <a:latin typeface="Arial" panose="020B0604020202020204" pitchFamily="34" charset="0"/>
                <a:cs typeface="Arial" panose="020B0604020202020204" pitchFamily="34" charset="0"/>
              </a:rPr>
              <a:t> за </a:t>
            </a:r>
            <a:r>
              <a:rPr lang="ru-RU" sz="2000" dirty="0" err="1">
                <a:latin typeface="Arial" panose="020B0604020202020204" pitchFamily="34" charset="0"/>
                <a:cs typeface="Arial" panose="020B0604020202020204" pitchFamily="34" charset="0"/>
              </a:rPr>
              <a:t>матеріалами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обґрунтувань</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документи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прийняття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попереднього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інвестиційного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рішення</a:t>
            </a:r>
            <a:r>
              <a:rPr lang="ru-RU" sz="2000" dirty="0">
                <a:latin typeface="Arial" panose="020B0604020202020204" pitchFamily="34" charset="0"/>
                <a:cs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val="1035419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Неформальні </a:t>
            </a:r>
            <a:r>
              <a:rPr lang="uk-UA" b="1" dirty="0"/>
              <a:t>підходи до оцінки </a:t>
            </a:r>
            <a:r>
              <a:rPr lang="uk-UA" b="1" dirty="0" err="1" smtClean="0"/>
              <a:t>проєктів</a:t>
            </a:r>
            <a:r>
              <a:rPr lang="uk-UA" b="1" dirty="0" smtClean="0"/>
              <a:t> </a:t>
            </a:r>
            <a:r>
              <a:rPr lang="ru-RU" b="1" dirty="0"/>
              <a:t/>
            </a:r>
            <a:br>
              <a:rPr lang="ru-RU" b="1" dirty="0"/>
            </a:br>
            <a:endParaRPr lang="ru-RU" dirty="0"/>
          </a:p>
        </p:txBody>
      </p:sp>
      <p:sp>
        <p:nvSpPr>
          <p:cNvPr id="3" name="Объект 2"/>
          <p:cNvSpPr>
            <a:spLocks noGrp="1"/>
          </p:cNvSpPr>
          <p:nvPr>
            <p:ph idx="1"/>
          </p:nvPr>
        </p:nvSpPr>
        <p:spPr>
          <a:xfrm>
            <a:off x="2456395" y="2150533"/>
            <a:ext cx="9184745" cy="4301067"/>
          </a:xfrm>
        </p:spPr>
        <p:txBody>
          <a:bodyPr/>
          <a:lstStyle/>
          <a:p>
            <a:pPr marL="0" indent="0" algn="just">
              <a:buNone/>
            </a:pPr>
            <a:r>
              <a:rPr lang="uk-UA" sz="2000" dirty="0" smtClean="0"/>
              <a:t>	Оцінка </a:t>
            </a:r>
            <a:r>
              <a:rPr lang="uk-UA" sz="2000" dirty="0"/>
              <a:t>впливу якісних факторів – один із найскладніших напрямів діагностики. Комплекс якісних факторів такий різноманітний, кожний інвестиційний </a:t>
            </a:r>
            <a:r>
              <a:rPr lang="uk-UA" sz="2000" dirty="0" err="1" smtClean="0"/>
              <a:t>проєкт</a:t>
            </a:r>
            <a:r>
              <a:rPr lang="uk-UA" sz="2000" dirty="0" smtClean="0"/>
              <a:t> </a:t>
            </a:r>
            <a:r>
              <a:rPr lang="uk-UA" sz="2000" dirty="0"/>
              <a:t>настільки особистий, що принципово неможливо чітко визначити усі напрями діагностики та сформулювати стандартну схему такого аналізу. Однак, узагальнюючи, можна визначити наступні напрями якісного аналізу: </a:t>
            </a:r>
            <a:endParaRPr lang="ru-RU" sz="2000" dirty="0"/>
          </a:p>
          <a:p>
            <a:pPr lvl="0" fontAlgn="base"/>
            <a:r>
              <a:rPr lang="uk-UA" sz="2000" dirty="0"/>
              <a:t>аналіз інвестиційного </a:t>
            </a:r>
            <a:r>
              <a:rPr lang="uk-UA" sz="2000" dirty="0" err="1" smtClean="0"/>
              <a:t>проєкту</a:t>
            </a:r>
            <a:r>
              <a:rPr lang="uk-UA" sz="2000" dirty="0" smtClean="0"/>
              <a:t> </a:t>
            </a:r>
            <a:r>
              <a:rPr lang="uk-UA" sz="2000" dirty="0"/>
              <a:t>цілям підприємства; </a:t>
            </a:r>
            <a:endParaRPr lang="ru-RU" sz="2000" dirty="0"/>
          </a:p>
          <a:p>
            <a:pPr lvl="0" fontAlgn="base"/>
            <a:r>
              <a:rPr lang="uk-UA" sz="2000" dirty="0"/>
              <a:t>аналіз відповідності </a:t>
            </a:r>
            <a:r>
              <a:rPr lang="uk-UA" sz="2000" dirty="0" err="1" smtClean="0"/>
              <a:t>проєкту</a:t>
            </a:r>
            <a:r>
              <a:rPr lang="uk-UA" sz="2000" dirty="0" smtClean="0"/>
              <a:t> </a:t>
            </a:r>
            <a:r>
              <a:rPr lang="uk-UA" sz="2000" dirty="0"/>
              <a:t>стратегії і тактиці підприємства. </a:t>
            </a:r>
            <a:endParaRPr lang="ru-RU" sz="2000" dirty="0"/>
          </a:p>
          <a:p>
            <a:endParaRPr lang="ru-RU" dirty="0"/>
          </a:p>
        </p:txBody>
      </p:sp>
    </p:spTree>
    <p:extLst>
      <p:ext uri="{BB962C8B-B14F-4D97-AF65-F5344CB8AC3E}">
        <p14:creationId xmlns:p14="http://schemas.microsoft.com/office/powerpoint/2010/main" val="55982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601" y="624110"/>
            <a:ext cx="10295466" cy="1052290"/>
          </a:xfrm>
        </p:spPr>
        <p:txBody>
          <a:bodyPr>
            <a:noAutofit/>
          </a:bodyPr>
          <a:lstStyle/>
          <a:p>
            <a:r>
              <a:rPr lang="uk-UA" sz="2000" dirty="0"/>
              <a:t>Відбір </a:t>
            </a:r>
            <a:r>
              <a:rPr lang="uk-UA" sz="2000" dirty="0" err="1" smtClean="0"/>
              <a:t>проєктів</a:t>
            </a:r>
            <a:r>
              <a:rPr lang="uk-UA" sz="2000" dirty="0" smtClean="0"/>
              <a:t> </a:t>
            </a:r>
            <a:r>
              <a:rPr lang="uk-UA" sz="2000" dirty="0"/>
              <a:t>проводиться після виконання двох обов'язкових процедур — визначення переліку пріоритетних напрямів та формування програм реалізації пріоритетів.  </a:t>
            </a:r>
            <a:r>
              <a:rPr lang="ru-RU" sz="2000" dirty="0"/>
              <a:t/>
            </a:r>
            <a:br>
              <a:rPr lang="ru-RU" sz="2000" dirty="0"/>
            </a:br>
            <a:endParaRPr lang="ru-RU" sz="2000" dirty="0"/>
          </a:p>
        </p:txBody>
      </p:sp>
      <p:sp>
        <p:nvSpPr>
          <p:cNvPr id="3" name="Объект 2"/>
          <p:cNvSpPr>
            <a:spLocks noGrp="1"/>
          </p:cNvSpPr>
          <p:nvPr>
            <p:ph sz="half" idx="1"/>
          </p:nvPr>
        </p:nvSpPr>
        <p:spPr>
          <a:xfrm>
            <a:off x="1625601" y="1828800"/>
            <a:ext cx="5277475" cy="4826000"/>
          </a:xfrm>
        </p:spPr>
        <p:txBody>
          <a:bodyPr>
            <a:normAutofit fontScale="92500" lnSpcReduction="10000"/>
          </a:bodyPr>
          <a:lstStyle/>
          <a:p>
            <a:pPr marL="0" indent="0">
              <a:buNone/>
            </a:pPr>
            <a:r>
              <a:rPr lang="uk-UA" dirty="0"/>
              <a:t>При виборі </a:t>
            </a:r>
            <a:r>
              <a:rPr lang="uk-UA" dirty="0" err="1" smtClean="0"/>
              <a:t>проєкту</a:t>
            </a:r>
            <a:r>
              <a:rPr lang="uk-UA" dirty="0" smtClean="0"/>
              <a:t> </a:t>
            </a:r>
            <a:r>
              <a:rPr lang="uk-UA" dirty="0"/>
              <a:t>повинна бути визначена своя система пріоритетів. </a:t>
            </a:r>
            <a:endParaRPr lang="ru-RU" dirty="0"/>
          </a:p>
          <a:p>
            <a:pPr marL="0" indent="0">
              <a:buNone/>
            </a:pPr>
            <a:r>
              <a:rPr lang="uk-UA" b="1" dirty="0"/>
              <a:t>Система пріоритетів може включати такі можливі варіанти: </a:t>
            </a:r>
            <a:endParaRPr lang="ru-RU" b="1" dirty="0"/>
          </a:p>
          <a:p>
            <a:pPr lvl="0" fontAlgn="base"/>
            <a:r>
              <a:rPr lang="uk-UA" dirty="0"/>
              <a:t>суспільна значущість </a:t>
            </a:r>
            <a:r>
              <a:rPr lang="uk-UA" dirty="0" err="1" smtClean="0"/>
              <a:t>проєкту</a:t>
            </a:r>
            <a:r>
              <a:rPr lang="uk-UA" dirty="0"/>
              <a:t>; </a:t>
            </a:r>
            <a:endParaRPr lang="ru-RU" dirty="0"/>
          </a:p>
          <a:p>
            <a:pPr lvl="0" fontAlgn="base"/>
            <a:r>
              <a:rPr lang="uk-UA" dirty="0"/>
              <a:t>вплив на імідж компанії-інвестора; </a:t>
            </a:r>
            <a:endParaRPr lang="ru-RU" dirty="0"/>
          </a:p>
          <a:p>
            <a:pPr lvl="0" fontAlgn="base"/>
            <a:r>
              <a:rPr lang="uk-UA" dirty="0"/>
              <a:t>відповідність меті інвестора; </a:t>
            </a:r>
            <a:endParaRPr lang="ru-RU" dirty="0"/>
          </a:p>
          <a:p>
            <a:pPr lvl="0" fontAlgn="base"/>
            <a:r>
              <a:rPr lang="uk-UA" dirty="0"/>
              <a:t>ринковий потенціал продукту, що створюється; </a:t>
            </a:r>
            <a:endParaRPr lang="ru-RU" dirty="0"/>
          </a:p>
          <a:p>
            <a:pPr lvl="0" fontAlgn="base"/>
            <a:r>
              <a:rPr lang="uk-UA" dirty="0"/>
              <a:t>відповідність фінансовим та організаційним можливостям інвестора; </a:t>
            </a:r>
            <a:endParaRPr lang="ru-RU" dirty="0"/>
          </a:p>
          <a:p>
            <a:pPr lvl="0" fontAlgn="base"/>
            <a:r>
              <a:rPr lang="uk-UA" dirty="0"/>
              <a:t>екологічність та безпечність </a:t>
            </a:r>
            <a:r>
              <a:rPr lang="uk-UA" dirty="0" err="1" smtClean="0"/>
              <a:t>проєкту</a:t>
            </a:r>
            <a:r>
              <a:rPr lang="uk-UA" dirty="0"/>
              <a:t>; </a:t>
            </a:r>
            <a:endParaRPr lang="ru-RU" dirty="0"/>
          </a:p>
          <a:p>
            <a:pPr lvl="0" fontAlgn="base"/>
            <a:r>
              <a:rPr lang="uk-UA" dirty="0"/>
              <a:t>рівень ризику; </a:t>
            </a:r>
            <a:endParaRPr lang="ru-RU" dirty="0"/>
          </a:p>
          <a:p>
            <a:pPr lvl="0" fontAlgn="base"/>
            <a:r>
              <a:rPr lang="uk-UA" dirty="0"/>
              <a:t>відповідність нормативно-правового середовища реалізації </a:t>
            </a:r>
            <a:r>
              <a:rPr lang="uk-UA" dirty="0" err="1" smtClean="0"/>
              <a:t>проєкту</a:t>
            </a:r>
            <a:r>
              <a:rPr lang="uk-UA" dirty="0"/>
              <a:t>. </a:t>
            </a:r>
            <a:endParaRPr lang="ru-RU" dirty="0"/>
          </a:p>
          <a:p>
            <a:endParaRPr lang="ru-RU" dirty="0"/>
          </a:p>
        </p:txBody>
      </p:sp>
      <p:sp>
        <p:nvSpPr>
          <p:cNvPr id="4" name="Объект 3"/>
          <p:cNvSpPr>
            <a:spLocks noGrp="1"/>
          </p:cNvSpPr>
          <p:nvPr>
            <p:ph sz="half" idx="2"/>
          </p:nvPr>
        </p:nvSpPr>
        <p:spPr>
          <a:xfrm>
            <a:off x="7190747" y="1828800"/>
            <a:ext cx="4730320" cy="4622800"/>
          </a:xfrm>
        </p:spPr>
        <p:txBody>
          <a:bodyPr>
            <a:normAutofit fontScale="92500" lnSpcReduction="10000"/>
          </a:bodyPr>
          <a:lstStyle/>
          <a:p>
            <a:pPr marL="0" indent="0">
              <a:buNone/>
            </a:pPr>
            <a:r>
              <a:rPr lang="uk-UA" b="1" dirty="0"/>
              <a:t>Неформальні критерії відбору інвестиційних </a:t>
            </a:r>
            <a:r>
              <a:rPr lang="uk-UA" b="1" dirty="0" err="1" smtClean="0"/>
              <a:t>проєктів</a:t>
            </a:r>
            <a:r>
              <a:rPr lang="uk-UA" b="1" dirty="0" smtClean="0"/>
              <a:t> </a:t>
            </a:r>
            <a:r>
              <a:rPr lang="uk-UA" b="1" dirty="0"/>
              <a:t>умовно поділяються на такі: </a:t>
            </a:r>
            <a:endParaRPr lang="ru-RU" b="1" dirty="0"/>
          </a:p>
          <a:p>
            <a:pPr lvl="0" fontAlgn="base"/>
            <a:r>
              <a:rPr lang="uk-UA" dirty="0"/>
              <a:t>цільові критерії; </a:t>
            </a:r>
            <a:endParaRPr lang="ru-RU" dirty="0"/>
          </a:p>
          <a:p>
            <a:pPr lvl="0" fontAlgn="base"/>
            <a:r>
              <a:rPr lang="uk-UA" dirty="0"/>
              <a:t>зовнішні та екологічні критерії; </a:t>
            </a:r>
            <a:endParaRPr lang="ru-RU" dirty="0"/>
          </a:p>
          <a:p>
            <a:pPr lvl="0" fontAlgn="base"/>
            <a:r>
              <a:rPr lang="uk-UA" dirty="0"/>
              <a:t>критерії реципієнта, що здійснює </a:t>
            </a:r>
            <a:r>
              <a:rPr lang="uk-UA" dirty="0" err="1" smtClean="0"/>
              <a:t>проєкт</a:t>
            </a:r>
            <a:r>
              <a:rPr lang="uk-UA" dirty="0" smtClean="0"/>
              <a:t>; </a:t>
            </a:r>
            <a:endParaRPr lang="ru-RU" dirty="0"/>
          </a:p>
          <a:p>
            <a:pPr lvl="0" fontAlgn="base"/>
            <a:r>
              <a:rPr lang="uk-UA" dirty="0"/>
              <a:t>критерії науково-технічної перспективності; </a:t>
            </a:r>
            <a:endParaRPr lang="ru-RU" dirty="0"/>
          </a:p>
          <a:p>
            <a:pPr lvl="0" fontAlgn="base"/>
            <a:r>
              <a:rPr lang="uk-UA" dirty="0"/>
              <a:t>комерційні критерії; </a:t>
            </a:r>
            <a:endParaRPr lang="ru-RU" dirty="0"/>
          </a:p>
          <a:p>
            <a:pPr lvl="0" fontAlgn="base"/>
            <a:r>
              <a:rPr lang="uk-UA" dirty="0"/>
              <a:t>виробничі критерії; </a:t>
            </a:r>
            <a:endParaRPr lang="ru-RU" dirty="0"/>
          </a:p>
          <a:p>
            <a:pPr lvl="0" fontAlgn="base"/>
            <a:r>
              <a:rPr lang="uk-UA" dirty="0"/>
              <a:t>ринкові критерії; </a:t>
            </a:r>
            <a:endParaRPr lang="ru-RU" dirty="0"/>
          </a:p>
          <a:p>
            <a:pPr lvl="0" fontAlgn="base"/>
            <a:r>
              <a:rPr lang="uk-UA" dirty="0"/>
              <a:t>критерії регіональних особливостей реалізації </a:t>
            </a:r>
            <a:r>
              <a:rPr lang="uk-UA" dirty="0" err="1" smtClean="0"/>
              <a:t>проєкту</a:t>
            </a:r>
            <a:r>
              <a:rPr lang="uk-UA" dirty="0"/>
              <a:t>. </a:t>
            </a:r>
            <a:endParaRPr lang="ru-RU" dirty="0"/>
          </a:p>
          <a:p>
            <a:endParaRPr lang="ru-RU" dirty="0"/>
          </a:p>
        </p:txBody>
      </p:sp>
    </p:spTree>
    <p:extLst>
      <p:ext uri="{BB962C8B-B14F-4D97-AF65-F5344CB8AC3E}">
        <p14:creationId xmlns:p14="http://schemas.microsoft.com/office/powerpoint/2010/main" val="172729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8000" y="624110"/>
            <a:ext cx="10109199" cy="1052290"/>
          </a:xfrm>
        </p:spPr>
        <p:txBody>
          <a:bodyPr>
            <a:noAutofit/>
          </a:bodyPr>
          <a:lstStyle/>
          <a:p>
            <a:r>
              <a:rPr lang="uk-UA" sz="2400" dirty="0"/>
              <a:t>У розрахунках ефективності рекомендується враховувати також вплив реалізації </a:t>
            </a:r>
            <a:r>
              <a:rPr lang="uk-UA" sz="2400" dirty="0" err="1" smtClean="0"/>
              <a:t>проєкту</a:t>
            </a:r>
            <a:r>
              <a:rPr lang="uk-UA" sz="2400" dirty="0" smtClean="0"/>
              <a:t> </a:t>
            </a:r>
            <a:r>
              <a:rPr lang="uk-UA" sz="2400" dirty="0"/>
              <a:t>на діяльність сторонніх підприємств і населення, у тому числі: </a:t>
            </a:r>
            <a:r>
              <a:rPr lang="ru-RU" sz="2000" dirty="0"/>
              <a:t/>
            </a:r>
            <a:br>
              <a:rPr lang="ru-RU" sz="2000" dirty="0"/>
            </a:br>
            <a:endParaRPr lang="ru-RU" sz="2000" dirty="0"/>
          </a:p>
        </p:txBody>
      </p:sp>
      <p:sp>
        <p:nvSpPr>
          <p:cNvPr id="3" name="Объект 2"/>
          <p:cNvSpPr>
            <a:spLocks noGrp="1"/>
          </p:cNvSpPr>
          <p:nvPr>
            <p:ph idx="1"/>
          </p:nvPr>
        </p:nvSpPr>
        <p:spPr>
          <a:xfrm>
            <a:off x="2048932" y="2015067"/>
            <a:ext cx="9990667" cy="4504266"/>
          </a:xfrm>
        </p:spPr>
        <p:txBody>
          <a:bodyPr>
            <a:normAutofit/>
          </a:bodyPr>
          <a:lstStyle/>
          <a:p>
            <a:pPr algn="just"/>
            <a:r>
              <a:rPr lang="uk-UA" sz="2000" dirty="0" smtClean="0"/>
              <a:t>зміну </a:t>
            </a:r>
            <a:r>
              <a:rPr lang="uk-UA" sz="2000" dirty="0"/>
              <a:t>ринкової вартості майна громадян (житла, земельних ділянок тощо), зумовлену реалізацією </a:t>
            </a:r>
            <a:r>
              <a:rPr lang="uk-UA" sz="2000" dirty="0" err="1" smtClean="0"/>
              <a:t>проєкту</a:t>
            </a:r>
            <a:r>
              <a:rPr lang="uk-UA" sz="2000" dirty="0"/>
              <a:t>; </a:t>
            </a:r>
            <a:endParaRPr lang="ru-RU" sz="2000" dirty="0"/>
          </a:p>
          <a:p>
            <a:pPr algn="just"/>
            <a:r>
              <a:rPr lang="uk-UA" sz="2000" dirty="0" smtClean="0"/>
              <a:t>зниження </a:t>
            </a:r>
            <a:r>
              <a:rPr lang="uk-UA" sz="2000" dirty="0"/>
              <a:t>рівня роздрібних цін на окремі товари й послуги, зумовлене збільшенням пропозиції цих товарів при реалізації </a:t>
            </a:r>
            <a:r>
              <a:rPr lang="uk-UA" sz="2000" dirty="0" err="1" smtClean="0"/>
              <a:t>проєкту</a:t>
            </a:r>
            <a:r>
              <a:rPr lang="uk-UA" sz="2000" dirty="0"/>
              <a:t>; </a:t>
            </a:r>
            <a:endParaRPr lang="ru-RU" sz="2000" dirty="0"/>
          </a:p>
          <a:p>
            <a:pPr algn="just"/>
            <a:r>
              <a:rPr lang="uk-UA" sz="2000" dirty="0" smtClean="0"/>
              <a:t>вплив </a:t>
            </a:r>
            <a:r>
              <a:rPr lang="uk-UA" sz="2000" dirty="0"/>
              <a:t>реалізації </a:t>
            </a:r>
            <a:r>
              <a:rPr lang="uk-UA" sz="2000" dirty="0" err="1" smtClean="0"/>
              <a:t>проєкту</a:t>
            </a:r>
            <a:r>
              <a:rPr lang="uk-UA" sz="2000" dirty="0" smtClean="0"/>
              <a:t> </a:t>
            </a:r>
            <a:r>
              <a:rPr lang="uk-UA" sz="2000" dirty="0"/>
              <a:t>на обсяги виробництва продукції (робіт, послуг) сторонніми підприємствами (за рахунок розвитку соціальної інфраструктури у пунктах створення нових підприємств); </a:t>
            </a:r>
            <a:endParaRPr lang="ru-RU" sz="2000" dirty="0"/>
          </a:p>
          <a:p>
            <a:pPr algn="just"/>
            <a:r>
              <a:rPr lang="uk-UA" sz="2000" dirty="0" smtClean="0"/>
              <a:t>вплив </a:t>
            </a:r>
            <a:r>
              <a:rPr lang="uk-UA" sz="2000" dirty="0"/>
              <a:t>від здійснення </a:t>
            </a:r>
            <a:r>
              <a:rPr lang="uk-UA" sz="2000" dirty="0" err="1" smtClean="0"/>
              <a:t>проєкту</a:t>
            </a:r>
            <a:r>
              <a:rPr lang="uk-UA" sz="2000" dirty="0" smtClean="0"/>
              <a:t> </a:t>
            </a:r>
            <a:r>
              <a:rPr lang="uk-UA" sz="2000" dirty="0"/>
              <a:t>на здоров'я населення; </a:t>
            </a:r>
            <a:endParaRPr lang="ru-RU" sz="2000" dirty="0"/>
          </a:p>
          <a:p>
            <a:pPr algn="just"/>
            <a:r>
              <a:rPr lang="uk-UA" sz="2000" dirty="0" smtClean="0"/>
              <a:t>економію </a:t>
            </a:r>
            <a:r>
              <a:rPr lang="uk-UA" sz="2000" dirty="0"/>
              <a:t>часу населення на комунікації, обумовлену реалізацією </a:t>
            </a:r>
            <a:r>
              <a:rPr lang="uk-UA" sz="2000" dirty="0" err="1" smtClean="0"/>
              <a:t>проєкту</a:t>
            </a:r>
            <a:r>
              <a:rPr lang="uk-UA" sz="2000" dirty="0" smtClean="0"/>
              <a:t> </a:t>
            </a:r>
            <a:r>
              <a:rPr lang="uk-UA" sz="2000" dirty="0"/>
              <a:t>у </a:t>
            </a:r>
            <a:r>
              <a:rPr lang="uk-UA" sz="2000" dirty="0" smtClean="0"/>
              <a:t>галузі; </a:t>
            </a:r>
            <a:endParaRPr lang="ru-RU" sz="2000" dirty="0"/>
          </a:p>
          <a:p>
            <a:pPr algn="just"/>
            <a:r>
              <a:rPr lang="uk-UA" sz="2000" dirty="0"/>
              <a:t>транспорту і </a:t>
            </a:r>
            <a:r>
              <a:rPr lang="uk-UA" sz="2000" dirty="0" smtClean="0"/>
              <a:t>зв'язку.</a:t>
            </a:r>
            <a:endParaRPr lang="ru-RU" sz="2000" dirty="0"/>
          </a:p>
        </p:txBody>
      </p:sp>
    </p:spTree>
    <p:extLst>
      <p:ext uri="{BB962C8B-B14F-4D97-AF65-F5344CB8AC3E}">
        <p14:creationId xmlns:p14="http://schemas.microsoft.com/office/powerpoint/2010/main" val="1441144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2341" y="285782"/>
            <a:ext cx="8911687" cy="1280890"/>
          </a:xfrm>
        </p:spPr>
        <p:txBody>
          <a:bodyPr/>
          <a:lstStyle/>
          <a:p>
            <a:r>
              <a:rPr lang="uk-UA" dirty="0" smtClean="0">
                <a:latin typeface="Arial Black" panose="020B0A04020102020204" pitchFamily="34" charset="0"/>
              </a:rPr>
              <a:t>3. </a:t>
            </a:r>
            <a:r>
              <a:rPr lang="uk-UA" b="1" dirty="0">
                <a:latin typeface="Arial Black" panose="020B0A04020102020204" pitchFamily="34" charset="0"/>
                <a:ea typeface="Calibri" panose="020F0502020204030204" pitchFamily="34" charset="0"/>
              </a:rPr>
              <a:t>Оцінка тривалості робіт </a:t>
            </a:r>
            <a:r>
              <a:rPr lang="uk-UA" b="1" dirty="0" err="1">
                <a:latin typeface="Arial Black" panose="020B0A04020102020204" pitchFamily="34" charset="0"/>
                <a:ea typeface="Calibri" panose="020F0502020204030204" pitchFamily="34" charset="0"/>
              </a:rPr>
              <a:t>проєкту</a:t>
            </a:r>
            <a:endParaRPr lang="uk-UA" dirty="0">
              <a:latin typeface="Arial Black" panose="020B0A04020102020204" pitchFamily="34" charset="0"/>
            </a:endParaRPr>
          </a:p>
        </p:txBody>
      </p:sp>
      <p:sp>
        <p:nvSpPr>
          <p:cNvPr id="3" name="Місце для вмісту 2"/>
          <p:cNvSpPr>
            <a:spLocks noGrp="1"/>
          </p:cNvSpPr>
          <p:nvPr>
            <p:ph idx="1"/>
          </p:nvPr>
        </p:nvSpPr>
        <p:spPr>
          <a:xfrm>
            <a:off x="1821116" y="1566672"/>
            <a:ext cx="9947212" cy="3777622"/>
          </a:xfrm>
        </p:spPr>
        <p:txBody>
          <a:bodyPr>
            <a:noAutofit/>
          </a:bodyPr>
          <a:lstStyle/>
          <a:p>
            <a:pPr marL="0" indent="0" algn="just">
              <a:buNone/>
            </a:pPr>
            <a:r>
              <a:rPr lang="uk-UA" sz="2000" u="sng" dirty="0">
                <a:solidFill>
                  <a:srgbClr val="000000"/>
                </a:solidFill>
                <a:latin typeface="Arial" panose="020B0604020202020204" pitchFamily="34" charset="0"/>
              </a:rPr>
              <a:t>Тривалість роботи визначає час</a:t>
            </a:r>
            <a:r>
              <a:rPr lang="uk-UA" sz="2000" dirty="0">
                <a:solidFill>
                  <a:srgbClr val="000000"/>
                </a:solidFill>
                <a:latin typeface="Arial" panose="020B0604020202020204" pitchFamily="34" charset="0"/>
              </a:rPr>
              <a:t>, який передбачається затратити на її виконання. Оцінки тривалості кожної детальної роботи виконуються на основі попереднього досвіду і кількості планованих на роботу виконавців. Полегшує цю процедуру те, що оцінки необхідно робити для детальних робіт </a:t>
            </a:r>
            <a:r>
              <a:rPr lang="uk-UA" sz="2000" dirty="0" err="1" smtClean="0">
                <a:solidFill>
                  <a:srgbClr val="000000"/>
                </a:solidFill>
                <a:latin typeface="Arial" panose="020B0604020202020204" pitchFamily="34" charset="0"/>
              </a:rPr>
              <a:t>проєкту</a:t>
            </a:r>
            <a:r>
              <a:rPr lang="uk-UA" sz="2000" dirty="0">
                <a:solidFill>
                  <a:srgbClr val="000000"/>
                </a:solidFill>
                <a:latin typeface="Arial" panose="020B0604020202020204" pitchFamily="34" charset="0"/>
              </a:rPr>
              <a:t>, які являють собою, як правило, елементарні види діяльності.</a:t>
            </a:r>
          </a:p>
          <a:p>
            <a:pPr marL="0" indent="0" algn="just">
              <a:buNone/>
            </a:pPr>
            <a:r>
              <a:rPr lang="uk-UA" sz="2000" u="sng" dirty="0">
                <a:solidFill>
                  <a:srgbClr val="000000"/>
                </a:solidFill>
                <a:latin typeface="Arial" panose="020B0604020202020204" pitchFamily="34" charset="0"/>
              </a:rPr>
              <a:t>Основними є два типи робіт:</a:t>
            </a:r>
            <a:endParaRPr lang="uk-UA" sz="2000" dirty="0">
              <a:solidFill>
                <a:srgbClr val="000000"/>
              </a:solidFill>
              <a:latin typeface="Arial" panose="020B0604020202020204" pitchFamily="34" charset="0"/>
            </a:endParaRPr>
          </a:p>
          <a:p>
            <a:pPr algn="just"/>
            <a:r>
              <a:rPr lang="uk-UA" sz="2000" dirty="0" smtClean="0">
                <a:solidFill>
                  <a:srgbClr val="000000"/>
                </a:solidFill>
                <a:latin typeface="Arial" panose="020B0604020202020204" pitchFamily="34" charset="0"/>
              </a:rPr>
              <a:t>«Робота </a:t>
            </a:r>
            <a:r>
              <a:rPr lang="uk-UA" sz="2000" dirty="0">
                <a:solidFill>
                  <a:srgbClr val="000000"/>
                </a:solidFill>
                <a:latin typeface="Arial" panose="020B0604020202020204" pitchFamily="34" charset="0"/>
              </a:rPr>
              <a:t>з фіксованою </a:t>
            </a:r>
            <a:r>
              <a:rPr lang="uk-UA" sz="2000" dirty="0" smtClean="0">
                <a:solidFill>
                  <a:srgbClr val="000000"/>
                </a:solidFill>
                <a:latin typeface="Arial" panose="020B0604020202020204" pitchFamily="34" charset="0"/>
              </a:rPr>
              <a:t>тривалістю» </a:t>
            </a:r>
            <a:r>
              <a:rPr lang="uk-UA" sz="2000" dirty="0">
                <a:solidFill>
                  <a:srgbClr val="000000"/>
                </a:solidFill>
                <a:latin typeface="Arial" panose="020B0604020202020204" pitchFamily="34" charset="0"/>
              </a:rPr>
              <a:t>має певну тривалість, яка не залежить від кількості призначених їй ресурсів: не можна прискорити виконання роботи, призначивши, наприклад, вдвічі більше виконавців, оскільки існують чинники, що впливають на тривалість роботи, але не залежать від кількості виконавців;</a:t>
            </a:r>
          </a:p>
          <a:p>
            <a:pPr algn="just"/>
            <a:r>
              <a:rPr lang="uk-UA" sz="2000" dirty="0" smtClean="0">
                <a:solidFill>
                  <a:srgbClr val="000000"/>
                </a:solidFill>
                <a:latin typeface="Arial" panose="020B0604020202020204" pitchFamily="34" charset="0"/>
              </a:rPr>
              <a:t>«Робота </a:t>
            </a:r>
            <a:r>
              <a:rPr lang="uk-UA" sz="2000" dirty="0">
                <a:solidFill>
                  <a:srgbClr val="000000"/>
                </a:solidFill>
                <a:latin typeface="Arial" panose="020B0604020202020204" pitchFamily="34" charset="0"/>
              </a:rPr>
              <a:t>з фіксованим </a:t>
            </a:r>
            <a:r>
              <a:rPr lang="uk-UA" sz="2000" dirty="0" smtClean="0">
                <a:solidFill>
                  <a:srgbClr val="000000"/>
                </a:solidFill>
                <a:latin typeface="Arial" panose="020B0604020202020204" pitchFamily="34" charset="0"/>
              </a:rPr>
              <a:t>обсягом» </a:t>
            </a:r>
            <a:r>
              <a:rPr lang="uk-UA" sz="2000" dirty="0">
                <a:solidFill>
                  <a:srgbClr val="000000"/>
                </a:solidFill>
                <a:latin typeface="Arial" panose="020B0604020202020204" pitchFamily="34" charset="0"/>
              </a:rPr>
              <a:t>має тривалість, залежну від кількості призначених виконавців (ресурсів). Таким чином, для робіт, тривалість яких залежить від кількості доступних ресурсів, можливий варіант безпосереднього розрахунку тривалості виходячи з інформації про необхідні обсяги робіт (наприклад, у людино-днях) і кількості доступних ресурсів. У цьому випадку збільшення числа виконавців призведе до скорочення часу виконання роботи.</a:t>
            </a:r>
          </a:p>
          <a:p>
            <a:endParaRPr lang="uk-UA" sz="2400" dirty="0"/>
          </a:p>
        </p:txBody>
      </p:sp>
    </p:spTree>
    <p:extLst>
      <p:ext uri="{BB962C8B-B14F-4D97-AF65-F5344CB8AC3E}">
        <p14:creationId xmlns:p14="http://schemas.microsoft.com/office/powerpoint/2010/main" val="2528489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36192" y="1554480"/>
            <a:ext cx="9913556" cy="2304288"/>
          </a:xfrm>
        </p:spPr>
        <p:txBody>
          <a:bodyPr>
            <a:normAutofit fontScale="47500" lnSpcReduction="20000"/>
          </a:bodyPr>
          <a:lstStyle/>
          <a:p>
            <a:pPr marL="0" indent="0" algn="just">
              <a:lnSpc>
                <a:spcPct val="170000"/>
              </a:lnSpc>
              <a:spcBef>
                <a:spcPts val="0"/>
              </a:spcBef>
              <a:buNone/>
            </a:pPr>
            <a:r>
              <a:rPr lang="uk-UA" sz="3600" u="sng" dirty="0">
                <a:solidFill>
                  <a:srgbClr val="000000"/>
                </a:solidFill>
                <a:latin typeface="Arial" panose="020B0604020202020204" pitchFamily="34" charset="0"/>
              </a:rPr>
              <a:t>Оцінка тривалості робіт</a:t>
            </a:r>
            <a:r>
              <a:rPr lang="uk-UA" sz="3600" dirty="0">
                <a:solidFill>
                  <a:srgbClr val="000000"/>
                </a:solidFill>
                <a:latin typeface="Arial" panose="020B0604020202020204" pitchFamily="34" charset="0"/>
              </a:rPr>
              <a:t> включає визначення кількості робочих періодів, яка ймовірніше за все знадобиться для завершення будь-якої певної роботи. Особа чи група осіб з команди </a:t>
            </a:r>
            <a:r>
              <a:rPr lang="uk-UA" sz="3600" dirty="0" err="1" smtClean="0">
                <a:solidFill>
                  <a:srgbClr val="000000"/>
                </a:solidFill>
                <a:latin typeface="Arial" panose="020B0604020202020204" pitchFamily="34" charset="0"/>
              </a:rPr>
              <a:t>проєкту</a:t>
            </a:r>
            <a:r>
              <a:rPr lang="uk-UA" sz="3600" dirty="0">
                <a:solidFill>
                  <a:srgbClr val="000000"/>
                </a:solidFill>
                <a:latin typeface="Arial" panose="020B0604020202020204" pitchFamily="34" charset="0"/>
              </a:rPr>
              <a:t>, яка найкраще обізнана з конкретною роботою, що має бути виконана, повинна дати таку оцінку або принаймні підтвердити вже існуючу.</a:t>
            </a:r>
          </a:p>
          <a:p>
            <a:endParaRPr lang="uk-UA" dirty="0"/>
          </a:p>
        </p:txBody>
      </p:sp>
    </p:spTree>
    <p:extLst>
      <p:ext uri="{BB962C8B-B14F-4D97-AF65-F5344CB8AC3E}">
        <p14:creationId xmlns:p14="http://schemas.microsoft.com/office/powerpoint/2010/main" val="268248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1445" y="230918"/>
            <a:ext cx="8911687" cy="482314"/>
          </a:xfrm>
        </p:spPr>
        <p:txBody>
          <a:bodyPr>
            <a:normAutofit fontScale="90000"/>
          </a:bodyPr>
          <a:lstStyle/>
          <a:p>
            <a:r>
              <a:rPr lang="uk-UA" dirty="0" smtClean="0"/>
              <a:t>Календарний план формується з урахуванням:</a:t>
            </a:r>
            <a:endParaRPr lang="uk-UA" dirty="0"/>
          </a:p>
        </p:txBody>
      </p:sp>
      <p:sp>
        <p:nvSpPr>
          <p:cNvPr id="3" name="Місце для вмісту 2"/>
          <p:cNvSpPr>
            <a:spLocks noGrp="1"/>
          </p:cNvSpPr>
          <p:nvPr>
            <p:ph idx="1"/>
          </p:nvPr>
        </p:nvSpPr>
        <p:spPr>
          <a:xfrm>
            <a:off x="1775396" y="1548384"/>
            <a:ext cx="8915400" cy="4623816"/>
          </a:xfrm>
        </p:spPr>
        <p:txBody>
          <a:bodyPr>
            <a:normAutofit fontScale="77500" lnSpcReduction="20000"/>
          </a:bodyPr>
          <a:lstStyle/>
          <a:p>
            <a:pPr lvl="0" algn="just">
              <a:buClr>
                <a:srgbClr val="353535"/>
              </a:buClr>
            </a:pPr>
            <a:r>
              <a:rPr lang="uk-UA" sz="2100" dirty="0">
                <a:solidFill>
                  <a:srgbClr val="000000"/>
                </a:solidFill>
                <a:latin typeface="Arial" panose="020B0604020202020204" pitchFamily="34" charset="0"/>
              </a:rPr>
              <a:t>1. </a:t>
            </a:r>
            <a:r>
              <a:rPr lang="uk-UA" sz="2100" dirty="0" smtClean="0">
                <a:solidFill>
                  <a:srgbClr val="000000"/>
                </a:solidFill>
                <a:latin typeface="Arial" panose="020B0604020202020204" pitchFamily="34" charset="0"/>
              </a:rPr>
              <a:t>Переліку </a:t>
            </a:r>
            <a:r>
              <a:rPr lang="uk-UA" sz="2100" dirty="0">
                <a:solidFill>
                  <a:srgbClr val="000000"/>
                </a:solidFill>
                <a:latin typeface="Arial" panose="020B0604020202020204" pitchFamily="34" charset="0"/>
              </a:rPr>
              <a:t>робіт. Перелік робіт повинен включати всі роботи, які мають бути виконані по </a:t>
            </a:r>
            <a:r>
              <a:rPr lang="uk-UA" sz="2100" dirty="0" err="1">
                <a:solidFill>
                  <a:srgbClr val="000000"/>
                </a:solidFill>
                <a:latin typeface="Arial" panose="020B0604020202020204" pitchFamily="34" charset="0"/>
              </a:rPr>
              <a:t>проєкту</a:t>
            </a:r>
            <a:r>
              <a:rPr lang="uk-UA" sz="2100" dirty="0">
                <a:solidFill>
                  <a:srgbClr val="000000"/>
                </a:solidFill>
                <a:latin typeface="Arial" panose="020B0604020202020204" pitchFamily="34" charset="0"/>
              </a:rPr>
              <a:t>.</a:t>
            </a:r>
          </a:p>
          <a:p>
            <a:pPr lvl="0" algn="just">
              <a:buClr>
                <a:srgbClr val="353535"/>
              </a:buClr>
            </a:pPr>
            <a:r>
              <a:rPr lang="uk-UA" sz="2100" dirty="0">
                <a:solidFill>
                  <a:srgbClr val="000000"/>
                </a:solidFill>
                <a:latin typeface="Arial" panose="020B0604020202020204" pitchFamily="34" charset="0"/>
              </a:rPr>
              <a:t>2. Обмеження. Обмеження - це чинники, що обмежують варіанти добору команди менеджерів </a:t>
            </a:r>
            <a:r>
              <a:rPr lang="uk-UA" sz="2100" dirty="0" err="1">
                <a:solidFill>
                  <a:srgbClr val="000000"/>
                </a:solidFill>
                <a:latin typeface="Arial" panose="020B0604020202020204" pitchFamily="34" charset="0"/>
              </a:rPr>
              <a:t>проєкту</a:t>
            </a:r>
            <a:r>
              <a:rPr lang="uk-UA" sz="2100" dirty="0">
                <a:solidFill>
                  <a:srgbClr val="000000"/>
                </a:solidFill>
                <a:latin typeface="Arial" panose="020B0604020202020204" pitchFamily="34" charset="0"/>
              </a:rPr>
              <a:t>.</a:t>
            </a:r>
          </a:p>
          <a:p>
            <a:pPr lvl="0" algn="just">
              <a:buClr>
                <a:srgbClr val="353535"/>
              </a:buClr>
            </a:pPr>
            <a:r>
              <a:rPr lang="uk-UA" sz="2100" dirty="0">
                <a:solidFill>
                  <a:srgbClr val="000000"/>
                </a:solidFill>
                <a:latin typeface="Arial" panose="020B0604020202020204" pitchFamily="34" charset="0"/>
              </a:rPr>
              <a:t>3. Допущення. Допущення - це чинники, які для цілей планування розглядаються як істинні, реальні або визначені. Звичайно, допущення включають певну міру ризику і звичайно є результатом ідентифікації ризику.</a:t>
            </a:r>
          </a:p>
          <a:p>
            <a:pPr lvl="0" algn="just">
              <a:buClr>
                <a:srgbClr val="353535"/>
              </a:buClr>
            </a:pPr>
            <a:r>
              <a:rPr lang="uk-UA" sz="2100" dirty="0">
                <a:solidFill>
                  <a:srgbClr val="000000"/>
                </a:solidFill>
                <a:latin typeface="Arial" panose="020B0604020202020204" pitchFamily="34" charset="0"/>
              </a:rPr>
              <a:t>4. Вимоги до ресурсів. Тривалість більшості робіт великою мірою залежить від ресурсів, призначених для їх виконання. Наприклад, дві особи, працюючі разом, здатні завершити роботи з </a:t>
            </a:r>
            <a:r>
              <a:rPr lang="uk-UA" sz="2100" dirty="0" err="1">
                <a:solidFill>
                  <a:srgbClr val="000000"/>
                </a:solidFill>
                <a:latin typeface="Arial" panose="020B0604020202020204" pitchFamily="34" charset="0"/>
              </a:rPr>
              <a:t>проєктування</a:t>
            </a:r>
            <a:r>
              <a:rPr lang="uk-UA" sz="2100" dirty="0">
                <a:solidFill>
                  <a:srgbClr val="000000"/>
                </a:solidFill>
                <a:latin typeface="Arial" panose="020B0604020202020204" pitchFamily="34" charset="0"/>
              </a:rPr>
              <a:t> у два рази швидше, ніж це зробив би кожний з них поодинці, а також одна особа, працюючи половину робочого часу, звичайно витрачає у два рази більше часу, ніж якби вона працювала повний робочий день.</a:t>
            </a:r>
          </a:p>
          <a:p>
            <a:pPr lvl="0" algn="just">
              <a:buClr>
                <a:srgbClr val="353535"/>
              </a:buClr>
            </a:pPr>
            <a:r>
              <a:rPr lang="uk-UA" sz="2100" dirty="0">
                <a:solidFill>
                  <a:srgbClr val="000000"/>
                </a:solidFill>
                <a:latin typeface="Arial" panose="020B0604020202020204" pitchFamily="34" charset="0"/>
              </a:rPr>
              <a:t>5. Спроможності ресурсів. Тривалість більшості робіт великою мірою залежить від спроможності людських і матеріальних ресурсів, залучених для їх виконання. Наприклад, якщо дві особи повинні працювати повний робочий день над виконанням певного завдання, то загалом очікується, що більш кваліфікована особа витратить на цю роботу менше часу, ніж менш кваліфікована.</a:t>
            </a:r>
          </a:p>
          <a:p>
            <a:pPr lvl="0" algn="just">
              <a:buClr>
                <a:srgbClr val="353535"/>
              </a:buClr>
            </a:pPr>
            <a:r>
              <a:rPr lang="uk-UA" sz="2100" dirty="0">
                <a:solidFill>
                  <a:srgbClr val="000000"/>
                </a:solidFill>
                <a:latin typeface="Arial" panose="020B0604020202020204" pitchFamily="34" charset="0"/>
              </a:rPr>
              <a:t>6. Інформація з </a:t>
            </a:r>
            <a:r>
              <a:rPr lang="uk-UA" sz="2100" dirty="0" smtClean="0">
                <a:solidFill>
                  <a:srgbClr val="000000"/>
                </a:solidFill>
                <a:latin typeface="Arial" panose="020B0604020202020204" pitchFamily="34" charset="0"/>
              </a:rPr>
              <a:t>архіву (файли </a:t>
            </a:r>
            <a:r>
              <a:rPr lang="uk-UA" sz="2100" dirty="0" err="1" smtClean="0">
                <a:solidFill>
                  <a:srgbClr val="000000"/>
                </a:solidFill>
                <a:latin typeface="Arial" panose="020B0604020202020204" pitchFamily="34" charset="0"/>
              </a:rPr>
              <a:t>проєкту</a:t>
            </a:r>
            <a:r>
              <a:rPr lang="uk-UA" sz="2100" dirty="0" smtClean="0">
                <a:solidFill>
                  <a:srgbClr val="000000"/>
                </a:solidFill>
                <a:latin typeface="Arial" panose="020B0604020202020204" pitchFamily="34" charset="0"/>
              </a:rPr>
              <a:t>) </a:t>
            </a:r>
            <a:r>
              <a:rPr lang="uk-UA" sz="2100" dirty="0">
                <a:solidFill>
                  <a:srgbClr val="000000"/>
                </a:solidFill>
                <a:latin typeface="Arial" panose="020B0604020202020204" pitchFamily="34" charset="0"/>
              </a:rPr>
              <a:t>– це дані про імовірну тривалість багатьох типів робіт, вона може бути доступна з одного або кількох таких джерел:</a:t>
            </a:r>
          </a:p>
          <a:p>
            <a:endParaRPr lang="uk-UA" dirty="0"/>
          </a:p>
        </p:txBody>
      </p:sp>
    </p:spTree>
    <p:extLst>
      <p:ext uri="{BB962C8B-B14F-4D97-AF65-F5344CB8AC3E}">
        <p14:creationId xmlns:p14="http://schemas.microsoft.com/office/powerpoint/2010/main" val="342662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prstClr val="black">
                    <a:lumMod val="75000"/>
                    <a:lumOff val="25000"/>
                  </a:prstClr>
                </a:solidFill>
                <a:latin typeface="Trebuchet MS" panose="020B0603020202020204"/>
              </a:rPr>
              <a:t>Нові тренди в управління </a:t>
            </a:r>
            <a:r>
              <a:rPr lang="uk-UA" b="1" dirty="0" err="1">
                <a:solidFill>
                  <a:prstClr val="black">
                    <a:lumMod val="75000"/>
                    <a:lumOff val="25000"/>
                  </a:prstClr>
                </a:solidFill>
                <a:latin typeface="Trebuchet MS" panose="020B0603020202020204"/>
              </a:rPr>
              <a:t>проєктами</a:t>
            </a:r>
            <a:r>
              <a:rPr lang="uk-UA" b="1" dirty="0">
                <a:solidFill>
                  <a:prstClr val="black">
                    <a:lumMod val="75000"/>
                    <a:lumOff val="25000"/>
                  </a:prstClr>
                </a:solidFill>
                <a:latin typeface="Trebuchet MS" panose="020B0603020202020204"/>
              </a:rPr>
              <a:t/>
            </a:r>
            <a:br>
              <a:rPr lang="uk-UA" b="1" dirty="0">
                <a:solidFill>
                  <a:prstClr val="black">
                    <a:lumMod val="75000"/>
                    <a:lumOff val="25000"/>
                  </a:prstClr>
                </a:solidFill>
                <a:latin typeface="Trebuchet MS" panose="020B0603020202020204"/>
              </a:rPr>
            </a:br>
            <a:endParaRPr lang="uk-UA" dirty="0"/>
          </a:p>
        </p:txBody>
      </p:sp>
      <p:sp>
        <p:nvSpPr>
          <p:cNvPr id="3" name="Місце для вмісту 2"/>
          <p:cNvSpPr>
            <a:spLocks noGrp="1"/>
          </p:cNvSpPr>
          <p:nvPr>
            <p:ph idx="1"/>
          </p:nvPr>
        </p:nvSpPr>
        <p:spPr>
          <a:xfrm>
            <a:off x="2186876" y="1749552"/>
            <a:ext cx="9317736" cy="3777622"/>
          </a:xfrm>
        </p:spPr>
        <p:txBody>
          <a:bodyPr>
            <a:normAutofit fontScale="92500"/>
          </a:bodyPr>
          <a:lstStyle/>
          <a:p>
            <a:pPr marL="0" lvl="0" indent="357188" algn="just">
              <a:buClr>
                <a:srgbClr val="90C226"/>
              </a:buClr>
              <a:buSzPct val="80000"/>
              <a:buNone/>
            </a:pPr>
            <a:r>
              <a:rPr lang="uk-UA" dirty="0" smtClean="0">
                <a:solidFill>
                  <a:prstClr val="black">
                    <a:lumMod val="75000"/>
                    <a:lumOff val="25000"/>
                  </a:prstClr>
                </a:solidFill>
                <a:latin typeface="Arial" panose="020B0604020202020204" pitchFamily="34" charset="0"/>
                <a:cs typeface="Arial" panose="020B0604020202020204" pitchFamily="34" charset="0"/>
              </a:rPr>
              <a:t>Сучасний </a:t>
            </a:r>
            <a:r>
              <a:rPr lang="uk-UA" dirty="0">
                <a:solidFill>
                  <a:prstClr val="black">
                    <a:lumMod val="75000"/>
                    <a:lumOff val="25000"/>
                  </a:prstClr>
                </a:solidFill>
                <a:latin typeface="Arial" panose="020B0604020202020204" pitchFamily="34" charset="0"/>
                <a:cs typeface="Arial" panose="020B0604020202020204" pitchFamily="34" charset="0"/>
              </a:rPr>
              <a:t>бізнес використовує традиційно </a:t>
            </a:r>
            <a:r>
              <a:rPr lang="uk-UA" dirty="0">
                <a:solidFill>
                  <a:srgbClr val="FF0000"/>
                </a:solidFill>
                <a:latin typeface="Arial" panose="020B0604020202020204" pitchFamily="34" charset="0"/>
                <a:cs typeface="Arial" panose="020B0604020202020204" pitchFamily="34" charset="0"/>
              </a:rPr>
              <a:t>два підходи</a:t>
            </a:r>
            <a:r>
              <a:rPr lang="uk-UA" b="1" dirty="0">
                <a:solidFill>
                  <a:srgbClr val="FF0000"/>
                </a:solidFill>
                <a:latin typeface="Arial" panose="020B0604020202020204" pitchFamily="34" charset="0"/>
                <a:cs typeface="Arial" panose="020B0604020202020204" pitchFamily="34" charset="0"/>
              </a:rPr>
              <a:t> </a:t>
            </a:r>
            <a:r>
              <a:rPr lang="uk-UA" dirty="0">
                <a:solidFill>
                  <a:srgbClr val="FF0000"/>
                </a:solidFill>
                <a:latin typeface="Arial" panose="020B0604020202020204" pitchFamily="34" charset="0"/>
                <a:cs typeface="Arial" panose="020B0604020202020204" pitchFamily="34" charset="0"/>
              </a:rPr>
              <a:t>до </a:t>
            </a:r>
            <a:r>
              <a:rPr lang="uk-UA" dirty="0" err="1">
                <a:solidFill>
                  <a:srgbClr val="FF0000"/>
                </a:solidFill>
                <a:latin typeface="Arial" panose="020B0604020202020204" pitchFamily="34" charset="0"/>
                <a:cs typeface="Arial" panose="020B0604020202020204" pitchFamily="34" charset="0"/>
              </a:rPr>
              <a:t>проєктного</a:t>
            </a:r>
            <a:r>
              <a:rPr lang="uk-UA" dirty="0">
                <a:solidFill>
                  <a:srgbClr val="FF0000"/>
                </a:solidFill>
                <a:latin typeface="Arial" panose="020B0604020202020204" pitchFamily="34" charset="0"/>
                <a:cs typeface="Arial" panose="020B0604020202020204" pitchFamily="34" charset="0"/>
              </a:rPr>
              <a:t> менеджменту.</a:t>
            </a:r>
            <a:r>
              <a:rPr lang="uk-UA" dirty="0">
                <a:solidFill>
                  <a:prstClr val="black">
                    <a:lumMod val="75000"/>
                    <a:lumOff val="25000"/>
                  </a:prstClr>
                </a:solidFill>
                <a:latin typeface="Arial" panose="020B0604020202020204" pitchFamily="34" charset="0"/>
                <a:cs typeface="Arial" panose="020B0604020202020204" pitchFamily="34" charset="0"/>
              </a:rPr>
              <a:t> Один з підходів </a:t>
            </a:r>
            <a:r>
              <a:rPr lang="uk-UA" dirty="0">
                <a:solidFill>
                  <a:srgbClr val="FF0000"/>
                </a:solidFill>
                <a:latin typeface="Arial" panose="020B0604020202020204" pitchFamily="34" charset="0"/>
                <a:cs typeface="Arial" panose="020B0604020202020204" pitchFamily="34" charset="0"/>
              </a:rPr>
              <a:t>є </a:t>
            </a:r>
            <a:r>
              <a:rPr lang="uk-UA" dirty="0" err="1">
                <a:solidFill>
                  <a:srgbClr val="FF0000"/>
                </a:solidFill>
                <a:latin typeface="Arial" panose="020B0604020202020204" pitchFamily="34" charset="0"/>
                <a:cs typeface="Arial" panose="020B0604020202020204" pitchFamily="34" charset="0"/>
              </a:rPr>
              <a:t>Waterfall</a:t>
            </a:r>
            <a:r>
              <a:rPr lang="uk-UA" dirty="0">
                <a:solidFill>
                  <a:srgbClr val="FF0000"/>
                </a:solidFill>
                <a:latin typeface="Arial" panose="020B0604020202020204" pitchFamily="34" charset="0"/>
                <a:cs typeface="Arial" panose="020B0604020202020204" pitchFamily="34" charset="0"/>
              </a:rPr>
              <a:t> («каскадна модель»), </a:t>
            </a:r>
            <a:r>
              <a:rPr lang="uk-UA" dirty="0">
                <a:solidFill>
                  <a:prstClr val="black">
                    <a:lumMod val="75000"/>
                    <a:lumOff val="25000"/>
                  </a:prstClr>
                </a:solidFill>
                <a:latin typeface="Arial" panose="020B0604020202020204" pitchFamily="34" charset="0"/>
                <a:cs typeface="Arial" panose="020B0604020202020204" pitchFamily="34" charset="0"/>
              </a:rPr>
              <a:t>але в умовах постійного потоку інформації, раптових змін і потреби в гнучкості робочих процесів, цей підхід все менш популярний. </a:t>
            </a:r>
            <a:r>
              <a:rPr lang="uk-UA" dirty="0">
                <a:solidFill>
                  <a:srgbClr val="FF0000"/>
                </a:solidFill>
                <a:latin typeface="Arial" panose="020B0604020202020204" pitchFamily="34" charset="0"/>
                <a:cs typeface="Arial" panose="020B0604020202020204" pitchFamily="34" charset="0"/>
              </a:rPr>
              <a:t>Другий підхід – </a:t>
            </a:r>
            <a:r>
              <a:rPr lang="uk-UA" dirty="0" err="1">
                <a:solidFill>
                  <a:srgbClr val="FF0000"/>
                </a:solidFill>
                <a:latin typeface="Arial" panose="020B0604020202020204" pitchFamily="34" charset="0"/>
                <a:cs typeface="Arial" panose="020B0604020202020204" pitchFamily="34" charset="0"/>
              </a:rPr>
              <a:t>Agile</a:t>
            </a:r>
            <a:r>
              <a:rPr lang="uk-UA" dirty="0">
                <a:solidFill>
                  <a:srgbClr val="FF0000"/>
                </a:solidFill>
                <a:latin typeface="Arial" panose="020B0604020202020204" pitchFamily="34" charset="0"/>
                <a:cs typeface="Arial" panose="020B0604020202020204" pitchFamily="34" charset="0"/>
              </a:rPr>
              <a:t> («гнучке управління»).</a:t>
            </a:r>
            <a:r>
              <a:rPr lang="uk-UA" dirty="0">
                <a:solidFill>
                  <a:prstClr val="black">
                    <a:lumMod val="75000"/>
                    <a:lumOff val="25000"/>
                  </a:prstClr>
                </a:solidFill>
                <a:latin typeface="Arial" panose="020B0604020202020204" pitchFamily="34" charset="0"/>
                <a:cs typeface="Arial" panose="020B0604020202020204" pitchFamily="34" charset="0"/>
              </a:rPr>
              <a:t> Дослідники та практики почали шукати альтернативні методи реалізації </a:t>
            </a:r>
            <a:r>
              <a:rPr lang="uk-UA" dirty="0" err="1">
                <a:solidFill>
                  <a:prstClr val="black">
                    <a:lumMod val="75000"/>
                    <a:lumOff val="25000"/>
                  </a:prstClr>
                </a:solidFill>
                <a:latin typeface="Arial" panose="020B0604020202020204" pitchFamily="34" charset="0"/>
                <a:cs typeface="Arial" panose="020B0604020202020204" pitchFamily="34" charset="0"/>
              </a:rPr>
              <a:t>проєктів</a:t>
            </a:r>
            <a:r>
              <a:rPr lang="uk-UA" dirty="0">
                <a:solidFill>
                  <a:prstClr val="black">
                    <a:lumMod val="75000"/>
                    <a:lumOff val="25000"/>
                  </a:prstClr>
                </a:solidFill>
                <a:latin typeface="Arial" panose="020B0604020202020204" pitchFamily="34" charset="0"/>
                <a:cs typeface="Arial" panose="020B0604020202020204" pitchFamily="34" charset="0"/>
              </a:rPr>
              <a:t>, усвідомлюючи, що традиційні моделі планування та виконання можуть бути неоптимальними чи налаштованими на конкретні виклики, з якими стикаються </a:t>
            </a:r>
            <a:r>
              <a:rPr lang="uk-UA" dirty="0" err="1">
                <a:solidFill>
                  <a:prstClr val="black">
                    <a:lumMod val="75000"/>
                    <a:lumOff val="25000"/>
                  </a:prstClr>
                </a:solidFill>
                <a:latin typeface="Arial" panose="020B0604020202020204" pitchFamily="34" charset="0"/>
                <a:cs typeface="Arial" panose="020B0604020202020204" pitchFamily="34" charset="0"/>
              </a:rPr>
              <a:t>проєкти</a:t>
            </a:r>
            <a:r>
              <a:rPr lang="uk-UA" dirty="0">
                <a:solidFill>
                  <a:prstClr val="black">
                    <a:lumMod val="75000"/>
                    <a:lumOff val="25000"/>
                  </a:prstClr>
                </a:solidFill>
                <a:latin typeface="Arial" panose="020B0604020202020204" pitchFamily="34" charset="0"/>
                <a:cs typeface="Arial" panose="020B0604020202020204" pitchFamily="34" charset="0"/>
              </a:rPr>
              <a:t>. Дійсно, саме через ці проблеми «гнучкі» методи управління </a:t>
            </a:r>
            <a:r>
              <a:rPr lang="uk-UA" dirty="0" err="1">
                <a:solidFill>
                  <a:prstClr val="black">
                    <a:lumMod val="75000"/>
                    <a:lumOff val="25000"/>
                  </a:prstClr>
                </a:solidFill>
                <a:latin typeface="Arial" panose="020B0604020202020204" pitchFamily="34" charset="0"/>
                <a:cs typeface="Arial" panose="020B0604020202020204" pitchFamily="34" charset="0"/>
              </a:rPr>
              <a:t>проєктами</a:t>
            </a:r>
            <a:r>
              <a:rPr lang="uk-UA" dirty="0">
                <a:solidFill>
                  <a:prstClr val="black">
                    <a:lumMod val="75000"/>
                    <a:lumOff val="25000"/>
                  </a:prstClr>
                </a:solidFill>
                <a:latin typeface="Arial" panose="020B0604020202020204" pitchFamily="34" charset="0"/>
                <a:cs typeface="Arial" panose="020B0604020202020204" pitchFamily="34" charset="0"/>
              </a:rPr>
              <a:t>, такі як </a:t>
            </a:r>
            <a:r>
              <a:rPr lang="uk-UA" dirty="0" err="1">
                <a:solidFill>
                  <a:prstClr val="black">
                    <a:lumMod val="75000"/>
                    <a:lumOff val="25000"/>
                  </a:prstClr>
                </a:solidFill>
                <a:latin typeface="Arial" panose="020B0604020202020204" pitchFamily="34" charset="0"/>
                <a:cs typeface="Arial" panose="020B0604020202020204" pitchFamily="34" charset="0"/>
              </a:rPr>
              <a:t>Agile</a:t>
            </a:r>
            <a:r>
              <a:rPr lang="uk-UA" dirty="0">
                <a:solidFill>
                  <a:prstClr val="black">
                    <a:lumMod val="75000"/>
                    <a:lumOff val="25000"/>
                  </a:prstClr>
                </a:solidFill>
                <a:latin typeface="Arial" panose="020B0604020202020204" pitchFamily="34" charset="0"/>
                <a:cs typeface="Arial" panose="020B0604020202020204" pitchFamily="34" charset="0"/>
              </a:rPr>
              <a:t>, набули  популярності з моменту їх першої розробки. Гнучкі методології відрізняються від традиційних підходів до управління </a:t>
            </a:r>
            <a:r>
              <a:rPr lang="uk-UA" dirty="0" err="1">
                <a:solidFill>
                  <a:prstClr val="black">
                    <a:lumMod val="75000"/>
                    <a:lumOff val="25000"/>
                  </a:prstClr>
                </a:solidFill>
                <a:latin typeface="Arial" panose="020B0604020202020204" pitchFamily="34" charset="0"/>
                <a:cs typeface="Arial" panose="020B0604020202020204" pitchFamily="34" charset="0"/>
              </a:rPr>
              <a:t>проєктами</a:t>
            </a:r>
            <a:r>
              <a:rPr lang="uk-UA" dirty="0">
                <a:solidFill>
                  <a:prstClr val="black">
                    <a:lumMod val="75000"/>
                    <a:lumOff val="25000"/>
                  </a:prstClr>
                </a:solidFill>
                <a:latin typeface="Arial" panose="020B0604020202020204" pitchFamily="34" charset="0"/>
                <a:cs typeface="Arial" panose="020B0604020202020204" pitchFamily="34" charset="0"/>
              </a:rPr>
              <a:t>, полягають в безперервному </a:t>
            </a:r>
            <a:r>
              <a:rPr lang="uk-UA" dirty="0" err="1">
                <a:solidFill>
                  <a:prstClr val="black">
                    <a:lumMod val="75000"/>
                    <a:lumOff val="25000"/>
                  </a:prstClr>
                </a:solidFill>
                <a:latin typeface="Arial" panose="020B0604020202020204" pitchFamily="34" charset="0"/>
                <a:cs typeface="Arial" panose="020B0604020202020204" pitchFamily="34" charset="0"/>
              </a:rPr>
              <a:t>проєктуванні</a:t>
            </a:r>
            <a:r>
              <a:rPr lang="uk-UA" dirty="0">
                <a:solidFill>
                  <a:prstClr val="black">
                    <a:lumMod val="75000"/>
                    <a:lumOff val="25000"/>
                  </a:prstClr>
                </a:solidFill>
                <a:latin typeface="Arial" panose="020B0604020202020204" pitchFamily="34" charset="0"/>
                <a:cs typeface="Arial" panose="020B0604020202020204" pitchFamily="34" charset="0"/>
              </a:rPr>
              <a:t>, гнучкому масштабі, охоплюючи невизначеність і взаємодію з клієнтами, а також модифіковану організацію команди </a:t>
            </a:r>
            <a:r>
              <a:rPr lang="uk-UA" dirty="0" err="1">
                <a:solidFill>
                  <a:prstClr val="black">
                    <a:lumMod val="75000"/>
                    <a:lumOff val="25000"/>
                  </a:prstClr>
                </a:solidFill>
                <a:latin typeface="Arial" panose="020B0604020202020204" pitchFamily="34" charset="0"/>
                <a:cs typeface="Arial" panose="020B0604020202020204" pitchFamily="34" charset="0"/>
              </a:rPr>
              <a:t>проєкту</a:t>
            </a:r>
            <a:r>
              <a:rPr lang="uk-UA" dirty="0">
                <a:solidFill>
                  <a:prstClr val="black">
                    <a:lumMod val="75000"/>
                    <a:lumOff val="25000"/>
                  </a:prstClr>
                </a:solidFill>
                <a:latin typeface="Arial" panose="020B0604020202020204" pitchFamily="34" charset="0"/>
                <a:cs typeface="Arial" panose="020B0604020202020204" pitchFamily="34" charset="0"/>
              </a:rPr>
              <a:t>. Крім того, </a:t>
            </a:r>
            <a:r>
              <a:rPr lang="uk-UA" dirty="0" err="1">
                <a:solidFill>
                  <a:prstClr val="black">
                    <a:lumMod val="75000"/>
                    <a:lumOff val="25000"/>
                  </a:prstClr>
                </a:solidFill>
                <a:latin typeface="Arial" panose="020B0604020202020204" pitchFamily="34" charset="0"/>
                <a:cs typeface="Arial" panose="020B0604020202020204" pitchFamily="34" charset="0"/>
              </a:rPr>
              <a:t>Agile</a:t>
            </a:r>
            <a:r>
              <a:rPr lang="uk-UA" dirty="0">
                <a:solidFill>
                  <a:prstClr val="black">
                    <a:lumMod val="75000"/>
                    <a:lumOff val="25000"/>
                  </a:prstClr>
                </a:solidFill>
                <a:latin typeface="Arial" panose="020B0604020202020204" pitchFamily="34" charset="0"/>
                <a:cs typeface="Arial" panose="020B0604020202020204" pitchFamily="34" charset="0"/>
              </a:rPr>
              <a:t> описується як ітеративний і </a:t>
            </a:r>
            <a:r>
              <a:rPr lang="uk-UA" dirty="0" err="1">
                <a:solidFill>
                  <a:prstClr val="black">
                    <a:lumMod val="75000"/>
                    <a:lumOff val="25000"/>
                  </a:prstClr>
                </a:solidFill>
                <a:latin typeface="Arial" panose="020B0604020202020204" pitchFamily="34" charset="0"/>
                <a:cs typeface="Arial" panose="020B0604020202020204" pitchFamily="34" charset="0"/>
              </a:rPr>
              <a:t>інкрементний</a:t>
            </a:r>
            <a:r>
              <a:rPr lang="uk-UA" dirty="0">
                <a:solidFill>
                  <a:prstClr val="black">
                    <a:lumMod val="75000"/>
                    <a:lumOff val="25000"/>
                  </a:prstClr>
                </a:solidFill>
                <a:latin typeface="Arial" panose="020B0604020202020204" pitchFamily="34" charset="0"/>
                <a:cs typeface="Arial" panose="020B0604020202020204" pitchFamily="34" charset="0"/>
              </a:rPr>
              <a:t>, намагаючись уникнути стандартних підходів, які базуються на фіксованому масштабі </a:t>
            </a:r>
            <a:r>
              <a:rPr lang="uk-UA" dirty="0" err="1">
                <a:solidFill>
                  <a:prstClr val="black">
                    <a:lumMod val="75000"/>
                    <a:lumOff val="25000"/>
                  </a:prstClr>
                </a:solidFill>
                <a:latin typeface="Arial" panose="020B0604020202020204" pitchFamily="34" charset="0"/>
                <a:cs typeface="Arial" panose="020B0604020202020204" pitchFamily="34" charset="0"/>
              </a:rPr>
              <a:t>проєкту</a:t>
            </a:r>
            <a:r>
              <a:rPr lang="uk-UA" dirty="0">
                <a:solidFill>
                  <a:prstClr val="black">
                    <a:lumMod val="75000"/>
                    <a:lumOff val="25000"/>
                  </a:prstClr>
                </a:solidFill>
                <a:latin typeface="Arial" panose="020B0604020202020204" pitchFamily="34" charset="0"/>
                <a:cs typeface="Arial" panose="020B0604020202020204" pitchFamily="34" charset="0"/>
              </a:rPr>
              <a:t> та низькій взаємодії з клієнтом</a:t>
            </a:r>
            <a:endParaRPr lang="uk-UA" b="1" dirty="0">
              <a:solidFill>
                <a:prstClr val="black">
                  <a:lumMod val="75000"/>
                  <a:lumOff val="25000"/>
                </a:prstClr>
              </a:solidFill>
              <a:latin typeface="Arial" panose="020B060402020202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3200134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alt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Таблиця 1. Зміни в концепції управління </a:t>
            </a:r>
            <a:r>
              <a:rPr lang="uk-UA" alt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проєктами</a:t>
            </a:r>
            <a:r>
              <a:rPr lang="uk-UA" alt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під впливом Індустрії 4.0.</a:t>
            </a:r>
            <a:r>
              <a:rPr lang="uk-UA" altLang="uk-UA" b="1" dirty="0">
                <a:solidFill>
                  <a:schemeClr val="tx1"/>
                </a:solidFill>
                <a:latin typeface="Times New Roman" panose="02020603050405020304" pitchFamily="18" charset="0"/>
                <a:cs typeface="Times New Roman" panose="02020603050405020304" pitchFamily="18" charset="0"/>
              </a:rPr>
              <a:t/>
            </a:r>
            <a:br>
              <a:rPr lang="uk-UA" altLang="uk-UA" b="1" dirty="0">
                <a:solidFill>
                  <a:schemeClr val="tx1"/>
                </a:solidFill>
                <a:latin typeface="Times New Roman" panose="02020603050405020304" pitchFamily="18" charset="0"/>
                <a:cs typeface="Times New Roman" panose="02020603050405020304" pitchFamily="18" charset="0"/>
              </a:rPr>
            </a:br>
            <a:endParaRPr lang="uk-UA" dirty="0"/>
          </a:p>
        </p:txBody>
      </p:sp>
      <p:pic>
        <p:nvPicPr>
          <p:cNvPr id="4" name="Місце для вмісту 3"/>
          <p:cNvPicPr>
            <a:picLocks noGrp="1" noChangeAspect="1"/>
          </p:cNvPicPr>
          <p:nvPr>
            <p:ph idx="1"/>
          </p:nvPr>
        </p:nvPicPr>
        <p:blipFill>
          <a:blip r:embed="rId2"/>
          <a:stretch>
            <a:fillRect/>
          </a:stretch>
        </p:blipFill>
        <p:spPr>
          <a:xfrm>
            <a:off x="2592924" y="1755648"/>
            <a:ext cx="8389019" cy="4828032"/>
          </a:xfrm>
          <a:prstGeom prst="rect">
            <a:avLst/>
          </a:prstGeom>
        </p:spPr>
      </p:pic>
    </p:spTree>
    <p:extLst>
      <p:ext uri="{BB962C8B-B14F-4D97-AF65-F5344CB8AC3E}">
        <p14:creationId xmlns:p14="http://schemas.microsoft.com/office/powerpoint/2010/main" val="385026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104580" y="890016"/>
            <a:ext cx="8915400" cy="3777622"/>
          </a:xfrm>
        </p:spPr>
        <p:txBody>
          <a:bodyPr/>
          <a:lstStyle/>
          <a:p>
            <a:pPr marL="0" lvl="0" indent="0" algn="just">
              <a:spcBef>
                <a:spcPts val="0"/>
              </a:spcBef>
              <a:buClrTx/>
              <a:buNone/>
            </a:pPr>
            <a:r>
              <a:rPr lang="uk-UA" dirty="0">
                <a:solidFill>
                  <a:prstClr val="black"/>
                </a:solidFill>
                <a:latin typeface="Times New Roman" panose="02020603050405020304" pitchFamily="18" charset="0"/>
                <a:cs typeface="Times New Roman" panose="02020603050405020304" pitchFamily="18" charset="0"/>
              </a:rPr>
              <a:t>Дослідження, проведене за участю 8370 співробітників, менеджерів і керівників відділу кадрів у 10 країнах, про яке було повідомлено в </a:t>
            </a:r>
            <a:r>
              <a:rPr lang="cs-CZ" dirty="0">
                <a:solidFill>
                  <a:prstClr val="black"/>
                </a:solidFill>
                <a:latin typeface="Times New Roman" panose="02020603050405020304" pitchFamily="18" charset="0"/>
                <a:cs typeface="Times New Roman" panose="02020603050405020304" pitchFamily="18" charset="0"/>
              </a:rPr>
              <a:t>Oracle and Future Workplace (2019), </a:t>
            </a:r>
            <a:r>
              <a:rPr lang="uk-UA" dirty="0">
                <a:solidFill>
                  <a:prstClr val="black"/>
                </a:solidFill>
                <a:latin typeface="Times New Roman" panose="02020603050405020304" pitchFamily="18" charset="0"/>
                <a:cs typeface="Times New Roman" panose="02020603050405020304" pitchFamily="18" charset="0"/>
              </a:rPr>
              <a:t>виявило, що: </a:t>
            </a:r>
          </a:p>
          <a:p>
            <a:pPr marL="0" lvl="0" indent="0" algn="just">
              <a:spcBef>
                <a:spcPts val="0"/>
              </a:spcBef>
              <a:buClrTx/>
              <a:buNone/>
            </a:pPr>
            <a:r>
              <a:rPr lang="uk-UA" dirty="0">
                <a:solidFill>
                  <a:prstClr val="black"/>
                </a:solidFill>
                <a:latin typeface="Times New Roman" panose="02020603050405020304" pitchFamily="18" charset="0"/>
                <a:cs typeface="Times New Roman" panose="02020603050405020304" pitchFamily="18" charset="0"/>
              </a:rPr>
              <a:t>-50 відсотків робочої сили використовували ту чи іншу форму штучного інтелекту на своїх робочих місцях у 2019 році, порівняно з 32 відсотками у 2018 році; </a:t>
            </a:r>
          </a:p>
          <a:p>
            <a:pPr marL="0" lvl="0" indent="0" algn="just">
              <a:spcBef>
                <a:spcPts val="0"/>
              </a:spcBef>
              <a:buClrTx/>
              <a:buNone/>
            </a:pPr>
            <a:r>
              <a:rPr lang="uk-UA" dirty="0">
                <a:solidFill>
                  <a:prstClr val="black"/>
                </a:solidFill>
                <a:latin typeface="Times New Roman" panose="02020603050405020304" pitchFamily="18" charset="0"/>
                <a:cs typeface="Times New Roman" panose="02020603050405020304" pitchFamily="18" charset="0"/>
              </a:rPr>
              <a:t> -76 відсотків працівників (і 81 відсоток керівників відділу кадрів) вважають, що важко встигати за темпами технологічних змін на робочому місці; </a:t>
            </a:r>
          </a:p>
          <a:p>
            <a:pPr marL="0" lvl="0" indent="0" algn="just">
              <a:spcBef>
                <a:spcPts val="0"/>
              </a:spcBef>
              <a:buClrTx/>
              <a:buNone/>
            </a:pPr>
            <a:r>
              <a:rPr lang="uk-UA" dirty="0">
                <a:solidFill>
                  <a:prstClr val="black"/>
                </a:solidFill>
                <a:latin typeface="Times New Roman" panose="02020603050405020304" pitchFamily="18" charset="0"/>
                <a:cs typeface="Times New Roman" panose="02020603050405020304" pitchFamily="18" charset="0"/>
              </a:rPr>
              <a:t> -64 відсотки людей більше довірятимуть роботам, ніж своєму менеджеру. </a:t>
            </a:r>
          </a:p>
          <a:p>
            <a:pPr marL="0" lvl="0" indent="0" algn="just">
              <a:spcBef>
                <a:spcPts val="0"/>
              </a:spcBef>
              <a:buClrTx/>
              <a:buNone/>
            </a:pPr>
            <a:endParaRPr lang="uk-UA"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ClrTx/>
              <a:buNone/>
            </a:pPr>
            <a:r>
              <a:rPr lang="uk-UA" dirty="0">
                <a:solidFill>
                  <a:prstClr val="black"/>
                </a:solidFill>
                <a:latin typeface="Times New Roman" panose="02020603050405020304" pitchFamily="18" charset="0"/>
                <a:cs typeface="Times New Roman" panose="02020603050405020304" pitchFamily="18" charset="0"/>
              </a:rPr>
              <a:t>Працівники хочуть отримати спрощений досвід роботи зі штучним інтелектом на роботі, кращий користувальницький інтерфейс (34 відсотки), навчання найкращим практикам (30 відсотків) і досвід, персоналізований для їхньої поведінки (30 відсотків)</a:t>
            </a:r>
          </a:p>
          <a:p>
            <a:pPr marL="0" indent="0">
              <a:buNone/>
            </a:pPr>
            <a:endParaRPr lang="uk-UA" dirty="0"/>
          </a:p>
        </p:txBody>
      </p:sp>
    </p:spTree>
    <p:extLst>
      <p:ext uri="{BB962C8B-B14F-4D97-AF65-F5344CB8AC3E}">
        <p14:creationId xmlns:p14="http://schemas.microsoft.com/office/powerpoint/2010/main" val="1017042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17346" y="4047066"/>
            <a:ext cx="7282921" cy="1085914"/>
          </a:xfrm>
        </p:spPr>
        <p:txBody>
          <a:bodyPr>
            <a:noAutofit/>
          </a:bodyPr>
          <a:lstStyle/>
          <a:p>
            <a:r>
              <a:rPr lang="uk-UA" sz="7200" dirty="0" smtClean="0"/>
              <a:t>Дякую за увагу!</a:t>
            </a:r>
            <a:endParaRPr lang="ru-RU" sz="7200" dirty="0"/>
          </a:p>
        </p:txBody>
      </p:sp>
    </p:spTree>
    <p:extLst>
      <p:ext uri="{BB962C8B-B14F-4D97-AF65-F5344CB8AC3E}">
        <p14:creationId xmlns:p14="http://schemas.microsoft.com/office/powerpoint/2010/main" val="40233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66790" y="527222"/>
            <a:ext cx="8915400" cy="3777622"/>
          </a:xfrm>
        </p:spPr>
        <p:txBody>
          <a:bodyPr>
            <a:no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u="sng" dirty="0" err="1" smtClean="0">
                <a:latin typeface="Times New Roman" panose="02020603050405020304" pitchFamily="18" charset="0"/>
                <a:cs typeface="Times New Roman" panose="02020603050405020304" pitchFamily="18" charset="0"/>
              </a:rPr>
              <a:t>Аналіз</a:t>
            </a:r>
            <a:r>
              <a:rPr lang="ru-RU" sz="2000" u="sng" dirty="0" smtClean="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і </a:t>
            </a:r>
            <a:r>
              <a:rPr lang="ru-RU" sz="2000" u="sng" dirty="0" err="1">
                <a:latin typeface="Times New Roman" panose="02020603050405020304" pitchFamily="18" charset="0"/>
                <a:cs typeface="Times New Roman" panose="02020603050405020304" pitchFamily="18" charset="0"/>
              </a:rPr>
              <a:t>оцінювання</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життєздатності</a:t>
            </a:r>
            <a:r>
              <a:rPr lang="ru-RU" sz="2000" u="sng" dirty="0">
                <a:latin typeface="Times New Roman" panose="02020603050405020304" pitchFamily="18" charset="0"/>
                <a:cs typeface="Times New Roman" panose="02020603050405020304" pitchFamily="18" charset="0"/>
              </a:rPr>
              <a:t> </a:t>
            </a:r>
            <a:r>
              <a:rPr lang="ru-RU" sz="2000" u="sng" dirty="0" err="1" smtClean="0">
                <a:latin typeface="Times New Roman" panose="02020603050405020304" pitchFamily="18" charset="0"/>
                <a:cs typeface="Times New Roman" panose="02020603050405020304" pitchFamily="18" charset="0"/>
              </a:rPr>
              <a:t>проєкту</a:t>
            </a:r>
            <a:r>
              <a:rPr lang="ru-RU" sz="2000" u="sng" dirty="0" smtClean="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мають</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виявити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чи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можна</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забезпечити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необхідну</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динаміку</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інвестицій</a:t>
            </a:r>
            <a:r>
              <a:rPr lang="ru-RU" sz="2000" u="sng" dirty="0">
                <a:latin typeface="Times New Roman" panose="02020603050405020304" pitchFamily="18" charset="0"/>
                <a:cs typeface="Times New Roman" panose="02020603050405020304" pitchFamily="18" charset="0"/>
              </a:rPr>
              <a:t>, а </a:t>
            </a:r>
            <a:r>
              <a:rPr lang="ru-RU" sz="2000" u="sng" dirty="0" err="1">
                <a:latin typeface="Times New Roman" panose="02020603050405020304" pitchFamily="18" charset="0"/>
                <a:cs typeface="Times New Roman" panose="02020603050405020304" pitchFamily="18" charset="0"/>
              </a:rPr>
              <a:t>також</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здатність</a:t>
            </a:r>
            <a:r>
              <a:rPr lang="ru-RU" sz="2000" u="sng" dirty="0">
                <a:latin typeface="Times New Roman" panose="02020603050405020304" pitchFamily="18" charset="0"/>
                <a:cs typeface="Times New Roman" panose="02020603050405020304" pitchFamily="18" charset="0"/>
              </a:rPr>
              <a:t> </a:t>
            </a:r>
            <a:r>
              <a:rPr lang="ru-RU" sz="2000" u="sng" dirty="0" err="1" smtClean="0">
                <a:latin typeface="Times New Roman" panose="02020603050405020304" pitchFamily="18" charset="0"/>
                <a:cs typeface="Times New Roman" panose="02020603050405020304" pitchFamily="18" charset="0"/>
              </a:rPr>
              <a:t>проєкту</a:t>
            </a:r>
            <a:r>
              <a:rPr lang="ru-RU" sz="2000" u="sng" dirty="0" smtClean="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генерувати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прибутки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достатні</a:t>
            </a:r>
            <a:r>
              <a:rPr lang="ru-RU" sz="2000" u="sng" dirty="0">
                <a:latin typeface="Times New Roman" panose="02020603050405020304" pitchFamily="18" charset="0"/>
                <a:cs typeface="Times New Roman" panose="02020603050405020304" pitchFamily="18" charset="0"/>
              </a:rPr>
              <a:t> для </a:t>
            </a:r>
            <a:r>
              <a:rPr lang="ru-RU" sz="2000" u="sng" dirty="0" err="1">
                <a:latin typeface="Times New Roman" panose="02020603050405020304" pitchFamily="18" charset="0"/>
                <a:cs typeface="Times New Roman" panose="02020603050405020304" pitchFamily="18" charset="0"/>
              </a:rPr>
              <a:t>компенсації</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його</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інвесторам</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вкладених</a:t>
            </a:r>
            <a:r>
              <a:rPr lang="ru-RU" sz="2000" u="sng" dirty="0">
                <a:latin typeface="Times New Roman" panose="02020603050405020304" pitchFamily="18" charset="0"/>
                <a:cs typeface="Times New Roman" panose="02020603050405020304" pitchFamily="18" charset="0"/>
              </a:rPr>
              <a:t> ними </a:t>
            </a:r>
            <a:r>
              <a:rPr lang="ru-RU" sz="2000" u="sng" dirty="0" err="1">
                <a:latin typeface="Times New Roman" panose="02020603050405020304" pitchFamily="18" charset="0"/>
                <a:cs typeface="Times New Roman" panose="02020603050405020304" pitchFamily="18" charset="0"/>
              </a:rPr>
              <a:t>ресурсів</a:t>
            </a:r>
            <a:r>
              <a:rPr lang="ru-RU" sz="2000" u="sng" dirty="0">
                <a:latin typeface="Times New Roman" panose="02020603050405020304" pitchFamily="18" charset="0"/>
                <a:cs typeface="Times New Roman" panose="02020603050405020304" pitchFamily="18" charset="0"/>
              </a:rPr>
              <a:t> і взятого на себе </a:t>
            </a:r>
            <a:r>
              <a:rPr lang="ru-RU" sz="2000" u="sng" dirty="0" err="1">
                <a:latin typeface="Times New Roman" panose="02020603050405020304" pitchFamily="18" charset="0"/>
                <a:cs typeface="Times New Roman" panose="02020603050405020304" pitchFamily="18" charset="0"/>
              </a:rPr>
              <a:t>ризику</a:t>
            </a:r>
            <a:r>
              <a:rPr lang="ru-RU" sz="2000" u="sng" dirty="0">
                <a:latin typeface="Times New Roman" panose="02020603050405020304" pitchFamily="18" charset="0"/>
                <a:cs typeface="Times New Roman" panose="02020603050405020304" pitchFamily="18" charset="0"/>
              </a:rPr>
              <a:t>. </a:t>
            </a:r>
            <a:endParaRPr lang="ru-RU" sz="2000" u="sng"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Базою </a:t>
            </a:r>
            <a:r>
              <a:rPr lang="ru-RU" sz="2000" dirty="0" err="1">
                <a:latin typeface="Times New Roman" panose="02020603050405020304" pitchFamily="18" charset="0"/>
                <a:cs typeface="Times New Roman" panose="02020603050405020304" pitchFamily="18" charset="0"/>
              </a:rPr>
              <a:t>порівняння</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наявності</a:t>
            </a: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альтернативних</a:t>
            </a:r>
            <a:r>
              <a:rPr lang="ru-RU" sz="2000" dirty="0">
                <a:latin typeface="Times New Roman" panose="02020603050405020304" pitchFamily="18" charset="0"/>
                <a:cs typeface="Times New Roman" panose="02020603050405020304" pitchFamily="18" charset="0"/>
              </a:rPr>
              <a:t>, так і </a:t>
            </a: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варіанта</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проєкту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ситуацію</a:t>
            </a:r>
            <a:r>
              <a:rPr lang="ru-RU" sz="2000" dirty="0">
                <a:latin typeface="Times New Roman" panose="02020603050405020304" pitchFamily="18" charset="0"/>
                <a:cs typeface="Times New Roman" panose="02020603050405020304" pitchFamily="18" charset="0"/>
              </a:rPr>
              <a:t> "без </a:t>
            </a:r>
            <a:r>
              <a:rPr lang="ru-RU" sz="2000" dirty="0" err="1" smtClean="0">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показники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проєкту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реконструкції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підприємства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порівнюватимуть</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показниками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підприємства</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разі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будівництва</a:t>
            </a:r>
            <a:r>
              <a:rPr lang="ru-RU" sz="2000" dirty="0">
                <a:latin typeface="Times New Roman" panose="02020603050405020304" pitchFamily="18" charset="0"/>
                <a:cs typeface="Times New Roman" panose="02020603050405020304" pitchFamily="18" charset="0"/>
              </a:rPr>
              <a:t> нового </a:t>
            </a:r>
            <a:r>
              <a:rPr lang="ru-RU" sz="2000" dirty="0" err="1">
                <a:latin typeface="Times New Roman" panose="02020603050405020304" pitchFamily="18" charset="0"/>
                <a:cs typeface="Times New Roman" panose="02020603050405020304" pitchFamily="18" charset="0"/>
              </a:rPr>
              <a:t>підприємства</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проєкт</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порівнюватиметься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ситуацією</a:t>
            </a:r>
            <a:r>
              <a:rPr lang="ru-RU" sz="2000" dirty="0">
                <a:latin typeface="Times New Roman" panose="02020603050405020304" pitchFamily="18" charset="0"/>
                <a:cs typeface="Times New Roman" panose="02020603050405020304" pitchFamily="18" charset="0"/>
              </a:rPr>
              <a:t> "без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будівництва</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a:latin typeface="Times New Roman" panose="02020603050405020304" pitchFamily="18" charset="0"/>
              <a:cs typeface="Times New Roman" panose="02020603050405020304" pitchFamily="18" charset="0"/>
            </a:endParaRPr>
          </a:p>
          <a:p>
            <a:pPr marL="0" indent="0" algn="ctr">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Життєздатність</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проєкту</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аналізують</a:t>
            </a:r>
            <a:r>
              <a:rPr lang="ru-RU" sz="2000" b="1" dirty="0">
                <a:latin typeface="Times New Roman" panose="02020603050405020304" pitchFamily="18" charset="0"/>
                <a:cs typeface="Times New Roman" panose="02020603050405020304" pitchFamily="18" charset="0"/>
              </a:rPr>
              <a:t> і </a:t>
            </a:r>
            <a:r>
              <a:rPr lang="ru-RU" sz="2000" b="1" dirty="0" err="1">
                <a:latin typeface="Times New Roman" panose="02020603050405020304" pitchFamily="18" charset="0"/>
                <a:cs typeface="Times New Roman" panose="02020603050405020304" pitchFamily="18" charset="0"/>
              </a:rPr>
              <a:t>оцінюють</a:t>
            </a:r>
            <a:r>
              <a:rPr lang="ru-RU" sz="2000" b="1" dirty="0">
                <a:latin typeface="Times New Roman" panose="02020603050405020304" pitchFamily="18" charset="0"/>
                <a:cs typeface="Times New Roman" panose="02020603050405020304" pitchFamily="18" charset="0"/>
              </a:rPr>
              <a:t> у два </a:t>
            </a:r>
            <a:r>
              <a:rPr lang="ru-RU" sz="2000" b="1" dirty="0" err="1">
                <a:latin typeface="Times New Roman" panose="02020603050405020304" pitchFamily="18" charset="0"/>
                <a:cs typeface="Times New Roman" panose="02020603050405020304" pitchFamily="18" charset="0"/>
              </a:rPr>
              <a:t>етапи</a:t>
            </a:r>
            <a:r>
              <a:rPr lang="ru-RU" sz="2000" b="1" dirty="0">
                <a:latin typeface="Times New Roman" panose="02020603050405020304" pitchFamily="18" charset="0"/>
                <a:cs typeface="Times New Roman" panose="02020603050405020304" pitchFamily="18" charset="0"/>
              </a:rPr>
              <a:t>: </a:t>
            </a:r>
            <a:endParaRPr lang="ru-RU"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000" b="1" dirty="0" smtClean="0">
                <a:latin typeface="Times New Roman" panose="02020603050405020304" pitchFamily="18" charset="0"/>
                <a:cs typeface="Times New Roman" panose="02020603050405020304" pitchFamily="18" charset="0"/>
              </a:rPr>
              <a:t>1 </a:t>
            </a:r>
            <a:r>
              <a:rPr lang="ru-RU" sz="2000" b="1" dirty="0" err="1" smtClean="0">
                <a:latin typeface="Times New Roman" panose="02020603050405020304" pitchFamily="18" charset="0"/>
                <a:cs typeface="Times New Roman" panose="02020603050405020304" pitchFamily="18" charset="0"/>
              </a:rPr>
              <a:t>етап</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 </a:t>
            </a:r>
            <a:r>
              <a:rPr lang="ru-RU" sz="2000" dirty="0" err="1">
                <a:latin typeface="Times New Roman" panose="02020603050405020304" pitchFamily="18" charset="0"/>
                <a:cs typeface="Times New Roman" panose="02020603050405020304" pitchFamily="18" charset="0"/>
              </a:rPr>
              <a:t>альтернативних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варіантів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проєкту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вибирають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життєздатніший</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000" b="1" dirty="0" smtClean="0">
                <a:latin typeface="Times New Roman" panose="02020603050405020304" pitchFamily="18" charset="0"/>
                <a:cs typeface="Times New Roman" panose="02020603050405020304" pitchFamily="18" charset="0"/>
              </a:rPr>
              <a:t>2 </a:t>
            </a:r>
            <a:r>
              <a:rPr lang="ru-RU" sz="2000" b="1" dirty="0" err="1" smtClean="0">
                <a:latin typeface="Times New Roman" panose="02020603050405020304" pitchFamily="18" charset="0"/>
                <a:cs typeface="Times New Roman" panose="02020603050405020304" pitchFamily="18" charset="0"/>
              </a:rPr>
              <a:t>етап</a:t>
            </a:r>
            <a:r>
              <a:rPr lang="ru-RU" sz="2000" b="1"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щодо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вибраного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варіанта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аналізують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методи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фінансування</a:t>
            </a:r>
            <a:r>
              <a:rPr lang="ru-RU" sz="2000" dirty="0" smtClean="0">
                <a:latin typeface="Times New Roman" panose="02020603050405020304" pitchFamily="18" charset="0"/>
                <a:cs typeface="Times New Roman" panose="02020603050405020304" pitchFamily="18" charset="0"/>
              </a:rPr>
              <a:t> та структуру </a:t>
            </a:r>
            <a:r>
              <a:rPr lang="ru-RU" sz="2000" dirty="0" err="1" smtClean="0">
                <a:latin typeface="Times New Roman" panose="02020603050405020304" pitchFamily="18" charset="0"/>
                <a:cs typeface="Times New Roman" panose="02020603050405020304" pitchFamily="18" charset="0"/>
              </a:rPr>
              <a:t>інвестицій</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забезпечать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максимальну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життєздатність</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19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039112" y="694944"/>
            <a:ext cx="9465500" cy="5216278"/>
          </a:xfrm>
        </p:spPr>
        <p:txBody>
          <a:bodyPr>
            <a:normAutofit/>
          </a:bodyPr>
          <a:lstStyle/>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Склад бізнес-плану і ступінь його деталізації залежать від розмірів майбутнього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і сфери, до якої він відноситься; розміру ринку збуту; наявності конкурентів; перспектив розвитку материнської організації.</a:t>
            </a:r>
          </a:p>
          <a:p>
            <a:pPr marL="0" lvl="0" indent="457200">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У вітчизняній літературі склад розділів бізнес-плану досить повно розроблений і звичайно включає наступні розділи, що інтерпретуються в залежності від специфіки інноваційного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галузі, цільової спрямованості управлінського рішення: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1 . сутність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 можливості підприємства, резюме);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2 . підприємство;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3 . продукція;</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 4 . ринки збуту продукції;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5 . конкуренція (відомості про конкуруючих </a:t>
            </a:r>
            <a:r>
              <a:rPr lang="uk-UA" dirty="0" err="1" smtClean="0">
                <a:solidFill>
                  <a:prstClr val="black"/>
                </a:solidFill>
                <a:latin typeface="Arial" panose="020B0604020202020204" pitchFamily="34" charset="0"/>
                <a:cs typeface="Arial" panose="020B0604020202020204" pitchFamily="34" charset="0"/>
              </a:rPr>
              <a:t>проєктах</a:t>
            </a:r>
            <a:r>
              <a:rPr lang="uk-UA" dirty="0">
                <a:solidFill>
                  <a:prstClr val="black"/>
                </a:solidFill>
                <a:latin typeface="Arial" panose="020B0604020202020204" pitchFamily="34" charset="0"/>
                <a:cs typeface="Arial" panose="020B0604020202020204" pitchFamily="34" charset="0"/>
              </a:rPr>
              <a:t>);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6 . маркетинг (стратегія маркетингу);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7 . виробничий процес;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8 . організаційний план;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9 . оцінка ризиків і страхування;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10.фінансовий план; </a:t>
            </a:r>
          </a:p>
          <a:p>
            <a:pPr marL="0" lvl="0" indent="457200">
              <a:spcBef>
                <a:spcPts val="0"/>
              </a:spcBef>
              <a:buClrTx/>
              <a:buNone/>
            </a:pPr>
            <a:r>
              <a:rPr lang="uk-UA" dirty="0">
                <a:solidFill>
                  <a:prstClr val="black"/>
                </a:solidFill>
                <a:latin typeface="Arial" panose="020B0604020202020204" pitchFamily="34" charset="0"/>
                <a:cs typeface="Arial" panose="020B0604020202020204" pitchFamily="34" charset="0"/>
              </a:rPr>
              <a:t>11.стратегія фінансування. </a:t>
            </a:r>
          </a:p>
          <a:p>
            <a:pPr marL="0" indent="0">
              <a:buNone/>
            </a:pPr>
            <a:endParaRPr lang="uk-UA" dirty="0"/>
          </a:p>
        </p:txBody>
      </p:sp>
      <p:pic>
        <p:nvPicPr>
          <p:cNvPr id="3076" name="Picture 4" descr="Home | DL DonNAС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368" y="4343772"/>
            <a:ext cx="5387632" cy="251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3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031428" y="1216152"/>
            <a:ext cx="8915400" cy="4764024"/>
          </a:xfrm>
        </p:spPr>
        <p:txBody>
          <a:bodyPr>
            <a:normAutofit/>
          </a:bodyPr>
          <a:lstStyle/>
          <a:p>
            <a:pPr marL="0" lvl="0" indent="0" algn="just">
              <a:spcBef>
                <a:spcPts val="0"/>
              </a:spcBef>
              <a:buClrTx/>
              <a:buNone/>
            </a:pPr>
            <a:r>
              <a:rPr lang="uk-UA" b="1" i="1" dirty="0">
                <a:solidFill>
                  <a:prstClr val="black"/>
                </a:solidFill>
                <a:latin typeface="Arial" panose="020B0604020202020204" pitchFamily="34" charset="0"/>
                <a:cs typeface="Arial" panose="020B0604020202020204" pitchFamily="34" charset="0"/>
              </a:rPr>
              <a:t>Розробка </a:t>
            </a:r>
            <a:r>
              <a:rPr lang="uk-UA" b="1" i="1" dirty="0" err="1" smtClean="0">
                <a:solidFill>
                  <a:prstClr val="black"/>
                </a:solidFill>
                <a:latin typeface="Arial" panose="020B0604020202020204" pitchFamily="34" charset="0"/>
                <a:cs typeface="Arial" panose="020B0604020202020204" pitchFamily="34" charset="0"/>
              </a:rPr>
              <a:t>проєкту</a:t>
            </a:r>
            <a:r>
              <a:rPr lang="uk-UA" b="1" i="1"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являє собою особливим чином організовану науково-дослідну роботу </a:t>
            </a:r>
            <a:r>
              <a:rPr lang="uk-UA" dirty="0" err="1">
                <a:solidFill>
                  <a:prstClr val="black"/>
                </a:solidFill>
                <a:latin typeface="Arial" panose="020B0604020202020204" pitchFamily="34" charset="0"/>
                <a:cs typeface="Arial" panose="020B0604020202020204" pitchFamily="34" charset="0"/>
              </a:rPr>
              <a:t>прогнозно</a:t>
            </a:r>
            <a:r>
              <a:rPr lang="uk-UA" dirty="0">
                <a:solidFill>
                  <a:prstClr val="black"/>
                </a:solidFill>
                <a:latin typeface="Arial" panose="020B0604020202020204" pitchFamily="34" charset="0"/>
                <a:cs typeface="Arial" panose="020B0604020202020204" pitchFamily="34" charset="0"/>
              </a:rPr>
              <a:t>-аналітичного і техніко-економічного характеру, зв’язану з постановкою мети розробки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розробкою його концепції, планування і оформлення </a:t>
            </a:r>
            <a:r>
              <a:rPr lang="uk-UA" dirty="0" err="1" smtClean="0">
                <a:solidFill>
                  <a:prstClr val="black"/>
                </a:solidFill>
                <a:latin typeface="Arial" panose="020B0604020202020204" pitchFamily="34" charset="0"/>
                <a:cs typeface="Arial" panose="020B0604020202020204" pitchFamily="34" charset="0"/>
              </a:rPr>
              <a:t>проєктно</a:t>
            </a:r>
            <a:r>
              <a:rPr lang="uk-UA" dirty="0" smtClean="0">
                <a:solidFill>
                  <a:prstClr val="black"/>
                </a:solidFill>
                <a:latin typeface="Arial" panose="020B0604020202020204" pitchFamily="34" charset="0"/>
                <a:cs typeface="Arial" panose="020B0604020202020204" pitchFamily="34" charset="0"/>
              </a:rPr>
              <a:t>-кошторисної </a:t>
            </a:r>
            <a:r>
              <a:rPr lang="uk-UA" dirty="0">
                <a:solidFill>
                  <a:prstClr val="black"/>
                </a:solidFill>
                <a:latin typeface="Arial" panose="020B0604020202020204" pitchFamily="34" charset="0"/>
                <a:cs typeface="Arial" panose="020B0604020202020204" pitchFamily="34" charset="0"/>
              </a:rPr>
              <a:t>документації. </a:t>
            </a:r>
          </a:p>
          <a:p>
            <a:pPr marL="0" lvl="0" indent="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0" algn="just">
              <a:spcBef>
                <a:spcPts val="0"/>
              </a:spcBef>
              <a:buClrTx/>
              <a:buNone/>
            </a:pPr>
            <a:r>
              <a:rPr lang="uk-UA" b="1" dirty="0">
                <a:solidFill>
                  <a:prstClr val="black"/>
                </a:solidFill>
                <a:latin typeface="Arial" panose="020B0604020202020204" pitchFamily="34" charset="0"/>
                <a:cs typeface="Arial" panose="020B0604020202020204" pitchFamily="34" charset="0"/>
              </a:rPr>
              <a:t>На стадії розробки (передінвестиційній фазі) </a:t>
            </a:r>
            <a:r>
              <a:rPr lang="uk-UA" dirty="0">
                <a:solidFill>
                  <a:prstClr val="black"/>
                </a:solidFill>
                <a:latin typeface="Arial" panose="020B0604020202020204" pitchFamily="34" charset="0"/>
                <a:cs typeface="Arial" panose="020B0604020202020204" pitchFamily="34" charset="0"/>
              </a:rPr>
              <a:t>виконують такі види робіт:</a:t>
            </a:r>
          </a:p>
          <a:p>
            <a:pPr marL="0" lvl="0" indent="0" algn="just">
              <a:spcBef>
                <a:spcPts val="0"/>
              </a:spcBef>
              <a:buClrTx/>
              <a:buNone/>
            </a:pPr>
            <a:r>
              <a:rPr lang="uk-UA" dirty="0">
                <a:solidFill>
                  <a:prstClr val="black"/>
                </a:solidFill>
                <a:latin typeface="Arial" panose="020B0604020202020204" pitchFamily="34" charset="0"/>
                <a:cs typeface="Arial" panose="020B0604020202020204" pitchFamily="34" charset="0"/>
              </a:rPr>
              <a:t> </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визначення інвестиційних можливостей і висунення бізнес-ідеї; </a:t>
            </a:r>
          </a:p>
          <a:p>
            <a:pPr marL="0" lvl="0" indent="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аналіз альтернативних варіантів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й попередній вибір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підготовка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 розробка попереднього техніко-економічного (ПТЕО) і техніко-економічного обґрунтування (ТЕО); </a:t>
            </a:r>
          </a:p>
          <a:p>
            <a:pPr marL="0" lvl="0" indent="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функціональні дослідження з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0" algn="just">
              <a:spcBef>
                <a:spcPts val="0"/>
              </a:spcBef>
              <a:buClrTx/>
              <a:buNone/>
            </a:pP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висновок з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й рішення про інвестування.</a:t>
            </a:r>
          </a:p>
          <a:p>
            <a:pPr marL="0" lvl="0" indent="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0" algn="just">
              <a:spcBef>
                <a:spcPts val="0"/>
              </a:spcBef>
              <a:buClrTx/>
              <a:buNone/>
            </a:pPr>
            <a:r>
              <a:rPr lang="uk-UA" dirty="0">
                <a:solidFill>
                  <a:prstClr val="black"/>
                </a:solidFill>
                <a:latin typeface="Arial" panose="020B0604020202020204" pitchFamily="34" charset="0"/>
                <a:cs typeface="Arial" panose="020B0604020202020204" pitchFamily="34" charset="0"/>
              </a:rPr>
              <a:t> Таке виконання передінвестиційної фази за стадіями дозволяє робити поетапну перевірку бізнес-ідеї й оцінювати альтернативні варіанти рішень. </a:t>
            </a:r>
          </a:p>
          <a:p>
            <a:pPr marL="0" indent="0">
              <a:buNone/>
            </a:pPr>
            <a:endParaRPr lang="uk-UA" dirty="0"/>
          </a:p>
        </p:txBody>
      </p:sp>
      <p:pic>
        <p:nvPicPr>
          <p:cNvPr id="4098" name="Picture 2" descr="Чим займаються різні спеціалісти на ІТ-проектах: ролі, задачі та  компетенції | стаття EPAM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03120" cy="15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8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883663" y="1362455"/>
            <a:ext cx="8915400" cy="4974337"/>
          </a:xfrm>
        </p:spPr>
        <p:txBody>
          <a:bodyPr>
            <a:normAutofit fontScale="92500" lnSpcReduction="20000"/>
          </a:bodyPr>
          <a:lstStyle/>
          <a:p>
            <a:pPr marL="0" lvl="0" indent="216000" algn="just">
              <a:lnSpc>
                <a:spcPct val="110000"/>
              </a:lnSpc>
              <a:spcBef>
                <a:spcPts val="600"/>
              </a:spcBef>
              <a:buClr>
                <a:srgbClr val="90C226"/>
              </a:buClr>
              <a:buSzPct val="80000"/>
              <a:buNone/>
            </a:pPr>
            <a:r>
              <a:rPr lang="uk-UA" sz="2000" b="1" dirty="0">
                <a:solidFill>
                  <a:prstClr val="black"/>
                </a:solidFill>
                <a:latin typeface="Times New Roman" panose="02020603050405020304" pitchFamily="18" charset="0"/>
                <a:cs typeface="Times New Roman" panose="02020603050405020304" pitchFamily="18" charset="0"/>
              </a:rPr>
              <a:t>Ідея </a:t>
            </a:r>
            <a:r>
              <a:rPr lang="uk-UA" sz="2000" b="1" dirty="0" err="1" smtClean="0">
                <a:solidFill>
                  <a:prstClr val="black"/>
                </a:solidFill>
                <a:latin typeface="Times New Roman" panose="02020603050405020304" pitchFamily="18" charset="0"/>
                <a:cs typeface="Times New Roman" panose="02020603050405020304" pitchFamily="18" charset="0"/>
              </a:rPr>
              <a:t>проєкту</a:t>
            </a:r>
            <a:r>
              <a:rPr lang="uk-UA" sz="2000" b="1" dirty="0" smtClean="0">
                <a:solidFill>
                  <a:prstClr val="black"/>
                </a:solidFill>
                <a:latin typeface="Times New Roman" panose="02020603050405020304" pitchFamily="18" charset="0"/>
                <a:cs typeface="Times New Roman" panose="02020603050405020304" pitchFamily="18" charset="0"/>
              </a:rPr>
              <a:t> </a:t>
            </a:r>
            <a:r>
              <a:rPr lang="uk-UA" sz="2000" b="1" dirty="0">
                <a:solidFill>
                  <a:prstClr val="black"/>
                </a:solidFill>
                <a:latin typeface="Times New Roman" panose="02020603050405020304" pitchFamily="18" charset="0"/>
                <a:cs typeface="Times New Roman" panose="02020603050405020304" pitchFamily="18" charset="0"/>
              </a:rPr>
              <a:t>повинна бути детально розроблена на стадії ретельного дослідження. Ідея </a:t>
            </a:r>
            <a:r>
              <a:rPr lang="uk-UA" sz="2000" b="1" dirty="0" err="1" smtClean="0">
                <a:solidFill>
                  <a:prstClr val="black"/>
                </a:solidFill>
                <a:latin typeface="Times New Roman" panose="02020603050405020304" pitchFamily="18" charset="0"/>
                <a:cs typeface="Times New Roman" panose="02020603050405020304" pitchFamily="18" charset="0"/>
              </a:rPr>
              <a:t>проєкту</a:t>
            </a:r>
            <a:r>
              <a:rPr lang="uk-UA" sz="2000" b="1" dirty="0" smtClean="0">
                <a:solidFill>
                  <a:prstClr val="black"/>
                </a:solidFill>
                <a:latin typeface="Times New Roman" panose="02020603050405020304" pitchFamily="18" charset="0"/>
                <a:cs typeface="Times New Roman" panose="02020603050405020304" pitchFamily="18" charset="0"/>
              </a:rPr>
              <a:t> </a:t>
            </a:r>
            <a:r>
              <a:rPr lang="uk-UA" sz="2000" b="1" dirty="0">
                <a:solidFill>
                  <a:prstClr val="black"/>
                </a:solidFill>
                <a:latin typeface="Times New Roman" panose="02020603050405020304" pitchFamily="18" charset="0"/>
                <a:cs typeface="Times New Roman" panose="02020603050405020304" pitchFamily="18" charset="0"/>
              </a:rPr>
              <a:t>може бути обумовлена:</a:t>
            </a:r>
            <a:endParaRPr lang="uk-UA"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прагненням </a:t>
            </a:r>
            <a:r>
              <a:rPr lang="uk-UA" sz="2000" dirty="0">
                <a:solidFill>
                  <a:prstClr val="black"/>
                </a:solidFill>
                <a:latin typeface="Times New Roman" panose="02020603050405020304" pitchFamily="18" charset="0"/>
                <a:cs typeface="Times New Roman" panose="02020603050405020304" pitchFamily="18" charset="0"/>
              </a:rPr>
              <a:t>виконати завдання, що стоять перед країною; </a:t>
            </a: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незадоволеними </a:t>
            </a:r>
            <a:r>
              <a:rPr lang="uk-UA" sz="2000" dirty="0">
                <a:solidFill>
                  <a:prstClr val="black"/>
                </a:solidFill>
                <a:latin typeface="Times New Roman" panose="02020603050405020304" pitchFamily="18" charset="0"/>
                <a:cs typeface="Times New Roman" panose="02020603050405020304" pitchFamily="18" charset="0"/>
              </a:rPr>
              <a:t>потребами й пошуком можливих шляхів їх задо­волення;</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ініціативою </a:t>
            </a:r>
            <a:r>
              <a:rPr lang="uk-UA" sz="2000" dirty="0">
                <a:solidFill>
                  <a:prstClr val="black"/>
                </a:solidFill>
                <a:latin typeface="Times New Roman" panose="02020603050405020304" pitchFamily="18" charset="0"/>
                <a:cs typeface="Times New Roman" panose="02020603050405020304" pitchFamily="18" charset="0"/>
              </a:rPr>
              <a:t>приватних чи державних підприємств, які прагнуть одержати переваги у використанні нових можливостей; </a:t>
            </a: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труднощами </a:t>
            </a:r>
            <a:r>
              <a:rPr lang="uk-UA" sz="2000" dirty="0">
                <a:solidFill>
                  <a:prstClr val="black"/>
                </a:solidFill>
                <a:latin typeface="Times New Roman" panose="02020603050405020304" pitchFamily="18" charset="0"/>
                <a:cs typeface="Times New Roman" panose="02020603050405020304" pitchFamily="18" charset="0"/>
              </a:rPr>
              <a:t>або обмеженнями в перебігу розробки, викликаними браком важливих виробничих </a:t>
            </a:r>
            <a:r>
              <a:rPr lang="uk-UA" sz="2000" dirty="0" err="1">
                <a:solidFill>
                  <a:prstClr val="black"/>
                </a:solidFill>
                <a:latin typeface="Times New Roman" panose="02020603050405020304" pitchFamily="18" charset="0"/>
                <a:cs typeface="Times New Roman" panose="02020603050405020304" pitchFamily="18" charset="0"/>
              </a:rPr>
              <a:t>потужностей</a:t>
            </a:r>
            <a:r>
              <a:rPr lang="uk-UA" sz="2000" dirty="0">
                <a:solidFill>
                  <a:prstClr val="black"/>
                </a:solidFill>
                <a:latin typeface="Times New Roman" panose="02020603050405020304" pitchFamily="18" charset="0"/>
                <a:cs typeface="Times New Roman" panose="02020603050405020304" pitchFamily="18" charset="0"/>
              </a:rPr>
              <a:t>, нерозвиненістю сер­вісу, нестачею матеріальних і людських ресурсів або адміністра­тивними чи іншими перешкодами;</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наявністю </a:t>
            </a:r>
            <a:r>
              <a:rPr lang="uk-UA" sz="2000" dirty="0">
                <a:solidFill>
                  <a:prstClr val="black"/>
                </a:solidFill>
                <a:latin typeface="Times New Roman" panose="02020603050405020304" pitchFamily="18" charset="0"/>
                <a:cs typeface="Times New Roman" panose="02020603050405020304" pitchFamily="18" charset="0"/>
              </a:rPr>
              <a:t>невикористаних або </a:t>
            </a:r>
            <a:r>
              <a:rPr lang="uk-UA" sz="2000" dirty="0" err="1">
                <a:solidFill>
                  <a:prstClr val="black"/>
                </a:solidFill>
                <a:latin typeface="Times New Roman" panose="02020603050405020304" pitchFamily="18" charset="0"/>
                <a:cs typeface="Times New Roman" panose="02020603050405020304" pitchFamily="18" charset="0"/>
              </a:rPr>
              <a:t>недовикористаних</a:t>
            </a:r>
            <a:r>
              <a:rPr lang="uk-UA" sz="2000" dirty="0">
                <a:solidFill>
                  <a:prstClr val="black"/>
                </a:solidFill>
                <a:latin typeface="Times New Roman" panose="02020603050405020304" pitchFamily="18" charset="0"/>
                <a:cs typeface="Times New Roman" panose="02020603050405020304" pitchFamily="18" charset="0"/>
              </a:rPr>
              <a:t>  матеріальних чи людських ресурсів та можливістю їх застосування в продук­тивніших галузях;</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необхідністю </a:t>
            </a:r>
            <a:r>
              <a:rPr lang="uk-UA" sz="2000" dirty="0">
                <a:solidFill>
                  <a:prstClr val="black"/>
                </a:solidFill>
                <a:latin typeface="Times New Roman" panose="02020603050405020304" pitchFamily="18" charset="0"/>
                <a:cs typeface="Times New Roman" panose="02020603050405020304" pitchFamily="18" charset="0"/>
              </a:rPr>
              <a:t>зробити додаткові капіталовкладення;</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прагненням </a:t>
            </a:r>
            <a:r>
              <a:rPr lang="uk-UA" sz="2000" dirty="0">
                <a:solidFill>
                  <a:prstClr val="black"/>
                </a:solidFill>
                <a:latin typeface="Times New Roman" panose="02020603050405020304" pitchFamily="18" charset="0"/>
                <a:cs typeface="Times New Roman" panose="02020603050405020304" pitchFamily="18" charset="0"/>
              </a:rPr>
              <a:t>створити сприятливі умови для формування відповід­ної інфраструктури виробництва й управління;</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600"/>
              </a:spcBef>
              <a:buClr>
                <a:srgbClr val="90C226"/>
              </a:buClr>
              <a:buSzPct val="80000"/>
              <a:buNone/>
            </a:pPr>
            <a:r>
              <a:rPr lang="uk-UA" sz="2000" dirty="0" smtClean="0">
                <a:solidFill>
                  <a:prstClr val="black"/>
                </a:solidFill>
                <a:latin typeface="Times New Roman" panose="02020603050405020304" pitchFamily="18" charset="0"/>
                <a:cs typeface="Times New Roman" panose="02020603050405020304" pitchFamily="18" charset="0"/>
              </a:rPr>
              <a:t>- стихійними </a:t>
            </a:r>
            <a:r>
              <a:rPr lang="uk-UA" sz="2000" dirty="0">
                <a:solidFill>
                  <a:prstClr val="black"/>
                </a:solidFill>
                <a:latin typeface="Times New Roman" panose="02020603050405020304" pitchFamily="18" charset="0"/>
                <a:cs typeface="Times New Roman" panose="02020603050405020304" pitchFamily="18" charset="0"/>
              </a:rPr>
              <a:t>лихами (посухи, повені та землетруси).</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p:txBody>
      </p:sp>
      <p:pic>
        <p:nvPicPr>
          <p:cNvPr id="5124" name="Picture 4" descr="Як вибрати ідею для проєкту? – GetGrant-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0"/>
            <a:ext cx="2167128" cy="136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1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930972" y="1426464"/>
            <a:ext cx="9316148" cy="5184648"/>
          </a:xfrm>
        </p:spPr>
        <p:txBody>
          <a:bodyPr>
            <a:normAutofit fontScale="92500" lnSpcReduction="10000"/>
          </a:bodyPr>
          <a:lstStyle/>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Якщо інноваційна ідея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загалом зацікавила власника організації, виникає потреба отримати точнішу та глибшу інформацію про майбутній </a:t>
            </a:r>
            <a:r>
              <a:rPr lang="uk-UA" dirty="0" err="1" smtClean="0">
                <a:solidFill>
                  <a:prstClr val="black"/>
                </a:solidFill>
                <a:latin typeface="Arial" panose="020B0604020202020204" pitchFamily="34" charset="0"/>
                <a:cs typeface="Arial" panose="020B0604020202020204" pitchFamily="34" charset="0"/>
              </a:rPr>
              <a:t>проєкт</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з позиції його цінності для стратегії розвитку організації, тобто потрібно розширити та доповнити розділи «Бізнес-ідеї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Цю роботу зазвичай доручають групі фахівців з боку замовника. Результатом глибшого дослідження та уточнення цієї інформації є документ «Концепція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b="1" dirty="0">
                <a:solidFill>
                  <a:prstClr val="black"/>
                </a:solidFill>
                <a:latin typeface="Arial" panose="020B0604020202020204" pitchFamily="34" charset="0"/>
                <a:cs typeface="Arial" panose="020B0604020202020204" pitchFamily="34" charset="0"/>
              </a:rPr>
              <a:t>Концепція </a:t>
            </a:r>
            <a:r>
              <a:rPr lang="uk-UA" b="1" dirty="0" err="1" smtClean="0">
                <a:solidFill>
                  <a:prstClr val="black"/>
                </a:solidFill>
                <a:latin typeface="Arial" panose="020B0604020202020204" pitchFamily="34" charset="0"/>
                <a:cs typeface="Arial" panose="020B0604020202020204" pitchFamily="34" charset="0"/>
              </a:rPr>
              <a:t>проєкту</a:t>
            </a:r>
            <a:r>
              <a:rPr lang="uk-UA" b="1"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 це попередній план впровадження бізнес-ідеї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який надається керівнику підприємства або потенційному інвестору з метою оцінки перспективності цієї бізнес-пропозиції.</a:t>
            </a:r>
          </a:p>
          <a:p>
            <a:pPr marL="0" lvl="0" indent="457200" algn="just">
              <a:spcBef>
                <a:spcPts val="0"/>
              </a:spcBef>
              <a:buClrTx/>
              <a:buNone/>
            </a:pPr>
            <a:endParaRPr lang="uk-UA" dirty="0">
              <a:solidFill>
                <a:prstClr val="black"/>
              </a:solidFill>
              <a:latin typeface="Arial" panose="020B0604020202020204" pitchFamily="34" charset="0"/>
              <a:cs typeface="Arial" panose="020B0604020202020204" pitchFamily="34" charset="0"/>
            </a:endParaRP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Початкова фаза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розпочинається з процесу формування його концепції та її обґрунтування. Розробка концепції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передбачає виконання таких основних робіт:</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-обґрунтування цілей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на основі вивчення ринку та аналізу виробничих можливостей;</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-попередню оцінку капітальних витрат на </a:t>
            </a:r>
            <a:r>
              <a:rPr lang="uk-UA" dirty="0" err="1" smtClean="0">
                <a:solidFill>
                  <a:prstClr val="black"/>
                </a:solidFill>
                <a:latin typeface="Arial" panose="020B0604020202020204" pitchFamily="34" charset="0"/>
                <a:cs typeface="Arial" panose="020B0604020202020204" pitchFamily="34" charset="0"/>
              </a:rPr>
              <a:t>проєкт</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та прогноз обо­ротного капіталу;</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-оцінку тривалості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-прогноз збільшення капіталу від реалізації </a:t>
            </a:r>
            <a:r>
              <a:rPr lang="uk-UA" dirty="0" err="1" smtClean="0">
                <a:solidFill>
                  <a:prstClr val="black"/>
                </a:solidFill>
                <a:latin typeface="Arial" panose="020B0604020202020204" pitchFamily="34" charset="0"/>
                <a:cs typeface="Arial" panose="020B0604020202020204" pitchFamily="34" charset="0"/>
              </a:rPr>
              <a:t>проєкту</a:t>
            </a:r>
            <a:r>
              <a:rPr lang="uk-UA" dirty="0">
                <a:solidFill>
                  <a:prstClr val="black"/>
                </a:solidFill>
                <a:latin typeface="Arial" panose="020B0604020202020204" pitchFamily="34" charset="0"/>
                <a:cs typeface="Arial" panose="020B0604020202020204" pitchFamily="34" charset="0"/>
              </a:rPr>
              <a:t>;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-визначення джерел та розмірів фінансування; </a:t>
            </a:r>
          </a:p>
          <a:p>
            <a:pPr marL="0" lvl="0" indent="457200" algn="just">
              <a:spcBef>
                <a:spcPts val="0"/>
              </a:spcBef>
              <a:buClrTx/>
              <a:buNone/>
            </a:pPr>
            <a:r>
              <a:rPr lang="uk-UA" dirty="0">
                <a:solidFill>
                  <a:prstClr val="black"/>
                </a:solidFill>
                <a:latin typeface="Arial" panose="020B0604020202020204" pitchFamily="34" charset="0"/>
                <a:cs typeface="Arial" panose="020B0604020202020204" pitchFamily="34" charset="0"/>
              </a:rPr>
              <a:t>-визначення основних характеристик </a:t>
            </a:r>
            <a:r>
              <a:rPr lang="uk-UA" dirty="0" err="1" smtClean="0">
                <a:solidFill>
                  <a:prstClr val="black"/>
                </a:solidFill>
                <a:latin typeface="Arial" panose="020B0604020202020204" pitchFamily="34" charset="0"/>
                <a:cs typeface="Arial" panose="020B0604020202020204" pitchFamily="34" charset="0"/>
              </a:rPr>
              <a:t>проєкту</a:t>
            </a:r>
            <a:r>
              <a:rPr lang="uk-UA" dirty="0" smtClean="0">
                <a:solidFill>
                  <a:prstClr val="black"/>
                </a:solidFill>
                <a:latin typeface="Arial" panose="020B0604020202020204" pitchFamily="34" charset="0"/>
                <a:cs typeface="Arial" panose="020B0604020202020204" pitchFamily="34" charset="0"/>
              </a:rPr>
              <a:t> </a:t>
            </a:r>
            <a:r>
              <a:rPr lang="uk-UA" dirty="0">
                <a:solidFill>
                  <a:prstClr val="black"/>
                </a:solidFill>
                <a:latin typeface="Arial" panose="020B0604020202020204" pitchFamily="34" charset="0"/>
                <a:cs typeface="Arial" panose="020B0604020202020204" pitchFamily="34" charset="0"/>
              </a:rPr>
              <a:t>тощо.</a:t>
            </a:r>
          </a:p>
          <a:p>
            <a:pPr marL="0" indent="0">
              <a:buNone/>
            </a:pPr>
            <a:endParaRPr lang="uk-UA" dirty="0"/>
          </a:p>
        </p:txBody>
      </p:sp>
      <p:pic>
        <p:nvPicPr>
          <p:cNvPr id="4" name="Picture 2" descr="Актуальні бізнес ідеї та бізнес проекти для відкриття власної справи -  БізнесТрен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587752" cy="131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64032"/>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5892</TotalTime>
  <Words>5634</Words>
  <Application>Microsoft Office PowerPoint</Application>
  <PresentationFormat>Широкий екран</PresentationFormat>
  <Paragraphs>374</Paragraphs>
  <Slides>49</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49</vt:i4>
      </vt:variant>
    </vt:vector>
  </HeadingPairs>
  <TitlesOfParts>
    <vt:vector size="57" baseType="lpstr">
      <vt:lpstr>Arial</vt:lpstr>
      <vt:lpstr>Arial Black</vt:lpstr>
      <vt:lpstr>Calibri</vt:lpstr>
      <vt:lpstr>Century Gothic</vt:lpstr>
      <vt:lpstr>Times New Roman</vt:lpstr>
      <vt:lpstr>Trebuchet MS</vt:lpstr>
      <vt:lpstr>Wingdings 3</vt:lpstr>
      <vt:lpstr>Легкий дым</vt:lpstr>
      <vt:lpstr>Лекція 2: Обґрунтування доцільності проєкту</vt:lpstr>
      <vt:lpstr>1. Обґрунтування доцільності проєкту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Етапи розробки концепції проєкту: </vt:lpstr>
      <vt:lpstr>Презентація PowerPoint</vt:lpstr>
      <vt:lpstr>Презентація PowerPoint</vt:lpstr>
      <vt:lpstr>Презентація PowerPoint</vt:lpstr>
      <vt:lpstr>Програма проєктного аналізу зазвичай включає в себе наступне: </vt:lpstr>
      <vt:lpstr>Презентація PowerPoint</vt:lpstr>
      <vt:lpstr>Презентація PowerPoint</vt:lpstr>
      <vt:lpstr>Техніко-економічний аналіз</vt:lpstr>
      <vt:lpstr>Презентація PowerPoint</vt:lpstr>
      <vt:lpstr>Фінансовий аналіз  </vt:lpstr>
      <vt:lpstr>2. Методологічні підходи до обгрунтування доцільності проєктів </vt:lpstr>
      <vt:lpstr>Ефективність проєкту характеризується системою показників, які виражають співвідношення вигід і витрат проєкту з погляду його учасників.  </vt:lpstr>
      <vt:lpstr>Презентація PowerPoint</vt:lpstr>
      <vt:lpstr>Методи оцінки ефективності проєктів</vt:lpstr>
      <vt:lpstr>Чиста теперішня (приведена) вартість</vt:lpstr>
      <vt:lpstr>Презентація PowerPoint</vt:lpstr>
      <vt:lpstr>Правила роботи з критерієм чистої теперішньої вартості передбачають, що:  </vt:lpstr>
      <vt:lpstr>Коефіцієнт вигоди-витрати</vt:lpstr>
      <vt:lpstr>Коефіцієнт вигоди-витрати</vt:lpstr>
      <vt:lpstr>Правила роботи з коефіцієнтом вигоди-витрати передбачають, що:  </vt:lpstr>
      <vt:lpstr>Рентабельність інвестицій </vt:lpstr>
      <vt:lpstr>Рентабельність інвестицій </vt:lpstr>
      <vt:lpstr>Внутрішня ставка доходності (рентабельності) </vt:lpstr>
      <vt:lpstr>Внутрішня ставка доходності (рентабельності) </vt:lpstr>
      <vt:lpstr>Правила роботи з критерієм внутрішньої ставки доходу передбачають, що:  </vt:lpstr>
      <vt:lpstr>Дисконтований період окупності</vt:lpstr>
      <vt:lpstr>Дисконтований період окупності</vt:lpstr>
      <vt:lpstr>Презентація PowerPoint</vt:lpstr>
      <vt:lpstr>Таблиця 2. Розрахунок  ефективності проєкту, що аналізується </vt:lpstr>
      <vt:lpstr>Презентація PowerPoint</vt:lpstr>
      <vt:lpstr>Неформальні підходи до оцінки проєктів  </vt:lpstr>
      <vt:lpstr>Відбір проєктів проводиться після виконання двох обов'язкових процедур — визначення переліку пріоритетних напрямів та формування програм реалізації пріоритетів.   </vt:lpstr>
      <vt:lpstr>У розрахунках ефективності рекомендується враховувати також вплив реалізації проєкту на діяльність сторонніх підприємств і населення, у тому числі:  </vt:lpstr>
      <vt:lpstr>3. Оцінка тривалості робіт проєкту</vt:lpstr>
      <vt:lpstr>Презентація PowerPoint</vt:lpstr>
      <vt:lpstr>Календарний план формується з урахуванням:</vt:lpstr>
      <vt:lpstr>Нові тренди в управління проєктами </vt:lpstr>
      <vt:lpstr>Таблиця 1. Зміни в концепції управління проєктами під впливом Індустрії 4.0. </vt:lpstr>
      <vt:lpstr>Презентація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КРИТЕРІЇ ОЦІНКИ ЕФЕКТИВНОСТІ ПРОЕКТУ</dc:title>
  <dc:creator>Пользователь</dc:creator>
  <cp:lastModifiedBy>User</cp:lastModifiedBy>
  <cp:revision>81</cp:revision>
  <dcterms:created xsi:type="dcterms:W3CDTF">2020-10-27T17:05:16Z</dcterms:created>
  <dcterms:modified xsi:type="dcterms:W3CDTF">2025-09-13T06:45:38Z</dcterms:modified>
</cp:coreProperties>
</file>