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8" r:id="rId21"/>
    <p:sldId id="279" r:id="rId22"/>
    <p:sldId id="280" r:id="rId23"/>
    <p:sldId id="281" r:id="rId24"/>
    <p:sldId id="283" r:id="rId25"/>
    <p:sldId id="284" r:id="rId26"/>
    <p:sldId id="285" r:id="rId27"/>
    <p:sldId id="286" r:id="rId28"/>
    <p:sldId id="287" r:id="rId29"/>
    <p:sldId id="288" r:id="rId30"/>
    <p:sldId id="28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FA70A558-EF26-4A32-8363-8A12B6B8E737}" type="datetimeFigureOut">
              <a:rPr lang="uk-UA" smtClean="0"/>
              <a:t>17.03.2026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2165A35-6BE6-49F5-99FD-80FF99BF8353}" type="slidenum">
              <a:rPr lang="uk-UA" smtClean="0"/>
              <a:t>‹#›</a:t>
            </a:fld>
            <a:endParaRPr lang="uk-UA"/>
          </a:p>
        </p:txBody>
      </p:sp>
    </p:spTree>
    <p:extLst>
      <p:ext uri="{BB962C8B-B14F-4D97-AF65-F5344CB8AC3E}">
        <p14:creationId xmlns:p14="http://schemas.microsoft.com/office/powerpoint/2010/main" val="1027615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FA70A558-EF26-4A32-8363-8A12B6B8E737}" type="datetimeFigureOut">
              <a:rPr lang="uk-UA" smtClean="0"/>
              <a:t>17.03.2026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2165A35-6BE6-49F5-99FD-80FF99BF8353}" type="slidenum">
              <a:rPr lang="uk-UA" smtClean="0"/>
              <a:t>‹#›</a:t>
            </a:fld>
            <a:endParaRPr lang="uk-UA"/>
          </a:p>
        </p:txBody>
      </p:sp>
    </p:spTree>
    <p:extLst>
      <p:ext uri="{BB962C8B-B14F-4D97-AF65-F5344CB8AC3E}">
        <p14:creationId xmlns:p14="http://schemas.microsoft.com/office/powerpoint/2010/main" val="317617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FA70A558-EF26-4A32-8363-8A12B6B8E737}" type="datetimeFigureOut">
              <a:rPr lang="uk-UA" smtClean="0"/>
              <a:t>17.03.2026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2165A35-6BE6-49F5-99FD-80FF99BF8353}" type="slidenum">
              <a:rPr lang="uk-UA" smtClean="0"/>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25383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FA70A558-EF26-4A32-8363-8A12B6B8E737}" type="datetimeFigureOut">
              <a:rPr lang="uk-UA" smtClean="0"/>
              <a:t>17.03.2026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2165A35-6BE6-49F5-99FD-80FF99BF8353}" type="slidenum">
              <a:rPr lang="uk-UA" smtClean="0"/>
              <a:t>‹#›</a:t>
            </a:fld>
            <a:endParaRPr lang="uk-UA"/>
          </a:p>
        </p:txBody>
      </p:sp>
    </p:spTree>
    <p:extLst>
      <p:ext uri="{BB962C8B-B14F-4D97-AF65-F5344CB8AC3E}">
        <p14:creationId xmlns:p14="http://schemas.microsoft.com/office/powerpoint/2010/main" val="169575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FA70A558-EF26-4A32-8363-8A12B6B8E737}" type="datetimeFigureOut">
              <a:rPr lang="uk-UA" smtClean="0"/>
              <a:t>17.03.2026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2165A35-6BE6-49F5-99FD-80FF99BF8353}"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9003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FA70A558-EF26-4A32-8363-8A12B6B8E737}" type="datetimeFigureOut">
              <a:rPr lang="uk-UA" smtClean="0"/>
              <a:t>17.03.2026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2165A35-6BE6-49F5-99FD-80FF99BF8353}" type="slidenum">
              <a:rPr lang="uk-UA" smtClean="0"/>
              <a:t>‹#›</a:t>
            </a:fld>
            <a:endParaRPr lang="uk-UA"/>
          </a:p>
        </p:txBody>
      </p:sp>
    </p:spTree>
    <p:extLst>
      <p:ext uri="{BB962C8B-B14F-4D97-AF65-F5344CB8AC3E}">
        <p14:creationId xmlns:p14="http://schemas.microsoft.com/office/powerpoint/2010/main" val="1525988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FA70A558-EF26-4A32-8363-8A12B6B8E737}" type="datetimeFigureOut">
              <a:rPr lang="uk-UA" smtClean="0"/>
              <a:t>17.03.2026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2165A35-6BE6-49F5-99FD-80FF99BF8353}" type="slidenum">
              <a:rPr lang="uk-UA" smtClean="0"/>
              <a:t>‹#›</a:t>
            </a:fld>
            <a:endParaRPr lang="uk-UA"/>
          </a:p>
        </p:txBody>
      </p:sp>
    </p:spTree>
    <p:extLst>
      <p:ext uri="{BB962C8B-B14F-4D97-AF65-F5344CB8AC3E}">
        <p14:creationId xmlns:p14="http://schemas.microsoft.com/office/powerpoint/2010/main" val="2317993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FA70A558-EF26-4A32-8363-8A12B6B8E737}" type="datetimeFigureOut">
              <a:rPr lang="uk-UA" smtClean="0"/>
              <a:t>17.03.2026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2165A35-6BE6-49F5-99FD-80FF99BF8353}" type="slidenum">
              <a:rPr lang="uk-UA" smtClean="0"/>
              <a:t>‹#›</a:t>
            </a:fld>
            <a:endParaRPr lang="uk-UA"/>
          </a:p>
        </p:txBody>
      </p:sp>
    </p:spTree>
    <p:extLst>
      <p:ext uri="{BB962C8B-B14F-4D97-AF65-F5344CB8AC3E}">
        <p14:creationId xmlns:p14="http://schemas.microsoft.com/office/powerpoint/2010/main" val="2107566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FA70A558-EF26-4A32-8363-8A12B6B8E737}" type="datetimeFigureOut">
              <a:rPr lang="uk-UA" smtClean="0"/>
              <a:t>17.03.2026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2165A35-6BE6-49F5-99FD-80FF99BF8353}" type="slidenum">
              <a:rPr lang="uk-UA" smtClean="0"/>
              <a:t>‹#›</a:t>
            </a:fld>
            <a:endParaRPr lang="uk-UA"/>
          </a:p>
        </p:txBody>
      </p:sp>
    </p:spTree>
    <p:extLst>
      <p:ext uri="{BB962C8B-B14F-4D97-AF65-F5344CB8AC3E}">
        <p14:creationId xmlns:p14="http://schemas.microsoft.com/office/powerpoint/2010/main" val="373222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FA70A558-EF26-4A32-8363-8A12B6B8E737}" type="datetimeFigureOut">
              <a:rPr lang="uk-UA" smtClean="0"/>
              <a:t>17.03.2026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2165A35-6BE6-49F5-99FD-80FF99BF8353}" type="slidenum">
              <a:rPr lang="uk-UA" smtClean="0"/>
              <a:t>‹#›</a:t>
            </a:fld>
            <a:endParaRPr lang="uk-UA"/>
          </a:p>
        </p:txBody>
      </p:sp>
    </p:spTree>
    <p:extLst>
      <p:ext uri="{BB962C8B-B14F-4D97-AF65-F5344CB8AC3E}">
        <p14:creationId xmlns:p14="http://schemas.microsoft.com/office/powerpoint/2010/main" val="1085509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FA70A558-EF26-4A32-8363-8A12B6B8E737}" type="datetimeFigureOut">
              <a:rPr lang="uk-UA" smtClean="0"/>
              <a:t>17.03.2026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2165A35-6BE6-49F5-99FD-80FF99BF8353}" type="slidenum">
              <a:rPr lang="uk-UA" smtClean="0"/>
              <a:t>‹#›</a:t>
            </a:fld>
            <a:endParaRPr lang="uk-UA"/>
          </a:p>
        </p:txBody>
      </p:sp>
    </p:spTree>
    <p:extLst>
      <p:ext uri="{BB962C8B-B14F-4D97-AF65-F5344CB8AC3E}">
        <p14:creationId xmlns:p14="http://schemas.microsoft.com/office/powerpoint/2010/main" val="3290883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FA70A558-EF26-4A32-8363-8A12B6B8E737}" type="datetimeFigureOut">
              <a:rPr lang="uk-UA" smtClean="0"/>
              <a:t>17.03.2026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32165A35-6BE6-49F5-99FD-80FF99BF8353}" type="slidenum">
              <a:rPr lang="uk-UA" smtClean="0"/>
              <a:t>‹#›</a:t>
            </a:fld>
            <a:endParaRPr lang="uk-UA"/>
          </a:p>
        </p:txBody>
      </p:sp>
    </p:spTree>
    <p:extLst>
      <p:ext uri="{BB962C8B-B14F-4D97-AF65-F5344CB8AC3E}">
        <p14:creationId xmlns:p14="http://schemas.microsoft.com/office/powerpoint/2010/main" val="118046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FA70A558-EF26-4A32-8363-8A12B6B8E737}" type="datetimeFigureOut">
              <a:rPr lang="uk-UA" smtClean="0"/>
              <a:t>17.03.2026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32165A35-6BE6-49F5-99FD-80FF99BF8353}" type="slidenum">
              <a:rPr lang="uk-UA" smtClean="0"/>
              <a:t>‹#›</a:t>
            </a:fld>
            <a:endParaRPr lang="uk-UA"/>
          </a:p>
        </p:txBody>
      </p:sp>
    </p:spTree>
    <p:extLst>
      <p:ext uri="{BB962C8B-B14F-4D97-AF65-F5344CB8AC3E}">
        <p14:creationId xmlns:p14="http://schemas.microsoft.com/office/powerpoint/2010/main" val="100868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0A558-EF26-4A32-8363-8A12B6B8E737}" type="datetimeFigureOut">
              <a:rPr lang="uk-UA" smtClean="0"/>
              <a:t>17.03.2026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32165A35-6BE6-49F5-99FD-80FF99BF8353}" type="slidenum">
              <a:rPr lang="uk-UA" smtClean="0"/>
              <a:t>‹#›</a:t>
            </a:fld>
            <a:endParaRPr lang="uk-UA"/>
          </a:p>
        </p:txBody>
      </p:sp>
    </p:spTree>
    <p:extLst>
      <p:ext uri="{BB962C8B-B14F-4D97-AF65-F5344CB8AC3E}">
        <p14:creationId xmlns:p14="http://schemas.microsoft.com/office/powerpoint/2010/main" val="401532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FA70A558-EF26-4A32-8363-8A12B6B8E737}" type="datetimeFigureOut">
              <a:rPr lang="uk-UA" smtClean="0"/>
              <a:t>17.03.2026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2165A35-6BE6-49F5-99FD-80FF99BF8353}" type="slidenum">
              <a:rPr lang="uk-UA" smtClean="0"/>
              <a:t>‹#›</a:t>
            </a:fld>
            <a:endParaRPr lang="uk-UA"/>
          </a:p>
        </p:txBody>
      </p:sp>
    </p:spTree>
    <p:extLst>
      <p:ext uri="{BB962C8B-B14F-4D97-AF65-F5344CB8AC3E}">
        <p14:creationId xmlns:p14="http://schemas.microsoft.com/office/powerpoint/2010/main" val="36699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FA70A558-EF26-4A32-8363-8A12B6B8E737}" type="datetimeFigureOut">
              <a:rPr lang="uk-UA" smtClean="0"/>
              <a:t>17.03.2026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2165A35-6BE6-49F5-99FD-80FF99BF8353}" type="slidenum">
              <a:rPr lang="uk-UA" smtClean="0"/>
              <a:t>‹#›</a:t>
            </a:fld>
            <a:endParaRPr lang="uk-UA"/>
          </a:p>
        </p:txBody>
      </p:sp>
    </p:spTree>
    <p:extLst>
      <p:ext uri="{BB962C8B-B14F-4D97-AF65-F5344CB8AC3E}">
        <p14:creationId xmlns:p14="http://schemas.microsoft.com/office/powerpoint/2010/main" val="148575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70A558-EF26-4A32-8363-8A12B6B8E737}" type="datetimeFigureOut">
              <a:rPr lang="uk-UA" smtClean="0"/>
              <a:t>17.03.2026</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2165A35-6BE6-49F5-99FD-80FF99BF8353}" type="slidenum">
              <a:rPr lang="uk-UA" smtClean="0"/>
              <a:t>‹#›</a:t>
            </a:fld>
            <a:endParaRPr lang="uk-UA"/>
          </a:p>
        </p:txBody>
      </p:sp>
    </p:spTree>
    <p:extLst>
      <p:ext uri="{BB962C8B-B14F-4D97-AF65-F5344CB8AC3E}">
        <p14:creationId xmlns:p14="http://schemas.microsoft.com/office/powerpoint/2010/main" val="2139552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A4F2495-C04F-424F-B1C5-28E6CC405F2D}"/>
              </a:ext>
            </a:extLst>
          </p:cNvPr>
          <p:cNvSpPr>
            <a:spLocks noGrp="1"/>
          </p:cNvSpPr>
          <p:nvPr>
            <p:ph type="ctrTitle"/>
          </p:nvPr>
        </p:nvSpPr>
        <p:spPr/>
        <p:txBody>
          <a:bodyPr/>
          <a:lstStyle/>
          <a:p>
            <a:r>
              <a:rPr lang="uk-UA" sz="4800" dirty="0"/>
              <a:t>Управління обіговими активами торговельного підприємства. Частина 3</a:t>
            </a:r>
          </a:p>
        </p:txBody>
      </p:sp>
      <p:sp>
        <p:nvSpPr>
          <p:cNvPr id="3" name="Підзаголовок 2">
            <a:extLst>
              <a:ext uri="{FF2B5EF4-FFF2-40B4-BE49-F238E27FC236}">
                <a16:creationId xmlns="" xmlns:a16="http://schemas.microsoft.com/office/drawing/2014/main" id="{06993F65-8352-4FB0-9897-61C9C7095F34}"/>
              </a:ext>
            </a:extLst>
          </p:cNvPr>
          <p:cNvSpPr>
            <a:spLocks noGrp="1"/>
          </p:cNvSpPr>
          <p:nvPr>
            <p:ph type="subTitle" idx="1"/>
          </p:nvPr>
        </p:nvSpPr>
        <p:spPr/>
        <p:txBody>
          <a:bodyPr/>
          <a:lstStyle/>
          <a:p>
            <a:r>
              <a:rPr lang="uk-UA" dirty="0"/>
              <a:t>Лекція з навчальної дисципліни</a:t>
            </a:r>
          </a:p>
          <a:p>
            <a:r>
              <a:rPr lang="uk-UA" dirty="0"/>
              <a:t>«Економіка та управління у сфері торгівлі»</a:t>
            </a:r>
          </a:p>
        </p:txBody>
      </p:sp>
    </p:spTree>
    <p:extLst>
      <p:ext uri="{BB962C8B-B14F-4D97-AF65-F5344CB8AC3E}">
        <p14:creationId xmlns:p14="http://schemas.microsoft.com/office/powerpoint/2010/main" val="3019720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 xmlns:a16="http://schemas.microsoft.com/office/drawing/2014/main" id="{A542279A-DEA0-43C8-8B1E-8D816302BC2F}"/>
                  </a:ext>
                </a:extLst>
              </p:cNvPr>
              <p:cNvSpPr txBox="1"/>
              <p:nvPr/>
            </p:nvSpPr>
            <p:spPr>
              <a:xfrm>
                <a:off x="816947" y="631193"/>
                <a:ext cx="7884367" cy="5993820"/>
              </a:xfrm>
              <a:prstGeom prst="rect">
                <a:avLst/>
              </a:prstGeom>
              <a:noFill/>
            </p:spPr>
            <p:txBody>
              <a:bodyPr wrap="square">
                <a:spAutoFit/>
              </a:bodyPr>
              <a:lstStyle/>
              <a:p>
                <a:pPr algn="just"/>
                <a:r>
                  <a:rPr lang="uk-UA" dirty="0"/>
                  <a:t>Узагальнююча оцінка ймовірності погашення </a:t>
                </a:r>
                <a:r>
                  <a:rPr lang="uk-UA" dirty="0" smtClean="0"/>
                  <a:t>заборгованості проводиться </a:t>
                </a:r>
                <a:r>
                  <a:rPr lang="uk-UA" dirty="0"/>
                  <a:t>шляхом розрахунку загального коефіцієнта ймовірності (</a:t>
                </a:r>
                <a:r>
                  <a:rPr lang="uk-UA" dirty="0" err="1"/>
                  <a:t>КІПзаг</a:t>
                </a:r>
                <a:r>
                  <a:rPr lang="uk-UA" dirty="0"/>
                  <a:t>):</a:t>
                </a:r>
              </a:p>
              <a:p>
                <a:endParaRPr lang="uk-UA" dirty="0"/>
              </a:p>
              <a:p>
                <a:pPr algn="ctr"/>
                <a14:m>
                  <m:oMathPara xmlns:m="http://schemas.openxmlformats.org/officeDocument/2006/math">
                    <m:oMathParaPr>
                      <m:jc m:val="centerGroup"/>
                    </m:oMathParaPr>
                    <m:oMath xmlns:m="http://schemas.openxmlformats.org/officeDocument/2006/math">
                      <m:r>
                        <a:rPr lang="uk-UA" sz="2000" b="0" i="1" smtClean="0">
                          <a:effectLst>
                            <a:outerShdw blurRad="38100" dist="38100" dir="2700000" algn="tl">
                              <a:srgbClr val="000000">
                                <a:alpha val="43137"/>
                              </a:srgbClr>
                            </a:outerShdw>
                          </a:effectLst>
                          <a:latin typeface="Cambria Math" panose="02040503050406030204" pitchFamily="18" charset="0"/>
                        </a:rPr>
                        <m:t>КІПзаг= </m:t>
                      </m:r>
                      <m:f>
                        <m:fPr>
                          <m:ctrlPr>
                            <a:rPr lang="uk-UA" sz="2000" b="0" i="1" smtClean="0">
                              <a:effectLst>
                                <a:outerShdw blurRad="38100" dist="38100" dir="2700000" algn="tl">
                                  <a:srgbClr val="000000">
                                    <a:alpha val="43137"/>
                                  </a:srgbClr>
                                </a:outerShdw>
                              </a:effectLst>
                              <a:latin typeface="Cambria Math" panose="02040503050406030204" pitchFamily="18" charset="0"/>
                            </a:rPr>
                          </m:ctrlPr>
                        </m:fPr>
                        <m:num>
                          <m:nary>
                            <m:naryPr>
                              <m:chr m:val="∑"/>
                              <m:ctrlPr>
                                <a:rPr lang="uk-UA" sz="2000" b="0" i="1" smtClean="0">
                                  <a:effectLst>
                                    <a:outerShdw blurRad="38100" dist="38100" dir="2700000" algn="tl">
                                      <a:srgbClr val="000000">
                                        <a:alpha val="43137"/>
                                      </a:srgbClr>
                                    </a:outerShdw>
                                  </a:effectLst>
                                  <a:latin typeface="Cambria Math" panose="02040503050406030204" pitchFamily="18" charset="0"/>
                                </a:rPr>
                              </m:ctrlPr>
                            </m:naryPr>
                            <m:sub>
                              <m:r>
                                <m:rPr>
                                  <m:brk m:alnAt="23"/>
                                </m:rPr>
                                <a:rPr lang="uk-UA" sz="2000" b="0" i="1" smtClean="0">
                                  <a:effectLst>
                                    <a:outerShdw blurRad="38100" dist="38100" dir="2700000" algn="tl">
                                      <a:srgbClr val="000000">
                                        <a:alpha val="43137"/>
                                      </a:srgbClr>
                                    </a:outerShdw>
                                  </a:effectLst>
                                  <a:latin typeface="Cambria Math" panose="02040503050406030204" pitchFamily="18" charset="0"/>
                                </a:rPr>
                                <m:t>і</m:t>
                              </m:r>
                              <m:r>
                                <a:rPr lang="uk-UA" sz="2000" b="0" i="1" smtClean="0">
                                  <a:effectLst>
                                    <a:outerShdw blurRad="38100" dist="38100" dir="2700000" algn="tl">
                                      <a:srgbClr val="000000">
                                        <a:alpha val="43137"/>
                                      </a:srgbClr>
                                    </a:outerShdw>
                                  </a:effectLst>
                                  <a:latin typeface="Cambria Math" panose="02040503050406030204" pitchFamily="18" charset="0"/>
                                </a:rPr>
                                <m:t>=1</m:t>
                              </m:r>
                            </m:sub>
                            <m:sup>
                              <m:r>
                                <a:rPr lang="uk-UA" sz="2000" b="0" i="1" smtClean="0">
                                  <a:effectLst>
                                    <a:outerShdw blurRad="38100" dist="38100" dir="2700000" algn="tl">
                                      <a:srgbClr val="000000">
                                        <a:alpha val="43137"/>
                                      </a:srgbClr>
                                    </a:outerShdw>
                                  </a:effectLst>
                                  <a:latin typeface="Cambria Math" panose="02040503050406030204" pitchFamily="18" charset="0"/>
                                </a:rPr>
                                <m:t>к</m:t>
                              </m:r>
                            </m:sup>
                            <m:e>
                              <m:r>
                                <a:rPr lang="uk-UA" sz="2000" b="0" i="1" smtClean="0">
                                  <a:effectLst>
                                    <a:outerShdw blurRad="38100" dist="38100" dir="2700000" algn="tl">
                                      <a:srgbClr val="000000">
                                        <a:alpha val="43137"/>
                                      </a:srgbClr>
                                    </a:outerShdw>
                                  </a:effectLst>
                                  <a:latin typeface="Cambria Math" panose="02040503050406030204" pitchFamily="18" charset="0"/>
                                </a:rPr>
                                <m:t>КІПі</m:t>
                              </m:r>
                              <m:r>
                                <a:rPr lang="uk-UA"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×ДЗі</m:t>
                              </m:r>
                            </m:e>
                          </m:nary>
                        </m:num>
                        <m:den>
                          <m:r>
                            <a:rPr lang="uk-UA" sz="2000" b="0" i="1" smtClean="0">
                              <a:effectLst>
                                <a:outerShdw blurRad="38100" dist="38100" dir="2700000" algn="tl">
                                  <a:srgbClr val="000000">
                                    <a:alpha val="43137"/>
                                  </a:srgbClr>
                                </a:outerShdw>
                              </a:effectLst>
                              <a:latin typeface="Cambria Math" panose="02040503050406030204" pitchFamily="18" charset="0"/>
                            </a:rPr>
                            <m:t>ДЗ</m:t>
                          </m:r>
                        </m:den>
                      </m:f>
                    </m:oMath>
                  </m:oMathPara>
                </a14:m>
                <a:endParaRPr lang="uk-UA" sz="2000" dirty="0"/>
              </a:p>
              <a:p>
                <a:pPr algn="just"/>
                <a:endParaRPr lang="uk-UA" dirty="0"/>
              </a:p>
              <a:p>
                <a:pPr algn="just"/>
                <a:r>
                  <a:rPr lang="uk-UA" dirty="0"/>
                  <a:t>де </a:t>
                </a:r>
                <a:r>
                  <a:rPr lang="uk-UA" dirty="0" err="1"/>
                  <a:t>КІПі</a:t>
                </a:r>
                <a:r>
                  <a:rPr lang="uk-UA" dirty="0"/>
                  <a:t> - </a:t>
                </a:r>
                <a:r>
                  <a:rPr lang="uk-UA" dirty="0" smtClean="0"/>
                  <a:t>коефіцієнт імовірності погашення, встановлений експертно по і-му дебітору;</a:t>
                </a:r>
              </a:p>
              <a:p>
                <a:pPr algn="just"/>
                <a:r>
                  <a:rPr lang="uk-UA" dirty="0" err="1" smtClean="0"/>
                  <a:t>ДЗі</a:t>
                </a:r>
                <a:r>
                  <a:rPr lang="uk-UA" dirty="0" smtClean="0"/>
                  <a:t> - обсяг дебіторської заборгованості і-го дебітора;</a:t>
                </a:r>
              </a:p>
              <a:p>
                <a:pPr algn="just"/>
                <a:r>
                  <a:rPr lang="uk-UA" dirty="0" smtClean="0"/>
                  <a:t>ДЗ - загальний обсяг дебіторської заборгованості</a:t>
                </a:r>
                <a:r>
                  <a:rPr lang="ru-RU" dirty="0" smtClean="0"/>
                  <a:t>.</a:t>
                </a:r>
              </a:p>
              <a:p>
                <a:pPr algn="just"/>
                <a:endParaRPr lang="ru-RU" dirty="0" smtClean="0"/>
              </a:p>
              <a:p>
                <a:pPr algn="just"/>
                <a:r>
                  <a:rPr lang="uk-UA" dirty="0"/>
                  <a:t>При завершенні аналізу (</a:t>
                </a:r>
                <a:r>
                  <a:rPr lang="uk-UA" b="1" dirty="0"/>
                  <a:t>шостий етап</a:t>
                </a:r>
                <a:r>
                  <a:rPr lang="uk-UA" dirty="0"/>
                  <a:t>) необхідно оцінити </a:t>
                </a:r>
                <a:r>
                  <a:rPr lang="uk-UA" i="1" dirty="0"/>
                  <a:t>доцільність відволікання коштів в дебіторську заборгованість.</a:t>
                </a:r>
              </a:p>
              <a:p>
                <a:pPr algn="just"/>
                <a:r>
                  <a:rPr lang="uk-UA" dirty="0"/>
                  <a:t>Для експертизи доцільності кредитування покупців підприємства слід порівняти витрати підприємства від надання кредиту (</a:t>
                </a:r>
                <a:r>
                  <a:rPr lang="uk-UA" dirty="0" err="1"/>
                  <a:t>Вкр</a:t>
                </a:r>
                <a:r>
                  <a:rPr lang="uk-UA" dirty="0"/>
                  <a:t>) з додатковим доходом, який отримано за рахунок зростання обсягів товарообороту (</a:t>
                </a:r>
                <a:r>
                  <a:rPr lang="uk-UA" dirty="0" err="1"/>
                  <a:t>ДДт</a:t>
                </a:r>
                <a:r>
                  <a:rPr lang="uk-UA" dirty="0"/>
                  <a:t>).</a:t>
                </a:r>
              </a:p>
              <a:p>
                <a:pPr algn="just"/>
                <a:r>
                  <a:rPr lang="uk-UA" dirty="0"/>
                  <a:t>Втрати підприємства від надання кредиту покупцям (відволікання коштів в дебіторську заборгованість) мають дві складові.</a:t>
                </a:r>
              </a:p>
              <a:p>
                <a:pPr algn="just"/>
                <a:endParaRPr lang="uk-UA" dirty="0"/>
              </a:p>
            </p:txBody>
          </p:sp>
        </mc:Choice>
        <mc:Fallback>
          <p:sp>
            <p:nvSpPr>
              <p:cNvPr id="3" name="TextBox 2">
                <a:extLst>
                  <a:ext uri="{FF2B5EF4-FFF2-40B4-BE49-F238E27FC236}">
                    <a16:creationId xmlns="" xmlns:a16="http://schemas.microsoft.com/office/drawing/2014/main" xmlns:a14="http://schemas.microsoft.com/office/drawing/2010/main" id="{A542279A-DEA0-43C8-8B1E-8D816302BC2F}"/>
                  </a:ext>
                </a:extLst>
              </p:cNvPr>
              <p:cNvSpPr txBox="1">
                <a:spLocks noRot="1" noChangeAspect="1" noMove="1" noResize="1" noEditPoints="1" noAdjustHandles="1" noChangeArrowheads="1" noChangeShapeType="1" noTextEdit="1"/>
              </p:cNvSpPr>
              <p:nvPr/>
            </p:nvSpPr>
            <p:spPr>
              <a:xfrm>
                <a:off x="816947" y="631193"/>
                <a:ext cx="7884367" cy="5993820"/>
              </a:xfrm>
              <a:prstGeom prst="rect">
                <a:avLst/>
              </a:prstGeom>
              <a:blipFill rotWithShape="0">
                <a:blip r:embed="rId2"/>
                <a:stretch>
                  <a:fillRect l="-619" t="-712" r="-696"/>
                </a:stretch>
              </a:blipFill>
            </p:spPr>
            <p:txBody>
              <a:bodyPr/>
              <a:lstStyle/>
              <a:p>
                <a:r>
                  <a:rPr lang="ru-RU">
                    <a:noFill/>
                  </a:rPr>
                  <a:t> </a:t>
                </a:r>
              </a:p>
            </p:txBody>
          </p:sp>
        </mc:Fallback>
      </mc:AlternateContent>
    </p:spTree>
    <p:extLst>
      <p:ext uri="{BB962C8B-B14F-4D97-AF65-F5344CB8AC3E}">
        <p14:creationId xmlns:p14="http://schemas.microsoft.com/office/powerpoint/2010/main" val="605408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 xmlns:a16="http://schemas.microsoft.com/office/drawing/2014/main" id="{B3EE6549-8116-48B5-AFBC-95883AD5A2D0}"/>
                  </a:ext>
                </a:extLst>
              </p:cNvPr>
              <p:cNvSpPr txBox="1"/>
              <p:nvPr/>
            </p:nvSpPr>
            <p:spPr>
              <a:xfrm>
                <a:off x="684810" y="1504169"/>
                <a:ext cx="8397551" cy="3759106"/>
              </a:xfrm>
              <a:prstGeom prst="rect">
                <a:avLst/>
              </a:prstGeom>
              <a:noFill/>
            </p:spPr>
            <p:txBody>
              <a:bodyPr wrap="square">
                <a:spAutoFit/>
              </a:bodyPr>
              <a:lstStyle/>
              <a:p>
                <a:pPr algn="just"/>
                <a:r>
                  <a:rPr lang="uk-UA" dirty="0"/>
                  <a:t>1. Витрати підприємства на оплату капіталу підприємства на період відволікання коштів в дебіторську заборгованість, які визначаються, виходячи з вартості капіталу, розміру дебіторської заборгованості споживачів, середнього періоду її погашення:</a:t>
                </a:r>
              </a:p>
              <a:p>
                <a:endParaRPr lang="uk-UA" dirty="0"/>
              </a:p>
              <a:p>
                <a:pPr algn="ctr"/>
                <a14:m>
                  <m:oMathPara xmlns:m="http://schemas.openxmlformats.org/officeDocument/2006/math">
                    <m:oMathParaPr>
                      <m:jc m:val="centerGroup"/>
                    </m:oMathParaPr>
                    <m:oMath xmlns:m="http://schemas.openxmlformats.org/officeDocument/2006/math">
                      <m:r>
                        <a:rPr lang="uk-UA" sz="2000" b="0" i="1" smtClean="0">
                          <a:effectLst>
                            <a:outerShdw blurRad="38100" dist="38100" dir="2700000" algn="tl">
                              <a:srgbClr val="000000">
                                <a:alpha val="43137"/>
                              </a:srgbClr>
                            </a:outerShdw>
                          </a:effectLst>
                          <a:latin typeface="Cambria Math" panose="02040503050406030204" pitchFamily="18" charset="0"/>
                        </a:rPr>
                        <m:t>Вкап=</m:t>
                      </m:r>
                      <m:f>
                        <m:fPr>
                          <m:ctrlPr>
                            <a:rPr lang="uk-UA" sz="2000" b="0" i="1" smtClean="0">
                              <a:effectLst>
                                <a:outerShdw blurRad="38100" dist="38100" dir="2700000" algn="tl">
                                  <a:srgbClr val="000000">
                                    <a:alpha val="43137"/>
                                  </a:srgbClr>
                                </a:outerShdw>
                              </a:effectLst>
                              <a:latin typeface="Cambria Math" panose="02040503050406030204" pitchFamily="18" charset="0"/>
                            </a:rPr>
                          </m:ctrlPr>
                        </m:fPr>
                        <m:num>
                          <m:acc>
                            <m:accPr>
                              <m:chr m:val="̅"/>
                              <m:ctrlPr>
                                <a:rPr lang="uk-UA" sz="2000" b="0" i="1" smtClean="0">
                                  <a:effectLst>
                                    <a:outerShdw blurRad="38100" dist="38100" dir="2700000" algn="tl">
                                      <a:srgbClr val="000000">
                                        <a:alpha val="43137"/>
                                      </a:srgbClr>
                                    </a:outerShdw>
                                  </a:effectLst>
                                  <a:latin typeface="Cambria Math" panose="02040503050406030204" pitchFamily="18" charset="0"/>
                                </a:rPr>
                              </m:ctrlPr>
                            </m:accPr>
                            <m:e>
                              <m:r>
                                <a:rPr lang="uk-UA" sz="2000" b="0" i="1" smtClean="0">
                                  <a:effectLst>
                                    <a:outerShdw blurRad="38100" dist="38100" dir="2700000" algn="tl">
                                      <a:srgbClr val="000000">
                                        <a:alpha val="43137"/>
                                      </a:srgbClr>
                                    </a:outerShdw>
                                  </a:effectLst>
                                  <a:latin typeface="Cambria Math" panose="02040503050406030204" pitchFamily="18" charset="0"/>
                                </a:rPr>
                                <m:t>ДЗпок</m:t>
                              </m:r>
                            </m:e>
                          </m:acc>
                          <m:r>
                            <a:rPr lang="uk-UA"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×ВК×ППДЗ</m:t>
                          </m:r>
                        </m:num>
                        <m:den>
                          <m:r>
                            <a:rPr lang="uk-UA" sz="2000" b="0" i="1" smtClean="0">
                              <a:effectLst>
                                <a:outerShdw blurRad="38100" dist="38100" dir="2700000" algn="tl">
                                  <a:srgbClr val="000000">
                                    <a:alpha val="43137"/>
                                  </a:srgbClr>
                                </a:outerShdw>
                              </a:effectLst>
                              <a:latin typeface="Cambria Math" panose="02040503050406030204" pitchFamily="18" charset="0"/>
                            </a:rPr>
                            <m:t>360</m:t>
                          </m:r>
                          <m:r>
                            <a:rPr lang="uk-UA"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×100</m:t>
                          </m:r>
                        </m:den>
                      </m:f>
                    </m:oMath>
                  </m:oMathPara>
                </a14:m>
                <a:endParaRPr lang="uk-UA" sz="2000" b="0" i="1" dirty="0">
                  <a:latin typeface="Cambria Math" panose="02040503050406030204" pitchFamily="18" charset="0"/>
                </a:endParaRPr>
              </a:p>
              <a:p>
                <a:pPr algn="just"/>
                <a:endParaRPr lang="uk-UA" noProof="0" dirty="0"/>
              </a:p>
              <a:p>
                <a:pPr algn="just"/>
                <a:r>
                  <a:rPr kumimoji="0" lang="uk-UA" sz="1800" b="0" u="none" strike="noStrike" kern="1200" cap="none" spc="0" normalizeH="0" baseline="0" noProof="0" dirty="0">
                    <a:ln>
                      <a:noFill/>
                    </a:ln>
                    <a:solidFill>
                      <a:prstClr val="black"/>
                    </a:solidFill>
                    <a:effectLst/>
                    <a:uLnTx/>
                    <a:uFillTx/>
                    <a:ea typeface="+mn-ea"/>
                    <a:cs typeface="+mn-cs"/>
                  </a:rPr>
                  <a:t>де </a:t>
                </a:r>
                <a14:m>
                  <m:oMath xmlns:m="http://schemas.openxmlformats.org/officeDocument/2006/math">
                    <m:acc>
                      <m:accPr>
                        <m:chr m:val="̅"/>
                        <m:ctrlPr>
                          <a:rPr kumimoji="0" lang="uk-UA"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uk-UA"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ДЗпок</m:t>
                        </m:r>
                      </m:e>
                    </m:acc>
                  </m:oMath>
                </a14:m>
                <a:r>
                  <a:rPr lang="uk-UA" dirty="0"/>
                  <a:t>  - середній розмір дебіторської заборгованості покупців;</a:t>
                </a:r>
              </a:p>
              <a:p>
                <a:pPr algn="just"/>
                <a:r>
                  <a:rPr lang="uk-UA" dirty="0"/>
                  <a:t>ВК - середньозважена вартість капіталу підприємства, відсотків річних;</a:t>
                </a:r>
              </a:p>
              <a:p>
                <a:pPr algn="just"/>
                <a:r>
                  <a:rPr lang="uk-UA" dirty="0"/>
                  <a:t>ППДЗ - період погашення дебіторської заборгованості, днів</a:t>
                </a:r>
                <a:r>
                  <a:rPr lang="uk-UA" dirty="0" smtClean="0"/>
                  <a:t>.</a:t>
                </a:r>
              </a:p>
              <a:p>
                <a:pPr algn="just"/>
                <a:endParaRPr lang="uk-UA" dirty="0" smtClean="0"/>
              </a:p>
              <a:p>
                <a:pPr algn="just"/>
                <a:endParaRPr lang="uk-UA" dirty="0"/>
              </a:p>
            </p:txBody>
          </p:sp>
        </mc:Choice>
        <mc:Fallback>
          <p:sp>
            <p:nvSpPr>
              <p:cNvPr id="3" name="TextBox 2">
                <a:extLst>
                  <a:ext uri="{FF2B5EF4-FFF2-40B4-BE49-F238E27FC236}">
                    <a16:creationId xmlns="" xmlns:a16="http://schemas.microsoft.com/office/drawing/2014/main" xmlns:a14="http://schemas.microsoft.com/office/drawing/2010/main" id="{B3EE6549-8116-48B5-AFBC-95883AD5A2D0}"/>
                  </a:ext>
                </a:extLst>
              </p:cNvPr>
              <p:cNvSpPr txBox="1">
                <a:spLocks noRot="1" noChangeAspect="1" noMove="1" noResize="1" noEditPoints="1" noAdjustHandles="1" noChangeArrowheads="1" noChangeShapeType="1" noTextEdit="1"/>
              </p:cNvSpPr>
              <p:nvPr/>
            </p:nvSpPr>
            <p:spPr>
              <a:xfrm>
                <a:off x="684810" y="1504169"/>
                <a:ext cx="8397551" cy="3759106"/>
              </a:xfrm>
              <a:prstGeom prst="rect">
                <a:avLst/>
              </a:prstGeom>
              <a:blipFill rotWithShape="0">
                <a:blip r:embed="rId2"/>
                <a:stretch>
                  <a:fillRect l="-581" t="-1136" r="-581"/>
                </a:stretch>
              </a:blipFill>
            </p:spPr>
            <p:txBody>
              <a:bodyPr/>
              <a:lstStyle/>
              <a:p>
                <a:r>
                  <a:rPr lang="ru-RU">
                    <a:noFill/>
                  </a:rPr>
                  <a:t> </a:t>
                </a:r>
              </a:p>
            </p:txBody>
          </p:sp>
        </mc:Fallback>
      </mc:AlternateContent>
    </p:spTree>
    <p:extLst>
      <p:ext uri="{BB962C8B-B14F-4D97-AF65-F5344CB8AC3E}">
        <p14:creationId xmlns:p14="http://schemas.microsoft.com/office/powerpoint/2010/main" val="179360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 xmlns:a16="http://schemas.microsoft.com/office/drawing/2014/main" id="{0135A486-DE71-4B76-AD07-C8FF5BE96FFF}"/>
                  </a:ext>
                </a:extLst>
              </p:cNvPr>
              <p:cNvSpPr txBox="1"/>
              <p:nvPr/>
            </p:nvSpPr>
            <p:spPr>
              <a:xfrm>
                <a:off x="1147666" y="1351393"/>
                <a:ext cx="8444204" cy="3397725"/>
              </a:xfrm>
              <a:prstGeom prst="rect">
                <a:avLst/>
              </a:prstGeom>
              <a:noFill/>
            </p:spPr>
            <p:txBody>
              <a:bodyPr wrap="square">
                <a:spAutoFit/>
              </a:bodyPr>
              <a:lstStyle/>
              <a:p>
                <a:r>
                  <a:rPr lang="uk-UA" dirty="0"/>
                  <a:t>2. Витрати підприємства в зв'язку з інфляційним знеціненням капіталу, який відволікається в формування дебіторської заборгованості:</a:t>
                </a:r>
              </a:p>
              <a:p>
                <a:endParaRPr lang="uk-UA" dirty="0"/>
              </a:p>
              <a:p>
                <a:pPr algn="ctr"/>
                <a14:m>
                  <m:oMathPara xmlns:m="http://schemas.openxmlformats.org/officeDocument/2006/math">
                    <m:oMathParaPr>
                      <m:jc m:val="centerGroup"/>
                    </m:oMathParaPr>
                    <m:oMath xmlns:m="http://schemas.openxmlformats.org/officeDocument/2006/math">
                      <m:r>
                        <a:rPr lang="uk-UA" sz="2000" b="1" i="1" smtClean="0">
                          <a:effectLst>
                            <a:outerShdw blurRad="38100" dist="38100" dir="2700000" algn="tl">
                              <a:srgbClr val="000000">
                                <a:alpha val="43137"/>
                              </a:srgbClr>
                            </a:outerShdw>
                          </a:effectLst>
                          <a:latin typeface="Cambria Math" panose="02040503050406030204" pitchFamily="18" charset="0"/>
                        </a:rPr>
                        <m:t>Вінф=ДЗпок</m:t>
                      </m:r>
                      <m:d>
                        <m:dPr>
                          <m:ctrlPr>
                            <a:rPr lang="uk-UA" sz="2000" b="1" i="1" smtClean="0">
                              <a:effectLst>
                                <a:outerShdw blurRad="38100" dist="38100" dir="2700000" algn="tl">
                                  <a:srgbClr val="000000">
                                    <a:alpha val="43137"/>
                                  </a:srgbClr>
                                </a:outerShdw>
                              </a:effectLst>
                              <a:latin typeface="Cambria Math" panose="02040503050406030204" pitchFamily="18" charset="0"/>
                            </a:rPr>
                          </m:ctrlPr>
                        </m:dPr>
                        <m:e>
                          <m:r>
                            <a:rPr lang="uk-UA" sz="2000" b="1" i="1" smtClean="0">
                              <a:effectLst>
                                <a:outerShdw blurRad="38100" dist="38100" dir="2700000" algn="tl">
                                  <a:srgbClr val="000000">
                                    <a:alpha val="43137"/>
                                  </a:srgbClr>
                                </a:outerShdw>
                              </a:effectLst>
                              <a:latin typeface="Cambria Math" panose="02040503050406030204" pitchFamily="18" charset="0"/>
                            </a:rPr>
                            <m:t>𝟏</m:t>
                          </m:r>
                          <m:r>
                            <a:rPr lang="uk-UA" sz="2000" b="1" i="1" smtClean="0">
                              <a:effectLst>
                                <a:outerShdw blurRad="38100" dist="38100" dir="2700000" algn="tl">
                                  <a:srgbClr val="000000">
                                    <a:alpha val="43137"/>
                                  </a:srgbClr>
                                </a:outerShdw>
                              </a:effectLst>
                              <a:latin typeface="Cambria Math" panose="02040503050406030204" pitchFamily="18" charset="0"/>
                            </a:rPr>
                            <m:t>−</m:t>
                          </m:r>
                          <m:f>
                            <m:fPr>
                              <m:ctrlPr>
                                <a:rPr lang="uk-UA" sz="2000" b="1" i="1" smtClean="0">
                                  <a:effectLst>
                                    <a:outerShdw blurRad="38100" dist="38100" dir="2700000" algn="tl">
                                      <a:srgbClr val="000000">
                                        <a:alpha val="43137"/>
                                      </a:srgbClr>
                                    </a:outerShdw>
                                  </a:effectLst>
                                  <a:latin typeface="Cambria Math" panose="02040503050406030204" pitchFamily="18" charset="0"/>
                                </a:rPr>
                              </m:ctrlPr>
                            </m:fPr>
                            <m:num>
                              <m:r>
                                <a:rPr lang="uk-UA" sz="2000" b="1" i="1" smtClean="0">
                                  <a:effectLst>
                                    <a:outerShdw blurRad="38100" dist="38100" dir="2700000" algn="tl">
                                      <a:srgbClr val="000000">
                                        <a:alpha val="43137"/>
                                      </a:srgbClr>
                                    </a:outerShdw>
                                  </a:effectLst>
                                  <a:latin typeface="Cambria Math" panose="02040503050406030204" pitchFamily="18" charset="0"/>
                                </a:rPr>
                                <m:t>𝟏</m:t>
                              </m:r>
                            </m:num>
                            <m:den>
                              <m:sSubSup>
                                <m:sSubSupPr>
                                  <m:ctrlPr>
                                    <a:rPr lang="uk-UA" sz="2000" b="1" i="1" smtClean="0">
                                      <a:effectLst>
                                        <a:outerShdw blurRad="38100" dist="38100" dir="2700000" algn="tl">
                                          <a:srgbClr val="000000">
                                            <a:alpha val="43137"/>
                                          </a:srgbClr>
                                        </a:outerShdw>
                                      </a:effectLst>
                                      <a:latin typeface="Cambria Math" panose="02040503050406030204" pitchFamily="18" charset="0"/>
                                    </a:rPr>
                                  </m:ctrlPr>
                                </m:sSubSupPr>
                                <m:e>
                                  <m:r>
                                    <a:rPr lang="uk-UA" sz="2000" b="1" i="1" smtClean="0">
                                      <a:effectLst>
                                        <a:outerShdw blurRad="38100" dist="38100" dir="2700000" algn="tl">
                                          <a:srgbClr val="000000">
                                            <a:alpha val="43137"/>
                                          </a:srgbClr>
                                        </a:outerShdw>
                                      </a:effectLst>
                                      <a:latin typeface="Cambria Math" panose="02040503050406030204" pitchFamily="18" charset="0"/>
                                    </a:rPr>
                                    <m:t>І</m:t>
                                  </m:r>
                                </m:e>
                                <m:sub>
                                  <m:r>
                                    <a:rPr lang="uk-UA" sz="2000" b="1" i="1" smtClean="0">
                                      <a:effectLst>
                                        <a:outerShdw blurRad="38100" dist="38100" dir="2700000" algn="tl">
                                          <a:srgbClr val="000000">
                                            <a:alpha val="43137"/>
                                          </a:srgbClr>
                                        </a:outerShdw>
                                      </a:effectLst>
                                      <a:latin typeface="Cambria Math" panose="02040503050406030204" pitchFamily="18" charset="0"/>
                                    </a:rPr>
                                    <m:t>інф</m:t>
                                  </m:r>
                                </m:sub>
                                <m:sup>
                                  <m:r>
                                    <a:rPr lang="uk-UA" sz="2000" b="1" i="1" smtClean="0">
                                      <a:effectLst>
                                        <a:outerShdw blurRad="38100" dist="38100" dir="2700000" algn="tl">
                                          <a:srgbClr val="000000">
                                            <a:alpha val="43137"/>
                                          </a:srgbClr>
                                        </a:outerShdw>
                                      </a:effectLst>
                                      <a:latin typeface="Cambria Math" panose="02040503050406030204" pitchFamily="18" charset="0"/>
                                    </a:rPr>
                                    <m:t>ППДЗ</m:t>
                                  </m:r>
                                </m:sup>
                              </m:sSubSup>
                            </m:den>
                          </m:f>
                        </m:e>
                      </m:d>
                    </m:oMath>
                  </m:oMathPara>
                </a14:m>
                <a:endParaRPr lang="uk-UA" sz="2000" b="1" dirty="0"/>
              </a:p>
              <a:p>
                <a:endParaRPr lang="uk-UA" dirty="0"/>
              </a:p>
              <a:p>
                <a:pPr algn="just"/>
                <a14:m>
                  <m:oMath xmlns:m="http://schemas.openxmlformats.org/officeDocument/2006/math">
                    <m:sSubSup>
                      <m:sSubSupPr>
                        <m:ctrlPr>
                          <a:rPr lang="uk-UA" b="0" i="1" smtClean="0">
                            <a:latin typeface="Cambria Math" panose="02040503050406030204" pitchFamily="18" charset="0"/>
                          </a:rPr>
                        </m:ctrlPr>
                      </m:sSubSupPr>
                      <m:e>
                        <m:r>
                          <a:rPr lang="uk-UA" b="0" i="1" smtClean="0">
                            <a:latin typeface="Cambria Math" panose="02040503050406030204" pitchFamily="18" charset="0"/>
                          </a:rPr>
                          <m:t>І</m:t>
                        </m:r>
                      </m:e>
                      <m:sub>
                        <m:r>
                          <a:rPr lang="uk-UA" b="0" i="1" smtClean="0">
                            <a:latin typeface="Cambria Math" panose="02040503050406030204" pitchFamily="18" charset="0"/>
                          </a:rPr>
                          <m:t>ІНФ</m:t>
                        </m:r>
                      </m:sub>
                      <m:sup>
                        <m:r>
                          <a:rPr lang="uk-UA" b="0" i="1" smtClean="0">
                            <a:latin typeface="Cambria Math" panose="02040503050406030204" pitchFamily="18" charset="0"/>
                          </a:rPr>
                          <m:t>ППДЗ</m:t>
                        </m:r>
                      </m:sup>
                    </m:sSubSup>
                  </m:oMath>
                </a14:m>
                <a:r>
                  <a:rPr lang="ru-RU" dirty="0"/>
                  <a:t> - </a:t>
                </a:r>
                <a:r>
                  <a:rPr lang="uk-UA" dirty="0" smtClean="0"/>
                  <a:t>індекс інфляції в місяць (очікуваний протягом періоду погашення дебіторської заборгованості).</a:t>
                </a:r>
              </a:p>
              <a:p>
                <a:endParaRPr lang="uk-UA" dirty="0" smtClean="0"/>
              </a:p>
              <a:p>
                <a:r>
                  <a:rPr lang="uk-UA" dirty="0" smtClean="0"/>
                  <a:t>Загальний обсяг витрат становить:</a:t>
                </a:r>
              </a:p>
              <a:p>
                <a:pPr algn="ctr"/>
                <a:r>
                  <a:rPr lang="uk-UA" b="1" dirty="0" err="1" smtClean="0"/>
                  <a:t>Вкр</a:t>
                </a:r>
                <a:r>
                  <a:rPr lang="uk-UA" b="1" dirty="0" smtClean="0"/>
                  <a:t> = </a:t>
                </a:r>
                <a:r>
                  <a:rPr lang="uk-UA" b="1" dirty="0" err="1" smtClean="0"/>
                  <a:t>Вкап</a:t>
                </a:r>
                <a:r>
                  <a:rPr lang="uk-UA" b="1" dirty="0" smtClean="0"/>
                  <a:t> + </a:t>
                </a:r>
                <a:r>
                  <a:rPr lang="uk-UA" b="1" dirty="0" err="1" smtClean="0"/>
                  <a:t>Вінф</a:t>
                </a:r>
                <a:endParaRPr lang="uk-UA" b="1" dirty="0"/>
              </a:p>
            </p:txBody>
          </p:sp>
        </mc:Choice>
        <mc:Fallback>
          <p:sp>
            <p:nvSpPr>
              <p:cNvPr id="3" name="TextBox 2">
                <a:extLst>
                  <a:ext uri="{FF2B5EF4-FFF2-40B4-BE49-F238E27FC236}">
                    <a16:creationId xmlns="" xmlns:a16="http://schemas.microsoft.com/office/drawing/2014/main" xmlns:a14="http://schemas.microsoft.com/office/drawing/2010/main" id="{0135A486-DE71-4B76-AD07-C8FF5BE96FFF}"/>
                  </a:ext>
                </a:extLst>
              </p:cNvPr>
              <p:cNvSpPr txBox="1">
                <a:spLocks noRot="1" noChangeAspect="1" noMove="1" noResize="1" noEditPoints="1" noAdjustHandles="1" noChangeArrowheads="1" noChangeShapeType="1" noTextEdit="1"/>
              </p:cNvSpPr>
              <p:nvPr/>
            </p:nvSpPr>
            <p:spPr>
              <a:xfrm>
                <a:off x="1147666" y="1351393"/>
                <a:ext cx="8444204" cy="3397725"/>
              </a:xfrm>
              <a:prstGeom prst="rect">
                <a:avLst/>
              </a:prstGeom>
              <a:blipFill rotWithShape="0">
                <a:blip r:embed="rId2"/>
                <a:stretch>
                  <a:fillRect l="-578" t="-1257" r="-650" b="-1795"/>
                </a:stretch>
              </a:blipFill>
            </p:spPr>
            <p:txBody>
              <a:bodyPr/>
              <a:lstStyle/>
              <a:p>
                <a:r>
                  <a:rPr lang="ru-RU">
                    <a:noFill/>
                  </a:rPr>
                  <a:t> </a:t>
                </a:r>
              </a:p>
            </p:txBody>
          </p:sp>
        </mc:Fallback>
      </mc:AlternateContent>
    </p:spTree>
    <p:extLst>
      <p:ext uri="{BB962C8B-B14F-4D97-AF65-F5344CB8AC3E}">
        <p14:creationId xmlns:p14="http://schemas.microsoft.com/office/powerpoint/2010/main" val="4205665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 xmlns:a16="http://schemas.microsoft.com/office/drawing/2014/main" id="{D669CC24-FBFD-46D6-91ED-50D2A47B38DA}"/>
                  </a:ext>
                </a:extLst>
              </p:cNvPr>
              <p:cNvSpPr txBox="1"/>
              <p:nvPr/>
            </p:nvSpPr>
            <p:spPr>
              <a:xfrm>
                <a:off x="671804" y="1133870"/>
                <a:ext cx="8780106" cy="3994555"/>
              </a:xfrm>
              <a:prstGeom prst="rect">
                <a:avLst/>
              </a:prstGeom>
              <a:noFill/>
            </p:spPr>
            <p:txBody>
              <a:bodyPr wrap="square">
                <a:spAutoFit/>
              </a:bodyPr>
              <a:lstStyle/>
              <a:p>
                <a:r>
                  <a:rPr lang="uk-UA" dirty="0" smtClean="0"/>
                  <a:t>Додатковий доход, який отримується за рахунок надання кредиту покупцям, розраховується так:</a:t>
                </a:r>
              </a:p>
              <a:p>
                <a:endParaRPr lang="ru-RU" dirty="0"/>
              </a:p>
              <a:p>
                <a:pPr algn="ctr"/>
                <a14:m>
                  <m:oMathPara xmlns:m="http://schemas.openxmlformats.org/officeDocument/2006/math">
                    <m:oMathParaPr>
                      <m:jc m:val="centerGroup"/>
                    </m:oMathParaPr>
                    <m:oMath xmlns:m="http://schemas.openxmlformats.org/officeDocument/2006/math">
                      <m:r>
                        <a:rPr lang="uk-UA" sz="2000" b="1" i="1" smtClean="0">
                          <a:effectLst>
                            <a:outerShdw blurRad="38100" dist="38100" dir="2700000" algn="tl">
                              <a:srgbClr val="000000">
                                <a:alpha val="43137"/>
                              </a:srgbClr>
                            </a:outerShdw>
                          </a:effectLst>
                          <a:latin typeface="Cambria Math" panose="02040503050406030204" pitchFamily="18" charset="0"/>
                        </a:rPr>
                        <m:t>ДДт= </m:t>
                      </m:r>
                      <m:f>
                        <m:fPr>
                          <m:ctrlPr>
                            <a:rPr lang="uk-UA" sz="2000" b="1" i="1" smtClean="0">
                              <a:effectLst>
                                <a:outerShdw blurRad="38100" dist="38100" dir="2700000" algn="tl">
                                  <a:srgbClr val="000000">
                                    <a:alpha val="43137"/>
                                  </a:srgbClr>
                                </a:outerShdw>
                              </a:effectLst>
                              <a:latin typeface="Cambria Math" panose="02040503050406030204" pitchFamily="18" charset="0"/>
                            </a:rPr>
                          </m:ctrlPr>
                        </m:fPr>
                        <m:num>
                          <m:r>
                            <a:rPr lang="uk-UA" sz="2000" b="1" i="1" smtClean="0">
                              <a:effectLst>
                                <a:outerShdw blurRad="38100" dist="38100" dir="2700000" algn="tl">
                                  <a:srgbClr val="000000">
                                    <a:alpha val="43137"/>
                                  </a:srgbClr>
                                </a:outerShdw>
                              </a:effectLst>
                              <a:latin typeface="Cambria Math" panose="02040503050406030204" pitchFamily="18" charset="0"/>
                            </a:rPr>
                            <m:t>Рчд</m:t>
                          </m:r>
                          <m:r>
                            <a:rPr lang="uk-UA" sz="20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×∆Ткр</m:t>
                          </m:r>
                        </m:num>
                        <m:den>
                          <m:r>
                            <a:rPr lang="uk-UA" sz="2000" b="1" i="1" smtClean="0">
                              <a:effectLst>
                                <a:outerShdw blurRad="38100" dist="38100" dir="2700000" algn="tl">
                                  <a:srgbClr val="000000">
                                    <a:alpha val="43137"/>
                                  </a:srgbClr>
                                </a:outerShdw>
                              </a:effectLst>
                              <a:latin typeface="Cambria Math" panose="02040503050406030204" pitchFamily="18" charset="0"/>
                            </a:rPr>
                            <m:t>𝟏𝟎𝟎</m:t>
                          </m:r>
                        </m:den>
                      </m:f>
                    </m:oMath>
                  </m:oMathPara>
                </a14:m>
                <a:endParaRPr lang="uk-UA" sz="2000" b="1" dirty="0">
                  <a:effectLst>
                    <a:outerShdw blurRad="38100" dist="38100" dir="2700000" algn="tl">
                      <a:srgbClr val="000000">
                        <a:alpha val="43137"/>
                      </a:srgbClr>
                    </a:outerShdw>
                  </a:effectLst>
                </a:endParaRPr>
              </a:p>
              <a:p>
                <a:pPr algn="ctr"/>
                <a:endParaRPr lang="uk-UA" sz="2000" b="1" dirty="0">
                  <a:effectLst>
                    <a:outerShdw blurRad="38100" dist="38100" dir="2700000" algn="tl">
                      <a:srgbClr val="000000">
                        <a:alpha val="43137"/>
                      </a:srgbClr>
                    </a:outerShdw>
                  </a:effectLst>
                </a:endParaRPr>
              </a:p>
              <a:p>
                <a:r>
                  <a:rPr lang="uk-UA" dirty="0"/>
                  <a:t>де </a:t>
                </a:r>
                <a:r>
                  <a:rPr lang="uk-UA" dirty="0" err="1"/>
                  <a:t>Рчд</a:t>
                </a:r>
                <a:r>
                  <a:rPr lang="uk-UA" dirty="0"/>
                  <a:t> – рівень чистого доходу, що фактично склався у відсотках до товарообороту;</a:t>
                </a:r>
              </a:p>
              <a:p>
                <a:r>
                  <a:rPr lang="uk-UA" dirty="0"/>
                  <a:t>        - </a:t>
                </a:r>
                <a:r>
                  <a:rPr lang="uk-UA" dirty="0" smtClean="0"/>
                  <a:t>приріст реалізації товарів за рахунок надання споживчого та комерційного </a:t>
                </a:r>
                <a:r>
                  <a:rPr lang="ru-RU" dirty="0" smtClean="0"/>
                  <a:t>кредиту</a:t>
                </a:r>
                <a:r>
                  <a:rPr lang="ru-RU" dirty="0"/>
                  <a:t>.</a:t>
                </a:r>
              </a:p>
              <a:p>
                <a:endParaRPr lang="ru-RU" dirty="0"/>
              </a:p>
              <a:p>
                <a:r>
                  <a:rPr lang="uk-UA" dirty="0"/>
                  <a:t>Якщо </a:t>
                </a:r>
                <a:r>
                  <a:rPr lang="uk-UA" dirty="0" err="1"/>
                  <a:t>Вкр</a:t>
                </a:r>
                <a:r>
                  <a:rPr lang="uk-UA" dirty="0"/>
                  <a:t> &lt; </a:t>
                </a:r>
                <a:r>
                  <a:rPr lang="uk-UA" dirty="0" err="1"/>
                  <a:t>ДДт</a:t>
                </a:r>
                <a:r>
                  <a:rPr lang="uk-UA" dirty="0"/>
                  <a:t>, надання кредиту покупцям є ефективним та економічно доцільним. Якщо необхідне співвідношення не виконується, слід переглянути умови надання кредиту.</a:t>
                </a:r>
              </a:p>
            </p:txBody>
          </p:sp>
        </mc:Choice>
        <mc:Fallback>
          <p:sp>
            <p:nvSpPr>
              <p:cNvPr id="3" name="TextBox 2">
                <a:extLst>
                  <a:ext uri="{FF2B5EF4-FFF2-40B4-BE49-F238E27FC236}">
                    <a16:creationId xmlns="" xmlns:a16="http://schemas.microsoft.com/office/drawing/2014/main" xmlns:a14="http://schemas.microsoft.com/office/drawing/2010/main" id="{D669CC24-FBFD-46D6-91ED-50D2A47B38DA}"/>
                  </a:ext>
                </a:extLst>
              </p:cNvPr>
              <p:cNvSpPr txBox="1">
                <a:spLocks noRot="1" noChangeAspect="1" noMove="1" noResize="1" noEditPoints="1" noAdjustHandles="1" noChangeArrowheads="1" noChangeShapeType="1" noTextEdit="1"/>
              </p:cNvSpPr>
              <p:nvPr/>
            </p:nvSpPr>
            <p:spPr>
              <a:xfrm>
                <a:off x="671804" y="1133870"/>
                <a:ext cx="8780106" cy="3994555"/>
              </a:xfrm>
              <a:prstGeom prst="rect">
                <a:avLst/>
              </a:prstGeom>
              <a:blipFill rotWithShape="0">
                <a:blip r:embed="rId2"/>
                <a:stretch>
                  <a:fillRect l="-555" t="-916" b="-2137"/>
                </a:stretch>
              </a:blipFill>
            </p:spPr>
            <p:txBody>
              <a:bodyPr/>
              <a:lstStyle/>
              <a:p>
                <a:r>
                  <a:rPr lang="ru-RU">
                    <a:noFill/>
                  </a:rPr>
                  <a:t> </a:t>
                </a:r>
              </a:p>
            </p:txBody>
          </p:sp>
        </mc:Fallback>
      </mc:AlternateContent>
      <p:pic>
        <p:nvPicPr>
          <p:cNvPr id="5" name="Рисунок 4">
            <a:extLst>
              <a:ext uri="{FF2B5EF4-FFF2-40B4-BE49-F238E27FC236}">
                <a16:creationId xmlns="" xmlns:a16="http://schemas.microsoft.com/office/drawing/2014/main" id="{9198A1BB-64FB-4024-BA03-EE2108D5E0D1}"/>
              </a:ext>
            </a:extLst>
          </p:cNvPr>
          <p:cNvPicPr>
            <a:picLocks noChangeAspect="1"/>
          </p:cNvPicPr>
          <p:nvPr/>
        </p:nvPicPr>
        <p:blipFill>
          <a:blip r:embed="rId3"/>
          <a:stretch>
            <a:fillRect/>
          </a:stretch>
        </p:blipFill>
        <p:spPr>
          <a:xfrm>
            <a:off x="671804" y="3329132"/>
            <a:ext cx="713294" cy="365792"/>
          </a:xfrm>
          <a:prstGeom prst="rect">
            <a:avLst/>
          </a:prstGeom>
        </p:spPr>
      </p:pic>
    </p:spTree>
    <p:extLst>
      <p:ext uri="{BB962C8B-B14F-4D97-AF65-F5344CB8AC3E}">
        <p14:creationId xmlns:p14="http://schemas.microsoft.com/office/powerpoint/2010/main" val="33316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 xmlns:a16="http://schemas.microsoft.com/office/drawing/2014/main" id="{88B428DC-5F8C-47CE-8020-E5533BAC084B}"/>
                  </a:ext>
                </a:extLst>
              </p:cNvPr>
              <p:cNvSpPr txBox="1"/>
              <p:nvPr/>
            </p:nvSpPr>
            <p:spPr>
              <a:xfrm>
                <a:off x="667846" y="574962"/>
                <a:ext cx="8500188" cy="5366084"/>
              </a:xfrm>
              <a:prstGeom prst="rect">
                <a:avLst/>
              </a:prstGeom>
              <a:noFill/>
            </p:spPr>
            <p:txBody>
              <a:bodyPr wrap="square">
                <a:spAutoFit/>
              </a:bodyPr>
              <a:lstStyle/>
              <a:p>
                <a:pPr algn="just"/>
                <a:r>
                  <a:rPr lang="uk-UA" dirty="0"/>
                  <a:t>Визначити </a:t>
                </a:r>
                <a:r>
                  <a:rPr lang="uk-UA" b="1" i="1" dirty="0"/>
                  <a:t>доцільність кредитування постачальників підприємства </a:t>
                </a:r>
                <a:r>
                  <a:rPr lang="uk-UA" dirty="0"/>
                  <a:t>дозволяє порівняння економії підприємства (</a:t>
                </a:r>
                <a:r>
                  <a:rPr lang="uk-UA" dirty="0" err="1"/>
                  <a:t>Езак</a:t>
                </a:r>
                <a:r>
                  <a:rPr lang="uk-UA" dirty="0"/>
                  <a:t>) від здійснення закупівлі товарів на умовах авансової оплати з додатковими витратами на оплату капіталу (</a:t>
                </a:r>
                <a:r>
                  <a:rPr lang="uk-UA" dirty="0" err="1"/>
                  <a:t>Вкап</a:t>
                </a:r>
                <a:r>
                  <a:rPr lang="uk-UA" dirty="0"/>
                  <a:t>), що виникають у зв'язку з відволіканням коштів в дебіторську заборгованість.</a:t>
                </a:r>
              </a:p>
              <a:p>
                <a:endParaRPr lang="uk-UA" dirty="0"/>
              </a:p>
              <a:p>
                <a:pPr algn="just"/>
                <a:r>
                  <a:rPr lang="uk-UA" dirty="0"/>
                  <a:t>Економія підприємства від здійснення закупівлі товарів на умовах авансової оплати виникає в зв'язку з різницею в ціні товарів, що закуповуються на різних умовах оплати. Її розмір розраховується так:</a:t>
                </a:r>
              </a:p>
              <a:p>
                <a:endParaRPr lang="uk-UA" dirty="0"/>
              </a:p>
              <a:p>
                <a:pPr algn="ctr"/>
                <a14:m>
                  <m:oMathPara xmlns:m="http://schemas.openxmlformats.org/officeDocument/2006/math">
                    <m:oMathParaPr>
                      <m:jc m:val="centerGroup"/>
                    </m:oMathParaPr>
                    <m:oMath xmlns:m="http://schemas.openxmlformats.org/officeDocument/2006/math">
                      <m:r>
                        <a:rPr lang="uk-UA" b="0" i="1" smtClean="0">
                          <a:effectLst>
                            <a:outerShdw blurRad="38100" dist="38100" dir="2700000" algn="tl">
                              <a:srgbClr val="000000">
                                <a:alpha val="43137"/>
                              </a:srgbClr>
                            </a:outerShdw>
                          </a:effectLst>
                          <a:latin typeface="Cambria Math" panose="02040503050406030204" pitchFamily="18" charset="0"/>
                        </a:rPr>
                        <m:t>Езак= </m:t>
                      </m:r>
                      <m:f>
                        <m:fPr>
                          <m:ctrlPr>
                            <a:rPr lang="uk-UA" b="0" i="1" smtClean="0">
                              <a:effectLst>
                                <a:outerShdw blurRad="38100" dist="38100" dir="2700000" algn="tl">
                                  <a:srgbClr val="000000">
                                    <a:alpha val="43137"/>
                                  </a:srgbClr>
                                </a:outerShdw>
                              </a:effectLst>
                              <a:latin typeface="Cambria Math" panose="02040503050406030204" pitchFamily="18" charset="0"/>
                            </a:rPr>
                          </m:ctrlPr>
                        </m:fPr>
                        <m:num>
                          <m:r>
                            <a:rPr lang="uk-UA" b="0" i="1" smtClean="0">
                              <a:effectLst>
                                <a:outerShdw blurRad="38100" dist="38100" dir="2700000" algn="tl">
                                  <a:srgbClr val="000000">
                                    <a:alpha val="43137"/>
                                  </a:srgbClr>
                                </a:outerShdw>
                              </a:effectLst>
                              <a:latin typeface="Cambria Math" panose="02040503050406030204" pitchFamily="18" charset="0"/>
                            </a:rPr>
                            <m:t>ОЗав</m:t>
                          </m:r>
                          <m:r>
                            <a:rPr lang="uk-UA"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×Зав</m:t>
                          </m:r>
                        </m:num>
                        <m:den>
                          <m:r>
                            <a:rPr lang="uk-UA" b="0" i="1" smtClean="0">
                              <a:effectLst>
                                <a:outerShdw blurRad="38100" dist="38100" dir="2700000" algn="tl">
                                  <a:srgbClr val="000000">
                                    <a:alpha val="43137"/>
                                  </a:srgbClr>
                                </a:outerShdw>
                              </a:effectLst>
                              <a:latin typeface="Cambria Math" panose="02040503050406030204" pitchFamily="18" charset="0"/>
                            </a:rPr>
                            <m:t>100</m:t>
                          </m:r>
                        </m:den>
                      </m:f>
                      <m:r>
                        <a:rPr lang="uk-UA" b="0" i="1" smtClean="0">
                          <a:latin typeface="Cambria Math" panose="02040503050406030204" pitchFamily="18" charset="0"/>
                        </a:rPr>
                        <m:t>     або     </m:t>
                      </m:r>
                      <m:r>
                        <a:rPr lang="uk-UA" b="0" i="1" smtClean="0">
                          <a:effectLst>
                            <a:outerShdw blurRad="38100" dist="38100" dir="2700000" algn="tl">
                              <a:srgbClr val="000000">
                                <a:alpha val="43137"/>
                              </a:srgbClr>
                            </a:outerShdw>
                          </a:effectLst>
                          <a:latin typeface="Cambria Math" panose="02040503050406030204" pitchFamily="18" charset="0"/>
                        </a:rPr>
                        <m:t>Езак=ОЗав</m:t>
                      </m:r>
                      <m:r>
                        <a:rPr lang="uk-UA"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uk-UA"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uk-UA"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Цф−Ца</m:t>
                          </m:r>
                        </m:num>
                        <m:den>
                          <m:r>
                            <a:rPr lang="uk-UA"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Ца</m:t>
                          </m:r>
                        </m:den>
                      </m:f>
                    </m:oMath>
                  </m:oMathPara>
                </a14:m>
                <a:endParaRPr lang="uk-UA" dirty="0">
                  <a:effectLst>
                    <a:outerShdw blurRad="38100" dist="38100" dir="2700000" algn="tl">
                      <a:srgbClr val="000000">
                        <a:alpha val="43137"/>
                      </a:srgbClr>
                    </a:outerShdw>
                  </a:effectLst>
                </a:endParaRPr>
              </a:p>
              <a:p>
                <a:pPr algn="just"/>
                <a:endParaRPr lang="uk-UA" dirty="0">
                  <a:effectLst>
                    <a:outerShdw blurRad="38100" dist="38100" dir="2700000" algn="tl">
                      <a:srgbClr val="000000">
                        <a:alpha val="43137"/>
                      </a:srgbClr>
                    </a:outerShdw>
                  </a:effectLst>
                </a:endParaRPr>
              </a:p>
              <a:p>
                <a:pPr algn="just"/>
                <a:r>
                  <a:rPr lang="uk-UA" dirty="0"/>
                  <a:t>де </a:t>
                </a:r>
                <a:r>
                  <a:rPr lang="ru-RU" dirty="0" err="1"/>
                  <a:t>ОЗав</a:t>
                </a:r>
                <a:r>
                  <a:rPr lang="ru-RU" dirty="0"/>
                  <a:t> - </a:t>
                </a:r>
                <a:r>
                  <a:rPr lang="uk-UA" dirty="0" smtClean="0"/>
                  <a:t>обсяг закупівлі товарів на умовах авансової оплати, в грн;</a:t>
                </a:r>
              </a:p>
              <a:p>
                <a:pPr algn="just"/>
                <a:r>
                  <a:rPr lang="uk-UA" dirty="0" err="1" smtClean="0"/>
                  <a:t>Ца</a:t>
                </a:r>
                <a:r>
                  <a:rPr lang="uk-UA" dirty="0" smtClean="0"/>
                  <a:t> - ціна одиниці товару на умовах авансової оплати, в грн;</a:t>
                </a:r>
              </a:p>
              <a:p>
                <a:pPr algn="just"/>
                <a:r>
                  <a:rPr lang="uk-UA" dirty="0" err="1" smtClean="0"/>
                  <a:t>Цф</a:t>
                </a:r>
                <a:r>
                  <a:rPr lang="uk-UA" dirty="0" smtClean="0"/>
                  <a:t> - ціна одиниці товару на момент виконання зобов'язань з поставки товарів, у грн;</a:t>
                </a:r>
              </a:p>
              <a:p>
                <a:pPr algn="just"/>
                <a:r>
                  <a:rPr lang="uk-UA" dirty="0" smtClean="0"/>
                  <a:t>3ав - знижка у відсотках до ціни товару, що використовується при умові авансової </a:t>
                </a:r>
                <a:r>
                  <a:rPr lang="ru-RU" dirty="0" smtClean="0"/>
                  <a:t>оплати</a:t>
                </a:r>
                <a:r>
                  <a:rPr lang="ru-RU" dirty="0"/>
                  <a:t>.</a:t>
                </a:r>
                <a:endParaRPr lang="uk-UA" dirty="0"/>
              </a:p>
            </p:txBody>
          </p:sp>
        </mc:Choice>
        <mc:Fallback>
          <p:sp>
            <p:nvSpPr>
              <p:cNvPr id="3" name="TextBox 2">
                <a:extLst>
                  <a:ext uri="{FF2B5EF4-FFF2-40B4-BE49-F238E27FC236}">
                    <a16:creationId xmlns="" xmlns:a16="http://schemas.microsoft.com/office/drawing/2014/main" xmlns:a14="http://schemas.microsoft.com/office/drawing/2010/main" id="{88B428DC-5F8C-47CE-8020-E5533BAC084B}"/>
                  </a:ext>
                </a:extLst>
              </p:cNvPr>
              <p:cNvSpPr txBox="1">
                <a:spLocks noRot="1" noChangeAspect="1" noMove="1" noResize="1" noEditPoints="1" noAdjustHandles="1" noChangeArrowheads="1" noChangeShapeType="1" noTextEdit="1"/>
              </p:cNvSpPr>
              <p:nvPr/>
            </p:nvSpPr>
            <p:spPr>
              <a:xfrm>
                <a:off x="667846" y="574962"/>
                <a:ext cx="8500188" cy="5366084"/>
              </a:xfrm>
              <a:prstGeom prst="rect">
                <a:avLst/>
              </a:prstGeom>
              <a:blipFill rotWithShape="0">
                <a:blip r:embed="rId2"/>
                <a:stretch>
                  <a:fillRect l="-646" t="-681" r="-574" b="-681"/>
                </a:stretch>
              </a:blipFill>
            </p:spPr>
            <p:txBody>
              <a:bodyPr/>
              <a:lstStyle/>
              <a:p>
                <a:r>
                  <a:rPr lang="ru-RU">
                    <a:noFill/>
                  </a:rPr>
                  <a:t> </a:t>
                </a:r>
              </a:p>
            </p:txBody>
          </p:sp>
        </mc:Fallback>
      </mc:AlternateContent>
    </p:spTree>
    <p:extLst>
      <p:ext uri="{BB962C8B-B14F-4D97-AF65-F5344CB8AC3E}">
        <p14:creationId xmlns:p14="http://schemas.microsoft.com/office/powerpoint/2010/main" val="1867060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7D6FC99-7284-4F17-A772-E3BAB6762A35}"/>
              </a:ext>
            </a:extLst>
          </p:cNvPr>
          <p:cNvSpPr txBox="1"/>
          <p:nvPr/>
        </p:nvSpPr>
        <p:spPr>
          <a:xfrm>
            <a:off x="609223" y="1531031"/>
            <a:ext cx="8761444" cy="3416320"/>
          </a:xfrm>
          <a:prstGeom prst="rect">
            <a:avLst/>
          </a:prstGeom>
          <a:noFill/>
        </p:spPr>
        <p:txBody>
          <a:bodyPr wrap="square">
            <a:spAutoFit/>
          </a:bodyPr>
          <a:lstStyle/>
          <a:p>
            <a:pPr algn="just"/>
            <a:r>
              <a:rPr lang="uk-UA" dirty="0"/>
              <a:t>Витрати на оплату капіталу в зв'язку з відволіканням коштів в дебіторську заборгованість розраховуються, виходячи з умов отримання кредиту (ціни капіталу) та тривалості погашення дебіторської заборгованості.</a:t>
            </a:r>
          </a:p>
          <a:p>
            <a:pPr algn="just"/>
            <a:endParaRPr lang="uk-UA" dirty="0"/>
          </a:p>
          <a:p>
            <a:pPr algn="just"/>
            <a:r>
              <a:rPr lang="uk-UA" dirty="0"/>
              <a:t>Описані розрахунки проводяться окремо по найбільш вагомих для підприємства видах формування дебіторської заборгованості.</a:t>
            </a:r>
          </a:p>
          <a:p>
            <a:pPr algn="just"/>
            <a:r>
              <a:rPr lang="uk-UA" dirty="0"/>
              <a:t>Отримані результати аналізу використовують для обґрунтування заходів щодо управління процесом формування дебіторською заборгованістю на плановий період</a:t>
            </a:r>
            <a:r>
              <a:rPr lang="uk-UA" dirty="0" smtClean="0"/>
              <a:t>.</a:t>
            </a:r>
          </a:p>
          <a:p>
            <a:pPr algn="just"/>
            <a:endParaRPr lang="uk-UA" dirty="0" smtClean="0"/>
          </a:p>
          <a:p>
            <a:pPr algn="just"/>
            <a:r>
              <a:rPr lang="uk-UA" dirty="0" smtClean="0"/>
              <a:t>Нижче розглядаються суть та інструменти управління, що можуть застосовуватися з кожного напрямку роботи. </a:t>
            </a:r>
            <a:endParaRPr lang="uk-UA" dirty="0"/>
          </a:p>
        </p:txBody>
      </p:sp>
    </p:spTree>
    <p:extLst>
      <p:ext uri="{BB962C8B-B14F-4D97-AF65-F5344CB8AC3E}">
        <p14:creationId xmlns:p14="http://schemas.microsoft.com/office/powerpoint/2010/main" val="4118005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43CDD8E-0E06-431F-B4F7-C34B9885E6D7}"/>
              </a:ext>
            </a:extLst>
          </p:cNvPr>
          <p:cNvSpPr txBox="1"/>
          <p:nvPr/>
        </p:nvSpPr>
        <p:spPr>
          <a:xfrm>
            <a:off x="1259633" y="872613"/>
            <a:ext cx="8154956" cy="646331"/>
          </a:xfrm>
          <a:prstGeom prst="rect">
            <a:avLst/>
          </a:prstGeom>
          <a:noFill/>
        </p:spPr>
        <p:txBody>
          <a:bodyPr wrap="square">
            <a:spAutoFit/>
          </a:bodyPr>
          <a:lstStyle/>
          <a:p>
            <a:pPr algn="just"/>
            <a:r>
              <a:rPr lang="uk-UA" dirty="0" smtClean="0"/>
              <a:t>Політика управління дебіторською заборгованістю на плановий період повинна охоплювати такі основні напрямки:</a:t>
            </a:r>
            <a:endParaRPr lang="uk-UA" dirty="0"/>
          </a:p>
        </p:txBody>
      </p:sp>
      <p:pic>
        <p:nvPicPr>
          <p:cNvPr id="5" name="Рисунок 4">
            <a:extLst>
              <a:ext uri="{FF2B5EF4-FFF2-40B4-BE49-F238E27FC236}">
                <a16:creationId xmlns="" xmlns:a16="http://schemas.microsoft.com/office/drawing/2014/main" id="{06DB3050-0541-4326-9A01-9A324980F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3" y="1798178"/>
            <a:ext cx="8463801" cy="3781528"/>
          </a:xfrm>
          <a:prstGeom prst="rect">
            <a:avLst/>
          </a:prstGeom>
        </p:spPr>
      </p:pic>
    </p:spTree>
    <p:extLst>
      <p:ext uri="{BB962C8B-B14F-4D97-AF65-F5344CB8AC3E}">
        <p14:creationId xmlns:p14="http://schemas.microsoft.com/office/powerpoint/2010/main" val="3014687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D62E4C6-970F-4733-85A9-8E8CAA0E3C4F}"/>
              </a:ext>
            </a:extLst>
          </p:cNvPr>
          <p:cNvSpPr txBox="1"/>
          <p:nvPr/>
        </p:nvSpPr>
        <p:spPr>
          <a:xfrm>
            <a:off x="590656" y="654363"/>
            <a:ext cx="8658808" cy="4524315"/>
          </a:xfrm>
          <a:prstGeom prst="rect">
            <a:avLst/>
          </a:prstGeom>
          <a:noFill/>
        </p:spPr>
        <p:txBody>
          <a:bodyPr wrap="square">
            <a:spAutoFit/>
          </a:bodyPr>
          <a:lstStyle/>
          <a:p>
            <a:pPr algn="just"/>
            <a:r>
              <a:rPr lang="uk-UA" b="1" dirty="0" smtClean="0"/>
              <a:t>1) Оптимізація </a:t>
            </a:r>
            <a:r>
              <a:rPr lang="uk-UA" b="1" dirty="0"/>
              <a:t>обсягів формування дебіторської заборгованості </a:t>
            </a:r>
            <a:r>
              <a:rPr lang="uk-UA" dirty="0"/>
              <a:t>забезпечується управлінням термінами платежів та формами розрахунків підприємства з постачальниками товарів та споживачами продукції.</a:t>
            </a:r>
          </a:p>
          <a:p>
            <a:pPr algn="just"/>
            <a:endParaRPr lang="uk-UA" dirty="0"/>
          </a:p>
          <a:p>
            <a:pPr algn="just"/>
            <a:r>
              <a:rPr lang="uk-UA" dirty="0"/>
              <a:t>Залежно від терміну платежу щодо отримання товарів від постачальника або реалізації споживачеві можуть використовуватися такі умови оплати:</a:t>
            </a:r>
          </a:p>
          <a:p>
            <a:pPr algn="just"/>
            <a:r>
              <a:rPr lang="uk-UA" dirty="0"/>
              <a:t>• застосування попередньої оплати - повної або часткової;</a:t>
            </a:r>
          </a:p>
          <a:p>
            <a:pPr algn="just"/>
            <a:r>
              <a:rPr lang="uk-UA" dirty="0"/>
              <a:t>• оплата за фактом постачання або отримання платіжних документів;</a:t>
            </a:r>
          </a:p>
          <a:p>
            <a:pPr algn="just"/>
            <a:r>
              <a:rPr lang="uk-UA" dirty="0"/>
              <a:t>• оплата з відстрочкою платні.</a:t>
            </a:r>
          </a:p>
          <a:p>
            <a:pPr algn="just"/>
            <a:endParaRPr lang="uk-UA" dirty="0"/>
          </a:p>
          <a:p>
            <a:pPr algn="just"/>
            <a:r>
              <a:rPr lang="uk-UA" dirty="0"/>
              <a:t>Формування сприятливих для підприємства термінів оплати передбачає:</a:t>
            </a:r>
          </a:p>
          <a:p>
            <a:pPr algn="just"/>
            <a:r>
              <a:rPr lang="uk-UA" dirty="0"/>
              <a:t>- при закупівлі товарів - мінімізацію обсягів авансової оплати та оплати за фактом постачання товарів та максимізацію обсягів закупівлі товарів на умовах відстрочки платні (комерційного кредиту);</a:t>
            </a:r>
          </a:p>
          <a:p>
            <a:pPr algn="just"/>
            <a:r>
              <a:rPr lang="ru-RU" dirty="0"/>
              <a:t>- </a:t>
            </a:r>
            <a:r>
              <a:rPr lang="uk-UA" dirty="0" smtClean="0"/>
              <a:t>при реалізації товарів - мінімізація обсягів реалізації товарів на умовах комерційного та споживчого кредиту</a:t>
            </a:r>
            <a:r>
              <a:rPr lang="ru-RU" dirty="0" smtClean="0"/>
              <a:t>.</a:t>
            </a:r>
            <a:endParaRPr lang="uk-UA" dirty="0"/>
          </a:p>
        </p:txBody>
      </p:sp>
    </p:spTree>
    <p:extLst>
      <p:ext uri="{BB962C8B-B14F-4D97-AF65-F5344CB8AC3E}">
        <p14:creationId xmlns:p14="http://schemas.microsoft.com/office/powerpoint/2010/main" val="3956825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3471433-BA8D-4F46-9BFE-552414BC9356}"/>
              </a:ext>
            </a:extLst>
          </p:cNvPr>
          <p:cNvSpPr txBox="1"/>
          <p:nvPr/>
        </p:nvSpPr>
        <p:spPr>
          <a:xfrm>
            <a:off x="905069" y="1279983"/>
            <a:ext cx="8434873" cy="3416320"/>
          </a:xfrm>
          <a:prstGeom prst="rect">
            <a:avLst/>
          </a:prstGeom>
          <a:noFill/>
        </p:spPr>
        <p:txBody>
          <a:bodyPr wrap="square">
            <a:spAutoFit/>
          </a:bodyPr>
          <a:lstStyle/>
          <a:p>
            <a:pPr algn="just"/>
            <a:r>
              <a:rPr lang="uk-UA" dirty="0"/>
              <a:t>Використання умов оплати, які призводять до утворення дебіторської заборгованості, ефективні для підприємства тільки в разі збільшення за рахунок цього обсягів реалізації товарів, зростання конкурентних переваг підприємства, збільшення кола постачальників та забезпечення більш партнерських відносин з ними тощо.</a:t>
            </a:r>
          </a:p>
          <a:p>
            <a:pPr algn="just"/>
            <a:endParaRPr lang="uk-UA" dirty="0"/>
          </a:p>
          <a:p>
            <a:pPr algn="just"/>
            <a:r>
              <a:rPr lang="uk-UA" dirty="0"/>
              <a:t>Доцільність відволікання коштів в дебіторську заборгованість визначається порівнянням додаткових доходів та додаткових витрат підприємства, пов'язаних з її утворенням.</a:t>
            </a:r>
          </a:p>
          <a:p>
            <a:pPr algn="just"/>
            <a:endParaRPr lang="uk-UA" dirty="0"/>
          </a:p>
          <a:p>
            <a:pPr algn="just"/>
            <a:r>
              <a:rPr lang="uk-UA" dirty="0"/>
              <a:t>Джерелом додаткових доходів підприємства від надання комерційного або споживчого кредиту є зростання обсягів реалізації товарів.</a:t>
            </a:r>
          </a:p>
        </p:txBody>
      </p:sp>
    </p:spTree>
    <p:extLst>
      <p:ext uri="{BB962C8B-B14F-4D97-AF65-F5344CB8AC3E}">
        <p14:creationId xmlns:p14="http://schemas.microsoft.com/office/powerpoint/2010/main" val="2915072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D3A1661-1669-45C7-8CB0-B34FF117AD6F}"/>
              </a:ext>
            </a:extLst>
          </p:cNvPr>
          <p:cNvSpPr txBox="1"/>
          <p:nvPr/>
        </p:nvSpPr>
        <p:spPr>
          <a:xfrm>
            <a:off x="951722" y="884862"/>
            <a:ext cx="8444203" cy="4524315"/>
          </a:xfrm>
          <a:prstGeom prst="rect">
            <a:avLst/>
          </a:prstGeom>
          <a:noFill/>
        </p:spPr>
        <p:txBody>
          <a:bodyPr wrap="square">
            <a:spAutoFit/>
          </a:bodyPr>
          <a:lstStyle/>
          <a:p>
            <a:pPr algn="just"/>
            <a:r>
              <a:rPr lang="uk-UA" b="1" dirty="0"/>
              <a:t>Додаткові витрати підприємства, що виникають з наданням кредиту споживачам підприємства, охоплюють такі напрямки витрат:</a:t>
            </a:r>
          </a:p>
          <a:p>
            <a:pPr marL="342900" indent="-342900" algn="just">
              <a:buAutoNum type="arabicPeriod"/>
            </a:pPr>
            <a:r>
              <a:rPr lang="uk-UA" dirty="0"/>
              <a:t>Поточні реалізаційні витрати.</a:t>
            </a:r>
          </a:p>
          <a:p>
            <a:pPr algn="just"/>
            <a:r>
              <a:rPr lang="uk-UA" dirty="0"/>
              <a:t>2. Витрати на формування капіталу (активів), що іммобілізуються з обігу підприємства та відволікаються в дебіторську заборгованість.</a:t>
            </a:r>
          </a:p>
          <a:p>
            <a:pPr algn="just"/>
            <a:r>
              <a:rPr lang="uk-UA" dirty="0"/>
              <a:t>3. Додаткові витрати підприємства від знецінення заборгованості в зв'язку з інфляцією.</a:t>
            </a:r>
          </a:p>
          <a:p>
            <a:pPr algn="just"/>
            <a:r>
              <a:rPr lang="uk-UA" dirty="0"/>
              <a:t>4. Додаткові витрати підприємства від часткового непогашення дебіторської заборгованості в зв'язку з її безнадійністю.</a:t>
            </a:r>
          </a:p>
          <a:p>
            <a:pPr algn="just"/>
            <a:endParaRPr lang="uk-UA" dirty="0"/>
          </a:p>
          <a:p>
            <a:pPr algn="just"/>
            <a:r>
              <a:rPr lang="uk-UA" dirty="0"/>
              <a:t>Загальний розмір додаткових витрат підприємства в зв'язку з утворенням дебіторської заборгованості визначається як сума розглянутих вище видів витрат.</a:t>
            </a:r>
          </a:p>
          <a:p>
            <a:pPr algn="just"/>
            <a:endParaRPr lang="uk-UA" dirty="0"/>
          </a:p>
          <a:p>
            <a:pPr algn="just"/>
            <a:r>
              <a:rPr lang="uk-UA" dirty="0"/>
              <a:t>Якщо додаткові доходи більше за додаткові витрати</a:t>
            </a:r>
            <a:r>
              <a:rPr lang="ru-RU" dirty="0"/>
              <a:t>, </a:t>
            </a:r>
            <a:r>
              <a:rPr lang="uk-UA" dirty="0" smtClean="0"/>
              <a:t>надання комерційного та споживчого кредиту для підприємства економічно доцільне.</a:t>
            </a:r>
            <a:endParaRPr lang="uk-UA" dirty="0"/>
          </a:p>
        </p:txBody>
      </p:sp>
    </p:spTree>
    <p:extLst>
      <p:ext uri="{BB962C8B-B14F-4D97-AF65-F5344CB8AC3E}">
        <p14:creationId xmlns:p14="http://schemas.microsoft.com/office/powerpoint/2010/main" val="1577668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CC1B94C-B24C-4FC7-B447-8A490242FD7C}"/>
              </a:ext>
            </a:extLst>
          </p:cNvPr>
          <p:cNvSpPr txBox="1"/>
          <p:nvPr/>
        </p:nvSpPr>
        <p:spPr>
          <a:xfrm>
            <a:off x="1231641" y="2136338"/>
            <a:ext cx="8434873" cy="2585323"/>
          </a:xfrm>
          <a:prstGeom prst="rect">
            <a:avLst/>
          </a:prstGeom>
          <a:noFill/>
        </p:spPr>
        <p:txBody>
          <a:bodyPr wrap="square">
            <a:spAutoFit/>
          </a:bodyPr>
          <a:lstStyle/>
          <a:p>
            <a:pPr algn="ctr"/>
            <a:r>
              <a:rPr lang="uk-UA" b="1" dirty="0"/>
              <a:t>ПЛАН</a:t>
            </a:r>
          </a:p>
          <a:p>
            <a:r>
              <a:rPr lang="uk-UA" dirty="0"/>
              <a:t>1. Обігові активи торговельного підприємства, характеристика їх складу та особливостей кругообігу</a:t>
            </a:r>
          </a:p>
          <a:p>
            <a:r>
              <a:rPr lang="uk-UA" dirty="0"/>
              <a:t>2. Стратегія управління обіговими активами: вихідні умови та порядок її розробки</a:t>
            </a:r>
          </a:p>
          <a:p>
            <a:r>
              <a:rPr lang="uk-UA" dirty="0"/>
              <a:t>3. Аналіз обігових активів торговельного підприємства</a:t>
            </a:r>
          </a:p>
          <a:p>
            <a:r>
              <a:rPr lang="uk-UA" dirty="0"/>
              <a:t>4. Планування потреби підприємства в формуванні обігових активів</a:t>
            </a:r>
          </a:p>
          <a:p>
            <a:r>
              <a:rPr lang="uk-UA" b="1" dirty="0"/>
              <a:t>5. Управління дебіторською заборгованістю торговельного підприємства</a:t>
            </a:r>
          </a:p>
          <a:p>
            <a:r>
              <a:rPr lang="uk-UA" dirty="0"/>
              <a:t>6. Управління грошовими коштами торговельного підприємства</a:t>
            </a:r>
          </a:p>
        </p:txBody>
      </p:sp>
    </p:spTree>
    <p:extLst>
      <p:ext uri="{BB962C8B-B14F-4D97-AF65-F5344CB8AC3E}">
        <p14:creationId xmlns:p14="http://schemas.microsoft.com/office/powerpoint/2010/main" val="2838131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18AAF09-31B9-4D4E-8B57-27176201A4D7}"/>
              </a:ext>
            </a:extLst>
          </p:cNvPr>
          <p:cNvSpPr txBox="1"/>
          <p:nvPr/>
        </p:nvSpPr>
        <p:spPr>
          <a:xfrm>
            <a:off x="942393" y="1487289"/>
            <a:ext cx="8621486" cy="3416320"/>
          </a:xfrm>
          <a:prstGeom prst="rect">
            <a:avLst/>
          </a:prstGeom>
          <a:noFill/>
        </p:spPr>
        <p:txBody>
          <a:bodyPr wrap="square">
            <a:spAutoFit/>
          </a:bodyPr>
          <a:lstStyle/>
          <a:p>
            <a:pPr algn="just"/>
            <a:r>
              <a:rPr lang="uk-UA" dirty="0"/>
              <a:t>При формуванні ефективних форм розрахунків з контрагентами підприємства необхідно враховувати та </a:t>
            </a:r>
            <a:r>
              <a:rPr lang="uk-UA" dirty="0" err="1"/>
              <a:t>співставляти</a:t>
            </a:r>
            <a:r>
              <a:rPr lang="uk-UA" dirty="0"/>
              <a:t> доцільність використання наступних форм розрахунків:</a:t>
            </a:r>
          </a:p>
          <a:p>
            <a:pPr algn="just"/>
            <a:r>
              <a:rPr lang="uk-UA" dirty="0"/>
              <a:t>- платіжними дорученнями;</a:t>
            </a:r>
          </a:p>
          <a:p>
            <a:pPr algn="just"/>
            <a:r>
              <a:rPr lang="uk-UA" dirty="0"/>
              <a:t>- акредитивами;</a:t>
            </a:r>
          </a:p>
          <a:p>
            <a:pPr algn="just"/>
            <a:r>
              <a:rPr lang="uk-UA" dirty="0"/>
              <a:t>- чеками;</a:t>
            </a:r>
          </a:p>
          <a:p>
            <a:pPr algn="just"/>
            <a:r>
              <a:rPr lang="uk-UA" dirty="0"/>
              <a:t>- векселями;</a:t>
            </a:r>
          </a:p>
          <a:p>
            <a:pPr algn="just"/>
            <a:r>
              <a:rPr lang="uk-UA" dirty="0"/>
              <a:t>- платіжними картками.</a:t>
            </a:r>
          </a:p>
          <a:p>
            <a:pPr algn="just"/>
            <a:endParaRPr lang="uk-UA" dirty="0"/>
          </a:p>
          <a:p>
            <a:pPr algn="just"/>
            <a:r>
              <a:rPr lang="uk-UA" dirty="0"/>
              <a:t>Слід пам'ятати, що окремі форми розрахунків забезпечують різний рівень ризику утворення дебіторської заборгованості в зв'язку з недобросовісністю партнерів підприємства.</a:t>
            </a:r>
          </a:p>
        </p:txBody>
      </p:sp>
    </p:spTree>
    <p:extLst>
      <p:ext uri="{BB962C8B-B14F-4D97-AF65-F5344CB8AC3E}">
        <p14:creationId xmlns:p14="http://schemas.microsoft.com/office/powerpoint/2010/main" val="921741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 xmlns:a16="http://schemas.microsoft.com/office/drawing/2014/main" id="{1DF0DD63-7E98-4B65-B0BE-EACFA58F2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126" y="417534"/>
            <a:ext cx="8623742" cy="6022931"/>
          </a:xfrm>
          <a:prstGeom prst="rect">
            <a:avLst/>
          </a:prstGeom>
        </p:spPr>
      </p:pic>
    </p:spTree>
    <p:extLst>
      <p:ext uri="{BB962C8B-B14F-4D97-AF65-F5344CB8AC3E}">
        <p14:creationId xmlns:p14="http://schemas.microsoft.com/office/powerpoint/2010/main" val="1662900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858D500-E98C-4478-B304-13AD19116598}"/>
              </a:ext>
            </a:extLst>
          </p:cNvPr>
          <p:cNvSpPr txBox="1"/>
          <p:nvPr/>
        </p:nvSpPr>
        <p:spPr>
          <a:xfrm>
            <a:off x="599515" y="848336"/>
            <a:ext cx="8574832" cy="4801314"/>
          </a:xfrm>
          <a:prstGeom prst="rect">
            <a:avLst/>
          </a:prstGeom>
          <a:noFill/>
        </p:spPr>
        <p:txBody>
          <a:bodyPr wrap="square">
            <a:spAutoFit/>
          </a:bodyPr>
          <a:lstStyle/>
          <a:p>
            <a:pPr algn="just"/>
            <a:r>
              <a:rPr lang="uk-UA" b="1" dirty="0" smtClean="0"/>
              <a:t>2) </a:t>
            </a:r>
            <a:r>
              <a:rPr lang="uk-UA" b="1" dirty="0" smtClean="0"/>
              <a:t>Другим </a:t>
            </a:r>
            <a:r>
              <a:rPr lang="uk-UA" b="1" dirty="0"/>
              <a:t>напрямком управлінських зусиль є забезпечення необхідної якості дебіторської заборгованості</a:t>
            </a:r>
            <a:r>
              <a:rPr lang="uk-UA" dirty="0"/>
              <a:t>, що є запорукою її погашення у встановлений термін</a:t>
            </a:r>
            <a:r>
              <a:rPr lang="uk-UA" dirty="0" smtClean="0"/>
              <a:t>.</a:t>
            </a:r>
          </a:p>
          <a:p>
            <a:pPr algn="just"/>
            <a:endParaRPr lang="uk-UA" dirty="0"/>
          </a:p>
          <a:p>
            <a:pPr algn="just"/>
            <a:r>
              <a:rPr lang="uk-UA" b="1" dirty="0"/>
              <a:t>Проведення цієї роботи передбачає</a:t>
            </a:r>
            <a:r>
              <a:rPr lang="uk-UA" b="1" dirty="0" smtClean="0"/>
              <a:t>:</a:t>
            </a:r>
          </a:p>
          <a:p>
            <a:pPr algn="just"/>
            <a:endParaRPr lang="uk-UA" b="1" dirty="0"/>
          </a:p>
          <a:p>
            <a:pPr algn="just"/>
            <a:r>
              <a:rPr lang="uk-UA" dirty="0"/>
              <a:t>1. </a:t>
            </a:r>
            <a:r>
              <a:rPr lang="uk-UA" i="1" dirty="0"/>
              <a:t>Всебічну оцінку партнерів підприємства</a:t>
            </a:r>
            <a:r>
              <a:rPr lang="uk-UA" dirty="0"/>
              <a:t>, яким надається комерційний або споживчий кредит, з точки зору їх надійності як дебіторів. Для цього слід вивчити їх організаційно-правовий статус, майнове становище, ділову репутацію, термін роботи та інші об'єктивні та суб'єктивні обставини діяльності.</a:t>
            </a:r>
          </a:p>
          <a:p>
            <a:pPr algn="just"/>
            <a:r>
              <a:rPr lang="uk-UA" dirty="0"/>
              <a:t>Проведенню цієї роботи буде сприяти формування реєстру боржників - юридичних та фізичних осіб, організація роботи спеціальних консалтингових та аудиторських фірм з перевірки та прогнозування платоспроможності дебітора. Надаючи комерційний або споживчий кредит, торговельне підприємство мусить вивчати та враховувати в своїй діяльності практику та досвід видачі кредитів, набутий банківськими установами.</a:t>
            </a:r>
          </a:p>
        </p:txBody>
      </p:sp>
    </p:spTree>
    <p:extLst>
      <p:ext uri="{BB962C8B-B14F-4D97-AF65-F5344CB8AC3E}">
        <p14:creationId xmlns:p14="http://schemas.microsoft.com/office/powerpoint/2010/main" val="2135240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994FEE7-2823-4B24-9184-9EC7391807D8}"/>
              </a:ext>
            </a:extLst>
          </p:cNvPr>
          <p:cNvSpPr txBox="1"/>
          <p:nvPr/>
        </p:nvSpPr>
        <p:spPr>
          <a:xfrm>
            <a:off x="581231" y="741358"/>
            <a:ext cx="8556172" cy="5355312"/>
          </a:xfrm>
          <a:prstGeom prst="rect">
            <a:avLst/>
          </a:prstGeom>
          <a:noFill/>
        </p:spPr>
        <p:txBody>
          <a:bodyPr wrap="square">
            <a:spAutoFit/>
          </a:bodyPr>
          <a:lstStyle/>
          <a:p>
            <a:pPr algn="just"/>
            <a:r>
              <a:rPr lang="uk-UA" dirty="0"/>
              <a:t>2. </a:t>
            </a:r>
            <a:r>
              <a:rPr lang="uk-UA" i="1" dirty="0"/>
              <a:t>Визначення максимальної суми боргу</a:t>
            </a:r>
            <a:r>
              <a:rPr lang="uk-UA" dirty="0"/>
              <a:t>, який надається одному дебітору (так званий кредитний ліміт). Розмір кредитного ліміту встановлюється диференційовано за групами дебіторів залежно від оцінки ризику непогашення дебіторських зобов'язань та умов надання кредиту.</a:t>
            </a:r>
          </a:p>
          <a:p>
            <a:pPr algn="just"/>
            <a:endParaRPr lang="uk-UA" dirty="0"/>
          </a:p>
          <a:p>
            <a:pPr algn="just"/>
            <a:r>
              <a:rPr lang="uk-UA" dirty="0"/>
              <a:t>Встановлення кредитного ліміту є одним з інструментів зниження ризику фінансових витрат підприємства в разі невиконання дебітором своїх зобов'язань</a:t>
            </a:r>
            <a:r>
              <a:rPr lang="uk-UA" dirty="0" smtClean="0"/>
              <a:t>.</a:t>
            </a:r>
          </a:p>
          <a:p>
            <a:pPr algn="just"/>
            <a:endParaRPr lang="uk-UA" dirty="0" smtClean="0"/>
          </a:p>
          <a:p>
            <a:pPr algn="just"/>
            <a:r>
              <a:rPr lang="uk-UA" dirty="0" smtClean="0"/>
              <a:t>3</a:t>
            </a:r>
            <a:r>
              <a:rPr lang="uk-UA" i="1" dirty="0" smtClean="0"/>
              <a:t>. Використання різних форм забезпечення боргових зобов'язань</a:t>
            </a:r>
            <a:r>
              <a:rPr lang="uk-UA" dirty="0" smtClean="0"/>
              <a:t>.</a:t>
            </a:r>
          </a:p>
          <a:p>
            <a:pPr algn="just"/>
            <a:r>
              <a:rPr lang="uk-UA" dirty="0" smtClean="0"/>
              <a:t>Підвищенню </a:t>
            </a:r>
            <a:r>
              <a:rPr lang="uk-UA" dirty="0"/>
              <a:t>якості дебіторської заборгованості сприяє використання для найбільш великих за обсягом дебіторів таких форм забезпечення повернення боргу, як застава майна або цінних паперів, банківські гарантії, поручництво третіх осіб, страхування фінансових ризиків угоди у зовнішнього спеціалізованого страховика. Незважаючи на часові та грошові витрати, що виникають в зв'язку з оформленням забезпечення, це захищає інтереси торговельного </a:t>
            </a:r>
            <a:r>
              <a:rPr lang="uk-UA" dirty="0" smtClean="0"/>
              <a:t>підприємства, суттєво </a:t>
            </a:r>
            <a:r>
              <a:rPr lang="uk-UA" dirty="0"/>
              <a:t>полегшує стягнення боргу в разі його несплати у встановлений термін.</a:t>
            </a:r>
          </a:p>
          <a:p>
            <a:pPr algn="just"/>
            <a:endParaRPr lang="uk-UA" dirty="0"/>
          </a:p>
        </p:txBody>
      </p:sp>
    </p:spTree>
    <p:extLst>
      <p:ext uri="{BB962C8B-B14F-4D97-AF65-F5344CB8AC3E}">
        <p14:creationId xmlns:p14="http://schemas.microsoft.com/office/powerpoint/2010/main" val="1200230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96316BC-DA97-447C-8EB3-258EC37A7F1D}"/>
              </a:ext>
            </a:extLst>
          </p:cNvPr>
          <p:cNvSpPr txBox="1"/>
          <p:nvPr/>
        </p:nvSpPr>
        <p:spPr>
          <a:xfrm>
            <a:off x="602813" y="1171598"/>
            <a:ext cx="8182948" cy="3139321"/>
          </a:xfrm>
          <a:prstGeom prst="rect">
            <a:avLst/>
          </a:prstGeom>
          <a:noFill/>
        </p:spPr>
        <p:txBody>
          <a:bodyPr wrap="square">
            <a:spAutoFit/>
          </a:bodyPr>
          <a:lstStyle/>
          <a:p>
            <a:pPr algn="just"/>
            <a:r>
              <a:rPr lang="uk-UA" dirty="0"/>
              <a:t>В умовах інфляційної економіки дебіторська заборгованість споживачів, як і інші види монетарних активів, потребує захисту </a:t>
            </a:r>
            <a:r>
              <a:rPr lang="uk-UA" dirty="0" smtClean="0"/>
              <a:t>від знецінення</a:t>
            </a:r>
            <a:r>
              <a:rPr lang="uk-UA" dirty="0"/>
              <a:t>. Потреба в цьому напрямку управління обумовлена </a:t>
            </a:r>
            <a:r>
              <a:rPr lang="uk-UA" dirty="0" smtClean="0"/>
              <a:t>тим, що </a:t>
            </a:r>
            <a:r>
              <a:rPr lang="uk-UA" dirty="0"/>
              <a:t>погашення дебіторської заборгованості відбувається за номінальною вартістю її виникнення через певний проміжок часу з урахуванням факторів часу та інфляції. Теперішня вартість погашеної дебіторської заборгованості менша за обсяг її виникнення на розмір втрат (збитків) підприємства.</a:t>
            </a:r>
          </a:p>
          <a:p>
            <a:endParaRPr lang="uk-UA" dirty="0"/>
          </a:p>
          <a:p>
            <a:pPr algn="just"/>
            <a:r>
              <a:rPr lang="uk-UA" dirty="0"/>
              <a:t>4. </a:t>
            </a:r>
            <a:r>
              <a:rPr lang="uk-UA" i="1" dirty="0"/>
              <a:t>Юридично виважене (легітимне) оформлення всіх документів</a:t>
            </a:r>
            <a:r>
              <a:rPr lang="uk-UA" dirty="0"/>
              <a:t>, що регламентують взаємовідносини з дебіторами, їх обов'язки щодо обсягів, термінів та умов повернення боргу.</a:t>
            </a:r>
          </a:p>
        </p:txBody>
      </p:sp>
    </p:spTree>
    <p:extLst>
      <p:ext uri="{BB962C8B-B14F-4D97-AF65-F5344CB8AC3E}">
        <p14:creationId xmlns:p14="http://schemas.microsoft.com/office/powerpoint/2010/main" val="1921944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 xmlns:a16="http://schemas.microsoft.com/office/drawing/2014/main" id="{149F7202-0310-4959-95A7-083DD295C212}"/>
                  </a:ext>
                </a:extLst>
              </p:cNvPr>
              <p:cNvSpPr txBox="1"/>
              <p:nvPr/>
            </p:nvSpPr>
            <p:spPr>
              <a:xfrm>
                <a:off x="1091679" y="1114065"/>
                <a:ext cx="8080311" cy="4603120"/>
              </a:xfrm>
              <a:prstGeom prst="rect">
                <a:avLst/>
              </a:prstGeom>
              <a:noFill/>
            </p:spPr>
            <p:txBody>
              <a:bodyPr wrap="square">
                <a:spAutoFit/>
              </a:bodyPr>
              <a:lstStyle/>
              <a:p>
                <a:pPr algn="just"/>
                <a:r>
                  <a:rPr lang="uk-UA" dirty="0"/>
                  <a:t>В умовах інфляційної економіки дебіторська заборгованість споживачів, як і інші види монетарних активів, потребує </a:t>
                </a:r>
                <a:r>
                  <a:rPr lang="uk-UA" b="1" dirty="0"/>
                  <a:t>захисту від знецінення</a:t>
                </a:r>
                <a:r>
                  <a:rPr lang="uk-UA" dirty="0"/>
                  <a:t>. </a:t>
                </a:r>
                <a:endParaRPr lang="uk-UA" dirty="0" smtClean="0"/>
              </a:p>
              <a:p>
                <a:pPr algn="just"/>
                <a:endParaRPr lang="uk-UA" dirty="0"/>
              </a:p>
              <a:p>
                <a:pPr algn="just"/>
                <a:r>
                  <a:rPr lang="uk-UA" dirty="0" smtClean="0"/>
                  <a:t>Потреба </a:t>
                </a:r>
                <a:r>
                  <a:rPr lang="uk-UA" dirty="0"/>
                  <a:t>в цьому напрямку управління обумовлена тим, що погашення дебіторської заборгованості відбувається за номінальною вартістю її виникнення через певний проміжок часу з урахуванням факторів часу та інфляції. </a:t>
                </a:r>
                <a:endParaRPr lang="uk-UA" dirty="0" smtClean="0"/>
              </a:p>
              <a:p>
                <a:pPr algn="just"/>
                <a:r>
                  <a:rPr lang="uk-UA" dirty="0" smtClean="0"/>
                  <a:t>Теперішня </a:t>
                </a:r>
                <a:r>
                  <a:rPr lang="uk-UA" dirty="0"/>
                  <a:t>вартість погашеної дебіторської заборгованості менша за обсяг її виникнення на розмір втрат (збитків) підприємства.</a:t>
                </a:r>
              </a:p>
              <a:p>
                <a:pPr algn="just"/>
                <a:r>
                  <a:rPr lang="uk-UA" dirty="0"/>
                  <a:t>Якщо </a:t>
                </a:r>
                <a:r>
                  <a:rPr lang="uk-UA" dirty="0" err="1"/>
                  <a:t>ДЗн</a:t>
                </a:r>
                <a:r>
                  <a:rPr lang="uk-UA" dirty="0"/>
                  <a:t> - номінальна вартість дебіторської заборгованості, </a:t>
                </a:r>
                <a:r>
                  <a:rPr lang="uk-UA" dirty="0" smtClean="0"/>
                  <a:t>яка підлягає </a:t>
                </a:r>
                <a:r>
                  <a:rPr lang="uk-UA" dirty="0"/>
                  <a:t>погашенню через </a:t>
                </a:r>
                <a:r>
                  <a:rPr lang="en-US" dirty="0"/>
                  <a:t>n-</a:t>
                </a:r>
                <a:r>
                  <a:rPr lang="uk-UA" dirty="0"/>
                  <a:t>й проміжок часу, </a:t>
                </a:r>
                <a:r>
                  <a:rPr lang="en-US" dirty="0"/>
                  <a:t>q - </a:t>
                </a:r>
                <a:r>
                  <a:rPr lang="uk-UA" dirty="0"/>
                  <a:t>фактор </a:t>
                </a:r>
                <a:r>
                  <a:rPr lang="uk-UA" dirty="0" smtClean="0"/>
                  <a:t>дисконту, який </a:t>
                </a:r>
                <a:r>
                  <a:rPr lang="uk-UA" dirty="0"/>
                  <a:t>враховує інформацію про нормальну норму можливої капіталізації грошових коштів, то обсяг втрат підприємства від утворення заборгованості (</a:t>
                </a:r>
                <a:r>
                  <a:rPr lang="uk-UA" dirty="0" err="1"/>
                  <a:t>Вдз</a:t>
                </a:r>
                <a:r>
                  <a:rPr lang="uk-UA" dirty="0"/>
                  <a:t>) становить:</a:t>
                </a:r>
              </a:p>
              <a:p>
                <a:pPr algn="ctr"/>
                <a14:m>
                  <m:oMathPara xmlns:m="http://schemas.openxmlformats.org/officeDocument/2006/math">
                    <m:oMathParaPr>
                      <m:jc m:val="centerGroup"/>
                    </m:oMathParaPr>
                    <m:oMath xmlns:m="http://schemas.openxmlformats.org/officeDocument/2006/math">
                      <m:r>
                        <a:rPr lang="uk-UA" sz="2000" b="0" i="1" smtClean="0">
                          <a:effectLst>
                            <a:outerShdw blurRad="38100" dist="38100" dir="2700000" algn="tl">
                              <a:srgbClr val="000000">
                                <a:alpha val="43137"/>
                              </a:srgbClr>
                            </a:outerShdw>
                          </a:effectLst>
                          <a:latin typeface="Cambria Math" panose="02040503050406030204" pitchFamily="18" charset="0"/>
                        </a:rPr>
                        <m:t>Вдз=ДЗн</m:t>
                      </m:r>
                      <m:r>
                        <a:rPr lang="uk-UA" sz="2000" b="0" i="1" smtClean="0">
                          <a:latin typeface="Cambria Math" panose="02040503050406030204" pitchFamily="18" charset="0"/>
                        </a:rPr>
                        <m:t> − </m:t>
                      </m:r>
                      <m:f>
                        <m:fPr>
                          <m:ctrlPr>
                            <a:rPr lang="uk-UA" sz="2000" b="0" i="1" smtClean="0">
                              <a:latin typeface="Cambria Math" panose="02040503050406030204" pitchFamily="18" charset="0"/>
                            </a:rPr>
                          </m:ctrlPr>
                        </m:fPr>
                        <m:num>
                          <m:r>
                            <a:rPr lang="uk-UA" sz="2000" b="0" i="1" smtClean="0">
                              <a:latin typeface="Cambria Math" panose="02040503050406030204" pitchFamily="18" charset="0"/>
                            </a:rPr>
                            <m:t>ДЗн</m:t>
                          </m:r>
                        </m:num>
                        <m:den>
                          <m:sSup>
                            <m:sSupPr>
                              <m:ctrlPr>
                                <a:rPr lang="uk-UA" sz="2000" b="0" i="1" smtClean="0">
                                  <a:latin typeface="Cambria Math" panose="02040503050406030204" pitchFamily="18" charset="0"/>
                                </a:rPr>
                              </m:ctrlPr>
                            </m:sSupPr>
                            <m:e>
                              <m:r>
                                <a:rPr lang="uk-UA" sz="2000" b="0" i="1" smtClean="0">
                                  <a:latin typeface="Cambria Math" panose="02040503050406030204" pitchFamily="18" charset="0"/>
                                </a:rPr>
                                <m:t>(1−</m:t>
                              </m:r>
                              <m:r>
                                <m:rPr>
                                  <m:nor/>
                                </m:rPr>
                                <a:rPr lang="en-US" sz="2000" dirty="0"/>
                                <m:t>q</m:t>
                              </m:r>
                              <m:r>
                                <a:rPr lang="uk-UA" sz="2000" b="0" i="1" dirty="0" smtClean="0">
                                  <a:latin typeface="Cambria Math" panose="02040503050406030204" pitchFamily="18" charset="0"/>
                                </a:rPr>
                                <m:t>)</m:t>
                              </m:r>
                            </m:e>
                            <m:sup>
                              <m:r>
                                <a:rPr lang="uk-UA" sz="2000" b="0" i="1" smtClean="0">
                                  <a:latin typeface="Cambria Math" panose="02040503050406030204" pitchFamily="18" charset="0"/>
                                </a:rPr>
                                <m:t>п</m:t>
                              </m:r>
                            </m:sup>
                          </m:sSup>
                        </m:den>
                      </m:f>
                    </m:oMath>
                  </m:oMathPara>
                </a14:m>
                <a:endParaRPr lang="uk-UA" sz="2000" dirty="0"/>
              </a:p>
            </p:txBody>
          </p:sp>
        </mc:Choice>
        <mc:Fallback>
          <p:sp>
            <p:nvSpPr>
              <p:cNvPr id="3" name="TextBox 2">
                <a:extLst>
                  <a:ext uri="{FF2B5EF4-FFF2-40B4-BE49-F238E27FC236}">
                    <a16:creationId xmlns="" xmlns:a16="http://schemas.microsoft.com/office/drawing/2014/main" xmlns:a14="http://schemas.microsoft.com/office/drawing/2010/main" id="{149F7202-0310-4959-95A7-083DD295C212}"/>
                  </a:ext>
                </a:extLst>
              </p:cNvPr>
              <p:cNvSpPr txBox="1">
                <a:spLocks noRot="1" noChangeAspect="1" noMove="1" noResize="1" noEditPoints="1" noAdjustHandles="1" noChangeArrowheads="1" noChangeShapeType="1" noTextEdit="1"/>
              </p:cNvSpPr>
              <p:nvPr/>
            </p:nvSpPr>
            <p:spPr>
              <a:xfrm>
                <a:off x="1091679" y="1114065"/>
                <a:ext cx="8080311" cy="4603120"/>
              </a:xfrm>
              <a:prstGeom prst="rect">
                <a:avLst/>
              </a:prstGeom>
              <a:blipFill rotWithShape="0">
                <a:blip r:embed="rId2"/>
                <a:stretch>
                  <a:fillRect l="-603" t="-927" r="-603"/>
                </a:stretch>
              </a:blipFill>
            </p:spPr>
            <p:txBody>
              <a:bodyPr/>
              <a:lstStyle/>
              <a:p>
                <a:r>
                  <a:rPr lang="ru-RU">
                    <a:noFill/>
                  </a:rPr>
                  <a:t> </a:t>
                </a:r>
              </a:p>
            </p:txBody>
          </p:sp>
        </mc:Fallback>
      </mc:AlternateContent>
    </p:spTree>
    <p:extLst>
      <p:ext uri="{BB962C8B-B14F-4D97-AF65-F5344CB8AC3E}">
        <p14:creationId xmlns:p14="http://schemas.microsoft.com/office/powerpoint/2010/main" val="2776661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 xmlns:a16="http://schemas.microsoft.com/office/drawing/2014/main" id="{CEBD0E25-4AAB-43FE-B867-0F4CA1BA3FFA}"/>
                  </a:ext>
                </a:extLst>
              </p:cNvPr>
              <p:cNvSpPr txBox="1"/>
              <p:nvPr/>
            </p:nvSpPr>
            <p:spPr>
              <a:xfrm>
                <a:off x="758324" y="1027938"/>
                <a:ext cx="8145625" cy="4721677"/>
              </a:xfrm>
              <a:prstGeom prst="rect">
                <a:avLst/>
              </a:prstGeom>
              <a:noFill/>
            </p:spPr>
            <p:txBody>
              <a:bodyPr wrap="square">
                <a:spAutoFit/>
              </a:bodyPr>
              <a:lstStyle/>
              <a:p>
                <a:r>
                  <a:rPr lang="uk-UA" b="1" dirty="0" smtClean="0"/>
                  <a:t>Захисту дебіторської заборгованості від </a:t>
                </a:r>
                <a:r>
                  <a:rPr lang="uk-UA" b="1" dirty="0"/>
                  <a:t>знецінення сприяє виконання наступних </a:t>
                </a:r>
                <a:r>
                  <a:rPr lang="uk-UA" b="1" dirty="0" smtClean="0"/>
                  <a:t>рекомендацій:</a:t>
                </a:r>
                <a:endParaRPr lang="uk-UA" b="1" dirty="0"/>
              </a:p>
              <a:p>
                <a:pPr marL="342900" indent="-342900" algn="just">
                  <a:buAutoNum type="arabicPeriod"/>
                </a:pPr>
                <a:r>
                  <a:rPr lang="uk-UA" dirty="0" smtClean="0"/>
                  <a:t>В </a:t>
                </a:r>
                <a:r>
                  <a:rPr lang="uk-UA" dirty="0"/>
                  <a:t>договорах поставки або купівлі-продажу товарів доцільно визначати максимальний термін дії ціни, що зафіксована в договорі</a:t>
                </a:r>
                <a:r>
                  <a:rPr lang="uk-UA" dirty="0" smtClean="0"/>
                  <a:t>.</a:t>
                </a:r>
              </a:p>
              <a:p>
                <a:pPr algn="just"/>
                <a:endParaRPr lang="uk-UA" dirty="0"/>
              </a:p>
              <a:p>
                <a:pPr algn="just"/>
                <a:r>
                  <a:rPr lang="uk-UA" dirty="0"/>
                  <a:t>Якщо в визначений термін оплата не проводиться, відпускна ціна повинна щоденно збільшуватися для покриття витрат підприємства від знецінення заборгованості.</a:t>
                </a:r>
              </a:p>
              <a:p>
                <a:pPr algn="just"/>
                <a:r>
                  <a:rPr lang="uk-UA" dirty="0" smtClean="0"/>
                  <a:t>Ціна реалізації товарів визначається так:</a:t>
                </a:r>
              </a:p>
              <a:p>
                <a:pPr algn="just"/>
                <a14:m>
                  <m:oMathPara xmlns:m="http://schemas.openxmlformats.org/officeDocument/2006/math">
                    <m:oMathParaPr>
                      <m:jc m:val="centerGroup"/>
                    </m:oMathParaPr>
                    <m:oMath xmlns:m="http://schemas.openxmlformats.org/officeDocument/2006/math">
                      <m:r>
                        <a:rPr lang="uk-UA" b="0" i="1" smtClean="0">
                          <a:effectLst>
                            <a:outerShdw blurRad="38100" dist="38100" dir="2700000" algn="tl">
                              <a:srgbClr val="000000">
                                <a:alpha val="43137"/>
                              </a:srgbClr>
                            </a:outerShdw>
                          </a:effectLst>
                          <a:latin typeface="Cambria Math" panose="02040503050406030204" pitchFamily="18" charset="0"/>
                        </a:rPr>
                        <m:t>ЦР</m:t>
                      </m:r>
                      <m:r>
                        <a:rPr lang="en-US" b="0" i="1" smtClean="0">
                          <a:effectLst>
                            <a:outerShdw blurRad="38100" dist="38100" dir="2700000" algn="tl">
                              <a:srgbClr val="000000">
                                <a:alpha val="43137"/>
                              </a:srgbClr>
                            </a:outerShdw>
                          </a:effectLst>
                          <a:latin typeface="Cambria Math" panose="02040503050406030204" pitchFamily="18" charset="0"/>
                        </a:rPr>
                        <m:t>𝑛</m:t>
                      </m:r>
                      <m:r>
                        <a:rPr lang="uk-UA" b="0" i="1" smtClean="0">
                          <a:effectLst>
                            <a:outerShdw blurRad="38100" dist="38100" dir="2700000" algn="tl">
                              <a:srgbClr val="000000">
                                <a:alpha val="43137"/>
                              </a:srgbClr>
                            </a:outerShdw>
                          </a:effectLst>
                          <a:latin typeface="Cambria Math" panose="02040503050406030204" pitchFamily="18" charset="0"/>
                        </a:rPr>
                        <m:t>=ЦР</m:t>
                      </m:r>
                      <m:r>
                        <a:rPr lang="uk-UA"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uk-UA"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Sup>
                        <m:sSupPr>
                          <m:ctrlPr>
                            <a:rPr lang="en-US"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pPr>
                        <m:e>
                          <m:r>
                            <a:rPr lang="uk-UA"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uk-UA"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𝑞</m:t>
                              </m:r>
                            </m:num>
                            <m:den>
                              <m:r>
                                <a:rPr lang="en-US"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300</m:t>
                              </m:r>
                            </m:den>
                          </m:f>
                          <m:r>
                            <a:rPr lang="en-US"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e>
                        <m:sup>
                          <m:r>
                            <a:rPr lang="en-US"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𝑚</m:t>
                          </m:r>
                          <m:r>
                            <a:rPr lang="en-US"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𝑛</m:t>
                          </m:r>
                        </m:sup>
                      </m:sSup>
                      <m:r>
                        <a:rPr lang="uk-UA" b="0" i="1" smtClean="0">
                          <a:effectLst>
                            <a:outerShdw blurRad="38100" dist="38100" dir="2700000" algn="tl">
                              <a:srgbClr val="000000">
                                <a:alpha val="43137"/>
                              </a:srgbClr>
                            </a:outerShdw>
                          </a:effectLst>
                          <a:latin typeface="Cambria Math" panose="02040503050406030204" pitchFamily="18" charset="0"/>
                        </a:rPr>
                        <m:t> </m:t>
                      </m:r>
                    </m:oMath>
                  </m:oMathPara>
                </a14:m>
                <a:endParaRPr lang="en-US" dirty="0">
                  <a:effectLst>
                    <a:outerShdw blurRad="38100" dist="38100" dir="2700000" algn="tl">
                      <a:srgbClr val="000000">
                        <a:alpha val="43137"/>
                      </a:srgbClr>
                    </a:outerShdw>
                  </a:effectLst>
                </a:endParaRPr>
              </a:p>
              <a:p>
                <a:pPr algn="just"/>
                <a:r>
                  <a:rPr lang="ru-RU" dirty="0"/>
                  <a:t>де ЦР</a:t>
                </a:r>
                <a:r>
                  <a:rPr lang="uk-UA" i="1" dirty="0"/>
                  <a:t>п</a:t>
                </a:r>
                <a:r>
                  <a:rPr lang="ru-RU" dirty="0"/>
                  <a:t> - </a:t>
                </a:r>
                <a:r>
                  <a:rPr lang="uk-UA" dirty="0" smtClean="0"/>
                  <a:t>ціна реалізації через </a:t>
                </a:r>
                <a:r>
                  <a:rPr lang="uk-UA" i="1" dirty="0" smtClean="0"/>
                  <a:t>п</a:t>
                </a:r>
                <a:r>
                  <a:rPr lang="uk-UA" dirty="0" smtClean="0"/>
                  <a:t>-день після визначеного договором</a:t>
                </a:r>
              </a:p>
              <a:p>
                <a:pPr algn="just"/>
                <a:r>
                  <a:rPr lang="uk-UA" dirty="0" smtClean="0"/>
                  <a:t>терміну сплати;</a:t>
                </a:r>
              </a:p>
              <a:p>
                <a:pPr algn="just"/>
                <a:r>
                  <a:rPr lang="ru-RU" dirty="0" smtClean="0"/>
                  <a:t>ЦР </a:t>
                </a:r>
                <a:r>
                  <a:rPr lang="ru-RU" dirty="0"/>
                  <a:t>- </a:t>
                </a:r>
                <a:r>
                  <a:rPr lang="uk-UA" dirty="0" smtClean="0"/>
                  <a:t>ціна реалізації, зафіксована в договорі;</a:t>
                </a:r>
              </a:p>
              <a:p>
                <a:pPr algn="just"/>
                <a:r>
                  <a:rPr lang="en-US" dirty="0" smtClean="0"/>
                  <a:t>q </a:t>
                </a:r>
                <a:r>
                  <a:rPr lang="en-US" dirty="0"/>
                  <a:t>- </a:t>
                </a:r>
                <a:r>
                  <a:rPr lang="ru-RU" dirty="0"/>
                  <a:t>фактор дисконту, </a:t>
                </a:r>
                <a:r>
                  <a:rPr lang="uk-UA" dirty="0" smtClean="0"/>
                  <a:t>що враховує інфляцію грошових коштів за місяць;</a:t>
                </a:r>
              </a:p>
              <a:p>
                <a:pPr algn="just"/>
                <a:r>
                  <a:rPr lang="uk-UA" dirty="0" smtClean="0"/>
                  <a:t>30 - умовна тривалість місяця в </a:t>
                </a:r>
                <a:r>
                  <a:rPr lang="ru-RU" dirty="0" smtClean="0"/>
                  <a:t>днях</a:t>
                </a:r>
                <a:r>
                  <a:rPr lang="ru-RU" dirty="0"/>
                  <a:t>,</a:t>
                </a:r>
              </a:p>
              <a:p>
                <a:pPr algn="just"/>
                <a:r>
                  <a:rPr lang="en-US" dirty="0"/>
                  <a:t>m - </a:t>
                </a:r>
                <a:r>
                  <a:rPr lang="uk-UA" dirty="0" smtClean="0"/>
                  <a:t>період дії ціни реалізації, зафіксованої в договорі</a:t>
                </a:r>
                <a:r>
                  <a:rPr lang="ru-RU" dirty="0" smtClean="0"/>
                  <a:t>.</a:t>
                </a:r>
                <a:endParaRPr lang="en-US" dirty="0"/>
              </a:p>
            </p:txBody>
          </p:sp>
        </mc:Choice>
        <mc:Fallback>
          <p:sp>
            <p:nvSpPr>
              <p:cNvPr id="3" name="TextBox 2">
                <a:extLst>
                  <a:ext uri="{FF2B5EF4-FFF2-40B4-BE49-F238E27FC236}">
                    <a16:creationId xmlns="" xmlns:a16="http://schemas.microsoft.com/office/drawing/2014/main" xmlns:a14="http://schemas.microsoft.com/office/drawing/2010/main" id="{CEBD0E25-4AAB-43FE-B867-0F4CA1BA3FFA}"/>
                  </a:ext>
                </a:extLst>
              </p:cNvPr>
              <p:cNvSpPr txBox="1">
                <a:spLocks noRot="1" noChangeAspect="1" noMove="1" noResize="1" noEditPoints="1" noAdjustHandles="1" noChangeArrowheads="1" noChangeShapeType="1" noTextEdit="1"/>
              </p:cNvSpPr>
              <p:nvPr/>
            </p:nvSpPr>
            <p:spPr>
              <a:xfrm>
                <a:off x="758324" y="1027938"/>
                <a:ext cx="8145625" cy="4721677"/>
              </a:xfrm>
              <a:prstGeom prst="rect">
                <a:avLst/>
              </a:prstGeom>
              <a:blipFill rotWithShape="0">
                <a:blip r:embed="rId2"/>
                <a:stretch>
                  <a:fillRect l="-598" t="-904" r="-673" b="-1034"/>
                </a:stretch>
              </a:blipFill>
            </p:spPr>
            <p:txBody>
              <a:bodyPr/>
              <a:lstStyle/>
              <a:p>
                <a:r>
                  <a:rPr lang="ru-RU">
                    <a:noFill/>
                  </a:rPr>
                  <a:t> </a:t>
                </a:r>
              </a:p>
            </p:txBody>
          </p:sp>
        </mc:Fallback>
      </mc:AlternateContent>
    </p:spTree>
    <p:extLst>
      <p:ext uri="{BB962C8B-B14F-4D97-AF65-F5344CB8AC3E}">
        <p14:creationId xmlns:p14="http://schemas.microsoft.com/office/powerpoint/2010/main" val="2051184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DB6DA91-8138-4F99-B6AF-F3F4B0910B09}"/>
              </a:ext>
            </a:extLst>
          </p:cNvPr>
          <p:cNvSpPr txBox="1"/>
          <p:nvPr/>
        </p:nvSpPr>
        <p:spPr>
          <a:xfrm>
            <a:off x="852007" y="1457362"/>
            <a:ext cx="8061084" cy="3139321"/>
          </a:xfrm>
          <a:prstGeom prst="rect">
            <a:avLst/>
          </a:prstGeom>
          <a:noFill/>
        </p:spPr>
        <p:txBody>
          <a:bodyPr wrap="square">
            <a:spAutoFit/>
          </a:bodyPr>
          <a:lstStyle/>
          <a:p>
            <a:pPr algn="just"/>
            <a:r>
              <a:rPr lang="uk-UA" dirty="0"/>
              <a:t>В якості </a:t>
            </a:r>
            <a:r>
              <a:rPr lang="en-US" dirty="0"/>
              <a:t>q </a:t>
            </a:r>
            <a:r>
              <a:rPr lang="uk-UA" dirty="0"/>
              <a:t>при виконанні розрахунків використовується:</a:t>
            </a:r>
          </a:p>
          <a:p>
            <a:pPr algn="just"/>
            <a:r>
              <a:rPr lang="uk-UA" dirty="0"/>
              <a:t>- </a:t>
            </a:r>
            <a:r>
              <a:rPr lang="uk-UA" dirty="0" err="1"/>
              <a:t>середньоринкова</a:t>
            </a:r>
            <a:r>
              <a:rPr lang="uk-UA" dirty="0"/>
              <a:t> або реальна ставка позикового відсотку (якщо підприємство використовує в своїй діяльності банківські позики);</a:t>
            </a:r>
          </a:p>
          <a:p>
            <a:pPr algn="just"/>
            <a:r>
              <a:rPr lang="uk-UA" dirty="0"/>
              <a:t>- </a:t>
            </a:r>
            <a:r>
              <a:rPr lang="uk-UA" dirty="0" err="1"/>
              <a:t>середньоринкова</a:t>
            </a:r>
            <a:r>
              <a:rPr lang="uk-UA" dirty="0"/>
              <a:t> депозитна ставка капіталізації, яка пропонується на фінансовому ринку;</a:t>
            </a:r>
          </a:p>
          <a:p>
            <a:pPr algn="just"/>
            <a:r>
              <a:rPr lang="uk-UA" dirty="0"/>
              <a:t>- середній рівень прибутковості активів, що склався на даному підприємстві.</a:t>
            </a:r>
          </a:p>
          <a:p>
            <a:pPr algn="just"/>
            <a:endParaRPr lang="uk-UA" dirty="0"/>
          </a:p>
          <a:p>
            <a:pPr algn="just"/>
            <a:r>
              <a:rPr lang="uk-UA" dirty="0"/>
              <a:t>В будь-якому разі фактор дисконту визначається у такий спосіб, що дозволяє найбільш об'єктивно визначити реальні втрати підприємства від відволікання коштів в дебіторську заборгованість.</a:t>
            </a:r>
          </a:p>
        </p:txBody>
      </p:sp>
    </p:spTree>
    <p:extLst>
      <p:ext uri="{BB962C8B-B14F-4D97-AF65-F5344CB8AC3E}">
        <p14:creationId xmlns:p14="http://schemas.microsoft.com/office/powerpoint/2010/main" val="1433288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 xmlns:a16="http://schemas.microsoft.com/office/drawing/2014/main" id="{C4B40521-5F8C-4C9B-88EF-070CFF22A0F0}"/>
                  </a:ext>
                </a:extLst>
              </p:cNvPr>
              <p:cNvSpPr txBox="1"/>
              <p:nvPr/>
            </p:nvSpPr>
            <p:spPr>
              <a:xfrm>
                <a:off x="656348" y="589203"/>
                <a:ext cx="8593494" cy="5356595"/>
              </a:xfrm>
              <a:prstGeom prst="rect">
                <a:avLst/>
              </a:prstGeom>
              <a:noFill/>
            </p:spPr>
            <p:txBody>
              <a:bodyPr wrap="square">
                <a:spAutoFit/>
              </a:bodyPr>
              <a:lstStyle/>
              <a:p>
                <a:pPr algn="just"/>
                <a:r>
                  <a:rPr lang="uk-UA" dirty="0"/>
                  <a:t>2. При закупівлі товарів за кордоном за валютні кошти </a:t>
                </a:r>
                <a:r>
                  <a:rPr lang="uk-UA" dirty="0" smtClean="0"/>
                  <a:t>доцільно встановлювати </a:t>
                </a:r>
                <a:r>
                  <a:rPr lang="uk-UA" dirty="0"/>
                  <a:t>ціну реалізації товарів в умовних одиницях (</a:t>
                </a:r>
                <a:r>
                  <a:rPr lang="uk-UA" dirty="0" smtClean="0"/>
                  <a:t>твердій валюті</a:t>
                </a:r>
                <a:r>
                  <a:rPr lang="uk-UA" dirty="0"/>
                  <a:t>) або з використанням так званих "валютних застережень".</a:t>
                </a:r>
              </a:p>
              <a:p>
                <a:pPr algn="just"/>
                <a:endParaRPr lang="uk-UA" dirty="0" smtClean="0"/>
              </a:p>
              <a:p>
                <a:pPr algn="just"/>
                <a:r>
                  <a:rPr lang="uk-UA" dirty="0" smtClean="0"/>
                  <a:t>Ціна </a:t>
                </a:r>
                <a:r>
                  <a:rPr lang="uk-UA" dirty="0"/>
                  <a:t>реалізації товарів в цьому разі визначається так:</a:t>
                </a:r>
              </a:p>
              <a:p>
                <a:pPr algn="just"/>
                <a14:m>
                  <m:oMathPara xmlns:m="http://schemas.openxmlformats.org/officeDocument/2006/math">
                    <m:oMathParaPr>
                      <m:jc m:val="centerGroup"/>
                    </m:oMathParaPr>
                    <m:oMath xmlns:m="http://schemas.openxmlformats.org/officeDocument/2006/math">
                      <m:r>
                        <a:rPr lang="uk-UA" b="0" i="1" smtClean="0">
                          <a:effectLst>
                            <a:outerShdw blurRad="38100" dist="38100" dir="2700000" algn="tl">
                              <a:srgbClr val="000000">
                                <a:alpha val="43137"/>
                              </a:srgbClr>
                            </a:outerShdw>
                          </a:effectLst>
                          <a:latin typeface="Cambria Math" panose="02040503050406030204" pitchFamily="18" charset="0"/>
                        </a:rPr>
                        <m:t>ЦР</m:t>
                      </m:r>
                      <m:r>
                        <a:rPr lang="en-US" b="0" i="1" smtClean="0">
                          <a:effectLst>
                            <a:outerShdw blurRad="38100" dist="38100" dir="2700000" algn="tl">
                              <a:srgbClr val="000000">
                                <a:alpha val="43137"/>
                              </a:srgbClr>
                            </a:outerShdw>
                          </a:effectLst>
                          <a:latin typeface="Cambria Math" panose="02040503050406030204" pitchFamily="18" charset="0"/>
                        </a:rPr>
                        <m:t>𝑛</m:t>
                      </m:r>
                      <m:r>
                        <a:rPr lang="en-US" b="0" i="0" smtClean="0">
                          <a:effectLst>
                            <a:outerShdw blurRad="38100" dist="38100" dir="2700000" algn="tl">
                              <a:srgbClr val="000000">
                                <a:alpha val="43137"/>
                              </a:srgbClr>
                            </a:outerShdw>
                          </a:effectLst>
                          <a:latin typeface="Cambria Math" panose="02040503050406030204" pitchFamily="18" charset="0"/>
                        </a:rPr>
                        <m:t>=</m:t>
                      </m:r>
                      <m:r>
                        <a:rPr lang="uk-UA" b="0" i="0" smtClean="0">
                          <a:effectLst>
                            <a:outerShdw blurRad="38100" dist="38100" dir="2700000" algn="tl">
                              <a:srgbClr val="000000">
                                <a:alpha val="43137"/>
                              </a:srgbClr>
                            </a:outerShdw>
                          </a:effectLst>
                          <a:latin typeface="Cambria Math" panose="02040503050406030204" pitchFamily="18" charset="0"/>
                        </a:rPr>
                        <m:t>ЦР</m:t>
                      </m:r>
                      <m:r>
                        <a:rPr lang="uk-UA"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uk-UA"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uk-UA"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КВ</m:t>
                          </m:r>
                          <m:r>
                            <a:rPr lang="en-US"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𝑛</m:t>
                          </m:r>
                        </m:num>
                        <m:den>
                          <m:r>
                            <a:rPr lang="uk-UA"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КВд</m:t>
                          </m:r>
                        </m:den>
                      </m:f>
                    </m:oMath>
                  </m:oMathPara>
                </a14:m>
                <a:endParaRPr lang="uk-UA" dirty="0"/>
              </a:p>
              <a:p>
                <a:pPr algn="just"/>
                <a:r>
                  <a:rPr lang="uk-UA" dirty="0"/>
                  <a:t>де </a:t>
                </a:r>
                <a:r>
                  <a:rPr lang="uk-UA" dirty="0" err="1"/>
                  <a:t>ЦР</a:t>
                </a:r>
                <a:r>
                  <a:rPr lang="uk-UA" i="1" dirty="0" err="1"/>
                  <a:t>п</a:t>
                </a:r>
                <a:r>
                  <a:rPr lang="uk-UA" dirty="0"/>
                  <a:t> - ціна реалізації через </a:t>
                </a:r>
                <a:r>
                  <a:rPr lang="en-US" i="1" dirty="0"/>
                  <a:t>n</a:t>
                </a:r>
                <a:r>
                  <a:rPr lang="en-US" dirty="0"/>
                  <a:t>-</a:t>
                </a:r>
                <a:r>
                  <a:rPr lang="uk-UA" dirty="0"/>
                  <a:t>й день після укладання договору, в національній валюті;</a:t>
                </a:r>
              </a:p>
              <a:p>
                <a:pPr algn="just"/>
                <a:r>
                  <a:rPr lang="uk-UA" dirty="0"/>
                  <a:t>ЦР - ціна реалізації в день укладання договору;</a:t>
                </a:r>
              </a:p>
              <a:p>
                <a:pPr algn="just"/>
                <a:r>
                  <a:rPr lang="uk-UA" dirty="0" err="1"/>
                  <a:t>КВ</a:t>
                </a:r>
                <a:r>
                  <a:rPr lang="uk-UA" i="1" dirty="0" err="1"/>
                  <a:t>п</a:t>
                </a:r>
                <a:r>
                  <a:rPr lang="uk-UA" dirty="0"/>
                  <a:t>, </a:t>
                </a:r>
                <a:r>
                  <a:rPr lang="uk-UA" dirty="0" err="1"/>
                  <a:t>КВд</a:t>
                </a:r>
                <a:r>
                  <a:rPr lang="uk-UA" dirty="0"/>
                  <a:t> - відповідно, курс іноземної валюти по відношенню до національної на </a:t>
                </a:r>
                <a:r>
                  <a:rPr lang="uk-UA" i="1" dirty="0"/>
                  <a:t>п</a:t>
                </a:r>
                <a:r>
                  <a:rPr lang="uk-UA" dirty="0"/>
                  <a:t>-й день та в момент укладання договору.</a:t>
                </a:r>
              </a:p>
              <a:p>
                <a:pPr algn="just"/>
                <a:endParaRPr lang="uk-UA" dirty="0"/>
              </a:p>
              <a:p>
                <a:pPr algn="just"/>
                <a:r>
                  <a:rPr lang="uk-UA" dirty="0"/>
                  <a:t>З метою недопущення конфліктних ситуацій при оплаті товарів слід чітко визначити в договорі, зміна якого курсу валюти враховується при проведені розрахунків: Національного банку України, міжбанківської валютної біржі, курс продажу або купівлі валюти окремо визначеного банку. Це дозволить покупцю чітко окреслити суму коштів, яку необхідно сплатити, збереже партнерські відносини між сторонами договору.</a:t>
                </a:r>
              </a:p>
            </p:txBody>
          </p:sp>
        </mc:Choice>
        <mc:Fallback>
          <p:sp>
            <p:nvSpPr>
              <p:cNvPr id="3" name="TextBox 2">
                <a:extLst>
                  <a:ext uri="{FF2B5EF4-FFF2-40B4-BE49-F238E27FC236}">
                    <a16:creationId xmlns="" xmlns:a16="http://schemas.microsoft.com/office/drawing/2014/main" xmlns:a14="http://schemas.microsoft.com/office/drawing/2010/main" id="{C4B40521-5F8C-4C9B-88EF-070CFF22A0F0}"/>
                  </a:ext>
                </a:extLst>
              </p:cNvPr>
              <p:cNvSpPr txBox="1">
                <a:spLocks noRot="1" noChangeAspect="1" noMove="1" noResize="1" noEditPoints="1" noAdjustHandles="1" noChangeArrowheads="1" noChangeShapeType="1" noTextEdit="1"/>
              </p:cNvSpPr>
              <p:nvPr/>
            </p:nvSpPr>
            <p:spPr>
              <a:xfrm>
                <a:off x="656348" y="589203"/>
                <a:ext cx="8593494" cy="5356595"/>
              </a:xfrm>
              <a:prstGeom prst="rect">
                <a:avLst/>
              </a:prstGeom>
              <a:blipFill rotWithShape="0">
                <a:blip r:embed="rId2"/>
                <a:stretch>
                  <a:fillRect l="-639" t="-797" r="-639" b="-911"/>
                </a:stretch>
              </a:blipFill>
            </p:spPr>
            <p:txBody>
              <a:bodyPr/>
              <a:lstStyle/>
              <a:p>
                <a:r>
                  <a:rPr lang="ru-RU">
                    <a:noFill/>
                  </a:rPr>
                  <a:t> </a:t>
                </a:r>
              </a:p>
            </p:txBody>
          </p:sp>
        </mc:Fallback>
      </mc:AlternateContent>
    </p:spTree>
    <p:extLst>
      <p:ext uri="{BB962C8B-B14F-4D97-AF65-F5344CB8AC3E}">
        <p14:creationId xmlns:p14="http://schemas.microsoft.com/office/powerpoint/2010/main" val="2835450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 xmlns:a16="http://schemas.microsoft.com/office/drawing/2014/main" id="{3F4CEF7A-9827-411A-9671-45351ED256DA}"/>
                  </a:ext>
                </a:extLst>
              </p:cNvPr>
              <p:cNvSpPr txBox="1"/>
              <p:nvPr/>
            </p:nvSpPr>
            <p:spPr>
              <a:xfrm>
                <a:off x="1418253" y="1325749"/>
                <a:ext cx="8024327" cy="4003019"/>
              </a:xfrm>
              <a:prstGeom prst="rect">
                <a:avLst/>
              </a:prstGeom>
              <a:noFill/>
            </p:spPr>
            <p:txBody>
              <a:bodyPr wrap="square">
                <a:spAutoFit/>
              </a:bodyPr>
              <a:lstStyle/>
              <a:p>
                <a:pPr algn="just"/>
                <a:r>
                  <a:rPr lang="uk-UA" dirty="0"/>
                  <a:t>3. В якості важливої умови договору поставки або </a:t>
                </a:r>
                <a:r>
                  <a:rPr lang="uk-UA" dirty="0" smtClean="0"/>
                  <a:t>купівлі-продажу товарів </a:t>
                </a:r>
                <a:r>
                  <a:rPr lang="uk-UA" dirty="0"/>
                  <a:t>на умовах відстрочки платежу слід розглядати розмір та порядок сплати штрафних санкцій за несвоєчасну оплату.</a:t>
                </a:r>
              </a:p>
              <a:p>
                <a:pPr algn="just"/>
                <a:r>
                  <a:rPr lang="uk-UA" dirty="0"/>
                  <a:t>Розмір штрафних санкцій, що встановлюється в договорі, повинен компенсувати підприємству вплив інфляції та неотриманий прибуток. Кількісно розмір штрафних санкцій за день затримки платежу ( </a:t>
                </a:r>
                <a:r>
                  <a:rPr lang="en-US" dirty="0" err="1"/>
                  <a:t>ECq</a:t>
                </a:r>
                <a:r>
                  <a:rPr lang="en-US" dirty="0"/>
                  <a:t>) </a:t>
                </a:r>
                <a:r>
                  <a:rPr lang="uk-UA" dirty="0"/>
                  <a:t>розраховується так:</a:t>
                </a:r>
              </a:p>
              <a:p>
                <a:pPr algn="ctr"/>
                <a14:m>
                  <m:oMathPara xmlns:m="http://schemas.openxmlformats.org/officeDocument/2006/math">
                    <m:oMathParaPr>
                      <m:jc m:val="centerGroup"/>
                    </m:oMathParaPr>
                    <m:oMath xmlns:m="http://schemas.openxmlformats.org/officeDocument/2006/math">
                      <m:r>
                        <a:rPr lang="uk-UA" b="0" i="1" smtClean="0">
                          <a:effectLst>
                            <a:outerShdw blurRad="38100" dist="38100" dir="2700000" algn="tl">
                              <a:srgbClr val="000000">
                                <a:alpha val="43137"/>
                              </a:srgbClr>
                            </a:outerShdw>
                          </a:effectLst>
                          <a:latin typeface="Cambria Math" panose="02040503050406030204" pitchFamily="18" charset="0"/>
                        </a:rPr>
                        <m:t>ЕС</m:t>
                      </m:r>
                      <m:r>
                        <m:rPr>
                          <m:nor/>
                        </m:rPr>
                        <a:rPr lang="en-US" dirty="0">
                          <a:effectLst>
                            <a:outerShdw blurRad="38100" dist="38100" dir="2700000" algn="tl">
                              <a:srgbClr val="000000">
                                <a:alpha val="43137"/>
                              </a:srgbClr>
                            </a:outerShdw>
                          </a:effectLst>
                        </a:rPr>
                        <m:t>q</m:t>
                      </m:r>
                      <m:r>
                        <m:rPr>
                          <m:nor/>
                        </m:rPr>
                        <a:rPr lang="uk-UA" b="0" i="0" dirty="0" smtClean="0">
                          <a:effectLst>
                            <a:outerShdw blurRad="38100" dist="38100" dir="2700000" algn="tl">
                              <a:srgbClr val="000000">
                                <a:alpha val="43137"/>
                              </a:srgbClr>
                            </a:outerShdw>
                          </a:effectLst>
                        </a:rPr>
                        <m:t> = </m:t>
                      </m:r>
                      <m:f>
                        <m:fPr>
                          <m:ctrlPr>
                            <a:rPr lang="uk-UA" b="0" i="1" dirty="0" smtClean="0">
                              <a:effectLst>
                                <a:outerShdw blurRad="38100" dist="38100" dir="2700000" algn="tl">
                                  <a:srgbClr val="000000">
                                    <a:alpha val="43137"/>
                                  </a:srgbClr>
                                </a:outerShdw>
                              </a:effectLst>
                              <a:latin typeface="Cambria Math" panose="02040503050406030204" pitchFamily="18" charset="0"/>
                            </a:rPr>
                          </m:ctrlPr>
                        </m:fPr>
                        <m:num>
                          <m:sSup>
                            <m:sSupPr>
                              <m:ctrlPr>
                                <a:rPr lang="uk-UA" b="0" i="1" dirty="0" smtClean="0">
                                  <a:effectLst>
                                    <a:outerShdw blurRad="38100" dist="38100" dir="2700000" algn="tl">
                                      <a:srgbClr val="000000">
                                        <a:alpha val="43137"/>
                                      </a:srgbClr>
                                    </a:outerShdw>
                                  </a:effectLst>
                                  <a:latin typeface="Cambria Math" panose="02040503050406030204" pitchFamily="18" charset="0"/>
                                </a:rPr>
                              </m:ctrlPr>
                            </m:sSupPr>
                            <m:e>
                              <m:d>
                                <m:dPr>
                                  <m:ctrlPr>
                                    <a:rPr lang="uk-UA" b="0" i="1" dirty="0" smtClean="0">
                                      <a:effectLst>
                                        <a:outerShdw blurRad="38100" dist="38100" dir="2700000" algn="tl">
                                          <a:srgbClr val="000000">
                                            <a:alpha val="43137"/>
                                          </a:srgbClr>
                                        </a:outerShdw>
                                      </a:effectLst>
                                      <a:latin typeface="Cambria Math" panose="02040503050406030204" pitchFamily="18" charset="0"/>
                                    </a:rPr>
                                  </m:ctrlPr>
                                </m:dPr>
                                <m:e>
                                  <m:r>
                                    <a:rPr lang="uk-UA" b="0" i="1" dirty="0" smtClean="0">
                                      <a:effectLst>
                                        <a:outerShdw blurRad="38100" dist="38100" dir="2700000" algn="tl">
                                          <a:srgbClr val="000000">
                                            <a:alpha val="43137"/>
                                          </a:srgbClr>
                                        </a:outerShdw>
                                      </a:effectLst>
                                      <a:latin typeface="Cambria Math" panose="02040503050406030204" pitchFamily="18" charset="0"/>
                                    </a:rPr>
                                    <m:t>1+</m:t>
                                  </m:r>
                                  <m:r>
                                    <m:rPr>
                                      <m:nor/>
                                    </m:rPr>
                                    <a:rPr lang="en-US" dirty="0">
                                      <a:effectLst>
                                        <a:outerShdw blurRad="38100" dist="38100" dir="2700000" algn="tl">
                                          <a:srgbClr val="000000">
                                            <a:alpha val="43137"/>
                                          </a:srgbClr>
                                        </a:outerShdw>
                                      </a:effectLst>
                                    </a:rPr>
                                    <m:t>q</m:t>
                                  </m:r>
                                </m:e>
                              </m:d>
                            </m:e>
                            <m:sup>
                              <m:r>
                                <a:rPr lang="en-US" b="0" i="1" dirty="0" smtClean="0">
                                  <a:effectLst>
                                    <a:outerShdw blurRad="38100" dist="38100" dir="2700000" algn="tl">
                                      <a:srgbClr val="000000">
                                        <a:alpha val="43137"/>
                                      </a:srgbClr>
                                    </a:outerShdw>
                                  </a:effectLst>
                                  <a:latin typeface="Cambria Math" panose="02040503050406030204" pitchFamily="18" charset="0"/>
                                </a:rPr>
                                <m:t>𝑛</m:t>
                              </m:r>
                            </m:sup>
                          </m:sSup>
                          <m:r>
                            <a:rPr lang="en-US" b="0" i="1" dirty="0" smtClean="0">
                              <a:effectLst>
                                <a:outerShdw blurRad="38100" dist="38100" dir="2700000" algn="tl">
                                  <a:srgbClr val="000000">
                                    <a:alpha val="43137"/>
                                  </a:srgbClr>
                                </a:outerShdw>
                              </a:effectLst>
                              <a:latin typeface="Cambria Math" panose="02040503050406030204" pitchFamily="18" charset="0"/>
                            </a:rPr>
                            <m:t>−1</m:t>
                          </m:r>
                        </m:num>
                        <m:den>
                          <m:r>
                            <a:rPr lang="en-US" b="0" i="1" dirty="0" smtClean="0">
                              <a:effectLst>
                                <a:outerShdw blurRad="38100" dist="38100" dir="2700000" algn="tl">
                                  <a:srgbClr val="000000">
                                    <a:alpha val="43137"/>
                                  </a:srgbClr>
                                </a:outerShdw>
                              </a:effectLst>
                              <a:latin typeface="Cambria Math" panose="02040503050406030204" pitchFamily="18" charset="0"/>
                            </a:rPr>
                            <m:t>30</m:t>
                          </m:r>
                          <m:r>
                            <a:rPr lang="en-US"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p>
                            <m:sSupPr>
                              <m:ctrlPr>
                                <a:rPr lang="en-US"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pPr>
                            <m:e>
                              <m:r>
                                <a:rPr lang="en-US"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r>
                                <m:rPr>
                                  <m:nor/>
                                </m:rPr>
                                <a:rPr lang="en-US" dirty="0">
                                  <a:effectLst>
                                    <a:outerShdw blurRad="38100" dist="38100" dir="2700000" algn="tl">
                                      <a:srgbClr val="000000">
                                        <a:alpha val="43137"/>
                                      </a:srgbClr>
                                    </a:outerShdw>
                                  </a:effectLst>
                                </a:rPr>
                                <m:t>q</m:t>
                              </m:r>
                              <m:r>
                                <a:rPr lang="en-US" b="0" i="1" dirty="0" smtClean="0">
                                  <a:effectLst>
                                    <a:outerShdw blurRad="38100" dist="38100" dir="2700000" algn="tl">
                                      <a:srgbClr val="000000">
                                        <a:alpha val="43137"/>
                                      </a:srgbClr>
                                    </a:outerShdw>
                                  </a:effectLst>
                                  <a:latin typeface="Cambria Math" panose="02040503050406030204" pitchFamily="18" charset="0"/>
                                </a:rPr>
                                <m:t>)</m:t>
                              </m:r>
                            </m:e>
                            <m:sup>
                              <m:r>
                                <a:rPr lang="en-US"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𝑛</m:t>
                              </m:r>
                            </m:sup>
                          </m:sSup>
                        </m:den>
                      </m:f>
                    </m:oMath>
                  </m:oMathPara>
                </a14:m>
                <a:endParaRPr lang="en-US" dirty="0"/>
              </a:p>
              <a:p>
                <a:endParaRPr lang="ru-RU" dirty="0" smtClean="0"/>
              </a:p>
              <a:p>
                <a:r>
                  <a:rPr lang="ru-RU" dirty="0" smtClean="0"/>
                  <a:t>де </a:t>
                </a:r>
                <a:r>
                  <a:rPr lang="ru-RU" dirty="0"/>
                  <a:t>q - фактор дисконту, </a:t>
                </a:r>
                <a:r>
                  <a:rPr lang="uk-UA" dirty="0" smtClean="0"/>
                  <a:t>який враховує інфляцію </a:t>
                </a:r>
                <a:r>
                  <a:rPr lang="ru-RU" dirty="0" smtClean="0"/>
                  <a:t>та </a:t>
                </a:r>
                <a:r>
                  <a:rPr lang="uk-UA" dirty="0" smtClean="0"/>
                  <a:t>нормальну капіталізацію</a:t>
                </a:r>
                <a:r>
                  <a:rPr lang="ru-RU" dirty="0" smtClean="0"/>
                  <a:t> </a:t>
                </a:r>
                <a:r>
                  <a:rPr lang="uk-UA" dirty="0" smtClean="0"/>
                  <a:t>коштів підприємства за місяць</a:t>
                </a:r>
                <a:r>
                  <a:rPr lang="ru-RU" dirty="0" smtClean="0"/>
                  <a:t>;</a:t>
                </a:r>
                <a:endParaRPr lang="en-US" dirty="0"/>
              </a:p>
              <a:p>
                <a:r>
                  <a:rPr lang="ru-RU" dirty="0"/>
                  <a:t>п - </a:t>
                </a:r>
                <a:r>
                  <a:rPr lang="uk-UA" dirty="0" smtClean="0"/>
                  <a:t>очікуваний термін затримки</a:t>
                </a:r>
                <a:r>
                  <a:rPr lang="ru-RU" dirty="0" smtClean="0"/>
                  <a:t> </a:t>
                </a:r>
                <a:r>
                  <a:rPr lang="ru-RU" dirty="0"/>
                  <a:t>платежу в </a:t>
                </a:r>
                <a:r>
                  <a:rPr lang="uk-UA" dirty="0" smtClean="0"/>
                  <a:t>місяцях</a:t>
                </a:r>
                <a:r>
                  <a:rPr lang="ru-RU" dirty="0" smtClean="0"/>
                  <a:t>;</a:t>
                </a:r>
                <a:endParaRPr lang="ru-RU" dirty="0"/>
              </a:p>
              <a:p>
                <a:r>
                  <a:rPr lang="ru-RU" dirty="0"/>
                  <a:t>30 - </a:t>
                </a:r>
                <a:r>
                  <a:rPr lang="uk-UA" dirty="0" smtClean="0"/>
                  <a:t>умовна тривалість місяця </a:t>
                </a:r>
                <a:r>
                  <a:rPr lang="ru-RU" dirty="0" smtClean="0"/>
                  <a:t>в </a:t>
                </a:r>
                <a:r>
                  <a:rPr lang="ru-RU" dirty="0"/>
                  <a:t>днях.</a:t>
                </a:r>
                <a:endParaRPr lang="uk-UA" dirty="0"/>
              </a:p>
            </p:txBody>
          </p:sp>
        </mc:Choice>
        <mc:Fallback>
          <p:sp>
            <p:nvSpPr>
              <p:cNvPr id="3" name="TextBox 2">
                <a:extLst>
                  <a:ext uri="{FF2B5EF4-FFF2-40B4-BE49-F238E27FC236}">
                    <a16:creationId xmlns="" xmlns:a16="http://schemas.microsoft.com/office/drawing/2014/main" xmlns:a14="http://schemas.microsoft.com/office/drawing/2010/main" id="{3F4CEF7A-9827-411A-9671-45351ED256DA}"/>
                  </a:ext>
                </a:extLst>
              </p:cNvPr>
              <p:cNvSpPr txBox="1">
                <a:spLocks noRot="1" noChangeAspect="1" noMove="1" noResize="1" noEditPoints="1" noAdjustHandles="1" noChangeArrowheads="1" noChangeShapeType="1" noTextEdit="1"/>
              </p:cNvSpPr>
              <p:nvPr/>
            </p:nvSpPr>
            <p:spPr>
              <a:xfrm>
                <a:off x="1418253" y="1325749"/>
                <a:ext cx="8024327" cy="4003019"/>
              </a:xfrm>
              <a:prstGeom prst="rect">
                <a:avLst/>
              </a:prstGeom>
              <a:blipFill rotWithShape="0">
                <a:blip r:embed="rId2"/>
                <a:stretch>
                  <a:fillRect l="-684" t="-913" r="-608" b="-1370"/>
                </a:stretch>
              </a:blipFill>
            </p:spPr>
            <p:txBody>
              <a:bodyPr/>
              <a:lstStyle/>
              <a:p>
                <a:r>
                  <a:rPr lang="ru-RU">
                    <a:noFill/>
                  </a:rPr>
                  <a:t> </a:t>
                </a:r>
              </a:p>
            </p:txBody>
          </p:sp>
        </mc:Fallback>
      </mc:AlternateContent>
    </p:spTree>
    <p:extLst>
      <p:ext uri="{BB962C8B-B14F-4D97-AF65-F5344CB8AC3E}">
        <p14:creationId xmlns:p14="http://schemas.microsoft.com/office/powerpoint/2010/main" val="1332666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9AEA676-EAE9-4655-A41F-0CC71C098F7A}"/>
              </a:ext>
            </a:extLst>
          </p:cNvPr>
          <p:cNvSpPr txBox="1"/>
          <p:nvPr/>
        </p:nvSpPr>
        <p:spPr>
          <a:xfrm>
            <a:off x="286327" y="1365675"/>
            <a:ext cx="9305543" cy="4247317"/>
          </a:xfrm>
          <a:prstGeom prst="rect">
            <a:avLst/>
          </a:prstGeom>
          <a:noFill/>
        </p:spPr>
        <p:txBody>
          <a:bodyPr wrap="square">
            <a:spAutoFit/>
          </a:bodyPr>
          <a:lstStyle/>
          <a:p>
            <a:pPr algn="ctr"/>
            <a:r>
              <a:rPr lang="uk-UA" sz="2400" b="1" dirty="0" smtClean="0"/>
              <a:t>5. Управління дебіторською заборгованістю торговельного підприємства</a:t>
            </a:r>
          </a:p>
          <a:p>
            <a:endParaRPr lang="uk-UA" sz="2400" dirty="0" smtClean="0"/>
          </a:p>
          <a:p>
            <a:pPr algn="just"/>
            <a:r>
              <a:rPr lang="uk-UA" dirty="0" smtClean="0"/>
              <a:t>Аналіз дебіторської заборгованості підприємства складається з </a:t>
            </a:r>
            <a:r>
              <a:rPr lang="uk-UA" b="1" dirty="0" smtClean="0"/>
              <a:t>п’яти етапів</a:t>
            </a:r>
            <a:r>
              <a:rPr lang="uk-UA" dirty="0" smtClean="0"/>
              <a:t>.</a:t>
            </a:r>
          </a:p>
          <a:p>
            <a:pPr algn="just"/>
            <a:endParaRPr lang="uk-UA" dirty="0" smtClean="0"/>
          </a:p>
          <a:p>
            <a:pPr algn="just"/>
            <a:r>
              <a:rPr lang="uk-UA" dirty="0" smtClean="0"/>
              <a:t>На </a:t>
            </a:r>
            <a:r>
              <a:rPr lang="uk-UA" b="1" dirty="0" smtClean="0"/>
              <a:t>першому етапі </a:t>
            </a:r>
            <a:r>
              <a:rPr lang="uk-UA" dirty="0" smtClean="0"/>
              <a:t>аналізу необхідно оцінити загальні обсяги формування дебіторської заборгованості, динаміку його зміни, вивчити зміну обсягів заборгованості окремих груп дебіторів підприємства: постачальників, покупців, бюджету, персоналу та інших дебіторів.</a:t>
            </a:r>
          </a:p>
          <a:p>
            <a:pPr algn="just"/>
            <a:endParaRPr lang="uk-UA" dirty="0" smtClean="0"/>
          </a:p>
          <a:p>
            <a:pPr algn="just"/>
            <a:r>
              <a:rPr lang="uk-UA" dirty="0" smtClean="0"/>
              <a:t>В процесі аналізу проводиться групування заборгованості за групами дебіторів, розраховуються темпи росту дебіторської заборгованості в цілому по підприємству та по окремих групах дебіторів, питома вага заборгованості окремих груп дебіторів в загальному обсязі заборгованості</a:t>
            </a:r>
            <a:r>
              <a:rPr lang="ru-RU" dirty="0" smtClean="0"/>
              <a:t>.</a:t>
            </a:r>
            <a:endParaRPr lang="ru-RU" dirty="0"/>
          </a:p>
        </p:txBody>
      </p:sp>
    </p:spTree>
    <p:extLst>
      <p:ext uri="{BB962C8B-B14F-4D97-AF65-F5344CB8AC3E}">
        <p14:creationId xmlns:p14="http://schemas.microsoft.com/office/powerpoint/2010/main" val="3926827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A9BF60B-7180-47FA-B1E8-465C7FD5F97F}"/>
              </a:ext>
            </a:extLst>
          </p:cNvPr>
          <p:cNvSpPr txBox="1"/>
          <p:nvPr/>
        </p:nvSpPr>
        <p:spPr>
          <a:xfrm>
            <a:off x="483025" y="98155"/>
            <a:ext cx="8752114" cy="6740307"/>
          </a:xfrm>
          <a:prstGeom prst="rect">
            <a:avLst/>
          </a:prstGeom>
          <a:noFill/>
        </p:spPr>
        <p:txBody>
          <a:bodyPr wrap="square">
            <a:spAutoFit/>
          </a:bodyPr>
          <a:lstStyle/>
          <a:p>
            <a:pPr algn="just"/>
            <a:r>
              <a:rPr lang="uk-UA" b="1" dirty="0"/>
              <a:t>Управління швидкістю погашення дебіторської </a:t>
            </a:r>
            <a:r>
              <a:rPr lang="uk-UA" b="1" dirty="0" smtClean="0"/>
              <a:t>заборгованості </a:t>
            </a:r>
            <a:r>
              <a:rPr lang="uk-UA" dirty="0" smtClean="0"/>
              <a:t>проводиться </a:t>
            </a:r>
            <a:r>
              <a:rPr lang="uk-UA" dirty="0"/>
              <a:t>з метою найбільш швидкого вивільнення грошових коштів та їх повернення в обіг підприємств.</a:t>
            </a:r>
          </a:p>
          <a:p>
            <a:pPr algn="just"/>
            <a:r>
              <a:rPr lang="uk-UA" dirty="0"/>
              <a:t>З цією метою здійснюються </a:t>
            </a:r>
            <a:r>
              <a:rPr lang="uk-UA" b="1" dirty="0"/>
              <a:t>профілактичні, стимулюючі заходи </a:t>
            </a:r>
            <a:r>
              <a:rPr lang="uk-UA" dirty="0"/>
              <a:t>та</a:t>
            </a:r>
            <a:r>
              <a:rPr lang="en-US" dirty="0"/>
              <a:t> </a:t>
            </a:r>
            <a:r>
              <a:rPr lang="uk-UA" dirty="0"/>
              <a:t>заходи з рефінансування заборгованості.</a:t>
            </a:r>
          </a:p>
          <a:p>
            <a:pPr algn="just"/>
            <a:endParaRPr lang="en-US" i="1" dirty="0"/>
          </a:p>
          <a:p>
            <a:pPr algn="just"/>
            <a:r>
              <a:rPr lang="uk-UA" i="1" dirty="0"/>
              <a:t>Профілактичні заходи </a:t>
            </a:r>
            <a:r>
              <a:rPr lang="uk-UA" dirty="0"/>
              <a:t>передбачають проведення постійного контролю за ходом погашення заборгованості окремими дебіторами, їх оперативне інформування про порушення термінів проведення розрахунків.</a:t>
            </a:r>
          </a:p>
          <a:p>
            <a:pPr algn="just"/>
            <a:r>
              <a:rPr lang="uk-UA" dirty="0"/>
              <a:t>Ця робота має проводитися тактично, поєднуватися з рекламними заходами, сприяти більш тісному співробітництву та взаєморозумінню</a:t>
            </a:r>
            <a:r>
              <a:rPr lang="en-US" dirty="0"/>
              <a:t> </a:t>
            </a:r>
            <a:r>
              <a:rPr lang="uk-UA" dirty="0"/>
              <a:t>сторін</a:t>
            </a:r>
            <a:r>
              <a:rPr lang="uk-UA" dirty="0" smtClean="0"/>
              <a:t>.</a:t>
            </a:r>
          </a:p>
          <a:p>
            <a:pPr algn="just"/>
            <a:r>
              <a:rPr lang="uk-UA" i="1" dirty="0"/>
              <a:t>Стимулюючі заходи </a:t>
            </a:r>
            <a:r>
              <a:rPr lang="uk-UA" dirty="0"/>
              <a:t>мають за мету формування економічної зацікавленості в максимально швидкому погашенні заборгованості. Для</a:t>
            </a:r>
            <a:r>
              <a:rPr lang="en-US" dirty="0"/>
              <a:t> </a:t>
            </a:r>
            <a:r>
              <a:rPr lang="uk-UA" dirty="0"/>
              <a:t>цього можуть застосовуватися різні системи цінових знижок при виконанні грошових зобов'язань в більш ранні терміни, ніж передбачалося. Наприклад, шляхом встановлення знижки до ціни реалізації</a:t>
            </a:r>
            <a:r>
              <a:rPr lang="en-US" dirty="0"/>
              <a:t> </a:t>
            </a:r>
            <a:r>
              <a:rPr lang="uk-UA" dirty="0"/>
              <a:t>товарів, оплата яких проводиться, або шляхом визначення пільгової</a:t>
            </a:r>
            <a:r>
              <a:rPr lang="en-US" dirty="0"/>
              <a:t> </a:t>
            </a:r>
            <a:r>
              <a:rPr lang="uk-UA" dirty="0"/>
              <a:t>суми знижки при сплаті нових партій товару</a:t>
            </a:r>
            <a:r>
              <a:rPr lang="uk-UA" dirty="0" smtClean="0"/>
              <a:t>.</a:t>
            </a:r>
            <a:endParaRPr lang="en-US" dirty="0"/>
          </a:p>
          <a:p>
            <a:pPr algn="just"/>
            <a:r>
              <a:rPr lang="uk-UA" dirty="0"/>
              <a:t>Профілактичні та стимулюючі заходи сприяють погашенню заборгованості, але не дозволяють безпосередньо отримати необхідні грошові кошти. При нагальній потребі дебіторська заборгованість споживачів може бути трансформована (конвертована) в грошові кошти</a:t>
            </a:r>
            <a:r>
              <a:rPr lang="en-US" dirty="0"/>
              <a:t> </a:t>
            </a:r>
            <a:r>
              <a:rPr lang="uk-UA" dirty="0"/>
              <a:t>шляхом використання різних форм її рефінансування - факторингу,</a:t>
            </a:r>
            <a:r>
              <a:rPr lang="en-US" dirty="0"/>
              <a:t> </a:t>
            </a:r>
            <a:r>
              <a:rPr lang="uk-UA" dirty="0" err="1"/>
              <a:t>форфейтингу</a:t>
            </a:r>
            <a:r>
              <a:rPr lang="uk-UA" dirty="0"/>
              <a:t>, обліку отриманих векселів тощо.</a:t>
            </a:r>
          </a:p>
          <a:p>
            <a:pPr algn="just"/>
            <a:endParaRPr lang="uk-UA" dirty="0"/>
          </a:p>
        </p:txBody>
      </p:sp>
    </p:spTree>
    <p:extLst>
      <p:ext uri="{BB962C8B-B14F-4D97-AF65-F5344CB8AC3E}">
        <p14:creationId xmlns:p14="http://schemas.microsoft.com/office/powerpoint/2010/main" val="1275785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3794241-E06D-469E-9D66-4ABC1BF77ED1}"/>
              </a:ext>
            </a:extLst>
          </p:cNvPr>
          <p:cNvSpPr txBox="1"/>
          <p:nvPr/>
        </p:nvSpPr>
        <p:spPr>
          <a:xfrm>
            <a:off x="746449" y="928024"/>
            <a:ext cx="8705461" cy="5078313"/>
          </a:xfrm>
          <a:prstGeom prst="rect">
            <a:avLst/>
          </a:prstGeom>
          <a:noFill/>
        </p:spPr>
        <p:txBody>
          <a:bodyPr wrap="square">
            <a:spAutoFit/>
          </a:bodyPr>
          <a:lstStyle/>
          <a:p>
            <a:pPr algn="just"/>
            <a:r>
              <a:rPr lang="uk-UA" dirty="0"/>
              <a:t>На </a:t>
            </a:r>
            <a:r>
              <a:rPr lang="uk-UA" b="1" dirty="0"/>
              <a:t>другому етапі </a:t>
            </a:r>
            <a:r>
              <a:rPr lang="uk-UA" dirty="0"/>
              <a:t>аналізу необхідно оцінити середній період погашення дебіторської заборгованості в цілому по підприємству та по окремих групах дебіторів. Об'єктом дослідження є період погашення дебіторської заборгованості з комерційних операцій - покупцями та постачальниками підприємства.</a:t>
            </a:r>
          </a:p>
          <a:p>
            <a:pPr algn="just"/>
            <a:endParaRPr lang="uk-UA" dirty="0"/>
          </a:p>
          <a:p>
            <a:pPr algn="just"/>
            <a:r>
              <a:rPr lang="uk-UA" dirty="0"/>
              <a:t>Розрахунок цього показника базується на визначенні обсягів операцій підприємства, пов'язаних з формуванням дебіторської заборгованості - обсягу товарообороту, що реалізується на умовах комерційного та споживчого кредиту, та обсягу авансових </a:t>
            </a:r>
            <a:r>
              <a:rPr lang="uk-UA" dirty="0" err="1"/>
              <a:t>оплат</a:t>
            </a:r>
            <a:r>
              <a:rPr lang="uk-UA" dirty="0"/>
              <a:t> постачальникам в процесі закупівлі товарів. </a:t>
            </a:r>
            <a:endParaRPr lang="uk-UA" dirty="0" smtClean="0"/>
          </a:p>
          <a:p>
            <a:pPr algn="just"/>
            <a:r>
              <a:rPr lang="uk-UA" dirty="0" smtClean="0"/>
              <a:t>Необхідна </a:t>
            </a:r>
            <a:r>
              <a:rPr lang="uk-UA" dirty="0"/>
              <a:t>інформація </a:t>
            </a:r>
            <a:r>
              <a:rPr lang="uk-UA" dirty="0" smtClean="0"/>
              <a:t>може бути </a:t>
            </a:r>
            <a:r>
              <a:rPr lang="uk-UA" dirty="0"/>
              <a:t>отримана з оборотних відомостей за рахунками, по яких ведеться облік цих операцій, а саме:</a:t>
            </a:r>
          </a:p>
          <a:p>
            <a:pPr algn="just"/>
            <a:r>
              <a:rPr lang="uk-UA" dirty="0"/>
              <a:t>- заборгованість покупців - обігові відомості по розрахунках "Товари відвантажені"; "Розрахунки з покупцями"; "Розрахунки з дебіторами за отриманими векселями";</a:t>
            </a:r>
          </a:p>
          <a:p>
            <a:pPr algn="just"/>
            <a:r>
              <a:rPr lang="uk-UA" dirty="0"/>
              <a:t>- заборгованість постачальників - обігові відомості по розрахунку "Розрахунки з різними дебіторами"; "Аванси, видані постачальникам ".</a:t>
            </a:r>
          </a:p>
        </p:txBody>
      </p:sp>
    </p:spTree>
    <p:extLst>
      <p:ext uri="{BB962C8B-B14F-4D97-AF65-F5344CB8AC3E}">
        <p14:creationId xmlns:p14="http://schemas.microsoft.com/office/powerpoint/2010/main" val="4209845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 xmlns:a16="http://schemas.microsoft.com/office/drawing/2014/main" id="{29754DC3-BB95-40F3-B4CE-7815EB80277C}"/>
                  </a:ext>
                </a:extLst>
              </p:cNvPr>
              <p:cNvSpPr txBox="1"/>
              <p:nvPr/>
            </p:nvSpPr>
            <p:spPr>
              <a:xfrm>
                <a:off x="563701" y="963832"/>
                <a:ext cx="8826760" cy="4893391"/>
              </a:xfrm>
              <a:prstGeom prst="rect">
                <a:avLst/>
              </a:prstGeom>
              <a:noFill/>
            </p:spPr>
            <p:txBody>
              <a:bodyPr wrap="square">
                <a:spAutoFit/>
              </a:bodyPr>
              <a:lstStyle/>
              <a:p>
                <a:pPr algn="just"/>
                <a:r>
                  <a:rPr lang="uk-UA" dirty="0"/>
                  <a:t>Період погашення дебіторської заборгованості ППДЗ </a:t>
                </a:r>
                <a:r>
                  <a:rPr lang="uk-UA" dirty="0" smtClean="0"/>
                  <a:t>характеризує середню </a:t>
                </a:r>
                <a:r>
                  <a:rPr lang="uk-UA" dirty="0"/>
                  <a:t>кількість днів між виникненням та погашенням </a:t>
                </a:r>
                <a:r>
                  <a:rPr lang="uk-UA" dirty="0" smtClean="0"/>
                  <a:t>дебіторської заборгованості </a:t>
                </a:r>
                <a:r>
                  <a:rPr lang="uk-UA" dirty="0"/>
                  <a:t>та розраховується так:</a:t>
                </a:r>
              </a:p>
              <a:p>
                <a:pPr algn="ctr"/>
                <a14:m>
                  <m:oMathPara xmlns:m="http://schemas.openxmlformats.org/officeDocument/2006/math">
                    <m:oMathParaPr>
                      <m:jc m:val="centerGroup"/>
                    </m:oMathParaPr>
                    <m:oMath xmlns:m="http://schemas.openxmlformats.org/officeDocument/2006/math">
                      <m:r>
                        <a:rPr lang="uk-UA" b="1" i="0" smtClean="0">
                          <a:effectLst>
                            <a:outerShdw blurRad="38100" dist="38100" dir="2700000" algn="tl">
                              <a:srgbClr val="000000">
                                <a:alpha val="43137"/>
                              </a:srgbClr>
                            </a:outerShdw>
                          </a:effectLst>
                          <a:latin typeface="Cambria Math" panose="02040503050406030204" pitchFamily="18" charset="0"/>
                        </a:rPr>
                        <m:t>ППДЗ=</m:t>
                      </m:r>
                      <m:f>
                        <m:fPr>
                          <m:ctrlPr>
                            <a:rPr lang="uk-UA" b="1" i="1" smtClean="0">
                              <a:effectLst>
                                <a:outerShdw blurRad="38100" dist="38100" dir="2700000" algn="tl">
                                  <a:srgbClr val="000000">
                                    <a:alpha val="43137"/>
                                  </a:srgbClr>
                                </a:outerShdw>
                              </a:effectLst>
                              <a:latin typeface="Cambria Math" panose="02040503050406030204" pitchFamily="18" charset="0"/>
                            </a:rPr>
                          </m:ctrlPr>
                        </m:fPr>
                        <m:num>
                          <m:acc>
                            <m:accPr>
                              <m:chr m:val="̅"/>
                              <m:ctrlPr>
                                <a:rPr lang="uk-UA" b="1" i="1" smtClean="0">
                                  <a:effectLst>
                                    <a:outerShdw blurRad="38100" dist="38100" dir="2700000" algn="tl">
                                      <a:srgbClr val="000000">
                                        <a:alpha val="43137"/>
                                      </a:srgbClr>
                                    </a:outerShdw>
                                  </a:effectLst>
                                  <a:latin typeface="Cambria Math" panose="02040503050406030204" pitchFamily="18" charset="0"/>
                                </a:rPr>
                              </m:ctrlPr>
                            </m:accPr>
                            <m:e>
                              <m:r>
                                <a:rPr lang="uk-UA" b="1" i="1" smtClean="0">
                                  <a:effectLst>
                                    <a:outerShdw blurRad="38100" dist="38100" dir="2700000" algn="tl">
                                      <a:srgbClr val="000000">
                                        <a:alpha val="43137"/>
                                      </a:srgbClr>
                                    </a:outerShdw>
                                  </a:effectLst>
                                  <a:latin typeface="Cambria Math" panose="02040503050406030204" pitchFamily="18" charset="0"/>
                                </a:rPr>
                                <m:t>ДЗ</m:t>
                              </m:r>
                            </m:e>
                          </m:acc>
                        </m:num>
                        <m:den>
                          <m:sSub>
                            <m:sSubPr>
                              <m:ctrlPr>
                                <a:rPr lang="uk-UA" b="1" i="1" smtClean="0">
                                  <a:effectLst>
                                    <a:outerShdw blurRad="38100" dist="38100" dir="2700000" algn="tl">
                                      <a:srgbClr val="000000">
                                        <a:alpha val="43137"/>
                                      </a:srgbClr>
                                    </a:outerShdw>
                                  </a:effectLst>
                                  <a:latin typeface="Cambria Math" panose="02040503050406030204" pitchFamily="18" charset="0"/>
                                </a:rPr>
                              </m:ctrlPr>
                            </m:sSubPr>
                            <m:e>
                              <m:r>
                                <a:rPr lang="uk-UA" b="1" i="1" smtClean="0">
                                  <a:effectLst>
                                    <a:outerShdw blurRad="38100" dist="38100" dir="2700000" algn="tl">
                                      <a:srgbClr val="000000">
                                        <a:alpha val="43137"/>
                                      </a:srgbClr>
                                    </a:outerShdw>
                                  </a:effectLst>
                                  <a:latin typeface="Cambria Math" panose="02040503050406030204" pitchFamily="18" charset="0"/>
                                </a:rPr>
                                <m:t>О</m:t>
                              </m:r>
                            </m:e>
                            <m:sub>
                              <m:r>
                                <a:rPr lang="uk-UA" b="1" i="1" smtClean="0">
                                  <a:effectLst>
                                    <a:outerShdw blurRad="38100" dist="38100" dir="2700000" algn="tl">
                                      <a:srgbClr val="000000">
                                        <a:alpha val="43137"/>
                                      </a:srgbClr>
                                    </a:outerShdw>
                                  </a:effectLst>
                                  <a:latin typeface="Cambria Math" panose="02040503050406030204" pitchFamily="18" charset="0"/>
                                </a:rPr>
                                <m:t>дз</m:t>
                              </m:r>
                            </m:sub>
                          </m:sSub>
                        </m:den>
                      </m:f>
                      <m:r>
                        <a:rPr lang="uk-UA"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×Д,</m:t>
                      </m:r>
                    </m:oMath>
                  </m:oMathPara>
                </a14:m>
                <a:endParaRPr lang="uk-UA" b="1" dirty="0">
                  <a:effectLst>
                    <a:outerShdw blurRad="38100" dist="38100" dir="2700000" algn="tl">
                      <a:srgbClr val="000000">
                        <a:alpha val="43137"/>
                      </a:srgbClr>
                    </a:outerShdw>
                  </a:effectLst>
                </a:endParaRPr>
              </a:p>
              <a:p>
                <a:r>
                  <a:rPr lang="uk-UA" dirty="0"/>
                  <a:t>де </a:t>
                </a:r>
                <a14:m>
                  <m:oMath xmlns:m="http://schemas.openxmlformats.org/officeDocument/2006/math">
                    <m:acc>
                      <m:accPr>
                        <m:chr m:val="̅"/>
                        <m:ctrlPr>
                          <a:rPr kumimoji="0" lang="uk-UA"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uk-UA"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ДЗ</m:t>
                        </m:r>
                      </m:e>
                    </m:acc>
                  </m:oMath>
                </a14:m>
                <a:r>
                  <a:rPr lang="uk-UA" dirty="0"/>
                  <a:t> - середній обсяг дебіторської заборгованості</a:t>
                </a:r>
              </a:p>
              <a:p>
                <a:pPr algn="just"/>
                <a14:m>
                  <m:oMath xmlns:m="http://schemas.openxmlformats.org/officeDocument/2006/math">
                    <m:sSub>
                      <m:sSubPr>
                        <m:ctrlPr>
                          <a:rPr kumimoji="0" lang="uk-UA"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uk-UA"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О</m:t>
                        </m:r>
                      </m:e>
                      <m:sub>
                        <m:r>
                          <a:rPr kumimoji="0" lang="uk-UA"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дз</m:t>
                        </m:r>
                      </m:sub>
                    </m:sSub>
                  </m:oMath>
                </a14:m>
                <a:r>
                  <a:rPr lang="uk-UA" dirty="0"/>
                  <a:t> - </a:t>
                </a:r>
                <a:r>
                  <a:rPr lang="uk-UA" dirty="0" smtClean="0"/>
                  <a:t>обсяг операцій підприємства, пов'язаний з утворенням дебіторської заборгованості;</a:t>
                </a:r>
              </a:p>
              <a:p>
                <a:pPr algn="just"/>
                <a:r>
                  <a:rPr lang="uk-UA" dirty="0" smtClean="0"/>
                  <a:t>Д - кількість днів в періоді, що аналізується.</a:t>
                </a:r>
              </a:p>
              <a:p>
                <a:pPr algn="just"/>
                <a:endParaRPr lang="uk-UA" dirty="0" smtClean="0"/>
              </a:p>
              <a:p>
                <a:pPr algn="just"/>
                <a:r>
                  <a:rPr lang="uk-UA" dirty="0" smtClean="0"/>
                  <a:t>Значення цього показника може використовуватися для оцінки часового періоду, необхідного для погашення наявної заборгованості при припиненні кредитних операцій та поверненні коштів на розрахунковий рахунок підприємства.</a:t>
                </a:r>
              </a:p>
              <a:p>
                <a:pPr algn="just"/>
                <a:r>
                  <a:rPr lang="uk-UA" dirty="0" smtClean="0"/>
                  <a:t>Зростання періоду погашення дебіторської заборгованості є негативним явищем, оскільки подовжує тривалість операційного циклу підприємства, гальмує процес обігу коштів</a:t>
                </a:r>
                <a:r>
                  <a:rPr lang="ru-RU" dirty="0" smtClean="0"/>
                  <a:t>.</a:t>
                </a:r>
                <a:endParaRPr lang="uk-UA" dirty="0"/>
              </a:p>
            </p:txBody>
          </p:sp>
        </mc:Choice>
        <mc:Fallback>
          <p:sp>
            <p:nvSpPr>
              <p:cNvPr id="3" name="TextBox 2">
                <a:extLst>
                  <a:ext uri="{FF2B5EF4-FFF2-40B4-BE49-F238E27FC236}">
                    <a16:creationId xmlns="" xmlns:a16="http://schemas.microsoft.com/office/drawing/2014/main" xmlns:a14="http://schemas.microsoft.com/office/drawing/2010/main" id="{29754DC3-BB95-40F3-B4CE-7815EB80277C}"/>
                  </a:ext>
                </a:extLst>
              </p:cNvPr>
              <p:cNvSpPr txBox="1">
                <a:spLocks noRot="1" noChangeAspect="1" noMove="1" noResize="1" noEditPoints="1" noAdjustHandles="1" noChangeArrowheads="1" noChangeShapeType="1" noTextEdit="1"/>
              </p:cNvSpPr>
              <p:nvPr/>
            </p:nvSpPr>
            <p:spPr>
              <a:xfrm>
                <a:off x="563701" y="963832"/>
                <a:ext cx="8826760" cy="4893391"/>
              </a:xfrm>
              <a:prstGeom prst="rect">
                <a:avLst/>
              </a:prstGeom>
              <a:blipFill rotWithShape="0">
                <a:blip r:embed="rId2"/>
                <a:stretch>
                  <a:fillRect l="-552" t="-747" r="-622" b="-872"/>
                </a:stretch>
              </a:blipFill>
            </p:spPr>
            <p:txBody>
              <a:bodyPr/>
              <a:lstStyle/>
              <a:p>
                <a:r>
                  <a:rPr lang="ru-RU">
                    <a:noFill/>
                  </a:rPr>
                  <a:t> </a:t>
                </a:r>
              </a:p>
            </p:txBody>
          </p:sp>
        </mc:Fallback>
      </mc:AlternateContent>
    </p:spTree>
    <p:extLst>
      <p:ext uri="{BB962C8B-B14F-4D97-AF65-F5344CB8AC3E}">
        <p14:creationId xmlns:p14="http://schemas.microsoft.com/office/powerpoint/2010/main" val="409913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22E6AF4-09A0-4BC8-A160-12C809EEF452}"/>
              </a:ext>
            </a:extLst>
          </p:cNvPr>
          <p:cNvSpPr txBox="1"/>
          <p:nvPr/>
        </p:nvSpPr>
        <p:spPr>
          <a:xfrm>
            <a:off x="692351" y="1580918"/>
            <a:ext cx="8525539" cy="3416320"/>
          </a:xfrm>
          <a:prstGeom prst="rect">
            <a:avLst/>
          </a:prstGeom>
          <a:noFill/>
        </p:spPr>
        <p:txBody>
          <a:bodyPr wrap="square">
            <a:spAutoFit/>
          </a:bodyPr>
          <a:lstStyle/>
          <a:p>
            <a:pPr algn="just"/>
            <a:r>
              <a:rPr lang="uk-UA" dirty="0"/>
              <a:t>На </a:t>
            </a:r>
            <a:r>
              <a:rPr lang="uk-UA" b="1" dirty="0"/>
              <a:t>третьому етапі </a:t>
            </a:r>
            <a:r>
              <a:rPr lang="uk-UA" dirty="0"/>
              <a:t>аналізу проводиться детальне вивчення обсягів наявної дебіторської заборгованості за термінами її виникнення.</a:t>
            </a:r>
          </a:p>
          <a:p>
            <a:pPr algn="just"/>
            <a:r>
              <a:rPr lang="uk-UA" dirty="0"/>
              <a:t>Аналіз обсягів та питомої ваги в загальному обсязі окремих вікових груп заборгованості дозволяє наочно виявити гостроту проблеми погашення дебіторської заборгованості</a:t>
            </a:r>
            <a:r>
              <a:rPr lang="uk-UA" dirty="0" smtClean="0"/>
              <a:t>.</a:t>
            </a:r>
          </a:p>
          <a:p>
            <a:pPr algn="just"/>
            <a:endParaRPr lang="uk-UA" dirty="0"/>
          </a:p>
          <a:p>
            <a:pPr algn="just"/>
            <a:r>
              <a:rPr lang="uk-UA" dirty="0"/>
              <a:t>Нормальною поточною заборгованістю слід вважати заборгованість з терміном виникнення до трьох місяців. Висока питома вага цієї вікової групи в складі заборгованості свідчить про добру платіжну дисципліну дебіторів підприємства. Чим більша питома вага заборгованості старших вікових груп, тим більші труднощі можуть виникнути з її погашенням</a:t>
            </a:r>
            <a:r>
              <a:rPr lang="uk-UA" dirty="0" smtClean="0"/>
              <a:t>.</a:t>
            </a:r>
          </a:p>
          <a:p>
            <a:endParaRPr lang="uk-UA" dirty="0"/>
          </a:p>
        </p:txBody>
      </p:sp>
    </p:spTree>
    <p:extLst>
      <p:ext uri="{BB962C8B-B14F-4D97-AF65-F5344CB8AC3E}">
        <p14:creationId xmlns:p14="http://schemas.microsoft.com/office/powerpoint/2010/main" val="1513218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92CB289-8C91-4F38-AFEE-B345DC39E33A}"/>
              </a:ext>
            </a:extLst>
          </p:cNvPr>
          <p:cNvSpPr txBox="1"/>
          <p:nvPr/>
        </p:nvSpPr>
        <p:spPr>
          <a:xfrm>
            <a:off x="611108" y="806394"/>
            <a:ext cx="8668139" cy="5355312"/>
          </a:xfrm>
          <a:prstGeom prst="rect">
            <a:avLst/>
          </a:prstGeom>
          <a:noFill/>
        </p:spPr>
        <p:txBody>
          <a:bodyPr wrap="square">
            <a:spAutoFit/>
          </a:bodyPr>
          <a:lstStyle/>
          <a:p>
            <a:pPr algn="just"/>
            <a:r>
              <a:rPr lang="uk-UA" dirty="0"/>
              <a:t>На </a:t>
            </a:r>
            <a:r>
              <a:rPr lang="uk-UA" b="1" dirty="0"/>
              <a:t>четвертому етапі </a:t>
            </a:r>
            <a:r>
              <a:rPr lang="uk-UA" dirty="0"/>
              <a:t>аналізу слід більш детально проаналізувати дотримання термінів погашення заборгованості.</a:t>
            </a:r>
          </a:p>
          <a:p>
            <a:pPr algn="just"/>
            <a:r>
              <a:rPr lang="uk-UA" dirty="0"/>
              <a:t>Для цього згідно з бухгалтерськими даними виділяють групу заборгованості, термін сплати якої не настав та заборгованість з простроченим терміном сплати.</a:t>
            </a:r>
          </a:p>
          <a:p>
            <a:pPr algn="just"/>
            <a:r>
              <a:rPr lang="ru-RU" dirty="0"/>
              <a:t>За кожною </a:t>
            </a:r>
            <a:r>
              <a:rPr lang="uk-UA" dirty="0" smtClean="0"/>
              <a:t>групою визначаються обсяги заборгованості, динаміка змін, питома вага в загальному обсязі. За групою заборгованості з простроченим терміном сплати доцільно визначити термін її виникнення та провести групування за часовими групами.</a:t>
            </a:r>
          </a:p>
          <a:p>
            <a:pPr algn="just"/>
            <a:r>
              <a:rPr lang="uk-UA" dirty="0" smtClean="0"/>
              <a:t>Чим вища питома вага заборгованості з простроченим терміном сплати, тим нижча якість дебіторської заборгованості та ймовірність її погашення.</a:t>
            </a:r>
          </a:p>
          <a:p>
            <a:pPr algn="just"/>
            <a:endParaRPr lang="uk-UA" dirty="0" smtClean="0"/>
          </a:p>
          <a:p>
            <a:pPr algn="just"/>
            <a:r>
              <a:rPr lang="uk-UA" dirty="0"/>
              <a:t>На </a:t>
            </a:r>
            <a:r>
              <a:rPr lang="uk-UA" b="1" dirty="0"/>
              <a:t>п'ятому етапі </a:t>
            </a:r>
            <a:r>
              <a:rPr lang="uk-UA" dirty="0"/>
              <a:t>аналізу проводять оцінку ймовірності погашення дебіторської заборгованості. Для цього експертним шляхом визначають коефіцієнт ймовірності її погашення окремими дебіторами підприємства, який далі використовуватиметься для узагальнюючої оцінки ймовірності повернення коштів підприємству.</a:t>
            </a:r>
          </a:p>
          <a:p>
            <a:endParaRPr lang="uk-UA" dirty="0" smtClean="0"/>
          </a:p>
          <a:p>
            <a:endParaRPr lang="uk-UA" dirty="0"/>
          </a:p>
        </p:txBody>
      </p:sp>
    </p:spTree>
    <p:extLst>
      <p:ext uri="{BB962C8B-B14F-4D97-AF65-F5344CB8AC3E}">
        <p14:creationId xmlns:p14="http://schemas.microsoft.com/office/powerpoint/2010/main" val="1203971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CAF79186-FBB8-4CF9-A276-719FB8276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39" y="979055"/>
            <a:ext cx="8580769" cy="5878945"/>
          </a:xfrm>
          <a:prstGeom prst="rect">
            <a:avLst/>
          </a:prstGeom>
        </p:spPr>
      </p:pic>
      <p:sp>
        <p:nvSpPr>
          <p:cNvPr id="2" name="Прямоугольник 1"/>
          <p:cNvSpPr/>
          <p:nvPr/>
        </p:nvSpPr>
        <p:spPr>
          <a:xfrm>
            <a:off x="692727" y="0"/>
            <a:ext cx="8645237"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Шкала визначення коефіцієнтів погашення заборгованості окремими дебіторами підприємства при наданні комерційного кредиту </a:t>
            </a:r>
            <a:endParaRPr lang="uk-UA" dirty="0">
              <a:solidFill>
                <a:schemeClr val="tx1"/>
              </a:solidFill>
            </a:endParaRPr>
          </a:p>
        </p:txBody>
      </p:sp>
    </p:spTree>
    <p:extLst>
      <p:ext uri="{BB962C8B-B14F-4D97-AF65-F5344CB8AC3E}">
        <p14:creationId xmlns:p14="http://schemas.microsoft.com/office/powerpoint/2010/main" val="1862233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6B3D79F-53A3-4F66-BEF3-0D54C946EED7}"/>
              </a:ext>
            </a:extLst>
          </p:cNvPr>
          <p:cNvSpPr txBox="1"/>
          <p:nvPr/>
        </p:nvSpPr>
        <p:spPr>
          <a:xfrm>
            <a:off x="752951" y="1590455"/>
            <a:ext cx="8136293" cy="2862322"/>
          </a:xfrm>
          <a:prstGeom prst="rect">
            <a:avLst/>
          </a:prstGeom>
          <a:noFill/>
        </p:spPr>
        <p:txBody>
          <a:bodyPr wrap="square">
            <a:spAutoFit/>
          </a:bodyPr>
          <a:lstStyle/>
          <a:p>
            <a:pPr algn="just"/>
            <a:r>
              <a:rPr lang="uk-UA" dirty="0"/>
              <a:t>При оцінці ймовірності погашення споживчого кредиту слід враховувати такі фактори, як: сімейне становище кредитора, наявність постійної роботи, наявність фінансових гарантій та зовнішнього страхування зобов'язань з кредиту, можливість сплати зобов'язань за рахунок поточних прибутків та інше</a:t>
            </a:r>
            <a:r>
              <a:rPr lang="uk-UA" dirty="0" smtClean="0"/>
              <a:t>.</a:t>
            </a:r>
          </a:p>
          <a:p>
            <a:pPr algn="just"/>
            <a:endParaRPr lang="uk-UA" dirty="0"/>
          </a:p>
          <a:p>
            <a:pPr algn="just"/>
            <a:r>
              <a:rPr lang="uk-UA" dirty="0"/>
              <a:t>Розвиток споживчого кредиту в країнах з ринковою економікою дозволив накопичити необхідну інформаційну базу для оцінки впливу кожного фактору на загальний ризик непогашення кредиту, розробки спеціальних експертних систем, оціночних коефіцієнтів тощо.</a:t>
            </a:r>
          </a:p>
        </p:txBody>
      </p:sp>
    </p:spTree>
    <p:extLst>
      <p:ext uri="{BB962C8B-B14F-4D97-AF65-F5344CB8AC3E}">
        <p14:creationId xmlns:p14="http://schemas.microsoft.com/office/powerpoint/2010/main" val="1576711086"/>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332</TotalTime>
  <Words>2134</Words>
  <Application>Microsoft Office PowerPoint</Application>
  <PresentationFormat>Широкоэкранный</PresentationFormat>
  <Paragraphs>190</Paragraphs>
  <Slides>30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vt:lpstr>
      <vt:lpstr>Cambria Math</vt:lpstr>
      <vt:lpstr>Trebuchet MS</vt:lpstr>
      <vt:lpstr>Wingdings 3</vt:lpstr>
      <vt:lpstr>Грань</vt:lpstr>
      <vt:lpstr>Управління обіговими активами торговельного підприємства. Частина 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Управління обіговими активами торговельного підприємства. Частина 3</dc:title>
  <dc:creator>Катерина Бужимська</dc:creator>
  <cp:lastModifiedBy>Asus</cp:lastModifiedBy>
  <cp:revision>37</cp:revision>
  <dcterms:created xsi:type="dcterms:W3CDTF">2021-04-15T10:00:00Z</dcterms:created>
  <dcterms:modified xsi:type="dcterms:W3CDTF">2026-03-17T20:36:55Z</dcterms:modified>
</cp:coreProperties>
</file>