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49" autoAdjust="0"/>
    <p:restoredTop sz="94660"/>
  </p:normalViewPr>
  <p:slideViewPr>
    <p:cSldViewPr snapToGrid="0">
      <p:cViewPr varScale="1">
        <p:scale>
          <a:sx n="80" d="100"/>
          <a:sy n="80" d="100"/>
        </p:scale>
        <p:origin x="55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yna Abramova" userId="cf8a27de836524f0" providerId="LiveId" clId="{DCC5417D-E342-45B9-BF6A-0656CD3434E9}"/>
    <pc:docChg chg="undo custSel addSld modSld sldOrd">
      <pc:chgData name="Iryna Abramova" userId="cf8a27de836524f0" providerId="LiveId" clId="{DCC5417D-E342-45B9-BF6A-0656CD3434E9}" dt="2024-11-11T11:15:43.171" v="375" actId="6549"/>
      <pc:docMkLst>
        <pc:docMk/>
      </pc:docMkLst>
      <pc:sldChg chg="modSp mod">
        <pc:chgData name="Iryna Abramova" userId="cf8a27de836524f0" providerId="LiveId" clId="{DCC5417D-E342-45B9-BF6A-0656CD3434E9}" dt="2024-11-04T09:39:22.043" v="23" actId="20577"/>
        <pc:sldMkLst>
          <pc:docMk/>
          <pc:sldMk cId="3745979966" sldId="257"/>
        </pc:sldMkLst>
        <pc:spChg chg="mod">
          <ac:chgData name="Iryna Abramova" userId="cf8a27de836524f0" providerId="LiveId" clId="{DCC5417D-E342-45B9-BF6A-0656CD3434E9}" dt="2024-11-04T09:39:22.043" v="23" actId="20577"/>
          <ac:spMkLst>
            <pc:docMk/>
            <pc:sldMk cId="3745979966" sldId="257"/>
            <ac:spMk id="5" creationId="{6085C7B8-4AAC-40C5-90F7-D8BB63C8B04C}"/>
          </ac:spMkLst>
        </pc:spChg>
      </pc:sldChg>
      <pc:sldChg chg="modSp mod">
        <pc:chgData name="Iryna Abramova" userId="cf8a27de836524f0" providerId="LiveId" clId="{DCC5417D-E342-45B9-BF6A-0656CD3434E9}" dt="2024-11-04T09:40:56.703" v="26" actId="113"/>
        <pc:sldMkLst>
          <pc:docMk/>
          <pc:sldMk cId="1064250198" sldId="259"/>
        </pc:sldMkLst>
        <pc:spChg chg="mod">
          <ac:chgData name="Iryna Abramova" userId="cf8a27de836524f0" providerId="LiveId" clId="{DCC5417D-E342-45B9-BF6A-0656CD3434E9}" dt="2024-11-04T09:40:56.703" v="26" actId="113"/>
          <ac:spMkLst>
            <pc:docMk/>
            <pc:sldMk cId="1064250198" sldId="259"/>
            <ac:spMk id="3" creationId="{30D4B2E1-CF36-46A5-B5E5-3C2A76B5835C}"/>
          </ac:spMkLst>
        </pc:spChg>
      </pc:sldChg>
      <pc:sldChg chg="modSp mod">
        <pc:chgData name="Iryna Abramova" userId="cf8a27de836524f0" providerId="LiveId" clId="{DCC5417D-E342-45B9-BF6A-0656CD3434E9}" dt="2024-11-04T09:34:49.008" v="10" actId="20577"/>
        <pc:sldMkLst>
          <pc:docMk/>
          <pc:sldMk cId="3975976799" sldId="260"/>
        </pc:sldMkLst>
        <pc:spChg chg="mod">
          <ac:chgData name="Iryna Abramova" userId="cf8a27de836524f0" providerId="LiveId" clId="{DCC5417D-E342-45B9-BF6A-0656CD3434E9}" dt="2024-11-04T09:34:49.008" v="10" actId="20577"/>
          <ac:spMkLst>
            <pc:docMk/>
            <pc:sldMk cId="3975976799" sldId="260"/>
            <ac:spMk id="3" creationId="{A6AB42DC-7993-461F-9832-23E5CF798644}"/>
          </ac:spMkLst>
        </pc:spChg>
      </pc:sldChg>
      <pc:sldChg chg="modSp mod">
        <pc:chgData name="Iryna Abramova" userId="cf8a27de836524f0" providerId="LiveId" clId="{DCC5417D-E342-45B9-BF6A-0656CD3434E9}" dt="2024-11-04T09:40:28.536" v="25" actId="20577"/>
        <pc:sldMkLst>
          <pc:docMk/>
          <pc:sldMk cId="3972269825" sldId="261"/>
        </pc:sldMkLst>
        <pc:spChg chg="mod">
          <ac:chgData name="Iryna Abramova" userId="cf8a27de836524f0" providerId="LiveId" clId="{DCC5417D-E342-45B9-BF6A-0656CD3434E9}" dt="2024-11-04T09:40:28.536" v="25" actId="20577"/>
          <ac:spMkLst>
            <pc:docMk/>
            <pc:sldMk cId="3972269825" sldId="261"/>
            <ac:spMk id="5" creationId="{641A2A8B-D4C4-4155-A64F-AC0A19BBDEB4}"/>
          </ac:spMkLst>
        </pc:spChg>
      </pc:sldChg>
      <pc:sldChg chg="modSp mod">
        <pc:chgData name="Iryna Abramova" userId="cf8a27de836524f0" providerId="LiveId" clId="{DCC5417D-E342-45B9-BF6A-0656CD3434E9}" dt="2024-11-04T09:35:34.894" v="19" actId="20577"/>
        <pc:sldMkLst>
          <pc:docMk/>
          <pc:sldMk cId="187954954" sldId="263"/>
        </pc:sldMkLst>
        <pc:spChg chg="mod">
          <ac:chgData name="Iryna Abramova" userId="cf8a27de836524f0" providerId="LiveId" clId="{DCC5417D-E342-45B9-BF6A-0656CD3434E9}" dt="2024-11-04T09:35:34.894" v="19" actId="20577"/>
          <ac:spMkLst>
            <pc:docMk/>
            <pc:sldMk cId="187954954" sldId="263"/>
            <ac:spMk id="3" creationId="{1BBFD332-0CD5-400A-96C4-B5B6DD5E0CEA}"/>
          </ac:spMkLst>
        </pc:spChg>
      </pc:sldChg>
      <pc:sldChg chg="modSp mod">
        <pc:chgData name="Iryna Abramova" userId="cf8a27de836524f0" providerId="LiveId" clId="{DCC5417D-E342-45B9-BF6A-0656CD3434E9}" dt="2024-11-04T09:36:17.525" v="22" actId="5793"/>
        <pc:sldMkLst>
          <pc:docMk/>
          <pc:sldMk cId="3934564959" sldId="264"/>
        </pc:sldMkLst>
        <pc:spChg chg="mod">
          <ac:chgData name="Iryna Abramova" userId="cf8a27de836524f0" providerId="LiveId" clId="{DCC5417D-E342-45B9-BF6A-0656CD3434E9}" dt="2024-11-04T09:36:17.525" v="22" actId="5793"/>
          <ac:spMkLst>
            <pc:docMk/>
            <pc:sldMk cId="3934564959" sldId="264"/>
            <ac:spMk id="3" creationId="{8E0395DE-4872-4C3A-A6AF-806B33D9BD38}"/>
          </ac:spMkLst>
        </pc:spChg>
      </pc:sldChg>
      <pc:sldChg chg="modSp mod">
        <pc:chgData name="Iryna Abramova" userId="cf8a27de836524f0" providerId="LiveId" clId="{DCC5417D-E342-45B9-BF6A-0656CD3434E9}" dt="2024-11-04T09:36:01.807" v="20" actId="14100"/>
        <pc:sldMkLst>
          <pc:docMk/>
          <pc:sldMk cId="1537571076" sldId="265"/>
        </pc:sldMkLst>
        <pc:spChg chg="mod">
          <ac:chgData name="Iryna Abramova" userId="cf8a27de836524f0" providerId="LiveId" clId="{DCC5417D-E342-45B9-BF6A-0656CD3434E9}" dt="2024-11-04T09:36:01.807" v="20" actId="14100"/>
          <ac:spMkLst>
            <pc:docMk/>
            <pc:sldMk cId="1537571076" sldId="265"/>
            <ac:spMk id="3" creationId="{9F12B5E6-2FDF-45A5-9AA1-B563A2255C8F}"/>
          </ac:spMkLst>
        </pc:spChg>
      </pc:sldChg>
      <pc:sldChg chg="modSp mod">
        <pc:chgData name="Iryna Abramova" userId="cf8a27de836524f0" providerId="LiveId" clId="{DCC5417D-E342-45B9-BF6A-0656CD3434E9}" dt="2024-11-11T09:21:36.409" v="95" actId="20577"/>
        <pc:sldMkLst>
          <pc:docMk/>
          <pc:sldMk cId="3328692462" sldId="275"/>
        </pc:sldMkLst>
        <pc:spChg chg="mod">
          <ac:chgData name="Iryna Abramova" userId="cf8a27de836524f0" providerId="LiveId" clId="{DCC5417D-E342-45B9-BF6A-0656CD3434E9}" dt="2024-11-11T09:20:34.084" v="70" actId="2711"/>
          <ac:spMkLst>
            <pc:docMk/>
            <pc:sldMk cId="3328692462" sldId="275"/>
            <ac:spMk id="3" creationId="{89705642-022A-4D14-ADCE-EF22E4DB6544}"/>
          </ac:spMkLst>
        </pc:spChg>
        <pc:spChg chg="mod">
          <ac:chgData name="Iryna Abramova" userId="cf8a27de836524f0" providerId="LiveId" clId="{DCC5417D-E342-45B9-BF6A-0656CD3434E9}" dt="2024-11-11T09:21:36.409" v="95" actId="20577"/>
          <ac:spMkLst>
            <pc:docMk/>
            <pc:sldMk cId="3328692462" sldId="275"/>
            <ac:spMk id="5" creationId="{BA8CB765-2F60-4B66-A42F-31D3152CFA35}"/>
          </ac:spMkLst>
        </pc:spChg>
      </pc:sldChg>
      <pc:sldChg chg="modSp mod">
        <pc:chgData name="Iryna Abramova" userId="cf8a27de836524f0" providerId="LiveId" clId="{DCC5417D-E342-45B9-BF6A-0656CD3434E9}" dt="2024-11-11T09:22:23.152" v="102" actId="20577"/>
        <pc:sldMkLst>
          <pc:docMk/>
          <pc:sldMk cId="3043592159" sldId="276"/>
        </pc:sldMkLst>
        <pc:spChg chg="mod">
          <ac:chgData name="Iryna Abramova" userId="cf8a27de836524f0" providerId="LiveId" clId="{DCC5417D-E342-45B9-BF6A-0656CD3434E9}" dt="2024-11-11T09:22:23.152" v="102" actId="20577"/>
          <ac:spMkLst>
            <pc:docMk/>
            <pc:sldMk cId="3043592159" sldId="276"/>
            <ac:spMk id="3" creationId="{9BCA3457-C9D2-45F4-94E0-D592524736A0}"/>
          </ac:spMkLst>
        </pc:spChg>
      </pc:sldChg>
      <pc:sldChg chg="modSp mod">
        <pc:chgData name="Iryna Abramova" userId="cf8a27de836524f0" providerId="LiveId" clId="{DCC5417D-E342-45B9-BF6A-0656CD3434E9}" dt="2024-11-11T09:48:50.781" v="149" actId="20577"/>
        <pc:sldMkLst>
          <pc:docMk/>
          <pc:sldMk cId="4066858194" sldId="277"/>
        </pc:sldMkLst>
        <pc:spChg chg="mod">
          <ac:chgData name="Iryna Abramova" userId="cf8a27de836524f0" providerId="LiveId" clId="{DCC5417D-E342-45B9-BF6A-0656CD3434E9}" dt="2024-11-11T09:48:50.781" v="149" actId="20577"/>
          <ac:spMkLst>
            <pc:docMk/>
            <pc:sldMk cId="4066858194" sldId="277"/>
            <ac:spMk id="3" creationId="{DB532180-D8FF-4241-94EE-A27BB53DFDEB}"/>
          </ac:spMkLst>
        </pc:spChg>
      </pc:sldChg>
      <pc:sldChg chg="addSp modSp new mod">
        <pc:chgData name="Iryna Abramova" userId="cf8a27de836524f0" providerId="LiveId" clId="{DCC5417D-E342-45B9-BF6A-0656CD3434E9}" dt="2024-11-11T09:22:38.398" v="104" actId="1076"/>
        <pc:sldMkLst>
          <pc:docMk/>
          <pc:sldMk cId="1025036092" sldId="278"/>
        </pc:sldMkLst>
        <pc:spChg chg="add mod">
          <ac:chgData name="Iryna Abramova" userId="cf8a27de836524f0" providerId="LiveId" clId="{DCC5417D-E342-45B9-BF6A-0656CD3434E9}" dt="2024-11-11T09:22:38.398" v="104" actId="1076"/>
          <ac:spMkLst>
            <pc:docMk/>
            <pc:sldMk cId="1025036092" sldId="278"/>
            <ac:spMk id="3" creationId="{27A1CC3C-33CA-41BF-BCC4-06CCB4B95944}"/>
          </ac:spMkLst>
        </pc:spChg>
      </pc:sldChg>
      <pc:sldChg chg="addSp modSp new mod">
        <pc:chgData name="Iryna Abramova" userId="cf8a27de836524f0" providerId="LiveId" clId="{DCC5417D-E342-45B9-BF6A-0656CD3434E9}" dt="2024-11-11T09:49:02.724" v="151" actId="1076"/>
        <pc:sldMkLst>
          <pc:docMk/>
          <pc:sldMk cId="3032303409" sldId="279"/>
        </pc:sldMkLst>
        <pc:spChg chg="add mod">
          <ac:chgData name="Iryna Abramova" userId="cf8a27de836524f0" providerId="LiveId" clId="{DCC5417D-E342-45B9-BF6A-0656CD3434E9}" dt="2024-11-11T09:49:02.724" v="151" actId="1076"/>
          <ac:spMkLst>
            <pc:docMk/>
            <pc:sldMk cId="3032303409" sldId="279"/>
            <ac:spMk id="3" creationId="{5BE0AAB2-FE05-41E4-96A7-19765BC23B78}"/>
          </ac:spMkLst>
        </pc:spChg>
      </pc:sldChg>
      <pc:sldChg chg="addSp modSp new mod">
        <pc:chgData name="Iryna Abramova" userId="cf8a27de836524f0" providerId="LiveId" clId="{DCC5417D-E342-45B9-BF6A-0656CD3434E9}" dt="2024-11-11T10:44:25.786" v="206" actId="20577"/>
        <pc:sldMkLst>
          <pc:docMk/>
          <pc:sldMk cId="2579126919" sldId="280"/>
        </pc:sldMkLst>
        <pc:spChg chg="add mod">
          <ac:chgData name="Iryna Abramova" userId="cf8a27de836524f0" providerId="LiveId" clId="{DCC5417D-E342-45B9-BF6A-0656CD3434E9}" dt="2024-11-11T10:44:25.786" v="206" actId="20577"/>
          <ac:spMkLst>
            <pc:docMk/>
            <pc:sldMk cId="2579126919" sldId="280"/>
            <ac:spMk id="3" creationId="{68EB5868-2436-41A2-896E-6776CD99A757}"/>
          </ac:spMkLst>
        </pc:spChg>
      </pc:sldChg>
      <pc:sldChg chg="addSp modSp new mod">
        <pc:chgData name="Iryna Abramova" userId="cf8a27de836524f0" providerId="LiveId" clId="{DCC5417D-E342-45B9-BF6A-0656CD3434E9}" dt="2024-11-11T10:44:20.793" v="202" actId="113"/>
        <pc:sldMkLst>
          <pc:docMk/>
          <pc:sldMk cId="1442563327" sldId="281"/>
        </pc:sldMkLst>
        <pc:spChg chg="add mod">
          <ac:chgData name="Iryna Abramova" userId="cf8a27de836524f0" providerId="LiveId" clId="{DCC5417D-E342-45B9-BF6A-0656CD3434E9}" dt="2024-11-11T10:44:20.793" v="202" actId="113"/>
          <ac:spMkLst>
            <pc:docMk/>
            <pc:sldMk cId="1442563327" sldId="281"/>
            <ac:spMk id="3" creationId="{21CB0291-4293-464C-A92B-AC8450F044CA}"/>
          </ac:spMkLst>
        </pc:spChg>
      </pc:sldChg>
      <pc:sldChg chg="addSp modSp new mod">
        <pc:chgData name="Iryna Abramova" userId="cf8a27de836524f0" providerId="LiveId" clId="{DCC5417D-E342-45B9-BF6A-0656CD3434E9}" dt="2024-11-11T10:44:16.817" v="201" actId="113"/>
        <pc:sldMkLst>
          <pc:docMk/>
          <pc:sldMk cId="2536017350" sldId="282"/>
        </pc:sldMkLst>
        <pc:spChg chg="add mod">
          <ac:chgData name="Iryna Abramova" userId="cf8a27de836524f0" providerId="LiveId" clId="{DCC5417D-E342-45B9-BF6A-0656CD3434E9}" dt="2024-11-11T10:44:16.817" v="201" actId="113"/>
          <ac:spMkLst>
            <pc:docMk/>
            <pc:sldMk cId="2536017350" sldId="282"/>
            <ac:spMk id="3" creationId="{08CD204B-0EB5-4CA0-A3CC-8FF9D1330622}"/>
          </ac:spMkLst>
        </pc:spChg>
      </pc:sldChg>
      <pc:sldChg chg="addSp modSp new mod">
        <pc:chgData name="Iryna Abramova" userId="cf8a27de836524f0" providerId="LiveId" clId="{DCC5417D-E342-45B9-BF6A-0656CD3434E9}" dt="2024-11-11T10:44:11.225" v="200" actId="113"/>
        <pc:sldMkLst>
          <pc:docMk/>
          <pc:sldMk cId="3131510976" sldId="283"/>
        </pc:sldMkLst>
        <pc:spChg chg="add mod">
          <ac:chgData name="Iryna Abramova" userId="cf8a27de836524f0" providerId="LiveId" clId="{DCC5417D-E342-45B9-BF6A-0656CD3434E9}" dt="2024-11-11T10:44:11.225" v="200" actId="113"/>
          <ac:spMkLst>
            <pc:docMk/>
            <pc:sldMk cId="3131510976" sldId="283"/>
            <ac:spMk id="3" creationId="{7215F1D8-4F0A-45F3-8C80-0E89C063339D}"/>
          </ac:spMkLst>
        </pc:spChg>
      </pc:sldChg>
      <pc:sldChg chg="addSp modSp new mod">
        <pc:chgData name="Iryna Abramova" userId="cf8a27de836524f0" providerId="LiveId" clId="{DCC5417D-E342-45B9-BF6A-0656CD3434E9}" dt="2024-11-11T11:02:37.534" v="240" actId="113"/>
        <pc:sldMkLst>
          <pc:docMk/>
          <pc:sldMk cId="2564712722" sldId="284"/>
        </pc:sldMkLst>
        <pc:spChg chg="add mod">
          <ac:chgData name="Iryna Abramova" userId="cf8a27de836524f0" providerId="LiveId" clId="{DCC5417D-E342-45B9-BF6A-0656CD3434E9}" dt="2024-11-11T11:02:37.534" v="240" actId="113"/>
          <ac:spMkLst>
            <pc:docMk/>
            <pc:sldMk cId="2564712722" sldId="284"/>
            <ac:spMk id="3" creationId="{79A75074-E4FC-467B-98D8-5F70E161EA97}"/>
          </ac:spMkLst>
        </pc:spChg>
      </pc:sldChg>
      <pc:sldChg chg="addSp delSp modSp new mod">
        <pc:chgData name="Iryna Abramova" userId="cf8a27de836524f0" providerId="LiveId" clId="{DCC5417D-E342-45B9-BF6A-0656CD3434E9}" dt="2024-11-11T11:06:51.669" v="294" actId="122"/>
        <pc:sldMkLst>
          <pc:docMk/>
          <pc:sldMk cId="3204191167" sldId="285"/>
        </pc:sldMkLst>
        <pc:graphicFrameChg chg="add del mod">
          <ac:chgData name="Iryna Abramova" userId="cf8a27de836524f0" providerId="LiveId" clId="{DCC5417D-E342-45B9-BF6A-0656CD3434E9}" dt="2024-11-11T11:03:19.925" v="243"/>
          <ac:graphicFrameMkLst>
            <pc:docMk/>
            <pc:sldMk cId="3204191167" sldId="285"/>
            <ac:graphicFrameMk id="2" creationId="{55684A34-740F-4B6E-9029-B4933C6A2657}"/>
          </ac:graphicFrameMkLst>
        </pc:graphicFrameChg>
        <pc:graphicFrameChg chg="add del mod modGraphic">
          <ac:chgData name="Iryna Abramova" userId="cf8a27de836524f0" providerId="LiveId" clId="{DCC5417D-E342-45B9-BF6A-0656CD3434E9}" dt="2024-11-11T11:06:03.392" v="286" actId="21"/>
          <ac:graphicFrameMkLst>
            <pc:docMk/>
            <pc:sldMk cId="3204191167" sldId="285"/>
            <ac:graphicFrameMk id="3" creationId="{5DA9C9A1-94D8-4881-A2A2-076AAC860CF1}"/>
          </ac:graphicFrameMkLst>
        </pc:graphicFrameChg>
        <pc:graphicFrameChg chg="add mod modGraphic">
          <ac:chgData name="Iryna Abramova" userId="cf8a27de836524f0" providerId="LiveId" clId="{DCC5417D-E342-45B9-BF6A-0656CD3434E9}" dt="2024-11-11T11:06:51.669" v="294" actId="122"/>
          <ac:graphicFrameMkLst>
            <pc:docMk/>
            <pc:sldMk cId="3204191167" sldId="285"/>
            <ac:graphicFrameMk id="4" creationId="{A9AA681D-B6BA-4A0C-A43D-99AF64C64B92}"/>
          </ac:graphicFrameMkLst>
        </pc:graphicFrameChg>
      </pc:sldChg>
      <pc:sldChg chg="addSp modSp new mod">
        <pc:chgData name="Iryna Abramova" userId="cf8a27de836524f0" providerId="LiveId" clId="{DCC5417D-E342-45B9-BF6A-0656CD3434E9}" dt="2024-11-11T11:07:36.658" v="302" actId="14100"/>
        <pc:sldMkLst>
          <pc:docMk/>
          <pc:sldMk cId="4124612087" sldId="286"/>
        </pc:sldMkLst>
        <pc:graphicFrameChg chg="add mod modGraphic">
          <ac:chgData name="Iryna Abramova" userId="cf8a27de836524f0" providerId="LiveId" clId="{DCC5417D-E342-45B9-BF6A-0656CD3434E9}" dt="2024-11-11T11:07:36.658" v="302" actId="14100"/>
          <ac:graphicFrameMkLst>
            <pc:docMk/>
            <pc:sldMk cId="4124612087" sldId="286"/>
            <ac:graphicFrameMk id="2" creationId="{439D9ECE-FE5C-4E7F-985C-95427BD1818E}"/>
          </ac:graphicFrameMkLst>
        </pc:graphicFrameChg>
      </pc:sldChg>
      <pc:sldChg chg="addSp modSp new mod">
        <pc:chgData name="Iryna Abramova" userId="cf8a27de836524f0" providerId="LiveId" clId="{DCC5417D-E342-45B9-BF6A-0656CD3434E9}" dt="2024-11-11T11:12:37.432" v="349" actId="14100"/>
        <pc:sldMkLst>
          <pc:docMk/>
          <pc:sldMk cId="900638261" sldId="287"/>
        </pc:sldMkLst>
        <pc:graphicFrameChg chg="add mod modGraphic">
          <ac:chgData name="Iryna Abramova" userId="cf8a27de836524f0" providerId="LiveId" clId="{DCC5417D-E342-45B9-BF6A-0656CD3434E9}" dt="2024-11-11T11:12:37.432" v="349" actId="14100"/>
          <ac:graphicFrameMkLst>
            <pc:docMk/>
            <pc:sldMk cId="900638261" sldId="287"/>
            <ac:graphicFrameMk id="2" creationId="{47D93006-7B55-4C68-8175-C4DEB8FB418C}"/>
          </ac:graphicFrameMkLst>
        </pc:graphicFrameChg>
      </pc:sldChg>
      <pc:sldChg chg="addSp modSp new mod">
        <pc:chgData name="Iryna Abramova" userId="cf8a27de836524f0" providerId="LiveId" clId="{DCC5417D-E342-45B9-BF6A-0656CD3434E9}" dt="2024-11-11T11:12:28.544" v="348" actId="14100"/>
        <pc:sldMkLst>
          <pc:docMk/>
          <pc:sldMk cId="1927200618" sldId="288"/>
        </pc:sldMkLst>
        <pc:graphicFrameChg chg="add mod modGraphic">
          <ac:chgData name="Iryna Abramova" userId="cf8a27de836524f0" providerId="LiveId" clId="{DCC5417D-E342-45B9-BF6A-0656CD3434E9}" dt="2024-11-11T11:12:28.544" v="348" actId="14100"/>
          <ac:graphicFrameMkLst>
            <pc:docMk/>
            <pc:sldMk cId="1927200618" sldId="288"/>
            <ac:graphicFrameMk id="2" creationId="{E42E3ECB-890D-4DC7-9BED-AF4B89F25635}"/>
          </ac:graphicFrameMkLst>
        </pc:graphicFrameChg>
      </pc:sldChg>
      <pc:sldChg chg="addSp modSp new mod ord">
        <pc:chgData name="Iryna Abramova" userId="cf8a27de836524f0" providerId="LiveId" clId="{DCC5417D-E342-45B9-BF6A-0656CD3434E9}" dt="2024-11-11T11:15:43.171" v="375" actId="6549"/>
        <pc:sldMkLst>
          <pc:docMk/>
          <pc:sldMk cId="572009132" sldId="289"/>
        </pc:sldMkLst>
        <pc:spChg chg="add mod">
          <ac:chgData name="Iryna Abramova" userId="cf8a27de836524f0" providerId="LiveId" clId="{DCC5417D-E342-45B9-BF6A-0656CD3434E9}" dt="2024-11-11T11:15:43.171" v="375" actId="6549"/>
          <ac:spMkLst>
            <pc:docMk/>
            <pc:sldMk cId="572009132" sldId="289"/>
            <ac:spMk id="3" creationId="{FAF5EBF0-75CE-453B-A35A-F4B02E51BC96}"/>
          </ac:spMkLst>
        </pc:spChg>
        <pc:picChg chg="add mod modCrop">
          <ac:chgData name="Iryna Abramova" userId="cf8a27de836524f0" providerId="LiveId" clId="{DCC5417D-E342-45B9-BF6A-0656CD3434E9}" dt="2024-11-11T11:15:41.136" v="374" actId="1076"/>
          <ac:picMkLst>
            <pc:docMk/>
            <pc:sldMk cId="572009132" sldId="289"/>
            <ac:picMk id="5" creationId="{271A6D10-C51E-4E96-B67B-AF8D5F28CDC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90676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4173811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61B082-258B-483D-9ADA-86DF4A017829}"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0852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3777190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61B082-258B-483D-9ADA-86DF4A017829}"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6628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416469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1657521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1919113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1100306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071D42C-9766-4342-953F-0A8A77BC7237}" type="datetimeFigureOut">
              <a:rPr lang="uk-UA" smtClean="0"/>
              <a:t>11.11.2024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104784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380064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071D42C-9766-4342-953F-0A8A77BC7237}" type="datetimeFigureOut">
              <a:rPr lang="uk-UA" smtClean="0"/>
              <a:t>11.11.2024</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2732342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071D42C-9766-4342-953F-0A8A77BC7237}" type="datetimeFigureOut">
              <a:rPr lang="uk-UA" smtClean="0"/>
              <a:t>11.11.2024</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516458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71D42C-9766-4342-953F-0A8A77BC7237}" type="datetimeFigureOut">
              <a:rPr lang="uk-UA" smtClean="0"/>
              <a:t>11.11.2024</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3133863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3763076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071D42C-9766-4342-953F-0A8A77BC7237}" type="datetimeFigureOut">
              <a:rPr lang="uk-UA" smtClean="0"/>
              <a:t>11.11.2024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61B082-258B-483D-9ADA-86DF4A017829}" type="slidenum">
              <a:rPr lang="uk-UA" smtClean="0"/>
              <a:t>‹№›</a:t>
            </a:fld>
            <a:endParaRPr lang="uk-UA"/>
          </a:p>
        </p:txBody>
      </p:sp>
    </p:spTree>
    <p:extLst>
      <p:ext uri="{BB962C8B-B14F-4D97-AF65-F5344CB8AC3E}">
        <p14:creationId xmlns:p14="http://schemas.microsoft.com/office/powerpoint/2010/main" val="3652485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071D42C-9766-4342-953F-0A8A77BC7237}" type="datetimeFigureOut">
              <a:rPr lang="uk-UA" smtClean="0"/>
              <a:t>11.11.2024</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861B082-258B-483D-9ADA-86DF4A017829}" type="slidenum">
              <a:rPr lang="uk-UA" smtClean="0"/>
              <a:t>‹№›</a:t>
            </a:fld>
            <a:endParaRPr lang="uk-UA"/>
          </a:p>
        </p:txBody>
      </p:sp>
    </p:spTree>
    <p:extLst>
      <p:ext uri="{BB962C8B-B14F-4D97-AF65-F5344CB8AC3E}">
        <p14:creationId xmlns:p14="http://schemas.microsoft.com/office/powerpoint/2010/main" val="279563129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8DBC94-20B3-4C2C-8C57-14901C30FAB6}"/>
              </a:ext>
            </a:extLst>
          </p:cNvPr>
          <p:cNvSpPr>
            <a:spLocks noGrp="1"/>
          </p:cNvSpPr>
          <p:nvPr>
            <p:ph type="ctrTitle"/>
          </p:nvPr>
        </p:nvSpPr>
        <p:spPr>
          <a:xfrm>
            <a:off x="1916860" y="856129"/>
            <a:ext cx="8915399" cy="2262781"/>
          </a:xfrm>
        </p:spPr>
        <p:txBody>
          <a:bodyPr>
            <a:normAutofit fontScale="90000"/>
          </a:bodyPr>
          <a:lstStyle/>
          <a:p>
            <a:r>
              <a:rPr lang="uk-UA" dirty="0"/>
              <a:t>Тема 6. МІЖНАРОДНІ ВАЛЮТНО-ФІНАНСОВІ ВІДНОСИНИ</a:t>
            </a:r>
          </a:p>
        </p:txBody>
      </p:sp>
      <p:sp>
        <p:nvSpPr>
          <p:cNvPr id="3" name="Підзаголовок 2">
            <a:extLst>
              <a:ext uri="{FF2B5EF4-FFF2-40B4-BE49-F238E27FC236}">
                <a16:creationId xmlns:a16="http://schemas.microsoft.com/office/drawing/2014/main" id="{429896B7-8D15-4B6D-A917-C93F73B32E7E}"/>
              </a:ext>
            </a:extLst>
          </p:cNvPr>
          <p:cNvSpPr>
            <a:spLocks noGrp="1"/>
          </p:cNvSpPr>
          <p:nvPr>
            <p:ph type="subTitle" idx="1"/>
          </p:nvPr>
        </p:nvSpPr>
        <p:spPr>
          <a:xfrm>
            <a:off x="2391990" y="3620932"/>
            <a:ext cx="8915399" cy="1126283"/>
          </a:xfrm>
        </p:spPr>
        <p:txBody>
          <a:bodyPr>
            <a:noAutofit/>
          </a:bodyPr>
          <a:lstStyle/>
          <a:p>
            <a:pPr marL="457200" indent="-457200" algn="l">
              <a:buAutoNum type="arabicPeriod"/>
            </a:pPr>
            <a:r>
              <a:rPr lang="uk-UA" sz="1600" dirty="0"/>
              <a:t>Сутність валютно-фінансових відносин і механізм міжнародних розрахунків</a:t>
            </a:r>
          </a:p>
          <a:p>
            <a:pPr marL="457200" indent="-457200" algn="l">
              <a:buAutoNum type="arabicPeriod"/>
            </a:pPr>
            <a:r>
              <a:rPr lang="uk-UA" sz="1600" dirty="0"/>
              <a:t>Валютний курс та режими його регулювання</a:t>
            </a:r>
          </a:p>
          <a:p>
            <a:pPr marL="457200" indent="-457200" algn="l">
              <a:buAutoNum type="arabicPeriod"/>
            </a:pPr>
            <a:r>
              <a:rPr lang="uk-UA" sz="1600" dirty="0"/>
              <a:t>Еволюція світової валютної системи</a:t>
            </a:r>
          </a:p>
          <a:p>
            <a:pPr marL="457200" indent="-457200" algn="l">
              <a:buAutoNum type="arabicPeriod"/>
            </a:pPr>
            <a:r>
              <a:rPr lang="uk-UA" sz="1600" dirty="0"/>
              <a:t> Платіжний баланс країни</a:t>
            </a:r>
          </a:p>
        </p:txBody>
      </p:sp>
    </p:spTree>
    <p:extLst>
      <p:ext uri="{BB962C8B-B14F-4D97-AF65-F5344CB8AC3E}">
        <p14:creationId xmlns:p14="http://schemas.microsoft.com/office/powerpoint/2010/main" val="239471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12B5E6-2FDF-45A5-9AA1-B563A2255C8F}"/>
              </a:ext>
            </a:extLst>
          </p:cNvPr>
          <p:cNvSpPr txBox="1"/>
          <p:nvPr/>
        </p:nvSpPr>
        <p:spPr>
          <a:xfrm>
            <a:off x="1945341" y="1028343"/>
            <a:ext cx="8320877" cy="3416320"/>
          </a:xfrm>
          <a:prstGeom prst="rect">
            <a:avLst/>
          </a:prstGeom>
          <a:noFill/>
        </p:spPr>
        <p:txBody>
          <a:bodyPr wrap="square">
            <a:spAutoFit/>
          </a:bodyPr>
          <a:lstStyle/>
          <a:p>
            <a:pPr algn="just"/>
            <a:r>
              <a:rPr lang="uk-UA" dirty="0"/>
              <a:t>Особливе місце в міжнародній валютній ліквідності займає </a:t>
            </a:r>
            <a:r>
              <a:rPr lang="uk-UA" b="1" dirty="0"/>
              <a:t>золото</a:t>
            </a:r>
            <a:r>
              <a:rPr lang="uk-UA" dirty="0"/>
              <a:t>. Воно використовується як надзвичайний засіб покриття міжнародних зобов'язань шляхом продажу на ринку за необхідну іноземну валюту або передачі кредитору в якості застави при отриманні іноземних позик. </a:t>
            </a:r>
          </a:p>
          <a:p>
            <a:pPr algn="just"/>
            <a:r>
              <a:rPr lang="uk-UA" dirty="0"/>
              <a:t>Останнім часом спостерігається стійка тенденція до підвищення валютного компонента в загальній структурі міжнародних ліквідних активів, при цьому золото продовжує враховуватися за фіксованою ціною у 35 СПЗ за </a:t>
            </a:r>
            <a:r>
              <a:rPr lang="uk-UA" dirty="0" err="1"/>
              <a:t>тройську</a:t>
            </a:r>
            <a:r>
              <a:rPr lang="uk-UA" dirty="0"/>
              <a:t> унцію, що значно нижче ринкової ціни. Максимальна кількість золотих резервів припадає на частку промислово розвинених держав з урахуванням депозитів в Європейському валютному інституті (77% від усього світового запасу).</a:t>
            </a:r>
          </a:p>
        </p:txBody>
      </p:sp>
    </p:spTree>
    <p:extLst>
      <p:ext uri="{BB962C8B-B14F-4D97-AF65-F5344CB8AC3E}">
        <p14:creationId xmlns:p14="http://schemas.microsoft.com/office/powerpoint/2010/main" val="1537571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CB7B50-CB23-4E31-A217-0F4902FCE010}"/>
              </a:ext>
            </a:extLst>
          </p:cNvPr>
          <p:cNvSpPr txBox="1"/>
          <p:nvPr/>
        </p:nvSpPr>
        <p:spPr>
          <a:xfrm>
            <a:off x="2348345" y="612845"/>
            <a:ext cx="8395855" cy="3970318"/>
          </a:xfrm>
          <a:prstGeom prst="rect">
            <a:avLst/>
          </a:prstGeom>
          <a:noFill/>
        </p:spPr>
        <p:txBody>
          <a:bodyPr wrap="square">
            <a:spAutoFit/>
          </a:bodyPr>
          <a:lstStyle/>
          <a:p>
            <a:pPr algn="just"/>
            <a:r>
              <a:rPr lang="uk-UA" dirty="0"/>
              <a:t>Валютні цінності обертаються на валютному ринку в найрізноманітніших формах. Мова йде про обіг міжнародних засобів платежу, в яких здійснюються відповідні розрахункові операції. Основою цих коштів є виражені в іноземній валюті міжнародні платіжні зобов'язання юридичних і фізичних осіб однієї країни по відношенню до юридичних і фізичних осіб іншої країни. </a:t>
            </a:r>
          </a:p>
          <a:p>
            <a:pPr algn="just"/>
            <a:r>
              <a:rPr lang="uk-UA" dirty="0"/>
              <a:t>У структурі цих зобов'язань велику питому вагу займають зобов'язання офіційних державних органів і урядів. У період зародження валютного ринку основним засобом міжнародних розрахунків був комерційний перекладний вексель, який у міжнародному обігові замінювали дорогоцінні метали (золото). Комерційні векселі насамперед почали використовуватися саме у зовнішній торгівлі і лише потім - у внутрішній. Останнім часом переказні векселі все більше витісняються іншими кредитними способами міжнародних розрахунків</a:t>
            </a:r>
          </a:p>
        </p:txBody>
      </p:sp>
    </p:spTree>
    <p:extLst>
      <p:ext uri="{BB962C8B-B14F-4D97-AF65-F5344CB8AC3E}">
        <p14:creationId xmlns:p14="http://schemas.microsoft.com/office/powerpoint/2010/main" val="605373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CE0712-3245-4641-B8C3-594974517F89}"/>
              </a:ext>
            </a:extLst>
          </p:cNvPr>
          <p:cNvSpPr txBox="1"/>
          <p:nvPr/>
        </p:nvSpPr>
        <p:spPr>
          <a:xfrm>
            <a:off x="1849581" y="786211"/>
            <a:ext cx="9227127" cy="4524315"/>
          </a:xfrm>
          <a:prstGeom prst="rect">
            <a:avLst/>
          </a:prstGeom>
          <a:noFill/>
        </p:spPr>
        <p:txBody>
          <a:bodyPr wrap="square">
            <a:spAutoFit/>
          </a:bodyPr>
          <a:lstStyle/>
          <a:p>
            <a:pPr algn="just"/>
            <a:r>
              <a:rPr lang="uk-UA" b="1" dirty="0"/>
              <a:t>Переказний вексель (тратта), </a:t>
            </a:r>
            <a:r>
              <a:rPr lang="uk-UA" dirty="0"/>
              <a:t>що використовується в міжнародній торгівлі, є розпорядженням, яке вимагає від банку, що представляє імпортера, заплатити експортеру в обумовленій валюті певну кількість грошей. Переказний вексель може бути оплачений негайно або протягом певного періоду  через 30, 60 або 90 днів. У випадку, коли його оплата відкладається, він може бути реалізований на відкритому ринку цінних паперів. Така практика має значне поширення. </a:t>
            </a:r>
          </a:p>
          <a:p>
            <a:pPr algn="just"/>
            <a:r>
              <a:rPr lang="uk-UA" dirty="0"/>
              <a:t>З другої половини ХХ ст. в структурі міжнародного </a:t>
            </a:r>
            <a:r>
              <a:rPr lang="uk-UA" dirty="0" err="1"/>
              <a:t>валютнокредитного</a:t>
            </a:r>
            <a:r>
              <a:rPr lang="uk-UA" dirty="0"/>
              <a:t> обміну найбільшого поширення набули електронні перекази. Зазначені операції здійснюються банківськими установами різних країн, які підтримують взаємні кореспондентські відносини, відкриваючи для цього один у одного поточні рахунки - </a:t>
            </a:r>
            <a:r>
              <a:rPr lang="uk-UA" b="1" dirty="0"/>
              <a:t>авуари (</a:t>
            </a:r>
            <a:r>
              <a:rPr lang="en-GB" b="1" dirty="0"/>
              <a:t>assets). </a:t>
            </a:r>
            <a:r>
              <a:rPr lang="uk-UA" dirty="0"/>
              <a:t>Кореспондентські рахунки використовуються для збереження валютних ресурсів, здійснення взаємних платежів і переказів. Завдяки широкому використанню сучасних засобів зв'язку переказ грошових ресурсів здійснюється у найкоротші терміни - не пізніше другого дня після здійснення торговельної операції</a:t>
            </a:r>
          </a:p>
        </p:txBody>
      </p:sp>
    </p:spTree>
    <p:extLst>
      <p:ext uri="{BB962C8B-B14F-4D97-AF65-F5344CB8AC3E}">
        <p14:creationId xmlns:p14="http://schemas.microsoft.com/office/powerpoint/2010/main" val="1906934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D8DC4B-C812-4128-ACD6-D097DB0FA9AF}"/>
              </a:ext>
            </a:extLst>
          </p:cNvPr>
          <p:cNvSpPr txBox="1"/>
          <p:nvPr/>
        </p:nvSpPr>
        <p:spPr>
          <a:xfrm>
            <a:off x="1267690" y="1347181"/>
            <a:ext cx="10016837" cy="3416320"/>
          </a:xfrm>
          <a:prstGeom prst="rect">
            <a:avLst/>
          </a:prstGeom>
          <a:noFill/>
        </p:spPr>
        <p:txBody>
          <a:bodyPr wrap="square">
            <a:spAutoFit/>
          </a:bodyPr>
          <a:lstStyle/>
          <a:p>
            <a:pPr algn="just"/>
            <a:r>
              <a:rPr lang="uk-UA" b="1" dirty="0"/>
              <a:t>Світовий валютний (</a:t>
            </a:r>
            <a:r>
              <a:rPr lang="uk-UA" b="1" dirty="0" err="1"/>
              <a:t>форексний</a:t>
            </a:r>
            <a:r>
              <a:rPr lang="uk-UA" b="1" dirty="0"/>
              <a:t>) </a:t>
            </a:r>
            <a:r>
              <a:rPr lang="uk-UA" dirty="0"/>
              <a:t>ринок включає окремі ринки, локалізовані в різних регіонах світу, центрах міжнародної торгівлі і валютно-фінансових операцій. На валютному ринку здійснюється широке коло операцій, пов'язаних із зовнішньоторговельними розрахунками, міграцією капіталу, туризмом, а також зі страхуванням валютних ризиків і проведенням інтервенційних заходів. </a:t>
            </a:r>
          </a:p>
          <a:p>
            <a:pPr algn="just"/>
            <a:r>
              <a:rPr lang="uk-UA" dirty="0"/>
              <a:t>З одного боку, </a:t>
            </a:r>
            <a:r>
              <a:rPr lang="uk-UA" b="1" dirty="0"/>
              <a:t>валютний ринок - </a:t>
            </a:r>
            <a:r>
              <a:rPr lang="uk-UA" dirty="0"/>
              <a:t>це особливий інституціональний механізм, що опосередкує відносини з </a:t>
            </a:r>
            <a:r>
              <a:rPr lang="uk-UA" dirty="0" err="1"/>
              <a:t>купівліпродажу</a:t>
            </a:r>
            <a:r>
              <a:rPr lang="uk-UA" dirty="0"/>
              <a:t> іноземної валюти між банками, брокерами та іншими фінансовими інститутами. З іншого боку, валютний ринок обслуговує відносини між банками і клієнтами (як корпоративними, так урядовими й індивідуальними). Таким чином, учасниками валютного ринку є комерційні і центральні банки, урядові одиниці, брокерські організації, фінансові інститути, промислово-торгові фірми і фізичні особи, які оперують валютою.</a:t>
            </a:r>
          </a:p>
        </p:txBody>
      </p:sp>
    </p:spTree>
    <p:extLst>
      <p:ext uri="{BB962C8B-B14F-4D97-AF65-F5344CB8AC3E}">
        <p14:creationId xmlns:p14="http://schemas.microsoft.com/office/powerpoint/2010/main" val="2702846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2A461C-3CA8-493A-8FAF-1F31E775A304}"/>
              </a:ext>
            </a:extLst>
          </p:cNvPr>
          <p:cNvSpPr txBox="1"/>
          <p:nvPr/>
        </p:nvSpPr>
        <p:spPr>
          <a:xfrm>
            <a:off x="3049732" y="889844"/>
            <a:ext cx="7652904" cy="3970318"/>
          </a:xfrm>
          <a:prstGeom prst="rect">
            <a:avLst/>
          </a:prstGeom>
          <a:noFill/>
        </p:spPr>
        <p:txBody>
          <a:bodyPr wrap="square">
            <a:spAutoFit/>
          </a:bodyPr>
          <a:lstStyle/>
          <a:p>
            <a:pPr algn="just"/>
            <a:r>
              <a:rPr lang="uk-UA" dirty="0"/>
              <a:t>Під міжнародним валютним ринком розуміють ланцюг тісно пов'язаних між собою системою кабельних і супутникових комунікацій регіональних валютних ринків. Між ними існує перелив коштів залежно від поточної інформації і прогнозів провідних учасників ринку щодо можливого стану окремих валют. Виділяються такі найбільші регіональні валютні ринки, як Європейський (у Лондоні, Франкфурті-на-Майні, Парижі, </a:t>
            </a:r>
            <a:r>
              <a:rPr lang="uk-UA" dirty="0" err="1"/>
              <a:t>Цюриху</a:t>
            </a:r>
            <a:r>
              <a:rPr lang="uk-UA" dirty="0"/>
              <a:t>), Американський (у Нью-Йорку, Чикаго, Лос-</a:t>
            </a:r>
            <a:r>
              <a:rPr lang="uk-UA" dirty="0" err="1"/>
              <a:t>Анджелесі</a:t>
            </a:r>
            <a:r>
              <a:rPr lang="uk-UA" dirty="0"/>
              <a:t>, Монреалі) і Азійський (у Токіо, Гонконгу, Сінгапурі, Бахрейні). Річний обсяг угод на цих валютних ринках становить, за оцінками провідних центральних банків, понад 450 трлн </a:t>
            </a:r>
            <a:r>
              <a:rPr lang="uk-UA" dirty="0" err="1"/>
              <a:t>дол</a:t>
            </a:r>
            <a:r>
              <a:rPr lang="uk-UA" dirty="0"/>
              <a:t>. На цих ринках котируються провідні валюти світу. Оскільки окремі регіональні валютні ринки знаходяться в різних часових поясах, міжнародний валютний ринок працює цілодобово.</a:t>
            </a:r>
          </a:p>
        </p:txBody>
      </p:sp>
    </p:spTree>
    <p:extLst>
      <p:ext uri="{BB962C8B-B14F-4D97-AF65-F5344CB8AC3E}">
        <p14:creationId xmlns:p14="http://schemas.microsoft.com/office/powerpoint/2010/main" val="2591232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035622-EA5C-4F80-8E83-4B504D9520E7}"/>
              </a:ext>
            </a:extLst>
          </p:cNvPr>
          <p:cNvSpPr txBox="1"/>
          <p:nvPr/>
        </p:nvSpPr>
        <p:spPr>
          <a:xfrm>
            <a:off x="2389909" y="1028343"/>
            <a:ext cx="7793181" cy="5355312"/>
          </a:xfrm>
          <a:prstGeom prst="rect">
            <a:avLst/>
          </a:prstGeom>
          <a:noFill/>
        </p:spPr>
        <p:txBody>
          <a:bodyPr wrap="square">
            <a:spAutoFit/>
          </a:bodyPr>
          <a:lstStyle/>
          <a:p>
            <a:pPr algn="just"/>
            <a:r>
              <a:rPr lang="uk-UA" dirty="0"/>
              <a:t>Економічні агенти також можуть скористатися послугами термінового </a:t>
            </a:r>
            <a:r>
              <a:rPr lang="uk-UA" b="1" dirty="0"/>
              <a:t>форвардного (</a:t>
            </a:r>
            <a:r>
              <a:rPr lang="en-GB" b="1" dirty="0"/>
              <a:t>forward) </a:t>
            </a:r>
            <a:r>
              <a:rPr lang="uk-UA" dirty="0"/>
              <a:t>валютного ринку. Якщо учаснику валютного ринку буде потрібно купити іноземну валюту через певний період часу, він може укласти так званий строковий контракт на купівлю цієї валюти. Своєрідною комбінацією операцій </a:t>
            </a:r>
            <a:r>
              <a:rPr lang="uk-UA" dirty="0" err="1"/>
              <a:t>спот</a:t>
            </a:r>
            <a:r>
              <a:rPr lang="uk-UA" dirty="0"/>
              <a:t> і форвардних операцій виступають операції </a:t>
            </a:r>
            <a:r>
              <a:rPr lang="uk-UA" dirty="0" err="1"/>
              <a:t>своп</a:t>
            </a:r>
            <a:r>
              <a:rPr lang="uk-UA" dirty="0"/>
              <a:t> (</a:t>
            </a:r>
            <a:r>
              <a:rPr lang="en-GB" dirty="0"/>
              <a:t>swap), </a:t>
            </a:r>
            <a:r>
              <a:rPr lang="uk-UA" dirty="0"/>
              <a:t>коли відбувається купівля іноземної валюти в обмін на вітчизняну з наступним викупом. До термінових валютних контрактів відносяться також ф'ючерсні контракти і валютні опціони. Як форвардний, так і ф'ючерсний (</a:t>
            </a:r>
            <a:r>
              <a:rPr lang="en-GB" dirty="0"/>
              <a:t>futures) </a:t>
            </a:r>
            <a:r>
              <a:rPr lang="uk-UA" dirty="0"/>
              <a:t>контракт являє собою угоду між двома сторонами про обмін фіксованої кількості валюти на певну дату в майбутньому за заздалегідь обумовленим (терміновим) валютним курсом. </a:t>
            </a:r>
          </a:p>
          <a:p>
            <a:pPr algn="just"/>
            <a:r>
              <a:rPr lang="uk-UA" b="1" dirty="0"/>
              <a:t>Валютний опціон (</a:t>
            </a:r>
            <a:r>
              <a:rPr lang="en-GB" b="1" dirty="0"/>
              <a:t>option) </a:t>
            </a:r>
            <a:r>
              <a:rPr lang="uk-UA" dirty="0"/>
              <a:t>- це контракт, який надає право (але не зобов'язання) одному з учасників угоди купити або продати певну кількість іноземної валюти за фіксованою ціною протягом деякого періоду часу. Покупець опціону виплачує премію його продавцеві замість його зобов'язань реалізувати вищевказане право</a:t>
            </a:r>
          </a:p>
        </p:txBody>
      </p:sp>
    </p:spTree>
    <p:extLst>
      <p:ext uri="{BB962C8B-B14F-4D97-AF65-F5344CB8AC3E}">
        <p14:creationId xmlns:p14="http://schemas.microsoft.com/office/powerpoint/2010/main" val="3302717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8B2524-6BA1-43DD-B6FB-6DF7A527F4E4}"/>
              </a:ext>
            </a:extLst>
          </p:cNvPr>
          <p:cNvSpPr txBox="1"/>
          <p:nvPr/>
        </p:nvSpPr>
        <p:spPr>
          <a:xfrm>
            <a:off x="1662545" y="1028343"/>
            <a:ext cx="9518073" cy="3139321"/>
          </a:xfrm>
          <a:prstGeom prst="rect">
            <a:avLst/>
          </a:prstGeom>
          <a:noFill/>
        </p:spPr>
        <p:txBody>
          <a:bodyPr wrap="square">
            <a:spAutoFit/>
          </a:bodyPr>
          <a:lstStyle/>
          <a:p>
            <a:pPr algn="just"/>
            <a:r>
              <a:rPr lang="uk-UA" b="1" dirty="0"/>
              <a:t>Валютні обмеження </a:t>
            </a:r>
            <a:r>
              <a:rPr lang="uk-UA" dirty="0"/>
              <a:t>– система економічних, правових та організаційних заходів, що регламентують операції з національною та іноземною валютою, золотом тощо, з метою регулювання валютного курсу і платіжного балансу, а також розв’язання політичних проблем у світовому співтоваристві. Валютні обмеження можуть вводитися як окремими країнами або групою країн, так і міжнародними організаціями. </a:t>
            </a:r>
          </a:p>
          <a:p>
            <a:pPr algn="just"/>
            <a:r>
              <a:rPr lang="uk-UA" dirty="0"/>
              <a:t>В системі валютного регулювання основне місце відводиться урядовим заходам, що обмежують або жорстко регламентують обмін вітчизняної валюти на іноземну, і навпаки, тобто її конвертованість. Зміст поняття «конвертованість» полягає у здатності вільного обміну національної грошової одиниці на інші валюти, в можливості купівлі та продажу іноземної валюти.</a:t>
            </a:r>
          </a:p>
        </p:txBody>
      </p:sp>
    </p:spTree>
    <p:extLst>
      <p:ext uri="{BB962C8B-B14F-4D97-AF65-F5344CB8AC3E}">
        <p14:creationId xmlns:p14="http://schemas.microsoft.com/office/powerpoint/2010/main" val="1193659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9A180E-D78B-429C-B59B-C5CAC1C5FC6E}"/>
              </a:ext>
            </a:extLst>
          </p:cNvPr>
          <p:cNvSpPr txBox="1"/>
          <p:nvPr/>
        </p:nvSpPr>
        <p:spPr>
          <a:xfrm>
            <a:off x="2888673" y="1870363"/>
            <a:ext cx="7341176" cy="2585323"/>
          </a:xfrm>
          <a:prstGeom prst="rect">
            <a:avLst/>
          </a:prstGeom>
          <a:noFill/>
        </p:spPr>
        <p:txBody>
          <a:bodyPr wrap="square">
            <a:spAutoFit/>
          </a:bodyPr>
          <a:lstStyle/>
          <a:p>
            <a:pPr algn="just"/>
            <a:r>
              <a:rPr lang="uk-UA" b="1" dirty="0"/>
              <a:t>Конвертованість – </a:t>
            </a:r>
            <a:r>
              <a:rPr lang="uk-UA" dirty="0"/>
              <a:t>це загальноекономічна категорія, що включає в себе широке коло проблем, які не зводяться тільки до операцій з обміну валют. Це невід'ємний атрибут ринкової економіки, без якого країна не може ефективно включитися в міжнародний поділ праці, в різні структури світового ринку. Конвертованість передбачає відкритість економіки, лібералізацію зовнішньоекономічних зв'язків, вільну міграцію праці і капіталу, при цьому збалансованість експортних та імпортних операцій досягається економічними методами</a:t>
            </a:r>
          </a:p>
        </p:txBody>
      </p:sp>
    </p:spTree>
    <p:extLst>
      <p:ext uri="{BB962C8B-B14F-4D97-AF65-F5344CB8AC3E}">
        <p14:creationId xmlns:p14="http://schemas.microsoft.com/office/powerpoint/2010/main" val="1865912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1F65F5-2C28-4AB7-85E2-D3D582AB79A1}"/>
              </a:ext>
            </a:extLst>
          </p:cNvPr>
          <p:cNvSpPr txBox="1"/>
          <p:nvPr/>
        </p:nvSpPr>
        <p:spPr>
          <a:xfrm>
            <a:off x="2098965" y="1166843"/>
            <a:ext cx="8790708" cy="3139321"/>
          </a:xfrm>
          <a:prstGeom prst="rect">
            <a:avLst/>
          </a:prstGeom>
          <a:noFill/>
        </p:spPr>
        <p:txBody>
          <a:bodyPr wrap="square">
            <a:spAutoFit/>
          </a:bodyPr>
          <a:lstStyle/>
          <a:p>
            <a:pPr algn="just"/>
            <a:r>
              <a:rPr lang="uk-UA" dirty="0"/>
              <a:t>Теорія і практика розрізняють повну і часткову конвертованість. Відповідно до цього валюти різних країн можуть бути віднесені до трьох категорій. До </a:t>
            </a:r>
            <a:r>
              <a:rPr lang="uk-UA" b="1" dirty="0"/>
              <a:t>першої категорії </a:t>
            </a:r>
            <a:r>
              <a:rPr lang="uk-UA" dirty="0"/>
              <a:t>– вільно конвертованих або повністю конвертованих – відносять ті валюти, які можуть вільно (без будь-яких обмежень) використовуватися за кордоном за всіма видами операцій платіжного балансу. Сьогодні існує обмежена кількість країн, валюти яких діють у режимі повної конвертованості, в тому числі економічно розвинені країни і всі держави-члени ЄС. Друга категорія – частково конвертовані валюти – може бути розбита на дві підгрупи. До першої підгрупи відносять внутрішньо конвертовану валюту, яка має можливість вільного обміну на іноземну тільки на території своєї країни</a:t>
            </a:r>
          </a:p>
        </p:txBody>
      </p:sp>
    </p:spTree>
    <p:extLst>
      <p:ext uri="{BB962C8B-B14F-4D97-AF65-F5344CB8AC3E}">
        <p14:creationId xmlns:p14="http://schemas.microsoft.com/office/powerpoint/2010/main" val="658466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E31342-8964-4BE8-ABCD-64C9A2627569}"/>
              </a:ext>
            </a:extLst>
          </p:cNvPr>
          <p:cNvSpPr txBox="1"/>
          <p:nvPr/>
        </p:nvSpPr>
        <p:spPr>
          <a:xfrm>
            <a:off x="1766455" y="474345"/>
            <a:ext cx="9663545" cy="3970318"/>
          </a:xfrm>
          <a:prstGeom prst="rect">
            <a:avLst/>
          </a:prstGeom>
          <a:noFill/>
        </p:spPr>
        <p:txBody>
          <a:bodyPr wrap="square">
            <a:spAutoFit/>
          </a:bodyPr>
          <a:lstStyle/>
          <a:p>
            <a:pPr algn="just"/>
            <a:r>
              <a:rPr lang="uk-UA" b="1" dirty="0"/>
              <a:t>Друга підгрупа </a:t>
            </a:r>
            <a:r>
              <a:rPr lang="uk-UA" dirty="0"/>
              <a:t>об'єднує валюту з зовнішньою конвертованістю, за якої дозволяється використання національної валюти в міжнародних розрахунках за окремими видами операцій платіжного балансу і переважно для нерезидентів. Мова йде про надання можливості зазначеним особам здійснювати перекази цієї валюти за кордон і вільно обмінювати зароблену в цій країні валюту на будь-яку іноземну. </a:t>
            </a:r>
          </a:p>
          <a:p>
            <a:pPr algn="just"/>
            <a:r>
              <a:rPr lang="uk-UA" dirty="0"/>
              <a:t>Країн, які мають частково конвертовану валюту, значно більше, ніж країн із вільно конвертованою валютою. Однак найбільша кількість країн у світі має неконвертовані валюту, тобто валюту третьої категорії. </a:t>
            </a:r>
          </a:p>
          <a:p>
            <a:pPr algn="just"/>
            <a:r>
              <a:rPr lang="uk-UA" dirty="0"/>
              <a:t>Відповідно до вимог Статуту МВФ валюта не може мати статус конвертованості, якщо обмеження зачіпають платежі по поточним міжнародним операціям, таким як платежі за результатами зовнішньої торгівлі, короткострокові банківські та кредитні операції, платежі з погашення позик і відсотків по них, грошові перекази некомерційного характеру тощо. </a:t>
            </a:r>
          </a:p>
        </p:txBody>
      </p:sp>
    </p:spTree>
    <p:extLst>
      <p:ext uri="{BB962C8B-B14F-4D97-AF65-F5344CB8AC3E}">
        <p14:creationId xmlns:p14="http://schemas.microsoft.com/office/powerpoint/2010/main" val="3668089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074FE3-9136-4956-9778-F8C91F68FD59}"/>
              </a:ext>
            </a:extLst>
          </p:cNvPr>
          <p:cNvSpPr txBox="1"/>
          <p:nvPr/>
        </p:nvSpPr>
        <p:spPr>
          <a:xfrm>
            <a:off x="2883478" y="695144"/>
            <a:ext cx="6099462" cy="646331"/>
          </a:xfrm>
          <a:prstGeom prst="rect">
            <a:avLst/>
          </a:prstGeom>
          <a:noFill/>
        </p:spPr>
        <p:txBody>
          <a:bodyPr wrap="square">
            <a:spAutoFit/>
          </a:bodyPr>
          <a:lstStyle/>
          <a:p>
            <a:pPr marL="457200" indent="-457200" algn="ctr">
              <a:buAutoNum type="arabicPeriod"/>
            </a:pPr>
            <a:r>
              <a:rPr lang="uk-UA" b="1" dirty="0"/>
              <a:t>Сутність валютно-фінансових відносин і механізм міжнародних розрахунків</a:t>
            </a:r>
          </a:p>
        </p:txBody>
      </p:sp>
      <p:sp>
        <p:nvSpPr>
          <p:cNvPr id="5" name="TextBox 4">
            <a:extLst>
              <a:ext uri="{FF2B5EF4-FFF2-40B4-BE49-F238E27FC236}">
                <a16:creationId xmlns:a16="http://schemas.microsoft.com/office/drawing/2014/main" id="{6085C7B8-4AAC-40C5-90F7-D8BB63C8B04C}"/>
              </a:ext>
            </a:extLst>
          </p:cNvPr>
          <p:cNvSpPr txBox="1"/>
          <p:nvPr/>
        </p:nvSpPr>
        <p:spPr>
          <a:xfrm>
            <a:off x="1891553" y="1972236"/>
            <a:ext cx="9135035" cy="2862322"/>
          </a:xfrm>
          <a:prstGeom prst="rect">
            <a:avLst/>
          </a:prstGeom>
          <a:noFill/>
        </p:spPr>
        <p:txBody>
          <a:bodyPr wrap="square">
            <a:spAutoFit/>
          </a:bodyPr>
          <a:lstStyle/>
          <a:p>
            <a:pPr algn="just"/>
            <a:r>
              <a:rPr lang="uk-UA" sz="2000" b="1" dirty="0"/>
              <a:t>Міжнародні валютні відносини </a:t>
            </a:r>
            <a:r>
              <a:rPr lang="uk-UA" sz="2000" dirty="0"/>
              <a:t>– це сукупність суспільних відносин, що складаються при функціонуванні валюти у світовому господарстві та обслуговують взаємний обмін результатами діяльності національних господарств. </a:t>
            </a:r>
          </a:p>
          <a:p>
            <a:pPr algn="just"/>
            <a:r>
              <a:rPr lang="uk-UA" sz="2000" dirty="0"/>
              <a:t>Розвиток міжнародних валютних відносин обумовлений зростанням продуктивних сил, створенням світового ринку, поглибленням міжнародного поділу праці (МПП), формуванням світової системи господарства, інтернаціоналізацією і глобалізацією господарських зв'язків.</a:t>
            </a:r>
          </a:p>
        </p:txBody>
      </p:sp>
    </p:spTree>
    <p:extLst>
      <p:ext uri="{BB962C8B-B14F-4D97-AF65-F5344CB8AC3E}">
        <p14:creationId xmlns:p14="http://schemas.microsoft.com/office/powerpoint/2010/main" val="3745979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705642-022A-4D14-ADCE-EF22E4DB6544}"/>
              </a:ext>
            </a:extLst>
          </p:cNvPr>
          <p:cNvSpPr txBox="1"/>
          <p:nvPr/>
        </p:nvSpPr>
        <p:spPr>
          <a:xfrm>
            <a:off x="3278332" y="1193908"/>
            <a:ext cx="6099462" cy="646331"/>
          </a:xfrm>
          <a:prstGeom prst="rect">
            <a:avLst/>
          </a:prstGeom>
          <a:noFill/>
        </p:spPr>
        <p:txBody>
          <a:bodyPr wrap="square">
            <a:spAutoFit/>
          </a:bodyPr>
          <a:lstStyle/>
          <a:p>
            <a:pPr algn="ctr"/>
            <a:r>
              <a:rPr lang="ru-RU" b="1" dirty="0">
                <a:latin typeface="Times New Roman" panose="02020603050405020304" pitchFamily="18" charset="0"/>
                <a:cs typeface="Times New Roman" panose="02020603050405020304" pitchFamily="18" charset="0"/>
              </a:rPr>
              <a:t>2. ВАЛЮТНИЙ КУРС ТА РЕЖИМИ ЙОГО РЕГУЛЮВАННЯ</a:t>
            </a:r>
            <a:endParaRPr lang="uk-UA"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A8CB765-2F60-4B66-A42F-31D3152CFA35}"/>
              </a:ext>
            </a:extLst>
          </p:cNvPr>
          <p:cNvSpPr txBox="1"/>
          <p:nvPr/>
        </p:nvSpPr>
        <p:spPr>
          <a:xfrm>
            <a:off x="1766455" y="2136339"/>
            <a:ext cx="9871363" cy="2535566"/>
          </a:xfrm>
          <a:prstGeom prst="rect">
            <a:avLst/>
          </a:prstGeom>
          <a:noFill/>
        </p:spPr>
        <p:txBody>
          <a:bodyPr wrap="square">
            <a:spAutoFit/>
          </a:bodyPr>
          <a:lstStyle/>
          <a:p>
            <a:pPr algn="just">
              <a:lnSpc>
                <a:spcPct val="150000"/>
              </a:lnSpc>
            </a:pPr>
            <a:r>
              <a:rPr lang="uk-UA" b="1" dirty="0">
                <a:latin typeface="Times New Roman" panose="02020603050405020304" pitchFamily="18" charset="0"/>
                <a:cs typeface="Times New Roman" panose="02020603050405020304" pitchFamily="18" charset="0"/>
              </a:rPr>
              <a:t>Валютний курс </a:t>
            </a:r>
            <a:r>
              <a:rPr lang="uk-UA" dirty="0">
                <a:latin typeface="Times New Roman" panose="02020603050405020304" pitchFamily="18" charset="0"/>
                <a:cs typeface="Times New Roman" panose="02020603050405020304" pitchFamily="18" charset="0"/>
              </a:rPr>
              <a:t>визначають як вартість грошової одиниці однієї країни, виражену в грошових одиницях іншої країни. </a:t>
            </a:r>
          </a:p>
          <a:p>
            <a:pPr algn="just">
              <a:lnSpc>
                <a:spcPct val="150000"/>
              </a:lnSpc>
            </a:pPr>
            <a:r>
              <a:rPr lang="uk-UA" dirty="0">
                <a:latin typeface="Times New Roman" panose="02020603050405020304" pitchFamily="18" charset="0"/>
                <a:cs typeface="Times New Roman" panose="02020603050405020304" pitchFamily="18" charset="0"/>
              </a:rPr>
              <a:t>Валютний курс необхідний для:</a:t>
            </a:r>
          </a:p>
          <a:p>
            <a:pPr marL="285750" indent="-285750" algn="just">
              <a:lnSpc>
                <a:spcPct val="150000"/>
              </a:lnSpc>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обміну валют при торгівлі товарами і послугами, русі капіталів і кредитів; </a:t>
            </a:r>
          </a:p>
          <a:p>
            <a:pPr marL="285750" indent="-285750" algn="just">
              <a:lnSpc>
                <a:spcPct val="150000"/>
              </a:lnSpc>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порівняння цін на світових товарних ринках, а також вартісних показників різних країн; </a:t>
            </a:r>
          </a:p>
          <a:p>
            <a:pPr marL="285750" indent="-285750" algn="just">
              <a:lnSpc>
                <a:spcPct val="150000"/>
              </a:lnSpc>
              <a:buFont typeface="Wingdings" panose="05000000000000000000" pitchFamily="2" charset="2"/>
              <a:buChar char="Ø"/>
            </a:pPr>
            <a:r>
              <a:rPr lang="uk-UA" dirty="0">
                <a:latin typeface="Times New Roman" panose="02020603050405020304" pitchFamily="18" charset="0"/>
                <a:cs typeface="Times New Roman" panose="02020603050405020304" pitchFamily="18" charset="0"/>
              </a:rPr>
              <a:t>періодичної переоцінки рахунків в іноземній валюті фірм, банків, урядів і фізичних осіб.</a:t>
            </a:r>
          </a:p>
        </p:txBody>
      </p:sp>
    </p:spTree>
    <p:extLst>
      <p:ext uri="{BB962C8B-B14F-4D97-AF65-F5344CB8AC3E}">
        <p14:creationId xmlns:p14="http://schemas.microsoft.com/office/powerpoint/2010/main" val="3328692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CA3457-C9D2-45F4-94E0-D592524736A0}"/>
              </a:ext>
            </a:extLst>
          </p:cNvPr>
          <p:cNvSpPr txBox="1"/>
          <p:nvPr/>
        </p:nvSpPr>
        <p:spPr>
          <a:xfrm>
            <a:off x="2306783" y="1305342"/>
            <a:ext cx="8343288" cy="2585323"/>
          </a:xfrm>
          <a:prstGeom prst="rect">
            <a:avLst/>
          </a:prstGeom>
          <a:noFill/>
        </p:spPr>
        <p:txBody>
          <a:bodyPr wrap="square">
            <a:spAutoFit/>
          </a:bodyPr>
          <a:lstStyle/>
          <a:p>
            <a:pPr algn="just"/>
            <a:r>
              <a:rPr lang="uk-UA" dirty="0">
                <a:latin typeface="Times New Roman" panose="02020603050405020304" pitchFamily="18" charset="0"/>
                <a:cs typeface="Times New Roman" panose="02020603050405020304" pitchFamily="18" charset="0"/>
              </a:rPr>
              <a:t>В основі фіксованого курсу лежить валютний паритет, тобто офіційно встановлене співвідношення грошових одиниць різних країн. </a:t>
            </a:r>
          </a:p>
          <a:p>
            <a:pPr algn="just"/>
            <a:r>
              <a:rPr lang="uk-UA" dirty="0">
                <a:latin typeface="Times New Roman" panose="02020603050405020304" pitchFamily="18" charset="0"/>
                <a:cs typeface="Times New Roman" panose="02020603050405020304" pitchFamily="18" charset="0"/>
              </a:rPr>
              <a:t>Із середини 1970-х рр. введені </a:t>
            </a:r>
            <a:r>
              <a:rPr lang="uk-UA" dirty="0" err="1">
                <a:latin typeface="Times New Roman" panose="02020603050405020304" pitchFamily="18" charset="0"/>
                <a:cs typeface="Times New Roman" panose="02020603050405020304" pitchFamily="18" charset="0"/>
              </a:rPr>
              <a:t>паритети</a:t>
            </a:r>
            <a:r>
              <a:rPr lang="uk-UA" dirty="0">
                <a:latin typeface="Times New Roman" panose="02020603050405020304" pitchFamily="18" charset="0"/>
                <a:cs typeface="Times New Roman" panose="02020603050405020304" pitchFamily="18" charset="0"/>
              </a:rPr>
              <a:t> на базі валютного кошика. Це метод порівняння середньозваженого курсу однієї валюти по відношенню до певного набору інших валют. </a:t>
            </a:r>
          </a:p>
          <a:p>
            <a:pPr algn="just"/>
            <a:r>
              <a:rPr lang="uk-UA" dirty="0">
                <a:latin typeface="Times New Roman" panose="02020603050405020304" pitchFamily="18" charset="0"/>
                <a:cs typeface="Times New Roman" panose="02020603050405020304" pitchFamily="18" charset="0"/>
              </a:rPr>
              <a:t>Сучасна валютна корзина СПЗ складається з чотирьох валют (до 1 січня 1981 р. - 16 валют, до 1999 р. - 5 валют). Визначення питомої ваги кожної валюти здійснюється з урахуванням частки країни в міжнародній торгівлі, але для долара береться до уваги його питома вага в міжнародних розрахунках.</a:t>
            </a:r>
          </a:p>
        </p:txBody>
      </p:sp>
    </p:spTree>
    <p:extLst>
      <p:ext uri="{BB962C8B-B14F-4D97-AF65-F5344CB8AC3E}">
        <p14:creationId xmlns:p14="http://schemas.microsoft.com/office/powerpoint/2010/main" val="3043592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532180-D8FF-4241-94EE-A27BB53DFDEB}"/>
              </a:ext>
            </a:extLst>
          </p:cNvPr>
          <p:cNvSpPr txBox="1"/>
          <p:nvPr/>
        </p:nvSpPr>
        <p:spPr>
          <a:xfrm>
            <a:off x="1039906" y="746263"/>
            <a:ext cx="11080376" cy="5509200"/>
          </a:xfrm>
          <a:prstGeom prst="rect">
            <a:avLst/>
          </a:prstGeom>
          <a:noFill/>
        </p:spPr>
        <p:txBody>
          <a:bodyPr wrap="square">
            <a:spAutoFit/>
          </a:bodyPr>
          <a:lstStyle/>
          <a:p>
            <a:pPr algn="just"/>
            <a:r>
              <a:rPr lang="ru-RU" sz="1600" dirty="0" err="1">
                <a:latin typeface="Times New Roman" panose="02020603050405020304" pitchFamily="18" charset="0"/>
                <a:cs typeface="Times New Roman" panose="02020603050405020304" pitchFamily="18" charset="0"/>
              </a:rPr>
              <a:t>Плаваючі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валютні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курси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залежать</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від</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ринкового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попиту</a:t>
            </a:r>
            <a:r>
              <a:rPr lang="ru-RU" sz="1600" dirty="0">
                <a:latin typeface="Times New Roman" panose="02020603050405020304" pitchFamily="18" charset="0"/>
                <a:cs typeface="Times New Roman" panose="02020603050405020304" pitchFamily="18" charset="0"/>
              </a:rPr>
              <a:t> та </a:t>
            </a:r>
            <a:r>
              <a:rPr lang="ru-RU" sz="1600" dirty="0" err="1">
                <a:latin typeface="Times New Roman" panose="02020603050405020304" pitchFamily="18" charset="0"/>
                <a:cs typeface="Times New Roman" panose="02020603050405020304" pitchFamily="18" charset="0"/>
              </a:rPr>
              <a:t>пропозиції</a:t>
            </a:r>
            <a:r>
              <a:rPr lang="ru-RU" sz="1600" dirty="0">
                <a:latin typeface="Times New Roman" panose="02020603050405020304" pitchFamily="18" charset="0"/>
                <a:cs typeface="Times New Roman" panose="02020603050405020304" pitchFamily="18" charset="0"/>
              </a:rPr>
              <a:t> на валюту і </a:t>
            </a:r>
            <a:r>
              <a:rPr lang="ru-RU" sz="1600" dirty="0" err="1">
                <a:latin typeface="Times New Roman" panose="02020603050405020304" pitchFamily="18" charset="0"/>
                <a:cs typeface="Times New Roman" panose="02020603050405020304" pitchFamily="18" charset="0"/>
              </a:rPr>
              <a:t>можуть</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значно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коливатися</a:t>
            </a:r>
            <a:r>
              <a:rPr lang="ru-RU" sz="1600" dirty="0">
                <a:latin typeface="Times New Roman" panose="02020603050405020304" pitchFamily="18" charset="0"/>
                <a:cs typeface="Times New Roman" panose="02020603050405020304" pitchFamily="18" charset="0"/>
              </a:rPr>
              <a:t> за величиною. </a:t>
            </a:r>
          </a:p>
          <a:p>
            <a:pPr algn="just"/>
            <a:r>
              <a:rPr lang="ru-RU" sz="1600" dirty="0">
                <a:latin typeface="Times New Roman" panose="02020603050405020304" pitchFamily="18" charset="0"/>
                <a:cs typeface="Times New Roman" panose="02020603050405020304" pitchFamily="18" charset="0"/>
              </a:rPr>
              <a:t>Практично </a:t>
            </a:r>
            <a:r>
              <a:rPr lang="ru-RU" sz="1600" dirty="0" err="1">
                <a:latin typeface="Times New Roman" panose="02020603050405020304" pitchFamily="18" charset="0"/>
                <a:cs typeface="Times New Roman" panose="02020603050405020304" pitchFamily="18" charset="0"/>
              </a:rPr>
              <a:t>існують</a:t>
            </a:r>
            <a:r>
              <a:rPr lang="ru-RU" sz="1600"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п'ять</a:t>
            </a:r>
            <a:r>
              <a:rPr lang="ru-RU" sz="1600" b="1" dirty="0">
                <a:latin typeface="Times New Roman" panose="02020603050405020304" pitchFamily="18" charset="0"/>
                <a:cs typeface="Times New Roman" panose="02020603050405020304" pitchFamily="18" charset="0"/>
              </a:rPr>
              <a:t> систем </a:t>
            </a:r>
            <a:r>
              <a:rPr lang="ru-RU" sz="1600" b="1" dirty="0" err="1">
                <a:latin typeface="Times New Roman" panose="02020603050405020304" pitchFamily="18" charset="0"/>
                <a:cs typeface="Times New Roman" panose="02020603050405020304" pitchFamily="18" charset="0"/>
              </a:rPr>
              <a:t>валютних</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курсів</a:t>
            </a:r>
            <a:r>
              <a:rPr lang="ru-RU" sz="1600" dirty="0">
                <a:latin typeface="Times New Roman" panose="02020603050405020304" pitchFamily="18" charset="0"/>
                <a:cs typeface="Times New Roman" panose="02020603050405020304" pitchFamily="18" charset="0"/>
              </a:rPr>
              <a:t>: </a:t>
            </a:r>
          </a:p>
          <a:p>
            <a:pPr algn="just"/>
            <a:r>
              <a:rPr lang="uk-UA" sz="1600" b="1" dirty="0">
                <a:latin typeface="Times New Roman" panose="02020603050405020304" pitchFamily="18" charset="0"/>
                <a:cs typeface="Times New Roman" panose="02020603050405020304" pitchFamily="18" charset="0"/>
              </a:rPr>
              <a:t>1. Вільне («чисте») плавання</a:t>
            </a:r>
          </a:p>
          <a:p>
            <a:pPr algn="just"/>
            <a:r>
              <a:rPr lang="uk-UA" sz="1600" dirty="0">
                <a:latin typeface="Times New Roman" panose="02020603050405020304" pitchFamily="18" charset="0"/>
                <a:cs typeface="Times New Roman" panose="02020603050405020304" pitchFamily="18" charset="0"/>
              </a:rPr>
              <a:t>Вільне плавання означає, що валютний курс визначається виключно ринковими силами попиту та пропозиції. Центральний банк не втручається в ринок для впливу на курс валюти. Режим дозволяє швидко реагувати на зміни економічної ситуації, але може призвести до високої </a:t>
            </a:r>
            <a:r>
              <a:rPr lang="uk-UA" sz="1600" dirty="0" err="1">
                <a:latin typeface="Times New Roman" panose="02020603050405020304" pitchFamily="18" charset="0"/>
                <a:cs typeface="Times New Roman" panose="02020603050405020304" pitchFamily="18" charset="0"/>
              </a:rPr>
              <a:t>волатильності</a:t>
            </a:r>
            <a:r>
              <a:rPr lang="uk-UA" sz="1600" dirty="0">
                <a:latin typeface="Times New Roman" panose="02020603050405020304" pitchFamily="18" charset="0"/>
                <a:cs typeface="Times New Roman" panose="02020603050405020304" pitchFamily="18" charset="0"/>
              </a:rPr>
              <a:t> курсів.</a:t>
            </a:r>
          </a:p>
          <a:p>
            <a:pPr algn="just"/>
            <a:r>
              <a:rPr lang="uk-UA" sz="1600" b="1" dirty="0">
                <a:latin typeface="Times New Roman" panose="02020603050405020304" pitchFamily="18" charset="0"/>
                <a:cs typeface="Times New Roman" panose="02020603050405020304" pitchFamily="18" charset="0"/>
              </a:rPr>
              <a:t>2. Кероване плавання</a:t>
            </a:r>
          </a:p>
          <a:p>
            <a:pPr algn="just"/>
            <a:r>
              <a:rPr lang="uk-UA" sz="1600" dirty="0">
                <a:latin typeface="Times New Roman" panose="02020603050405020304" pitchFamily="18" charset="0"/>
                <a:cs typeface="Times New Roman" panose="02020603050405020304" pitchFamily="18" charset="0"/>
              </a:rPr>
              <a:t>Кероване плавання передбачає, що центральний банк час від часу втручається в валютний ринок, щоб стабілізувати курс своєї валюти. Втручання може здійснюватися через купівлю-продаж валюти на ринку або зміну процентних ставок. Режим дозволяє поєднувати ринковий механізм з політичними цілями центрального банку.</a:t>
            </a:r>
          </a:p>
          <a:p>
            <a:pPr algn="just"/>
            <a:r>
              <a:rPr lang="uk-UA" sz="1600" b="1" dirty="0">
                <a:latin typeface="Times New Roman" panose="02020603050405020304" pitchFamily="18" charset="0"/>
                <a:cs typeface="Times New Roman" panose="02020603050405020304" pitchFamily="18" charset="0"/>
              </a:rPr>
              <a:t>3. Фіксовані курси</a:t>
            </a:r>
          </a:p>
          <a:p>
            <a:pPr algn="just"/>
            <a:r>
              <a:rPr lang="uk-UA" sz="1600" dirty="0">
                <a:latin typeface="Times New Roman" panose="02020603050405020304" pitchFamily="18" charset="0"/>
                <a:cs typeface="Times New Roman" panose="02020603050405020304" pitchFamily="18" charset="0"/>
              </a:rPr>
              <a:t>Фіксовані курси означають, що валютний курс прив'язаний до іншої валюти або кошика валют за фіксованим обмінним курсом. Центральний банк зобов'язується підтримувати цей курс шляхом втручання на валютний ринок. Фіксовані курси забезпечують стабільність, але можуть бути складними для підтримки в умовах економічної нестабільності.</a:t>
            </a:r>
          </a:p>
          <a:p>
            <a:pPr algn="just"/>
            <a:r>
              <a:rPr lang="uk-UA" sz="1600" b="1" dirty="0">
                <a:latin typeface="Times New Roman" panose="02020603050405020304" pitchFamily="18" charset="0"/>
                <a:cs typeface="Times New Roman" panose="02020603050405020304" pitchFamily="18" charset="0"/>
              </a:rPr>
              <a:t>4. Цільові зони</a:t>
            </a:r>
          </a:p>
          <a:p>
            <a:pPr algn="just"/>
            <a:r>
              <a:rPr lang="uk-UA" sz="1600" dirty="0">
                <a:latin typeface="Times New Roman" panose="02020603050405020304" pitchFamily="18" charset="0"/>
                <a:cs typeface="Times New Roman" panose="02020603050405020304" pitchFamily="18" charset="0"/>
              </a:rPr>
              <a:t>Цільові зони - це компроміс між вільним плаванням та фіксованими курсами. Вони передбачають встановлення діапазону допустимих коливань валютного курсу. Центральний банк втручається лише тоді, коли курс виходить за межі цього діапазону. Режим дозволяє забезпечити певну стабільність, зберігаючи деяку гнучкість курсу.</a:t>
            </a:r>
          </a:p>
          <a:p>
            <a:pPr algn="just"/>
            <a:r>
              <a:rPr lang="uk-UA" sz="1600" b="1" dirty="0">
                <a:latin typeface="Times New Roman" panose="02020603050405020304" pitchFamily="18" charset="0"/>
                <a:cs typeface="Times New Roman" panose="02020603050405020304" pitchFamily="18" charset="0"/>
              </a:rPr>
              <a:t>5. Гібридна система валютних курсів</a:t>
            </a:r>
          </a:p>
          <a:p>
            <a:pPr algn="just"/>
            <a:r>
              <a:rPr lang="uk-UA" sz="1600" dirty="0">
                <a:latin typeface="Times New Roman" panose="02020603050405020304" pitchFamily="18" charset="0"/>
                <a:cs typeface="Times New Roman" panose="02020603050405020304" pitchFamily="18" charset="0"/>
              </a:rPr>
              <a:t>Гібридна система валютних курсів поєднує елементи різних режимів. Наприклад, центральний банк може використовувати фіксований курс для основних торговельних партнерів та вільне плавання для інших валют. Цей підхід дозволяє врахувати специфіку окремих ринків та забезпечити ефективне управління валютними ризиками.</a:t>
            </a:r>
          </a:p>
        </p:txBody>
      </p:sp>
    </p:spTree>
    <p:extLst>
      <p:ext uri="{BB962C8B-B14F-4D97-AF65-F5344CB8AC3E}">
        <p14:creationId xmlns:p14="http://schemas.microsoft.com/office/powerpoint/2010/main" val="4066858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A1CC3C-33CA-41BF-BCC4-06CCB4B95944}"/>
              </a:ext>
            </a:extLst>
          </p:cNvPr>
          <p:cNvSpPr txBox="1"/>
          <p:nvPr/>
        </p:nvSpPr>
        <p:spPr>
          <a:xfrm>
            <a:off x="2861472" y="1060175"/>
            <a:ext cx="7277609" cy="3539430"/>
          </a:xfrm>
          <a:prstGeom prst="rect">
            <a:avLst/>
          </a:prstGeom>
          <a:noFill/>
        </p:spPr>
        <p:txBody>
          <a:bodyPr wrap="square">
            <a:spAutoFit/>
          </a:bodyPr>
          <a:lstStyle/>
          <a:p>
            <a:pPr marL="339725" indent="180340" algn="just"/>
            <a:r>
              <a:rPr lang="uk-UA" sz="1600" b="1" spc="-10" dirty="0">
                <a:effectLst/>
                <a:latin typeface="Times New Roman" panose="02020603050405020304" pitchFamily="18" charset="0"/>
                <a:ea typeface="Times New Roman" panose="02020603050405020304" pitchFamily="18" charset="0"/>
              </a:rPr>
              <a:t>Фактори,</a:t>
            </a:r>
            <a:r>
              <a:rPr lang="uk-UA" sz="1600" b="1" spc="-55" dirty="0">
                <a:effectLst/>
                <a:latin typeface="Times New Roman" panose="02020603050405020304" pitchFamily="18" charset="0"/>
                <a:ea typeface="Times New Roman" panose="02020603050405020304" pitchFamily="18" charset="0"/>
              </a:rPr>
              <a:t> </a:t>
            </a:r>
            <a:r>
              <a:rPr lang="uk-UA" sz="1600" b="1" spc="-10" dirty="0">
                <a:effectLst/>
                <a:latin typeface="Times New Roman" panose="02020603050405020304" pitchFamily="18" charset="0"/>
                <a:ea typeface="Times New Roman" panose="02020603050405020304" pitchFamily="18" charset="0"/>
              </a:rPr>
              <a:t>що</a:t>
            </a:r>
            <a:r>
              <a:rPr lang="uk-UA" sz="1600" b="1" spc="-45" dirty="0">
                <a:effectLst/>
                <a:latin typeface="Times New Roman" panose="02020603050405020304" pitchFamily="18" charset="0"/>
                <a:ea typeface="Times New Roman" panose="02020603050405020304" pitchFamily="18" charset="0"/>
              </a:rPr>
              <a:t> </a:t>
            </a:r>
            <a:r>
              <a:rPr lang="uk-UA" sz="1600" b="1" spc="-10" dirty="0">
                <a:effectLst/>
                <a:latin typeface="Times New Roman" panose="02020603050405020304" pitchFamily="18" charset="0"/>
                <a:ea typeface="Times New Roman" panose="02020603050405020304" pitchFamily="18" charset="0"/>
              </a:rPr>
              <a:t>впливають</a:t>
            </a:r>
            <a:r>
              <a:rPr lang="uk-UA" sz="1600" b="1" spc="-55" dirty="0">
                <a:effectLst/>
                <a:latin typeface="Times New Roman" panose="02020603050405020304" pitchFamily="18" charset="0"/>
                <a:ea typeface="Times New Roman" panose="02020603050405020304" pitchFamily="18" charset="0"/>
              </a:rPr>
              <a:t> </a:t>
            </a:r>
            <a:r>
              <a:rPr lang="uk-UA" sz="1600" b="1" spc="-10" dirty="0">
                <a:effectLst/>
                <a:latin typeface="Times New Roman" panose="02020603050405020304" pitchFamily="18" charset="0"/>
                <a:ea typeface="Times New Roman" panose="02020603050405020304" pitchFamily="18" charset="0"/>
              </a:rPr>
              <a:t>на</a:t>
            </a:r>
            <a:r>
              <a:rPr lang="uk-UA" sz="1600" b="1" spc="-50" dirty="0">
                <a:effectLst/>
                <a:latin typeface="Times New Roman" panose="02020603050405020304" pitchFamily="18" charset="0"/>
                <a:ea typeface="Times New Roman" panose="02020603050405020304" pitchFamily="18" charset="0"/>
              </a:rPr>
              <a:t> </a:t>
            </a:r>
            <a:r>
              <a:rPr lang="uk-UA" sz="1600" b="1" spc="-10" dirty="0">
                <a:effectLst/>
                <a:latin typeface="Times New Roman" panose="02020603050405020304" pitchFamily="18" charset="0"/>
                <a:ea typeface="Times New Roman" panose="02020603050405020304" pitchFamily="18" charset="0"/>
              </a:rPr>
              <a:t>валютний</a:t>
            </a:r>
            <a:r>
              <a:rPr lang="uk-UA" sz="1600" b="1" spc="-50" dirty="0">
                <a:effectLst/>
                <a:latin typeface="Times New Roman" panose="02020603050405020304" pitchFamily="18" charset="0"/>
                <a:ea typeface="Times New Roman" panose="02020603050405020304" pitchFamily="18" charset="0"/>
              </a:rPr>
              <a:t> </a:t>
            </a:r>
            <a:r>
              <a:rPr lang="uk-UA" sz="1600" b="1" spc="-20" dirty="0">
                <a:effectLst/>
                <a:latin typeface="Times New Roman" panose="02020603050405020304" pitchFamily="18" charset="0"/>
                <a:ea typeface="Times New Roman" panose="02020603050405020304" pitchFamily="18" charset="0"/>
              </a:rPr>
              <a:t>курс:</a:t>
            </a:r>
            <a:endParaRPr lang="uk-UA" sz="1600" b="1" dirty="0">
              <a:effectLst/>
              <a:latin typeface="Times New Roman" panose="02020603050405020304" pitchFamily="18" charset="0"/>
              <a:ea typeface="Times New Roman" panose="02020603050405020304" pitchFamily="18" charset="0"/>
            </a:endParaRPr>
          </a:p>
          <a:p>
            <a:pPr marL="1143000" lvl="2" indent="-228600" algn="just">
              <a:buSzPts val="1100"/>
              <a:buFont typeface="Times New Roman" panose="02020603050405020304" pitchFamily="18" charset="0"/>
              <a:buChar char="–"/>
              <a:tabLst>
                <a:tab pos="518795" algn="l"/>
              </a:tabLst>
            </a:pPr>
            <a:r>
              <a:rPr lang="uk-UA" sz="1600" spc="-10" dirty="0">
                <a:effectLst/>
                <a:latin typeface="Times New Roman" panose="02020603050405020304" pitchFamily="18" charset="0"/>
                <a:ea typeface="Times New Roman" panose="02020603050405020304" pitchFamily="18" charset="0"/>
              </a:rPr>
              <a:t>темп</a:t>
            </a:r>
            <a:r>
              <a:rPr lang="uk-UA" sz="1600" spc="-45"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інфляції;</a:t>
            </a:r>
            <a:endParaRPr lang="uk-UA" sz="1600" spc="0" dirty="0">
              <a:effectLst/>
              <a:latin typeface="Times New Roman" panose="02020603050405020304" pitchFamily="18" charset="0"/>
              <a:ea typeface="Times New Roman" panose="02020603050405020304" pitchFamily="18" charset="0"/>
            </a:endParaRPr>
          </a:p>
          <a:p>
            <a:pPr marL="1143000" lvl="2" indent="-228600" algn="just">
              <a:buSzPts val="1100"/>
              <a:buFont typeface="Times New Roman" panose="02020603050405020304" pitchFamily="18" charset="0"/>
              <a:buChar char="–"/>
              <a:tabLst>
                <a:tab pos="518795" algn="l"/>
              </a:tabLst>
            </a:pPr>
            <a:r>
              <a:rPr lang="uk-UA" sz="1600" spc="-20" dirty="0">
                <a:effectLst/>
                <a:latin typeface="Times New Roman" panose="02020603050405020304" pitchFamily="18" charset="0"/>
                <a:ea typeface="Times New Roman" panose="02020603050405020304" pitchFamily="18" charset="0"/>
              </a:rPr>
              <a:t>стан</a:t>
            </a:r>
            <a:r>
              <a:rPr lang="uk-UA" sz="1600" spc="1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платіжного</a:t>
            </a:r>
            <a:r>
              <a:rPr lang="uk-UA" sz="1600" spc="1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балансу;</a:t>
            </a:r>
            <a:endParaRPr lang="uk-UA" sz="1600" spc="0" dirty="0">
              <a:effectLst/>
              <a:latin typeface="Times New Roman" panose="02020603050405020304" pitchFamily="18" charset="0"/>
              <a:ea typeface="Times New Roman" panose="02020603050405020304" pitchFamily="18" charset="0"/>
            </a:endParaRPr>
          </a:p>
          <a:p>
            <a:pPr marL="1143000" lvl="2" indent="-228600" algn="just">
              <a:buSzPts val="1100"/>
              <a:buFont typeface="Times New Roman" panose="02020603050405020304" pitchFamily="18" charset="0"/>
              <a:buChar char="–"/>
              <a:tabLst>
                <a:tab pos="518795" algn="l"/>
              </a:tabLst>
            </a:pPr>
            <a:r>
              <a:rPr lang="uk-UA" sz="1600" spc="-10" dirty="0">
                <a:effectLst/>
                <a:latin typeface="Times New Roman" panose="02020603050405020304" pitchFamily="18" charset="0"/>
                <a:ea typeface="Times New Roman" panose="02020603050405020304" pitchFamily="18" charset="0"/>
              </a:rPr>
              <a:t>різниця</a:t>
            </a:r>
            <a:r>
              <a:rPr lang="uk-UA" sz="1600" spc="-50"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процентних</a:t>
            </a:r>
            <a:r>
              <a:rPr lang="uk-UA" sz="1600" spc="-45"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ставок</a:t>
            </a:r>
            <a:r>
              <a:rPr lang="uk-UA" sz="1600" spc="-55"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в</a:t>
            </a:r>
            <a:r>
              <a:rPr lang="uk-UA" sz="1600" spc="-50"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різних</a:t>
            </a:r>
            <a:r>
              <a:rPr lang="uk-UA" sz="1600" spc="-50" dirty="0">
                <a:effectLst/>
                <a:latin typeface="Times New Roman" panose="02020603050405020304" pitchFamily="18" charset="0"/>
                <a:ea typeface="Times New Roman" panose="02020603050405020304" pitchFamily="18" charset="0"/>
              </a:rPr>
              <a:t> </a:t>
            </a:r>
            <a:r>
              <a:rPr lang="uk-UA" sz="1600" spc="-10" dirty="0">
                <a:effectLst/>
                <a:latin typeface="Times New Roman" panose="02020603050405020304" pitchFamily="18" charset="0"/>
                <a:ea typeface="Times New Roman" panose="02020603050405020304" pitchFamily="18" charset="0"/>
              </a:rPr>
              <a:t>країнах;</a:t>
            </a:r>
            <a:endParaRPr lang="uk-UA" sz="1600" spc="0" dirty="0">
              <a:effectLst/>
              <a:latin typeface="Times New Roman" panose="02020603050405020304" pitchFamily="18" charset="0"/>
              <a:ea typeface="Times New Roman" panose="02020603050405020304" pitchFamily="18" charset="0"/>
            </a:endParaRPr>
          </a:p>
          <a:p>
            <a:pPr marL="1143000" lvl="2" indent="-228600" algn="just">
              <a:spcBef>
                <a:spcPts val="5"/>
              </a:spcBef>
              <a:spcAft>
                <a:spcPts val="0"/>
              </a:spcAft>
              <a:buSzPts val="1100"/>
              <a:buFont typeface="Times New Roman" panose="02020603050405020304" pitchFamily="18" charset="0"/>
              <a:buChar char="–"/>
              <a:tabLst>
                <a:tab pos="518795" algn="l"/>
              </a:tabLst>
            </a:pPr>
            <a:r>
              <a:rPr lang="uk-UA" sz="1600" spc="-20" dirty="0">
                <a:effectLst/>
                <a:latin typeface="Times New Roman" panose="02020603050405020304" pitchFamily="18" charset="0"/>
                <a:ea typeface="Times New Roman" panose="02020603050405020304" pitchFamily="18" charset="0"/>
              </a:rPr>
              <a:t>діяльність</a:t>
            </a:r>
            <a:r>
              <a:rPr lang="uk-UA" sz="1600" spc="1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валютних</a:t>
            </a:r>
            <a:r>
              <a:rPr lang="uk-UA" sz="1600" spc="2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ринків</a:t>
            </a:r>
            <a:r>
              <a:rPr lang="uk-UA" sz="1600" spc="15"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та</a:t>
            </a:r>
            <a:r>
              <a:rPr lang="uk-UA" sz="1600" spc="15"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спекулятивні</a:t>
            </a:r>
            <a:r>
              <a:rPr lang="uk-UA" sz="1600" spc="2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валютні</a:t>
            </a:r>
            <a:r>
              <a:rPr lang="uk-UA" sz="1600" spc="10" dirty="0">
                <a:effectLst/>
                <a:latin typeface="Times New Roman" panose="02020603050405020304" pitchFamily="18" charset="0"/>
                <a:ea typeface="Times New Roman" panose="02020603050405020304" pitchFamily="18" charset="0"/>
              </a:rPr>
              <a:t> </a:t>
            </a:r>
            <a:r>
              <a:rPr lang="uk-UA" sz="1600" spc="-20" dirty="0">
                <a:effectLst/>
                <a:latin typeface="Times New Roman" panose="02020603050405020304" pitchFamily="18" charset="0"/>
                <a:ea typeface="Times New Roman" panose="02020603050405020304" pitchFamily="18" charset="0"/>
              </a:rPr>
              <a:t>операції;</a:t>
            </a:r>
            <a:endParaRPr lang="uk-UA" sz="1600" spc="0" dirty="0">
              <a:effectLst/>
              <a:latin typeface="Times New Roman" panose="02020603050405020304" pitchFamily="18" charset="0"/>
              <a:ea typeface="Times New Roman" panose="02020603050405020304" pitchFamily="18" charset="0"/>
            </a:endParaRPr>
          </a:p>
          <a:p>
            <a:pPr marL="1143000" marR="318135" lvl="2" indent="-228600" algn="just">
              <a:buSzPts val="1100"/>
              <a:buFont typeface="Times New Roman" panose="02020603050405020304" pitchFamily="18" charset="0"/>
              <a:buChar char="–"/>
              <a:tabLst>
                <a:tab pos="518160" algn="l"/>
              </a:tabLst>
            </a:pPr>
            <a:r>
              <a:rPr lang="uk-UA" sz="1600" spc="0" dirty="0">
                <a:effectLst/>
                <a:latin typeface="Times New Roman" panose="02020603050405020304" pitchFamily="18" charset="0"/>
                <a:ea typeface="Times New Roman" panose="02020603050405020304" pitchFamily="18" charset="0"/>
              </a:rPr>
              <a:t>ступінь використання певної валюти на євроринку та міжнародних розрахунках;</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прискорення чи затримка міжнародних платежів;</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ступінь довіри до валюти на національному та світових ринках;</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валютна політика;</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продуктивність праці;</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довгострокові темпи зростання національної економіки;</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місце і роль країни у світовій торгівлі;</a:t>
            </a:r>
          </a:p>
          <a:p>
            <a:pPr marL="1143000" marR="318135" lvl="2" indent="-228600" algn="just">
              <a:buSzPts val="1100"/>
              <a:buFont typeface="Times New Roman" panose="02020603050405020304" pitchFamily="18" charset="0"/>
              <a:buChar char="–"/>
              <a:tabLst>
                <a:tab pos="518160" algn="l"/>
              </a:tabLst>
            </a:pPr>
            <a:r>
              <a:rPr lang="uk-UA" sz="1600" spc="-20" dirty="0">
                <a:latin typeface="Times New Roman" panose="02020603050405020304" pitchFamily="18" charset="0"/>
              </a:rPr>
              <a:t>вивіз капіталу. </a:t>
            </a:r>
          </a:p>
        </p:txBody>
      </p:sp>
    </p:spTree>
    <p:extLst>
      <p:ext uri="{BB962C8B-B14F-4D97-AF65-F5344CB8AC3E}">
        <p14:creationId xmlns:p14="http://schemas.microsoft.com/office/powerpoint/2010/main" val="1025036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E0AAB2-FE05-41E4-96A7-19765BC23B78}"/>
              </a:ext>
            </a:extLst>
          </p:cNvPr>
          <p:cNvSpPr txBox="1"/>
          <p:nvPr/>
        </p:nvSpPr>
        <p:spPr>
          <a:xfrm>
            <a:off x="2196812" y="1043499"/>
            <a:ext cx="7798376" cy="2585323"/>
          </a:xfrm>
          <a:prstGeom prst="rect">
            <a:avLst/>
          </a:prstGeom>
          <a:noFill/>
        </p:spPr>
        <p:txBody>
          <a:bodyPr wrap="square">
            <a:spAutoFit/>
          </a:bodyPr>
          <a:lstStyle/>
          <a:p>
            <a:pPr algn="ctr"/>
            <a:r>
              <a:rPr lang="uk-UA" sz="1800" b="1" dirty="0">
                <a:latin typeface="Times New Roman" panose="02020603050405020304" pitchFamily="18" charset="0"/>
                <a:cs typeface="Times New Roman" panose="02020603050405020304" pitchFamily="18" charset="0"/>
              </a:rPr>
              <a:t>3. Еволюція світової валютної системи</a:t>
            </a:r>
          </a:p>
          <a:p>
            <a:pPr algn="ctr"/>
            <a:endParaRPr lang="uk-UA" b="1" dirty="0"/>
          </a:p>
          <a:p>
            <a:pPr algn="just"/>
            <a:r>
              <a:rPr lang="uk-UA" sz="1800" dirty="0">
                <a:effectLst/>
                <a:latin typeface="Times New Roman" panose="02020603050405020304" pitchFamily="18" charset="0"/>
                <a:ea typeface="Times New Roman" panose="02020603050405020304" pitchFamily="18" charset="0"/>
              </a:rPr>
              <a:t>До нині існували наступні світові валютні системи: </a:t>
            </a:r>
          </a:p>
          <a:p>
            <a:pPr marL="285750" indent="-285750" algn="just">
              <a:buFont typeface="Wingdings" panose="05000000000000000000" pitchFamily="2" charset="2"/>
              <a:buChar char="v"/>
            </a:pPr>
            <a:r>
              <a:rPr lang="uk-UA" sz="1800" dirty="0">
                <a:effectLst/>
                <a:latin typeface="Times New Roman" panose="02020603050405020304" pitchFamily="18" charset="0"/>
                <a:ea typeface="Times New Roman" panose="02020603050405020304" pitchFamily="18" charset="0"/>
              </a:rPr>
              <a:t>Паризька валютна система, </a:t>
            </a:r>
          </a:p>
          <a:p>
            <a:pPr marL="285750" indent="-285750" algn="just">
              <a:buFont typeface="Wingdings" panose="05000000000000000000" pitchFamily="2" charset="2"/>
              <a:buChar char="v"/>
            </a:pPr>
            <a:r>
              <a:rPr lang="uk-UA" sz="1800" dirty="0">
                <a:effectLst/>
                <a:latin typeface="Times New Roman" panose="02020603050405020304" pitchFamily="18" charset="0"/>
                <a:ea typeface="Times New Roman" panose="02020603050405020304" pitchFamily="18" charset="0"/>
              </a:rPr>
              <a:t>Генуезька валютна система, </a:t>
            </a:r>
          </a:p>
          <a:p>
            <a:pPr marL="285750" indent="-285750" algn="just">
              <a:buFont typeface="Wingdings" panose="05000000000000000000" pitchFamily="2" charset="2"/>
              <a:buChar char="v"/>
            </a:pPr>
            <a:r>
              <a:rPr lang="uk-UA" sz="1800" dirty="0" err="1">
                <a:effectLst/>
                <a:latin typeface="Times New Roman" panose="02020603050405020304" pitchFamily="18" charset="0"/>
                <a:ea typeface="Times New Roman" panose="02020603050405020304" pitchFamily="18" charset="0"/>
              </a:rPr>
              <a:t>Бреттон</a:t>
            </a:r>
            <a:r>
              <a:rPr lang="uk-UA" sz="1800" dirty="0">
                <a:effectLst/>
                <a:latin typeface="Times New Roman" panose="02020603050405020304" pitchFamily="18" charset="0"/>
                <a:ea typeface="Times New Roman" panose="02020603050405020304" pitchFamily="18" charset="0"/>
              </a:rPr>
              <a:t>–</a:t>
            </a:r>
            <a:r>
              <a:rPr lang="uk-UA" sz="1800" dirty="0" err="1">
                <a:effectLst/>
                <a:latin typeface="Times New Roman" panose="02020603050405020304" pitchFamily="18" charset="0"/>
                <a:ea typeface="Times New Roman" panose="02020603050405020304" pitchFamily="18" charset="0"/>
              </a:rPr>
              <a:t>Вудська</a:t>
            </a:r>
            <a:r>
              <a:rPr lang="uk-UA" sz="1800" dirty="0">
                <a:effectLst/>
                <a:latin typeface="Times New Roman" panose="02020603050405020304" pitchFamily="18" charset="0"/>
                <a:ea typeface="Times New Roman" panose="02020603050405020304" pitchFamily="18" charset="0"/>
              </a:rPr>
              <a:t> валютна система, </a:t>
            </a:r>
          </a:p>
          <a:p>
            <a:pPr marL="285750" indent="-285750" algn="just">
              <a:buFont typeface="Wingdings" panose="05000000000000000000" pitchFamily="2" charset="2"/>
              <a:buChar char="v"/>
            </a:pPr>
            <a:r>
              <a:rPr lang="uk-UA" sz="1800" dirty="0">
                <a:effectLst/>
                <a:latin typeface="Times New Roman" panose="02020603050405020304" pitchFamily="18" charset="0"/>
                <a:ea typeface="Times New Roman" panose="02020603050405020304" pitchFamily="18" charset="0"/>
              </a:rPr>
              <a:t>Ямайська валютна система.</a:t>
            </a:r>
          </a:p>
          <a:p>
            <a:pPr algn="just"/>
            <a:r>
              <a:rPr lang="uk-UA" sz="1800" dirty="0">
                <a:effectLst/>
                <a:latin typeface="Times New Roman" panose="02020603050405020304" pitchFamily="18" charset="0"/>
                <a:ea typeface="Times New Roman" panose="02020603050405020304" pitchFamily="18" charset="0"/>
              </a:rPr>
              <a:t> Кожна з даних валютних систем створювалася у відповідності до певних економічних запитів та історичних подій тих часів.</a:t>
            </a:r>
            <a:endParaRPr lang="uk-UA" sz="1800" b="1" dirty="0"/>
          </a:p>
        </p:txBody>
      </p:sp>
    </p:spTree>
    <p:extLst>
      <p:ext uri="{BB962C8B-B14F-4D97-AF65-F5344CB8AC3E}">
        <p14:creationId xmlns:p14="http://schemas.microsoft.com/office/powerpoint/2010/main" val="30323034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EB5868-2436-41A2-896E-6776CD99A757}"/>
              </a:ext>
            </a:extLst>
          </p:cNvPr>
          <p:cNvSpPr txBox="1"/>
          <p:nvPr/>
        </p:nvSpPr>
        <p:spPr>
          <a:xfrm>
            <a:off x="1974273" y="1502190"/>
            <a:ext cx="8021781" cy="3047629"/>
          </a:xfrm>
          <a:prstGeom prst="rect">
            <a:avLst/>
          </a:prstGeom>
          <a:noFill/>
        </p:spPr>
        <p:txBody>
          <a:bodyPr wrap="square">
            <a:spAutoFit/>
          </a:bodyPr>
          <a:lstStyle/>
          <a:p>
            <a:pPr marR="316230" lvl="0" algn="just">
              <a:lnSpc>
                <a:spcPct val="97000"/>
              </a:lnSpc>
              <a:buSzPts val="1100"/>
              <a:tabLst>
                <a:tab pos="478790" algn="l"/>
              </a:tabLst>
            </a:pPr>
            <a:r>
              <a:rPr lang="uk-UA" sz="1800" b="1" spc="-10" dirty="0">
                <a:effectLst/>
                <a:latin typeface="Times New Roman" panose="02020603050405020304" pitchFamily="18" charset="0"/>
                <a:ea typeface="Times New Roman" panose="02020603050405020304" pitchFamily="18" charset="0"/>
              </a:rPr>
              <a:t>1. Паризька</a:t>
            </a:r>
            <a:r>
              <a:rPr lang="uk-UA" sz="1800" b="1" spc="-65" dirty="0">
                <a:effectLst/>
                <a:latin typeface="Times New Roman" panose="02020603050405020304" pitchFamily="18" charset="0"/>
                <a:ea typeface="Times New Roman" panose="02020603050405020304" pitchFamily="18" charset="0"/>
              </a:rPr>
              <a:t> </a:t>
            </a:r>
            <a:r>
              <a:rPr lang="uk-UA" sz="1800" b="1" spc="-10" dirty="0">
                <a:effectLst/>
                <a:latin typeface="Times New Roman" panose="02020603050405020304" pitchFamily="18" charset="0"/>
                <a:ea typeface="Times New Roman" panose="02020603050405020304" pitchFamily="18" charset="0"/>
              </a:rPr>
              <a:t>валютна</a:t>
            </a:r>
            <a:r>
              <a:rPr lang="uk-UA" sz="1800" b="1" spc="-65" dirty="0">
                <a:effectLst/>
                <a:latin typeface="Times New Roman" panose="02020603050405020304" pitchFamily="18" charset="0"/>
                <a:ea typeface="Times New Roman" panose="02020603050405020304" pitchFamily="18" charset="0"/>
              </a:rPr>
              <a:t> </a:t>
            </a:r>
            <a:r>
              <a:rPr lang="uk-UA" sz="1800" b="1" spc="-10" dirty="0">
                <a:effectLst/>
                <a:latin typeface="Times New Roman" panose="02020603050405020304" pitchFamily="18" charset="0"/>
                <a:ea typeface="Times New Roman" panose="02020603050405020304" pitchFamily="18" charset="0"/>
              </a:rPr>
              <a:t>система.</a:t>
            </a:r>
          </a:p>
          <a:p>
            <a:pPr marR="316230" lvl="0" algn="just">
              <a:lnSpc>
                <a:spcPct val="97000"/>
              </a:lnSpc>
              <a:buSzPts val="1100"/>
              <a:tabLst>
                <a:tab pos="478790" algn="l"/>
              </a:tabLst>
            </a:pP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Період</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її</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існування</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охоплює</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1867</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 1914</a:t>
            </a:r>
            <a:r>
              <a:rPr lang="uk-UA" sz="1800" spc="-60" dirty="0">
                <a:effectLst/>
                <a:latin typeface="Times New Roman" panose="02020603050405020304" pitchFamily="18" charset="0"/>
                <a:ea typeface="Times New Roman" panose="02020603050405020304" pitchFamily="18" charset="0"/>
              </a:rPr>
              <a:t> </a:t>
            </a:r>
            <a:r>
              <a:rPr lang="uk-UA" sz="1800" spc="-10" dirty="0" err="1">
                <a:effectLst/>
                <a:latin typeface="Times New Roman" panose="02020603050405020304" pitchFamily="18" charset="0"/>
                <a:ea typeface="Times New Roman" panose="02020603050405020304" pitchFamily="18" charset="0"/>
              </a:rPr>
              <a:t>р.р</a:t>
            </a:r>
            <a:r>
              <a:rPr lang="uk-UA" sz="1800" spc="-10" dirty="0">
                <a:effectLst/>
                <a:latin typeface="Times New Roman" panose="02020603050405020304" pitchFamily="18" charset="0"/>
                <a:ea typeface="Times New Roman" panose="02020603050405020304" pitchFamily="18" charset="0"/>
              </a:rPr>
              <a:t>. Об’єднала більше 30 країн–підписантів світу. Система базувалась на золотомонетному стандарті і тому отримала назву “золотомонетного стандарту”. Прообразом цієї світової валютної системи був Латинський монетний союз, який виник у 1865 р. і до складу якого входили чотири західноєвропейські країни. В основу цієї валютної системи було покладено золото, яке виконувало функцію еквівалента обміну валют через їх фіксований золотий вміст. За даної системи курси валют для валют країн–членів були обов’язково фіксованими. Кожна держава мусила мати</a:t>
            </a:r>
            <a:r>
              <a:rPr lang="uk-UA" sz="1800" spc="-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певні золоті запаси для виконання своїх зобов’язань.</a:t>
            </a:r>
          </a:p>
        </p:txBody>
      </p:sp>
    </p:spTree>
    <p:extLst>
      <p:ext uri="{BB962C8B-B14F-4D97-AF65-F5344CB8AC3E}">
        <p14:creationId xmlns:p14="http://schemas.microsoft.com/office/powerpoint/2010/main" val="25791269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CB0291-4293-464C-A92B-AC8450F044CA}"/>
              </a:ext>
            </a:extLst>
          </p:cNvPr>
          <p:cNvSpPr txBox="1"/>
          <p:nvPr/>
        </p:nvSpPr>
        <p:spPr>
          <a:xfrm>
            <a:off x="2040948" y="1086692"/>
            <a:ext cx="8110103" cy="4390946"/>
          </a:xfrm>
          <a:prstGeom prst="rect">
            <a:avLst/>
          </a:prstGeom>
          <a:noFill/>
        </p:spPr>
        <p:txBody>
          <a:bodyPr wrap="square">
            <a:spAutoFit/>
          </a:bodyPr>
          <a:lstStyle/>
          <a:p>
            <a:pPr marR="316230" lvl="0" algn="just">
              <a:lnSpc>
                <a:spcPct val="97000"/>
              </a:lnSpc>
              <a:spcBef>
                <a:spcPts val="10"/>
              </a:spcBef>
              <a:spcAft>
                <a:spcPts val="0"/>
              </a:spcAft>
              <a:buSzPts val="1100"/>
              <a:tabLst>
                <a:tab pos="473710" algn="l"/>
              </a:tabLst>
            </a:pPr>
            <a:r>
              <a:rPr lang="uk-UA" sz="1800" b="1" spc="-10" dirty="0">
                <a:effectLst/>
                <a:latin typeface="Times New Roman" panose="02020603050405020304" pitchFamily="18" charset="0"/>
                <a:ea typeface="Times New Roman" panose="02020603050405020304" pitchFamily="18" charset="0"/>
              </a:rPr>
              <a:t>2. Генуезька валютна система</a:t>
            </a:r>
            <a:r>
              <a:rPr lang="uk-UA" sz="1800" spc="-10" dirty="0">
                <a:effectLst/>
                <a:latin typeface="Times New Roman" panose="02020603050405020304" pitchFamily="18" charset="0"/>
                <a:ea typeface="Times New Roman" panose="02020603050405020304" pitchFamily="18" charset="0"/>
              </a:rPr>
              <a:t>. </a:t>
            </a:r>
          </a:p>
          <a:p>
            <a:pPr marR="316230" lvl="0" algn="just">
              <a:lnSpc>
                <a:spcPct val="97000"/>
              </a:lnSpc>
              <a:spcBef>
                <a:spcPts val="10"/>
              </a:spcBef>
              <a:spcAft>
                <a:spcPts val="0"/>
              </a:spcAft>
              <a:buSzPts val="1100"/>
              <a:tabLst>
                <a:tab pos="473710" algn="l"/>
              </a:tabLst>
            </a:pPr>
            <a:r>
              <a:rPr lang="uk-UA" sz="1800" spc="-10" dirty="0">
                <a:effectLst/>
                <a:latin typeface="Times New Roman" panose="02020603050405020304" pitchFamily="18" charset="0"/>
                <a:ea typeface="Times New Roman" panose="02020603050405020304" pitchFamily="18" charset="0"/>
              </a:rPr>
              <a:t>Була утворена рішенням міжнародної Генуезької конференції у 1922 році між Великобританією, Францією Сполученими Штатами Америки. Це нова модифікація “золотого стандарту”, яка отримала назву “золото- злиткового стандарту”. Сутність даної валютної системи полягала втому, що гроші, які були в обороті, або частково, або повністю можна</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було</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обмінювати</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на</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зливкове</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золото</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в</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необмеженій</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кількості у будь–який час. Однак, на практиці, тільки певна частина банкнот обмінювалася таким чином, банки не зберігали повного золотого покриття грошей. Обсяг банкнот, який існував на той час, завжди перевищував обсяг грошового металу, який зберігався в банку. За даної</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валютної</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системи</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на</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золото</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обмінювалися</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долар,</a:t>
            </a:r>
            <a:r>
              <a:rPr lang="uk-UA" sz="1800" spc="-7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французький франк та фунт стерлінгів.</a:t>
            </a:r>
            <a:r>
              <a:rPr lang="uk-UA" sz="1800" spc="-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Декілька</a:t>
            </a:r>
            <a:r>
              <a:rPr lang="uk-UA" sz="1800" spc="-1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десятків країн світу обмінювали національні банкноти на зазначені валюти, які обмінювалися на золото, тобто вони виконували функцію </a:t>
            </a:r>
            <a:r>
              <a:rPr lang="uk-UA" sz="1800" spc="-10" dirty="0" err="1">
                <a:effectLst/>
                <a:latin typeface="Times New Roman" panose="02020603050405020304" pitchFamily="18" charset="0"/>
                <a:ea typeface="Times New Roman" panose="02020603050405020304" pitchFamily="18" charset="0"/>
              </a:rPr>
              <a:t>золотодевізних</a:t>
            </a:r>
            <a:r>
              <a:rPr lang="uk-UA" sz="1800" spc="-10" dirty="0">
                <a:effectLst/>
                <a:latin typeface="Times New Roman" panose="02020603050405020304" pitchFamily="18" charset="0"/>
                <a:ea typeface="Times New Roman" panose="02020603050405020304" pitchFamily="18" charset="0"/>
              </a:rPr>
              <a:t> валют. </a:t>
            </a:r>
            <a:r>
              <a:rPr lang="uk-UA" sz="1800" dirty="0">
                <a:effectLst/>
                <a:latin typeface="Times New Roman" panose="02020603050405020304" pitchFamily="18" charset="0"/>
                <a:ea typeface="Times New Roman" panose="02020603050405020304" pitchFamily="18" charset="0"/>
              </a:rPr>
              <a:t>Генуезька валютна система проіснувала до 1929 року. Однією з головних причин розвалу даної системи була зростаюча невідповідність </a:t>
            </a:r>
            <a:r>
              <a:rPr lang="uk-UA" sz="1800" dirty="0" err="1">
                <a:effectLst/>
                <a:latin typeface="Times New Roman" panose="02020603050405020304" pitchFamily="18" charset="0"/>
                <a:ea typeface="Times New Roman" panose="02020603050405020304" pitchFamily="18" charset="0"/>
              </a:rPr>
              <a:t>паритетів</a:t>
            </a:r>
            <a:r>
              <a:rPr lang="uk-UA" sz="1800" spc="-5"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обміну валют у зв’язку з</a:t>
            </a:r>
            <a:r>
              <a:rPr lang="uk-UA" sz="1800" spc="-5"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інфляцією.</a:t>
            </a:r>
            <a:endParaRPr lang="uk-UA" dirty="0"/>
          </a:p>
        </p:txBody>
      </p:sp>
    </p:spTree>
    <p:extLst>
      <p:ext uri="{BB962C8B-B14F-4D97-AF65-F5344CB8AC3E}">
        <p14:creationId xmlns:p14="http://schemas.microsoft.com/office/powerpoint/2010/main" val="1442563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CD204B-0EB5-4CA0-A3CC-8FF9D1330622}"/>
              </a:ext>
            </a:extLst>
          </p:cNvPr>
          <p:cNvSpPr txBox="1"/>
          <p:nvPr/>
        </p:nvSpPr>
        <p:spPr>
          <a:xfrm>
            <a:off x="2556163" y="1169681"/>
            <a:ext cx="7673685" cy="4122282"/>
          </a:xfrm>
          <a:prstGeom prst="rect">
            <a:avLst/>
          </a:prstGeom>
          <a:noFill/>
        </p:spPr>
        <p:txBody>
          <a:bodyPr wrap="square">
            <a:spAutoFit/>
          </a:bodyPr>
          <a:lstStyle/>
          <a:p>
            <a:pPr marR="316230" lvl="0" algn="just">
              <a:lnSpc>
                <a:spcPct val="97000"/>
              </a:lnSpc>
              <a:buSzPts val="1100"/>
              <a:tabLst>
                <a:tab pos="514985" algn="l"/>
              </a:tabLst>
            </a:pPr>
            <a:r>
              <a:rPr lang="uk-UA" sz="1800" b="1" spc="-10" dirty="0">
                <a:effectLst/>
                <a:latin typeface="Times New Roman" panose="02020603050405020304" pitchFamily="18" charset="0"/>
                <a:ea typeface="Times New Roman" panose="02020603050405020304" pitchFamily="18" charset="0"/>
              </a:rPr>
              <a:t>3. </a:t>
            </a:r>
            <a:r>
              <a:rPr lang="uk-UA" sz="1800" b="1" spc="-10" dirty="0" err="1">
                <a:effectLst/>
                <a:latin typeface="Times New Roman" panose="02020603050405020304" pitchFamily="18" charset="0"/>
                <a:ea typeface="Times New Roman" panose="02020603050405020304" pitchFamily="18" charset="0"/>
              </a:rPr>
              <a:t>Бреттон</a:t>
            </a:r>
            <a:r>
              <a:rPr lang="uk-UA" sz="1800" b="1" spc="-10" dirty="0">
                <a:effectLst/>
                <a:latin typeface="Times New Roman" panose="02020603050405020304" pitchFamily="18" charset="0"/>
                <a:ea typeface="Times New Roman" panose="02020603050405020304" pitchFamily="18" charset="0"/>
              </a:rPr>
              <a:t>–</a:t>
            </a:r>
            <a:r>
              <a:rPr lang="uk-UA" sz="1800" b="1" spc="-10" dirty="0" err="1">
                <a:effectLst/>
                <a:latin typeface="Times New Roman" panose="02020603050405020304" pitchFamily="18" charset="0"/>
                <a:ea typeface="Times New Roman" panose="02020603050405020304" pitchFamily="18" charset="0"/>
              </a:rPr>
              <a:t>Вудська</a:t>
            </a:r>
            <a:r>
              <a:rPr lang="uk-UA" sz="1800" b="1" spc="-10" dirty="0">
                <a:effectLst/>
                <a:latin typeface="Times New Roman" panose="02020603050405020304" pitchFamily="18" charset="0"/>
                <a:ea typeface="Times New Roman" panose="02020603050405020304" pitchFamily="18" charset="0"/>
              </a:rPr>
              <a:t> валютна система. </a:t>
            </a:r>
          </a:p>
          <a:p>
            <a:pPr marR="316230" lvl="0" algn="just">
              <a:lnSpc>
                <a:spcPct val="97000"/>
              </a:lnSpc>
              <a:buSzPts val="1100"/>
              <a:tabLst>
                <a:tab pos="514985" algn="l"/>
              </a:tabLst>
            </a:pPr>
            <a:r>
              <a:rPr lang="uk-UA" sz="1800" spc="-10" dirty="0">
                <a:effectLst/>
                <a:latin typeface="Times New Roman" panose="02020603050405020304" pitchFamily="18" charset="0"/>
                <a:ea typeface="Times New Roman" panose="02020603050405020304" pitchFamily="18" charset="0"/>
              </a:rPr>
              <a:t>Після закінчення другої світової війни у 1944 році Сполучені Штати Америки та Великобританія</a:t>
            </a:r>
            <a:r>
              <a:rPr lang="uk-UA" sz="1800" spc="-1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роблять</a:t>
            </a:r>
            <a:r>
              <a:rPr lang="uk-UA" sz="1800" spc="-2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кроки,</a:t>
            </a:r>
            <a:r>
              <a:rPr lang="uk-UA" sz="1800" spc="-1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пов’язані</a:t>
            </a:r>
            <a:r>
              <a:rPr lang="uk-UA" sz="1800" spc="-1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зі</a:t>
            </a:r>
            <a:r>
              <a:rPr lang="uk-UA" sz="1800" spc="-1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створенням нової вільної та стабільної валютної системи. Нова валютна система утворилася на</a:t>
            </a:r>
            <a:r>
              <a:rPr lang="uk-UA" sz="1800" spc="-4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конференції</a:t>
            </a:r>
            <a:r>
              <a:rPr lang="uk-UA" sz="1800" spc="-4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44</a:t>
            </a:r>
            <a:r>
              <a:rPr lang="uk-UA" sz="1800" spc="-4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держав</a:t>
            </a:r>
            <a:r>
              <a:rPr lang="uk-UA" sz="1800" spc="-4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антигітлерівської</a:t>
            </a:r>
            <a:r>
              <a:rPr lang="uk-UA" sz="1800" spc="-4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коаліції</a:t>
            </a:r>
            <a:r>
              <a:rPr lang="uk-UA" sz="1800" spc="-4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в</a:t>
            </a:r>
            <a:r>
              <a:rPr lang="uk-UA" sz="1800" spc="-45" dirty="0">
                <a:effectLst/>
                <a:latin typeface="Times New Roman" panose="02020603050405020304" pitchFamily="18" charset="0"/>
                <a:ea typeface="Times New Roman" panose="02020603050405020304" pitchFamily="18" charset="0"/>
              </a:rPr>
              <a:t> </a:t>
            </a:r>
            <a:r>
              <a:rPr lang="uk-UA" sz="1800" spc="-10" dirty="0" err="1">
                <a:effectLst/>
                <a:latin typeface="Times New Roman" panose="02020603050405020304" pitchFamily="18" charset="0"/>
                <a:ea typeface="Times New Roman" panose="02020603050405020304" pitchFamily="18" charset="0"/>
              </a:rPr>
              <a:t>Бреттон</a:t>
            </a:r>
            <a:r>
              <a:rPr lang="uk-UA" sz="1800" spc="-10" dirty="0">
                <a:effectLst/>
                <a:latin typeface="Times New Roman" panose="02020603050405020304" pitchFamily="18" charset="0"/>
                <a:ea typeface="Times New Roman" panose="02020603050405020304" pitchFamily="18" charset="0"/>
              </a:rPr>
              <a:t>–</a:t>
            </a:r>
            <a:r>
              <a:rPr lang="uk-UA" sz="1800" spc="-10" dirty="0" err="1">
                <a:effectLst/>
                <a:latin typeface="Times New Roman" panose="02020603050405020304" pitchFamily="18" charset="0"/>
                <a:ea typeface="Times New Roman" panose="02020603050405020304" pitchFamily="18" charset="0"/>
              </a:rPr>
              <a:t>Вудс</a:t>
            </a:r>
            <a:r>
              <a:rPr lang="uk-UA" sz="1800" spc="-10" dirty="0">
                <a:effectLst/>
                <a:latin typeface="Times New Roman" panose="02020603050405020304" pitchFamily="18" charset="0"/>
                <a:ea typeface="Times New Roman" panose="02020603050405020304" pitchFamily="18" charset="0"/>
              </a:rPr>
              <a:t> (США, штат Нью–</a:t>
            </a:r>
            <a:r>
              <a:rPr lang="uk-UA" sz="1800" spc="-10" dirty="0" err="1">
                <a:effectLst/>
                <a:latin typeface="Times New Roman" panose="02020603050405020304" pitchFamily="18" charset="0"/>
                <a:ea typeface="Times New Roman" panose="02020603050405020304" pitchFamily="18" charset="0"/>
              </a:rPr>
              <a:t>Гемпшир</a:t>
            </a:r>
            <a:r>
              <a:rPr lang="uk-UA" sz="1800" spc="-10" dirty="0">
                <a:effectLst/>
                <a:latin typeface="Times New Roman" panose="02020603050405020304" pitchFamily="18" charset="0"/>
                <a:ea typeface="Times New Roman" panose="02020603050405020304" pitchFamily="18" charset="0"/>
              </a:rPr>
              <a:t>). Сполучені Штати запропонували створити систему регульованих пов’язаних валютних курсів, яка б зберегла переваги фіксованих валютних курсів, але оминула б її вади. Для того щоб нова система стала діє спроможною, на цій конференції</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було</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вирішено</a:t>
            </a:r>
            <a:r>
              <a:rPr lang="uk-UA" sz="1800" spc="-6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створити</a:t>
            </a:r>
            <a:r>
              <a:rPr lang="uk-UA" sz="1800" spc="-5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Міжнародний</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Валютний</a:t>
            </a:r>
            <a:r>
              <a:rPr lang="uk-UA" sz="1800" spc="-6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Фонд (МВФ),</a:t>
            </a:r>
            <a:r>
              <a:rPr lang="uk-UA" sz="1800" spc="21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який</a:t>
            </a:r>
            <a:r>
              <a:rPr lang="uk-UA" sz="1800" spc="21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би</a:t>
            </a:r>
            <a:r>
              <a:rPr lang="uk-UA" sz="1800" spc="21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фінансував</a:t>
            </a:r>
            <a:r>
              <a:rPr lang="uk-UA" sz="1800" spc="21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короткострокові</a:t>
            </a:r>
            <a:r>
              <a:rPr lang="uk-UA" sz="1800" spc="215" dirty="0">
                <a:effectLst/>
                <a:latin typeface="Times New Roman" panose="02020603050405020304" pitchFamily="18" charset="0"/>
                <a:ea typeface="Times New Roman" panose="02020603050405020304" pitchFamily="18" charset="0"/>
              </a:rPr>
              <a:t>  </a:t>
            </a:r>
            <a:r>
              <a:rPr lang="uk-UA" sz="1800" spc="-10" dirty="0" err="1">
                <a:effectLst/>
                <a:latin typeface="Times New Roman" panose="02020603050405020304" pitchFamily="18" charset="0"/>
                <a:ea typeface="Times New Roman" panose="02020603050405020304" pitchFamily="18" charset="0"/>
              </a:rPr>
              <a:t>дисбаланси</a:t>
            </a:r>
            <a:r>
              <a:rPr lang="uk-UA" sz="1800" spc="210" dirty="0">
                <a:effectLst/>
                <a:latin typeface="Times New Roman" panose="02020603050405020304" pitchFamily="18" charset="0"/>
                <a:ea typeface="Times New Roman" panose="02020603050405020304" pitchFamily="18" charset="0"/>
              </a:rPr>
              <a:t>  </a:t>
            </a:r>
            <a:r>
              <a:rPr lang="uk-UA" sz="1800" spc="-50" dirty="0" err="1">
                <a:effectLst/>
                <a:latin typeface="Times New Roman" panose="02020603050405020304" pitchFamily="18" charset="0"/>
                <a:ea typeface="Times New Roman" panose="02020603050405020304" pitchFamily="18" charset="0"/>
              </a:rPr>
              <a:t>у</a:t>
            </a:r>
            <a:r>
              <a:rPr lang="uk-UA" sz="1800" dirty="0" err="1">
                <a:effectLst/>
                <a:latin typeface="Times New Roman" panose="02020603050405020304" pitchFamily="18" charset="0"/>
                <a:ea typeface="Times New Roman" panose="02020603050405020304" pitchFamily="18" charset="0"/>
              </a:rPr>
              <a:t>міжнародних</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платежах</a:t>
            </a:r>
            <a:r>
              <a:rPr lang="uk-UA" sz="1800" dirty="0">
                <a:effectLst/>
                <a:latin typeface="Times New Roman" panose="02020603050405020304" pitchFamily="18" charset="0"/>
                <a:ea typeface="Times New Roman" panose="02020603050405020304" pitchFamily="18" charset="0"/>
              </a:rPr>
              <a:t>. Окрім даного валютного інституту передбачалося створити Міжнародний банк реконструкції та </a:t>
            </a:r>
            <a:r>
              <a:rPr lang="uk-UA" sz="1800" spc="-10" dirty="0">
                <a:effectLst/>
                <a:latin typeface="Times New Roman" panose="02020603050405020304" pitchFamily="18" charset="0"/>
                <a:ea typeface="Times New Roman" panose="02020603050405020304" pitchFamily="18" charset="0"/>
              </a:rPr>
              <a:t>розвитку,</a:t>
            </a:r>
            <a:r>
              <a:rPr lang="uk-UA" sz="1800" spc="-3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який</a:t>
            </a:r>
            <a:r>
              <a:rPr lang="uk-UA" sz="1800" spc="-3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би</a:t>
            </a:r>
            <a:r>
              <a:rPr lang="uk-UA" sz="1800" spc="-3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надавав</a:t>
            </a:r>
            <a:r>
              <a:rPr lang="uk-UA" sz="1800" spc="-3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довгострокові</a:t>
            </a:r>
            <a:r>
              <a:rPr lang="uk-UA" sz="1800" spc="-3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кредити</a:t>
            </a:r>
            <a:r>
              <a:rPr lang="uk-UA" sz="1800" spc="-2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державам,</a:t>
            </a:r>
            <a:r>
              <a:rPr lang="uk-UA" sz="1800" spc="-25"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що</a:t>
            </a:r>
            <a:r>
              <a:rPr lang="uk-UA" sz="1800" spc="-30" dirty="0">
                <a:effectLst/>
                <a:latin typeface="Times New Roman" panose="02020603050405020304" pitchFamily="18" charset="0"/>
                <a:ea typeface="Times New Roman" panose="02020603050405020304" pitchFamily="18" charset="0"/>
              </a:rPr>
              <a:t> </a:t>
            </a:r>
            <a:r>
              <a:rPr lang="uk-UA" sz="1800" spc="-10" dirty="0">
                <a:effectLst/>
                <a:latin typeface="Times New Roman" panose="02020603050405020304" pitchFamily="18" charset="0"/>
                <a:ea typeface="Times New Roman" panose="02020603050405020304" pitchFamily="18" charset="0"/>
              </a:rPr>
              <a:t>мали </a:t>
            </a:r>
            <a:r>
              <a:rPr lang="uk-UA" sz="1800" dirty="0">
                <a:effectLst/>
                <a:latin typeface="Times New Roman" panose="02020603050405020304" pitchFamily="18" charset="0"/>
                <a:ea typeface="Times New Roman" panose="02020603050405020304" pitchFamily="18" charset="0"/>
              </a:rPr>
              <a:t>в цьому потребу.</a:t>
            </a:r>
          </a:p>
        </p:txBody>
      </p:sp>
    </p:spTree>
    <p:extLst>
      <p:ext uri="{BB962C8B-B14F-4D97-AF65-F5344CB8AC3E}">
        <p14:creationId xmlns:p14="http://schemas.microsoft.com/office/powerpoint/2010/main" val="25360173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15F1D8-4F0A-45F3-8C80-0E89C063339D}"/>
              </a:ext>
            </a:extLst>
          </p:cNvPr>
          <p:cNvSpPr txBox="1"/>
          <p:nvPr/>
        </p:nvSpPr>
        <p:spPr>
          <a:xfrm>
            <a:off x="2393575" y="681318"/>
            <a:ext cx="7879977" cy="3970318"/>
          </a:xfrm>
          <a:prstGeom prst="rect">
            <a:avLst/>
          </a:prstGeom>
          <a:noFill/>
        </p:spPr>
        <p:txBody>
          <a:bodyPr wrap="square">
            <a:spAutoFit/>
          </a:bodyPr>
          <a:lstStyle/>
          <a:p>
            <a:pPr marR="317500" lvl="0" algn="just">
              <a:buSzPts val="1100"/>
              <a:tabLst>
                <a:tab pos="505460" algn="l"/>
              </a:tabLst>
            </a:pPr>
            <a:r>
              <a:rPr lang="uk-UA" b="1" dirty="0">
                <a:latin typeface="Times New Roman" panose="02020603050405020304" pitchFamily="18" charset="0"/>
              </a:rPr>
              <a:t>4. Ямайська валютна система. </a:t>
            </a:r>
            <a:r>
              <a:rPr lang="uk-UA" dirty="0">
                <a:latin typeface="Times New Roman" panose="02020603050405020304" pitchFamily="18" charset="0"/>
              </a:rPr>
              <a:t>Її започаткували в 1976 році на нараді МВФ у </a:t>
            </a:r>
            <a:r>
              <a:rPr lang="uk-UA" dirty="0" err="1">
                <a:latin typeface="Times New Roman" panose="02020603050405020304" pitchFamily="18" charset="0"/>
              </a:rPr>
              <a:t>Кингстоні</a:t>
            </a:r>
            <a:r>
              <a:rPr lang="uk-UA" dirty="0">
                <a:latin typeface="Times New Roman" panose="02020603050405020304" pitchFamily="18" charset="0"/>
              </a:rPr>
              <a:t>(Ямайка). Вона існує до нині.</a:t>
            </a:r>
          </a:p>
          <a:p>
            <a:pPr marR="316230" indent="180340" algn="just"/>
            <a:r>
              <a:rPr lang="uk-UA" dirty="0">
                <a:latin typeface="Times New Roman" panose="02020603050405020304" pitchFamily="18" charset="0"/>
              </a:rPr>
              <a:t>Основні принципи </a:t>
            </a:r>
            <a:r>
              <a:rPr lang="uk-UA" b="1" dirty="0">
                <a:latin typeface="Times New Roman" panose="02020603050405020304" pitchFamily="18" charset="0"/>
              </a:rPr>
              <a:t>Ямайської світової валютної системи є наступні</a:t>
            </a:r>
            <a:r>
              <a:rPr lang="uk-UA" dirty="0">
                <a:latin typeface="Times New Roman" panose="02020603050405020304" pitchFamily="18" charset="0"/>
              </a:rPr>
              <a:t>:</a:t>
            </a:r>
          </a:p>
          <a:p>
            <a:pPr marL="0" marR="316230" lvl="1" indent="-285750" algn="just">
              <a:buSzPts val="1100"/>
              <a:buFont typeface="Times New Roman" panose="02020603050405020304" pitchFamily="18" charset="0"/>
              <a:buChar char="–"/>
              <a:tabLst>
                <a:tab pos="518160" algn="l"/>
              </a:tabLst>
            </a:pPr>
            <a:r>
              <a:rPr lang="uk-UA" dirty="0">
                <a:latin typeface="Times New Roman" panose="02020603050405020304" pitchFamily="18" charset="0"/>
              </a:rPr>
              <a:t>Монетарна функція золота у якості міри вартості та точки відліку валютних курсів відмінялася;</a:t>
            </a:r>
          </a:p>
          <a:p>
            <a:pPr marL="0" marR="317500" lvl="1" indent="-285750" algn="just">
              <a:buSzPts val="1100"/>
              <a:buFont typeface="Times New Roman" panose="02020603050405020304" pitchFamily="18" charset="0"/>
              <a:buChar char="–"/>
              <a:tabLst>
                <a:tab pos="518160" algn="l"/>
              </a:tabLst>
            </a:pPr>
            <a:r>
              <a:rPr lang="uk-UA" dirty="0">
                <a:latin typeface="Times New Roman" panose="02020603050405020304" pitchFamily="18" charset="0"/>
              </a:rPr>
              <a:t>Введення стандарту спеціальних прав запозичення (</a:t>
            </a:r>
            <a:r>
              <a:rPr lang="uk-UA" dirty="0" err="1">
                <a:latin typeface="Times New Roman" panose="02020603050405020304" pitchFamily="18" charset="0"/>
              </a:rPr>
              <a:t>Speicialdrawingrights</a:t>
            </a:r>
            <a:r>
              <a:rPr lang="uk-UA" dirty="0">
                <a:latin typeface="Times New Roman" panose="02020603050405020304" pitchFamily="18" charset="0"/>
              </a:rPr>
              <a:t> – SDR) з метою зробити ці валюти основним резервним </a:t>
            </a:r>
            <a:r>
              <a:rPr lang="uk-UA" dirty="0" err="1">
                <a:latin typeface="Times New Roman" panose="02020603050405020304" pitchFamily="18" charset="0"/>
              </a:rPr>
              <a:t>авуаром</a:t>
            </a:r>
            <a:r>
              <a:rPr lang="uk-UA" dirty="0">
                <a:latin typeface="Times New Roman" panose="02020603050405020304" pitchFamily="18" charset="0"/>
              </a:rPr>
              <a:t> та зменшити роль інших резервних валют, особливо долара;</a:t>
            </a:r>
          </a:p>
          <a:p>
            <a:pPr marL="0" lvl="1" indent="-285750" algn="just">
              <a:buSzPts val="1100"/>
              <a:buFont typeface="Times New Roman" panose="02020603050405020304" pitchFamily="18" charset="0"/>
              <a:buChar char="–"/>
              <a:tabLst>
                <a:tab pos="518795" algn="l"/>
              </a:tabLst>
            </a:pPr>
            <a:r>
              <a:rPr lang="uk-UA" dirty="0">
                <a:latin typeface="Times New Roman" panose="02020603050405020304" pitchFamily="18" charset="0"/>
              </a:rPr>
              <a:t>Валютні  відносини  між  країнами  стали  базуватися  на</a:t>
            </a:r>
            <a:br>
              <a:rPr lang="uk-UA" dirty="0">
                <a:latin typeface="Times New Roman" panose="02020603050405020304" pitchFamily="18" charset="0"/>
              </a:rPr>
            </a:br>
            <a:r>
              <a:rPr lang="uk-UA" dirty="0">
                <a:latin typeface="Times New Roman" panose="02020603050405020304" pitchFamily="18" charset="0"/>
              </a:rPr>
              <a:t>плаваючих валютних курсах їх національних грошових одиниць. Коливання курсів обумовлюються двома основними факторами – реальними вартісними співвідношеннями, покупною спроможністю валют на внутрішніх ринках країн.</a:t>
            </a:r>
          </a:p>
        </p:txBody>
      </p:sp>
    </p:spTree>
    <p:extLst>
      <p:ext uri="{BB962C8B-B14F-4D97-AF65-F5344CB8AC3E}">
        <p14:creationId xmlns:p14="http://schemas.microsoft.com/office/powerpoint/2010/main" val="3131510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A75074-E4FC-467B-98D8-5F70E161EA97}"/>
              </a:ext>
            </a:extLst>
          </p:cNvPr>
          <p:cNvSpPr txBox="1"/>
          <p:nvPr/>
        </p:nvSpPr>
        <p:spPr>
          <a:xfrm>
            <a:off x="2017059" y="738699"/>
            <a:ext cx="8104094" cy="3662541"/>
          </a:xfrm>
          <a:prstGeom prst="rect">
            <a:avLst/>
          </a:prstGeom>
          <a:noFill/>
        </p:spPr>
        <p:txBody>
          <a:bodyPr wrap="square">
            <a:spAutoFit/>
          </a:bodyPr>
          <a:lstStyle/>
          <a:p>
            <a:pPr algn="ctr"/>
            <a:r>
              <a:rPr lang="en-US" b="1" dirty="0">
                <a:latin typeface="Times New Roman" panose="02020603050405020304" pitchFamily="18" charset="0"/>
                <a:cs typeface="Times New Roman" panose="02020603050405020304" pitchFamily="18" charset="0"/>
              </a:rPr>
              <a:t>4. </a:t>
            </a:r>
            <a:r>
              <a:rPr lang="uk-UA" b="1" dirty="0">
                <a:latin typeface="Times New Roman" panose="02020603050405020304" pitchFamily="18" charset="0"/>
                <a:cs typeface="Times New Roman" panose="02020603050405020304" pitchFamily="18" charset="0"/>
              </a:rPr>
              <a:t>Платіжний баланс країни</a:t>
            </a:r>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pPr algn="just"/>
            <a:r>
              <a:rPr lang="uk-UA" sz="1400" b="1" i="0" dirty="0">
                <a:solidFill>
                  <a:srgbClr val="000000"/>
                </a:solidFill>
                <a:effectLst/>
                <a:latin typeface="Times New Roman" panose="02020603050405020304" pitchFamily="18" charset="0"/>
                <a:cs typeface="Times New Roman" panose="02020603050405020304" pitchFamily="18" charset="0"/>
              </a:rPr>
              <a:t>Платіжний баланс</a:t>
            </a:r>
            <a:r>
              <a:rPr lang="uk-UA" sz="1400" b="0" i="0" dirty="0">
                <a:solidFill>
                  <a:srgbClr val="000000"/>
                </a:solidFill>
                <a:effectLst/>
                <a:latin typeface="Times New Roman" panose="02020603050405020304" pitchFamily="18" charset="0"/>
                <a:cs typeface="Times New Roman" panose="02020603050405020304" pitchFamily="18" charset="0"/>
              </a:rPr>
              <a:t> країни </a:t>
            </a:r>
            <a:r>
              <a:rPr lang="en-US" sz="1400" b="0" i="0" dirty="0">
                <a:solidFill>
                  <a:srgbClr val="000000"/>
                </a:solidFill>
                <a:effectLst/>
                <a:latin typeface="Times New Roman" panose="02020603050405020304" pitchFamily="18" charset="0"/>
                <a:cs typeface="Times New Roman" panose="02020603050405020304" pitchFamily="18" charset="0"/>
              </a:rPr>
              <a:t>– </a:t>
            </a:r>
            <a:r>
              <a:rPr lang="uk-UA" sz="1400" b="0" i="0" dirty="0">
                <a:solidFill>
                  <a:srgbClr val="000000"/>
                </a:solidFill>
                <a:effectLst/>
                <a:latin typeface="Times New Roman" panose="02020603050405020304" pitchFamily="18" charset="0"/>
                <a:cs typeface="Times New Roman" panose="02020603050405020304" pitchFamily="18" charset="0"/>
              </a:rPr>
              <a:t>це статистичний звіт, в якому в систематизованому вигляді наведені зведені відомості щодо зовнішньоекономічних операцій резидентів країни з нерезидентами за певний період. При публікації платіжний баланс може бути представлений в "стандартній" (інакше кажучи, "нейтральній"), або в "аналітичній" формі.</a:t>
            </a:r>
          </a:p>
          <a:p>
            <a:pPr algn="just"/>
            <a:r>
              <a:rPr lang="uk-UA" sz="1400" b="1" i="0" dirty="0">
                <a:solidFill>
                  <a:srgbClr val="000000"/>
                </a:solidFill>
                <a:effectLst/>
                <a:latin typeface="Times New Roman" panose="02020603050405020304" pitchFamily="18" charset="0"/>
                <a:cs typeface="Times New Roman" panose="02020603050405020304" pitchFamily="18" charset="0"/>
              </a:rPr>
              <a:t>У першому випадку ("стандартний вигляд") </a:t>
            </a:r>
            <a:r>
              <a:rPr lang="uk-UA" sz="1400" i="0" dirty="0">
                <a:solidFill>
                  <a:srgbClr val="000000"/>
                </a:solidFill>
                <a:effectLst/>
                <a:latin typeface="Times New Roman" panose="02020603050405020304" pitchFamily="18" charset="0"/>
                <a:cs typeface="Times New Roman" panose="02020603050405020304" pitchFamily="18" charset="0"/>
              </a:rPr>
              <a:t>товари, </a:t>
            </a:r>
            <a:r>
              <a:rPr lang="uk-UA" sz="1400" b="0" i="0" dirty="0">
                <a:solidFill>
                  <a:srgbClr val="000000"/>
                </a:solidFill>
                <a:effectLst/>
                <a:latin typeface="Times New Roman" panose="02020603050405020304" pitchFamily="18" charset="0"/>
                <a:cs typeface="Times New Roman" panose="02020603050405020304" pitchFamily="18" charset="0"/>
              </a:rPr>
              <a:t>послуги та поточні трансферти об'єднуються в рахунку поточних операцій, а капітальні трансферти, прямі інвестиції, портфельні інвестиції, фінансові похідні, інші інвестиції та резервні активи — в рахунку операцій з капіталом та фінансовими інструментами. Однак, МВФ рекомендує складати альтернативну версію платіжного балансу, суть якої полягає в </a:t>
            </a:r>
            <a:r>
              <a:rPr lang="uk-UA" sz="1400" b="0" i="0" dirty="0" err="1">
                <a:solidFill>
                  <a:srgbClr val="000000"/>
                </a:solidFill>
                <a:effectLst/>
                <a:latin typeface="Times New Roman" panose="02020603050405020304" pitchFamily="18" charset="0"/>
                <a:cs typeface="Times New Roman" panose="02020603050405020304" pitchFamily="18" charset="0"/>
              </a:rPr>
              <a:t>перекласифікації</a:t>
            </a:r>
            <a:r>
              <a:rPr lang="uk-UA" sz="1400" b="0" i="0" dirty="0">
                <a:solidFill>
                  <a:srgbClr val="000000"/>
                </a:solidFill>
                <a:effectLst/>
                <a:latin typeface="Times New Roman" panose="02020603050405020304" pitchFamily="18" charset="0"/>
                <a:cs typeface="Times New Roman" panose="02020603050405020304" pitchFamily="18" charset="0"/>
              </a:rPr>
              <a:t> і перегрупуванні наявних відомостей таким чином, щоб по можливості відокремити первинні, автономні операції від вторинних.</a:t>
            </a:r>
          </a:p>
          <a:p>
            <a:pPr algn="just"/>
            <a:r>
              <a:rPr lang="uk-UA" sz="1400" b="1" i="0" dirty="0">
                <a:solidFill>
                  <a:srgbClr val="000000"/>
                </a:solidFill>
                <a:effectLst/>
                <a:latin typeface="Times New Roman" panose="02020603050405020304" pitchFamily="18" charset="0"/>
                <a:cs typeface="Times New Roman" panose="02020603050405020304" pitchFamily="18" charset="0"/>
              </a:rPr>
              <a:t>Другий варіант ("аналітичний вигляд")</a:t>
            </a:r>
            <a:r>
              <a:rPr lang="uk-UA" sz="1400" b="0" i="0" dirty="0">
                <a:solidFill>
                  <a:srgbClr val="000000"/>
                </a:solidFill>
                <a:effectLst/>
                <a:latin typeface="Times New Roman" panose="02020603050405020304" pitchFamily="18" charset="0"/>
                <a:cs typeface="Times New Roman" panose="02020603050405020304" pitchFamily="18" charset="0"/>
              </a:rPr>
              <a:t> передбачає виведення активного або пасивного сальдо платіжного балансу, яке повинно визначатися як сумарний результат незалежних, автономних операцій поточного і капітального характеру, що здійснюються резидентами й нерезидентами, і, таким чином, виявляти спрямованість зовнішньоекономічної діяльності країни. </a:t>
            </a:r>
            <a:endParaRPr lang="uk-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712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8C900C-27EF-4419-8EDB-EFDFC12BBD66}"/>
              </a:ext>
            </a:extLst>
          </p:cNvPr>
          <p:cNvSpPr txBox="1"/>
          <p:nvPr/>
        </p:nvSpPr>
        <p:spPr>
          <a:xfrm>
            <a:off x="1537855" y="1166842"/>
            <a:ext cx="9102436" cy="3139321"/>
          </a:xfrm>
          <a:prstGeom prst="rect">
            <a:avLst/>
          </a:prstGeom>
          <a:noFill/>
        </p:spPr>
        <p:txBody>
          <a:bodyPr wrap="square">
            <a:spAutoFit/>
          </a:bodyPr>
          <a:lstStyle/>
          <a:p>
            <a:pPr algn="just"/>
            <a:r>
              <a:rPr lang="uk-UA" dirty="0"/>
              <a:t>Міжнародні валютні відносини поступово набули певних форм організації на основі інтернаціоналізації господарських зв'язків. </a:t>
            </a:r>
          </a:p>
          <a:p>
            <a:pPr algn="just"/>
            <a:r>
              <a:rPr lang="uk-UA" b="1" dirty="0"/>
              <a:t>Валютна система – це </a:t>
            </a:r>
            <a:r>
              <a:rPr lang="uk-UA" dirty="0"/>
              <a:t>форма організації та регулювання валютних відносин, закріплена національним законодавством або міждержавними угодами. Це сукупність елементів, які структурно і функціонально взаємопов'язані і беруть участь у її функціонуванні та управлінні. Розрізняють національну, світову, міжнародну (регіональну) валютні системи. </a:t>
            </a:r>
            <a:r>
              <a:rPr lang="uk-UA" b="1" dirty="0"/>
              <a:t>Національна валютна система (НВС) </a:t>
            </a:r>
            <a:r>
              <a:rPr lang="uk-UA" dirty="0"/>
              <a:t>є складовою частиною грошової системи країни, хоча вона відносно самостійна і виходить за національні кордони. Її особливості визначаються ступенем розвитку і станом економіки та її зовнішньоекономічних зв'язків.</a:t>
            </a:r>
          </a:p>
        </p:txBody>
      </p:sp>
    </p:spTree>
    <p:extLst>
      <p:ext uri="{BB962C8B-B14F-4D97-AF65-F5344CB8AC3E}">
        <p14:creationId xmlns:p14="http://schemas.microsoft.com/office/powerpoint/2010/main" val="3714914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a:extLst>
              <a:ext uri="{FF2B5EF4-FFF2-40B4-BE49-F238E27FC236}">
                <a16:creationId xmlns:a16="http://schemas.microsoft.com/office/drawing/2014/main" id="{A9AA681D-B6BA-4A0C-A43D-99AF64C64B92}"/>
              </a:ext>
            </a:extLst>
          </p:cNvPr>
          <p:cNvGraphicFramePr>
            <a:graphicFrameLocks noGrp="1"/>
          </p:cNvGraphicFramePr>
          <p:nvPr>
            <p:extLst>
              <p:ext uri="{D42A27DB-BD31-4B8C-83A1-F6EECF244321}">
                <p14:modId xmlns:p14="http://schemas.microsoft.com/office/powerpoint/2010/main" val="1215811503"/>
              </p:ext>
            </p:extLst>
          </p:nvPr>
        </p:nvGraphicFramePr>
        <p:xfrm>
          <a:off x="1936375" y="663388"/>
          <a:ext cx="8901954" cy="5420822"/>
        </p:xfrm>
        <a:graphic>
          <a:graphicData uri="http://schemas.openxmlformats.org/drawingml/2006/table">
            <a:tbl>
              <a:tblPr/>
              <a:tblGrid>
                <a:gridCol w="1483659">
                  <a:extLst>
                    <a:ext uri="{9D8B030D-6E8A-4147-A177-3AD203B41FA5}">
                      <a16:colId xmlns:a16="http://schemas.microsoft.com/office/drawing/2014/main" val="3671816434"/>
                    </a:ext>
                  </a:extLst>
                </a:gridCol>
                <a:gridCol w="1483659">
                  <a:extLst>
                    <a:ext uri="{9D8B030D-6E8A-4147-A177-3AD203B41FA5}">
                      <a16:colId xmlns:a16="http://schemas.microsoft.com/office/drawing/2014/main" val="1436313166"/>
                    </a:ext>
                  </a:extLst>
                </a:gridCol>
                <a:gridCol w="1483659">
                  <a:extLst>
                    <a:ext uri="{9D8B030D-6E8A-4147-A177-3AD203B41FA5}">
                      <a16:colId xmlns:a16="http://schemas.microsoft.com/office/drawing/2014/main" val="2393473699"/>
                    </a:ext>
                  </a:extLst>
                </a:gridCol>
                <a:gridCol w="1483659">
                  <a:extLst>
                    <a:ext uri="{9D8B030D-6E8A-4147-A177-3AD203B41FA5}">
                      <a16:colId xmlns:a16="http://schemas.microsoft.com/office/drawing/2014/main" val="3826902091"/>
                    </a:ext>
                  </a:extLst>
                </a:gridCol>
                <a:gridCol w="1483659">
                  <a:extLst>
                    <a:ext uri="{9D8B030D-6E8A-4147-A177-3AD203B41FA5}">
                      <a16:colId xmlns:a16="http://schemas.microsoft.com/office/drawing/2014/main" val="3923405431"/>
                    </a:ext>
                  </a:extLst>
                </a:gridCol>
                <a:gridCol w="1483659">
                  <a:extLst>
                    <a:ext uri="{9D8B030D-6E8A-4147-A177-3AD203B41FA5}">
                      <a16:colId xmlns:a16="http://schemas.microsoft.com/office/drawing/2014/main" val="889768741"/>
                    </a:ext>
                  </a:extLst>
                </a:gridCol>
              </a:tblGrid>
              <a:tr h="275242">
                <a:tc gridSpan="6">
                  <a:txBody>
                    <a:bodyPr/>
                    <a:lstStyle/>
                    <a:p>
                      <a:pPr algn="ctr"/>
                      <a:r>
                        <a:rPr lang="ru-RU" sz="1400" b="1" dirty="0" err="1"/>
                        <a:t>Платіжний</a:t>
                      </a:r>
                      <a:r>
                        <a:rPr lang="ru-RU" sz="1400" b="1" dirty="0"/>
                        <a:t> баланс </a:t>
                      </a:r>
                      <a:r>
                        <a:rPr lang="ru-RU" sz="1400" b="1" dirty="0" err="1"/>
                        <a:t>України</a:t>
                      </a:r>
                      <a:r>
                        <a:rPr lang="ru-RU" sz="1400" b="1" dirty="0"/>
                        <a:t> (</a:t>
                      </a:r>
                      <a:r>
                        <a:rPr lang="ru-RU" sz="1400" b="1" dirty="0" err="1"/>
                        <a:t>аналітична</a:t>
                      </a:r>
                      <a:r>
                        <a:rPr lang="ru-RU" sz="1400" b="1" dirty="0"/>
                        <a:t> форма) за 2023 р. (млн. дол. США)</a:t>
                      </a:r>
                    </a:p>
                  </a:txBody>
                  <a:tcPr marL="14288" marR="14288" marT="14288" marB="14288" anchor="ctr">
                    <a:solidFill>
                      <a:srgbClr val="FFFFFF"/>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547791669"/>
                  </a:ext>
                </a:extLst>
              </a:tr>
              <a:tr h="517808">
                <a:tc>
                  <a:txBody>
                    <a:bodyPr/>
                    <a:lstStyle/>
                    <a:p>
                      <a:r>
                        <a:rPr lang="uk-UA" sz="1400" b="0">
                          <a:effectLst/>
                          <a:latin typeface="verdana" panose="020B0604030504040204" pitchFamily="34" charset="0"/>
                        </a:rPr>
                        <a:t>Статті балансу</a:t>
                      </a:r>
                    </a:p>
                  </a:txBody>
                  <a:tcPr marL="14288" marR="14288" marT="14288" marB="14288" anchor="ctr">
                    <a:lnL>
                      <a:noFill/>
                    </a:lnL>
                    <a:lnR>
                      <a:noFill/>
                    </a:lnR>
                    <a:lnB w="7620" cap="flat" cmpd="sng" algn="ctr">
                      <a:solidFill>
                        <a:srgbClr val="888899"/>
                      </a:solidFill>
                      <a:prstDash val="solid"/>
                      <a:round/>
                      <a:headEnd type="none" w="med" len="med"/>
                      <a:tailEnd type="none" w="med" len="med"/>
                    </a:lnB>
                    <a:solidFill>
                      <a:srgbClr val="EEEEEE"/>
                    </a:solidFill>
                  </a:tcPr>
                </a:tc>
                <a:tc>
                  <a:txBody>
                    <a:bodyPr/>
                    <a:lstStyle/>
                    <a:p>
                      <a:pPr algn="ctr"/>
                      <a:r>
                        <a:rPr lang="en-GB" sz="1400" b="0">
                          <a:effectLst/>
                          <a:latin typeface="verdana" panose="020B0604030504040204" pitchFamily="34" charset="0"/>
                        </a:rPr>
                        <a:t>I</a:t>
                      </a:r>
                      <a:br>
                        <a:rPr lang="en-GB" sz="1400" b="0">
                          <a:effectLst/>
                          <a:latin typeface="verdana" panose="020B0604030504040204" pitchFamily="34" charset="0"/>
                        </a:rPr>
                      </a:br>
                      <a:r>
                        <a:rPr lang="uk-UA" sz="1400" b="0">
                          <a:effectLst/>
                          <a:latin typeface="arial" panose="020B0604020202020204" pitchFamily="34" charset="0"/>
                        </a:rPr>
                        <a:t>квартал</a:t>
                      </a:r>
                      <a:endParaRPr lang="uk-UA" sz="1400" b="0">
                        <a:effectLst/>
                        <a:latin typeface="verdana" panose="020B060403050404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ctr"/>
                      <a:r>
                        <a:rPr lang="en-GB" sz="1400" b="0">
                          <a:effectLst/>
                          <a:latin typeface="verdana" panose="020B0604030504040204" pitchFamily="34" charset="0"/>
                        </a:rPr>
                        <a:t>II</a:t>
                      </a:r>
                      <a:br>
                        <a:rPr lang="en-GB" sz="1400" b="0">
                          <a:effectLst/>
                          <a:latin typeface="verdana" panose="020B0604030504040204" pitchFamily="34" charset="0"/>
                        </a:rPr>
                      </a:br>
                      <a:r>
                        <a:rPr lang="uk-UA" sz="1400" b="0">
                          <a:effectLst/>
                          <a:latin typeface="arial" panose="020B0604020202020204" pitchFamily="34" charset="0"/>
                        </a:rPr>
                        <a:t>квартал</a:t>
                      </a:r>
                      <a:endParaRPr lang="uk-UA" sz="1400" b="0">
                        <a:effectLst/>
                        <a:latin typeface="verdana" panose="020B060403050404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ctr"/>
                      <a:r>
                        <a:rPr lang="en-GB" sz="1400" b="0">
                          <a:effectLst/>
                          <a:latin typeface="verdana" panose="020B0604030504040204" pitchFamily="34" charset="0"/>
                        </a:rPr>
                        <a:t>III</a:t>
                      </a:r>
                      <a:br>
                        <a:rPr lang="en-GB" sz="1400" b="0">
                          <a:effectLst/>
                          <a:latin typeface="verdana" panose="020B0604030504040204" pitchFamily="34" charset="0"/>
                        </a:rPr>
                      </a:br>
                      <a:r>
                        <a:rPr lang="uk-UA" sz="1400" b="0">
                          <a:effectLst/>
                          <a:latin typeface="arial" panose="020B0604020202020204" pitchFamily="34" charset="0"/>
                        </a:rPr>
                        <a:t>квартал</a:t>
                      </a:r>
                      <a:endParaRPr lang="uk-UA" sz="1400" b="0">
                        <a:effectLst/>
                        <a:latin typeface="verdana" panose="020B060403050404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ctr"/>
                      <a:r>
                        <a:rPr lang="en-GB" sz="1400" b="0">
                          <a:effectLst/>
                          <a:latin typeface="verdana" panose="020B0604030504040204" pitchFamily="34" charset="0"/>
                        </a:rPr>
                        <a:t>IV</a:t>
                      </a:r>
                      <a:br>
                        <a:rPr lang="en-GB" sz="1400" b="0">
                          <a:effectLst/>
                          <a:latin typeface="verdana" panose="020B0604030504040204" pitchFamily="34" charset="0"/>
                        </a:rPr>
                      </a:br>
                      <a:r>
                        <a:rPr lang="uk-UA" sz="1400" b="0">
                          <a:effectLst/>
                          <a:latin typeface="arial" panose="020B0604020202020204" pitchFamily="34" charset="0"/>
                        </a:rPr>
                        <a:t>квартал</a:t>
                      </a:r>
                      <a:endParaRPr lang="uk-UA" sz="1400" b="0">
                        <a:effectLst/>
                        <a:latin typeface="verdana" panose="020B060403050404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ctr"/>
                      <a:r>
                        <a:rPr lang="uk-UA" sz="1400" b="0">
                          <a:effectLst/>
                          <a:latin typeface="verdana" panose="020B0604030504040204" pitchFamily="34" charset="0"/>
                        </a:rPr>
                        <a:t>2023</a:t>
                      </a:r>
                      <a:br>
                        <a:rPr lang="uk-UA" sz="1400" b="0">
                          <a:effectLst/>
                          <a:latin typeface="verdana" panose="020B0604030504040204" pitchFamily="34" charset="0"/>
                        </a:rPr>
                      </a:br>
                      <a:r>
                        <a:rPr lang="uk-UA" sz="1400" b="0">
                          <a:effectLst/>
                          <a:latin typeface="verdana" panose="020B0604030504040204" pitchFamily="34" charset="0"/>
                        </a:rPr>
                        <a:t>усього</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1216168223"/>
                  </a:ext>
                </a:extLst>
              </a:tr>
              <a:tr h="760462">
                <a:tc>
                  <a:txBody>
                    <a:bodyPr/>
                    <a:lstStyle/>
                    <a:p>
                      <a:r>
                        <a:rPr lang="en-GB" sz="1400">
                          <a:effectLst/>
                          <a:latin typeface="arial" panose="020B0604020202020204" pitchFamily="34" charset="0"/>
                        </a:rPr>
                        <a:t>A. </a:t>
                      </a:r>
                      <a:r>
                        <a:rPr lang="uk-UA" sz="1400">
                          <a:effectLst/>
                          <a:latin typeface="arial" panose="020B0604020202020204" pitchFamily="34" charset="0"/>
                        </a:rPr>
                        <a:t>Рахунок поточних операцій</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-1760</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-78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-4298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-3428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-9564</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2519928358"/>
                  </a:ext>
                </a:extLst>
              </a:tr>
              <a:tr h="760462">
                <a:tc>
                  <a:txBody>
                    <a:bodyPr/>
                    <a:lstStyle/>
                    <a:p>
                      <a:r>
                        <a:rPr lang="uk-UA" sz="1400">
                          <a:effectLst/>
                          <a:latin typeface="arial" panose="020B0604020202020204" pitchFamily="34" charset="0"/>
                        </a:rPr>
                        <a:t>Баланс товарів та послуг</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-9589</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-7746</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-10587</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-9957</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-37879</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129011110"/>
                  </a:ext>
                </a:extLst>
              </a:tr>
              <a:tr h="517808">
                <a:tc>
                  <a:txBody>
                    <a:bodyPr/>
                    <a:lstStyle/>
                    <a:p>
                      <a:r>
                        <a:rPr lang="uk-UA" sz="1400">
                          <a:effectLst/>
                          <a:latin typeface="arial" panose="020B0604020202020204" pitchFamily="34" charset="0"/>
                        </a:rPr>
                        <a:t>Баланс товарів</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-5987</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-6020</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-8771</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-8357</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-29135</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835545407"/>
                  </a:ext>
                </a:extLst>
              </a:tr>
              <a:tr h="517808">
                <a:tc>
                  <a:txBody>
                    <a:bodyPr/>
                    <a:lstStyle/>
                    <a:p>
                      <a:r>
                        <a:rPr lang="uk-UA" sz="1400" dirty="0">
                          <a:effectLst/>
                          <a:latin typeface="arial" panose="020B0604020202020204" pitchFamily="34" charset="0"/>
                        </a:rPr>
                        <a:t>Експорт товарів</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9851</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8718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7407</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8702</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34678</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759940330"/>
                  </a:ext>
                </a:extLst>
              </a:tr>
              <a:tr h="517808">
                <a:tc>
                  <a:txBody>
                    <a:bodyPr/>
                    <a:lstStyle/>
                    <a:p>
                      <a:r>
                        <a:rPr lang="uk-UA" sz="1400">
                          <a:effectLst/>
                          <a:latin typeface="arial" panose="020B0604020202020204" pitchFamily="34" charset="0"/>
                        </a:rPr>
                        <a:t>Імпорт товарів</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15838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14738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16178</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17059</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63813</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309013331"/>
                  </a:ext>
                </a:extLst>
              </a:tr>
              <a:tr h="517808">
                <a:tc>
                  <a:txBody>
                    <a:bodyPr/>
                    <a:lstStyle/>
                    <a:p>
                      <a:r>
                        <a:rPr lang="uk-UA" sz="1400">
                          <a:effectLst/>
                          <a:latin typeface="arial" panose="020B0604020202020204" pitchFamily="34" charset="0"/>
                        </a:rPr>
                        <a:t>Баланс послуг</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-3602</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-1726</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-1816</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-1600</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-8744</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055413822"/>
                  </a:ext>
                </a:extLst>
              </a:tr>
              <a:tr h="517808">
                <a:tc>
                  <a:txBody>
                    <a:bodyPr/>
                    <a:lstStyle/>
                    <a:p>
                      <a:r>
                        <a:rPr lang="uk-UA" sz="1400">
                          <a:effectLst/>
                          <a:latin typeface="arial" panose="020B0604020202020204" pitchFamily="34" charset="0"/>
                        </a:rPr>
                        <a:t>Експорт послуг</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4003</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4093</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4064</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4442</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16602</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196553002"/>
                  </a:ext>
                </a:extLst>
              </a:tr>
              <a:tr h="517808">
                <a:tc>
                  <a:txBody>
                    <a:bodyPr/>
                    <a:lstStyle/>
                    <a:p>
                      <a:r>
                        <a:rPr lang="uk-UA" sz="1400">
                          <a:effectLst/>
                          <a:latin typeface="arial" panose="020B0604020202020204" pitchFamily="34" charset="0"/>
                        </a:rPr>
                        <a:t>Імпорт послуг</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7605</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5819</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5880</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6042</a:t>
                      </a:r>
                      <a:br>
                        <a:rPr lang="uk-UA" sz="1400">
                          <a:effectLst/>
                          <a:latin typeface="arial" panose="020B0604020202020204" pitchFamily="34" charset="0"/>
                        </a:rPr>
                      </a:br>
                      <a:endParaRPr lang="uk-UA" sz="1400">
                        <a:effectLst/>
                        <a:latin typeface="arial" panose="020B0604020202020204" pitchFamily="34" charset="0"/>
                      </a:endParaRP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25346</a:t>
                      </a:r>
                    </a:p>
                  </a:txBody>
                  <a:tcPr marL="14288" marR="14288" marT="14288" marB="14288"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938927418"/>
                  </a:ext>
                </a:extLst>
              </a:tr>
            </a:tbl>
          </a:graphicData>
        </a:graphic>
      </p:graphicFrame>
    </p:spTree>
    <p:extLst>
      <p:ext uri="{BB962C8B-B14F-4D97-AF65-F5344CB8AC3E}">
        <p14:creationId xmlns:p14="http://schemas.microsoft.com/office/powerpoint/2010/main" val="32041911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439D9ECE-FE5C-4E7F-985C-95427BD1818E}"/>
              </a:ext>
            </a:extLst>
          </p:cNvPr>
          <p:cNvGraphicFramePr>
            <a:graphicFrameLocks noGrp="1"/>
          </p:cNvGraphicFramePr>
          <p:nvPr>
            <p:extLst>
              <p:ext uri="{D42A27DB-BD31-4B8C-83A1-F6EECF244321}">
                <p14:modId xmlns:p14="http://schemas.microsoft.com/office/powerpoint/2010/main" val="1829706928"/>
              </p:ext>
            </p:extLst>
          </p:nvPr>
        </p:nvGraphicFramePr>
        <p:xfrm>
          <a:off x="1766046" y="277906"/>
          <a:ext cx="9251574" cy="6022684"/>
        </p:xfrm>
        <a:graphic>
          <a:graphicData uri="http://schemas.openxmlformats.org/drawingml/2006/table">
            <a:tbl>
              <a:tblPr/>
              <a:tblGrid>
                <a:gridCol w="1541929">
                  <a:extLst>
                    <a:ext uri="{9D8B030D-6E8A-4147-A177-3AD203B41FA5}">
                      <a16:colId xmlns:a16="http://schemas.microsoft.com/office/drawing/2014/main" val="3808981939"/>
                    </a:ext>
                  </a:extLst>
                </a:gridCol>
                <a:gridCol w="1541929">
                  <a:extLst>
                    <a:ext uri="{9D8B030D-6E8A-4147-A177-3AD203B41FA5}">
                      <a16:colId xmlns:a16="http://schemas.microsoft.com/office/drawing/2014/main" val="3631591035"/>
                    </a:ext>
                  </a:extLst>
                </a:gridCol>
                <a:gridCol w="1541929">
                  <a:extLst>
                    <a:ext uri="{9D8B030D-6E8A-4147-A177-3AD203B41FA5}">
                      <a16:colId xmlns:a16="http://schemas.microsoft.com/office/drawing/2014/main" val="645118377"/>
                    </a:ext>
                  </a:extLst>
                </a:gridCol>
                <a:gridCol w="1541929">
                  <a:extLst>
                    <a:ext uri="{9D8B030D-6E8A-4147-A177-3AD203B41FA5}">
                      <a16:colId xmlns:a16="http://schemas.microsoft.com/office/drawing/2014/main" val="2101599283"/>
                    </a:ext>
                  </a:extLst>
                </a:gridCol>
                <a:gridCol w="1541929">
                  <a:extLst>
                    <a:ext uri="{9D8B030D-6E8A-4147-A177-3AD203B41FA5}">
                      <a16:colId xmlns:a16="http://schemas.microsoft.com/office/drawing/2014/main" val="2563403644"/>
                    </a:ext>
                  </a:extLst>
                </a:gridCol>
                <a:gridCol w="1541929">
                  <a:extLst>
                    <a:ext uri="{9D8B030D-6E8A-4147-A177-3AD203B41FA5}">
                      <a16:colId xmlns:a16="http://schemas.microsoft.com/office/drawing/2014/main" val="1030911291"/>
                    </a:ext>
                  </a:extLst>
                </a:gridCol>
              </a:tblGrid>
              <a:tr h="605869">
                <a:tc>
                  <a:txBody>
                    <a:bodyPr/>
                    <a:lstStyle/>
                    <a:p>
                      <a:r>
                        <a:rPr lang="uk-UA" sz="1400" dirty="0">
                          <a:effectLst/>
                          <a:latin typeface="arial" panose="020B0604020202020204" pitchFamily="34" charset="0"/>
                        </a:rPr>
                        <a:t>Баланс первинних доходів</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1366</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1202</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835</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1595</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4998</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319359635"/>
                  </a:ext>
                </a:extLst>
              </a:tr>
              <a:tr h="410722">
                <a:tc>
                  <a:txBody>
                    <a:bodyPr/>
                    <a:lstStyle/>
                    <a:p>
                      <a:r>
                        <a:rPr lang="uk-UA" sz="1400">
                          <a:effectLst/>
                          <a:latin typeface="arial" panose="020B0604020202020204" pitchFamily="34" charset="0"/>
                        </a:rPr>
                        <a:t>Надходження</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3283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3119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3033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2809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12244</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391274434"/>
                  </a:ext>
                </a:extLst>
              </a:tr>
              <a:tr h="410722">
                <a:tc>
                  <a:txBody>
                    <a:bodyPr/>
                    <a:lstStyle/>
                    <a:p>
                      <a:r>
                        <a:rPr lang="uk-UA" sz="1400">
                          <a:effectLst/>
                          <a:latin typeface="arial" panose="020B0604020202020204" pitchFamily="34" charset="0"/>
                        </a:rPr>
                        <a:t>Виплати</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1917</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1917</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2198</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1214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7246</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4095405200"/>
                  </a:ext>
                </a:extLst>
              </a:tr>
              <a:tr h="499555">
                <a:tc>
                  <a:txBody>
                    <a:bodyPr/>
                    <a:lstStyle/>
                    <a:p>
                      <a:r>
                        <a:rPr lang="uk-UA" sz="1400">
                          <a:effectLst/>
                          <a:latin typeface="arial" panose="020B0604020202020204" pitchFamily="34" charset="0"/>
                        </a:rPr>
                        <a:t>Оплата праці (баланс)</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3084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2837</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2693</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2494</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11108</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951628601"/>
                  </a:ext>
                </a:extLst>
              </a:tr>
              <a:tr h="410722">
                <a:tc>
                  <a:txBody>
                    <a:bodyPr/>
                    <a:lstStyle/>
                    <a:p>
                      <a:r>
                        <a:rPr lang="uk-UA" sz="1400">
                          <a:effectLst/>
                          <a:latin typeface="arial" panose="020B0604020202020204" pitchFamily="34" charset="0"/>
                        </a:rPr>
                        <a:t>Надходження</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3089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2841</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2697</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2499</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11126</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30624432"/>
                  </a:ext>
                </a:extLst>
              </a:tr>
              <a:tr h="410722">
                <a:tc>
                  <a:txBody>
                    <a:bodyPr/>
                    <a:lstStyle/>
                    <a:p>
                      <a:r>
                        <a:rPr lang="uk-UA" sz="1400">
                          <a:effectLst/>
                          <a:latin typeface="arial" panose="020B0604020202020204" pitchFamily="34" charset="0"/>
                        </a:rPr>
                        <a:t>Виплати</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5</a:t>
                      </a:r>
                      <a:br>
                        <a:rPr lang="uk-UA" sz="1400" dirty="0">
                          <a:effectLst/>
                          <a:latin typeface="arial" panose="020B0604020202020204" pitchFamily="34" charset="0"/>
                        </a:rPr>
                      </a:br>
                      <a:endParaRPr lang="uk-UA" sz="1400" dirty="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791038153"/>
                  </a:ext>
                </a:extLst>
              </a:tr>
              <a:tr h="605869">
                <a:tc>
                  <a:txBody>
                    <a:bodyPr/>
                    <a:lstStyle/>
                    <a:p>
                      <a:r>
                        <a:rPr lang="uk-UA" sz="1400">
                          <a:effectLst/>
                          <a:latin typeface="arial" panose="020B0604020202020204" pitchFamily="34" charset="0"/>
                        </a:rPr>
                        <a:t>Доходи від інвестицій (баланс)</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-1753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-1670</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-1896</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-938</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-6257</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450140539"/>
                  </a:ext>
                </a:extLst>
              </a:tr>
              <a:tr h="410722">
                <a:tc>
                  <a:txBody>
                    <a:bodyPr/>
                    <a:lstStyle/>
                    <a:p>
                      <a:r>
                        <a:rPr lang="uk-UA" sz="1400">
                          <a:effectLst/>
                          <a:latin typeface="arial" panose="020B0604020202020204" pitchFamily="34" charset="0"/>
                        </a:rPr>
                        <a:t>Надходження</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243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298</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271</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971</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47159693"/>
                  </a:ext>
                </a:extLst>
              </a:tr>
              <a:tr h="410722">
                <a:tc>
                  <a:txBody>
                    <a:bodyPr/>
                    <a:lstStyle/>
                    <a:p>
                      <a:r>
                        <a:rPr lang="uk-UA" sz="1400">
                          <a:effectLst/>
                          <a:latin typeface="arial" panose="020B0604020202020204" pitchFamily="34" charset="0"/>
                        </a:rPr>
                        <a:t>Виплати</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1912</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1913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2194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1209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7228</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966382548"/>
                  </a:ext>
                </a:extLst>
              </a:tr>
              <a:tr h="605869">
                <a:tc>
                  <a:txBody>
                    <a:bodyPr/>
                    <a:lstStyle/>
                    <a:p>
                      <a:r>
                        <a:rPr lang="uk-UA" sz="1400">
                          <a:effectLst/>
                          <a:latin typeface="arial" panose="020B0604020202020204" pitchFamily="34" charset="0"/>
                        </a:rPr>
                        <a:t>Баланс вторинних доходів</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6463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6466</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5454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4934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23317</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215938329"/>
                  </a:ext>
                </a:extLst>
              </a:tr>
              <a:tr h="410722">
                <a:tc>
                  <a:txBody>
                    <a:bodyPr/>
                    <a:lstStyle/>
                    <a:p>
                      <a:r>
                        <a:rPr lang="uk-UA" sz="1400">
                          <a:effectLst/>
                          <a:latin typeface="arial" panose="020B0604020202020204" pitchFamily="34" charset="0"/>
                        </a:rPr>
                        <a:t>Надходження</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6757</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6753</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5719</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5205</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24434</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422855701"/>
                  </a:ext>
                </a:extLst>
              </a:tr>
              <a:tr h="410722">
                <a:tc>
                  <a:txBody>
                    <a:bodyPr/>
                    <a:lstStyle/>
                    <a:p>
                      <a:r>
                        <a:rPr lang="uk-UA" sz="1400" dirty="0">
                          <a:effectLst/>
                          <a:latin typeface="arial" panose="020B0604020202020204" pitchFamily="34" charset="0"/>
                        </a:rPr>
                        <a:t>Виплати</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294</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287</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265</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271</a:t>
                      </a:r>
                      <a:br>
                        <a:rPr lang="uk-UA" sz="1400">
                          <a:effectLst/>
                          <a:latin typeface="arial" panose="020B0604020202020204" pitchFamily="34" charset="0"/>
                        </a:rPr>
                      </a:br>
                      <a:endParaRPr lang="uk-UA" sz="1400">
                        <a:effectLst/>
                        <a:latin typeface="arial" panose="020B0604020202020204" pitchFamily="34" charset="0"/>
                      </a:endParaRP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1117</a:t>
                      </a:r>
                    </a:p>
                  </a:txBody>
                  <a:tcPr marL="11167" marR="11167" marT="11167" marB="11167"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685479802"/>
                  </a:ext>
                </a:extLst>
              </a:tr>
            </a:tbl>
          </a:graphicData>
        </a:graphic>
      </p:graphicFrame>
    </p:spTree>
    <p:extLst>
      <p:ext uri="{BB962C8B-B14F-4D97-AF65-F5344CB8AC3E}">
        <p14:creationId xmlns:p14="http://schemas.microsoft.com/office/powerpoint/2010/main" val="4124612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47D93006-7B55-4C68-8175-C4DEB8FB418C}"/>
              </a:ext>
            </a:extLst>
          </p:cNvPr>
          <p:cNvGraphicFramePr>
            <a:graphicFrameLocks noGrp="1"/>
          </p:cNvGraphicFramePr>
          <p:nvPr>
            <p:extLst>
              <p:ext uri="{D42A27DB-BD31-4B8C-83A1-F6EECF244321}">
                <p14:modId xmlns:p14="http://schemas.microsoft.com/office/powerpoint/2010/main" val="3648645606"/>
              </p:ext>
            </p:extLst>
          </p:nvPr>
        </p:nvGraphicFramePr>
        <p:xfrm>
          <a:off x="1292600" y="434413"/>
          <a:ext cx="9861175" cy="5989174"/>
        </p:xfrm>
        <a:graphic>
          <a:graphicData uri="http://schemas.openxmlformats.org/drawingml/2006/table">
            <a:tbl>
              <a:tblPr/>
              <a:tblGrid>
                <a:gridCol w="2676492">
                  <a:extLst>
                    <a:ext uri="{9D8B030D-6E8A-4147-A177-3AD203B41FA5}">
                      <a16:colId xmlns:a16="http://schemas.microsoft.com/office/drawing/2014/main" val="4244045824"/>
                    </a:ext>
                  </a:extLst>
                </a:gridCol>
                <a:gridCol w="610567">
                  <a:extLst>
                    <a:ext uri="{9D8B030D-6E8A-4147-A177-3AD203B41FA5}">
                      <a16:colId xmlns:a16="http://schemas.microsoft.com/office/drawing/2014/main" val="3039329122"/>
                    </a:ext>
                  </a:extLst>
                </a:gridCol>
                <a:gridCol w="1643529">
                  <a:extLst>
                    <a:ext uri="{9D8B030D-6E8A-4147-A177-3AD203B41FA5}">
                      <a16:colId xmlns:a16="http://schemas.microsoft.com/office/drawing/2014/main" val="3080032203"/>
                    </a:ext>
                  </a:extLst>
                </a:gridCol>
                <a:gridCol w="1643529">
                  <a:extLst>
                    <a:ext uri="{9D8B030D-6E8A-4147-A177-3AD203B41FA5}">
                      <a16:colId xmlns:a16="http://schemas.microsoft.com/office/drawing/2014/main" val="4142869581"/>
                    </a:ext>
                  </a:extLst>
                </a:gridCol>
                <a:gridCol w="1643529">
                  <a:extLst>
                    <a:ext uri="{9D8B030D-6E8A-4147-A177-3AD203B41FA5}">
                      <a16:colId xmlns:a16="http://schemas.microsoft.com/office/drawing/2014/main" val="2214129857"/>
                    </a:ext>
                  </a:extLst>
                </a:gridCol>
                <a:gridCol w="1643529">
                  <a:extLst>
                    <a:ext uri="{9D8B030D-6E8A-4147-A177-3AD203B41FA5}">
                      <a16:colId xmlns:a16="http://schemas.microsoft.com/office/drawing/2014/main" val="2584454614"/>
                    </a:ext>
                  </a:extLst>
                </a:gridCol>
              </a:tblGrid>
              <a:tr h="434923">
                <a:tc>
                  <a:txBody>
                    <a:bodyPr/>
                    <a:lstStyle/>
                    <a:p>
                      <a:r>
                        <a:rPr lang="ru-RU" sz="1400">
                          <a:effectLst/>
                          <a:latin typeface="arial" panose="020B0604020202020204" pitchFamily="34" charset="0"/>
                        </a:rPr>
                        <a:t>B. Рахунок операцій з капіталом</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dirty="0">
                          <a:effectLst/>
                          <a:latin typeface="arial" panose="020B0604020202020204" pitchFamily="34" charset="0"/>
                        </a:rPr>
                        <a:t>50</a:t>
                      </a:r>
                      <a:br>
                        <a:rPr lang="uk-UA" sz="1400" dirty="0">
                          <a:effectLst/>
                          <a:latin typeface="arial" panose="020B0604020202020204" pitchFamily="34" charset="0"/>
                        </a:rPr>
                      </a:br>
                      <a:endParaRPr lang="uk-UA" sz="1400" dirty="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dirty="0">
                          <a:effectLst/>
                          <a:latin typeface="arial" panose="020B0604020202020204" pitchFamily="34" charset="0"/>
                        </a:rPr>
                        <a:t>39</a:t>
                      </a:r>
                      <a:br>
                        <a:rPr lang="uk-UA" sz="1400" dirty="0">
                          <a:effectLst/>
                          <a:latin typeface="arial" panose="020B0604020202020204" pitchFamily="34" charset="0"/>
                        </a:rPr>
                      </a:br>
                      <a:endParaRPr lang="uk-UA" sz="1400" dirty="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26</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145</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905097393"/>
                  </a:ext>
                </a:extLst>
              </a:tr>
              <a:tr h="708838">
                <a:tc>
                  <a:txBody>
                    <a:bodyPr/>
                    <a:lstStyle/>
                    <a:p>
                      <a:r>
                        <a:rPr lang="ru-RU" sz="1400" dirty="0" err="1">
                          <a:effectLst/>
                          <a:latin typeface="arial" panose="020B0604020202020204" pitchFamily="34" charset="0"/>
                        </a:rPr>
                        <a:t>Чисте</a:t>
                      </a:r>
                      <a:r>
                        <a:rPr lang="ru-RU" sz="1400" dirty="0">
                          <a:effectLst/>
                          <a:latin typeface="arial" panose="020B0604020202020204" pitchFamily="34" charset="0"/>
                        </a:rPr>
                        <a:t> </a:t>
                      </a:r>
                      <a:r>
                        <a:rPr lang="ru-RU" sz="1400" dirty="0" err="1">
                          <a:effectLst/>
                          <a:latin typeface="arial" panose="020B0604020202020204" pitchFamily="34" charset="0"/>
                        </a:rPr>
                        <a:t>кредитування</a:t>
                      </a:r>
                      <a:r>
                        <a:rPr lang="ru-RU" sz="1400" dirty="0">
                          <a:effectLst/>
                          <a:latin typeface="arial" panose="020B0604020202020204" pitchFamily="34" charset="0"/>
                        </a:rPr>
                        <a:t> (+)/ </a:t>
                      </a:r>
                      <a:r>
                        <a:rPr lang="ru-RU" sz="1400" dirty="0" err="1">
                          <a:effectLst/>
                          <a:latin typeface="arial" panose="020B0604020202020204" pitchFamily="34" charset="0"/>
                        </a:rPr>
                        <a:t>чисте</a:t>
                      </a:r>
                      <a:r>
                        <a:rPr lang="ru-RU" sz="1400" dirty="0">
                          <a:effectLst/>
                          <a:latin typeface="arial" panose="020B0604020202020204" pitchFamily="34" charset="0"/>
                        </a:rPr>
                        <a:t> </a:t>
                      </a:r>
                      <a:r>
                        <a:rPr lang="ru-RU" sz="1400" dirty="0" err="1">
                          <a:effectLst/>
                          <a:latin typeface="arial" panose="020B0604020202020204" pitchFamily="34" charset="0"/>
                        </a:rPr>
                        <a:t>запозичення</a:t>
                      </a:r>
                      <a:r>
                        <a:rPr lang="ru-RU" sz="1400" dirty="0">
                          <a:effectLst/>
                          <a:latin typeface="arial" panose="020B0604020202020204" pitchFamily="34" charset="0"/>
                        </a:rPr>
                        <a:t> (-) (=A+B)</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-1710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-4272</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-3398</a:t>
                      </a:r>
                      <a:br>
                        <a:rPr lang="uk-UA" sz="1400" dirty="0">
                          <a:effectLst/>
                          <a:latin typeface="arial" panose="020B0604020202020204" pitchFamily="34" charset="0"/>
                        </a:rPr>
                      </a:br>
                      <a:endParaRPr lang="uk-UA" sz="1400" dirty="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-9419</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682580455"/>
                  </a:ext>
                </a:extLst>
              </a:tr>
              <a:tr h="434923">
                <a:tc>
                  <a:txBody>
                    <a:bodyPr/>
                    <a:lstStyle/>
                    <a:p>
                      <a:r>
                        <a:rPr lang="en-GB" sz="1400">
                          <a:effectLst/>
                          <a:latin typeface="arial" panose="020B0604020202020204" pitchFamily="34" charset="0"/>
                        </a:rPr>
                        <a:t>C. </a:t>
                      </a:r>
                      <a:r>
                        <a:rPr lang="uk-UA" sz="1400">
                          <a:effectLst/>
                          <a:latin typeface="arial" panose="020B0604020202020204" pitchFamily="34" charset="0"/>
                        </a:rPr>
                        <a:t>Фінансовий рахунок</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-5600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-3938</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-5959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-3373</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dirty="0">
                          <a:effectLst/>
                          <a:latin typeface="arial" panose="020B0604020202020204" pitchFamily="34" charset="0"/>
                        </a:rPr>
                        <a:t>-18870</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1989548822"/>
                  </a:ext>
                </a:extLst>
              </a:tr>
              <a:tr h="434923">
                <a:tc>
                  <a:txBody>
                    <a:bodyPr/>
                    <a:lstStyle/>
                    <a:p>
                      <a:r>
                        <a:rPr lang="uk-UA" sz="1400">
                          <a:effectLst/>
                          <a:latin typeface="arial" panose="020B0604020202020204" pitchFamily="34" charset="0"/>
                        </a:rPr>
                        <a:t>Прямі інвестиції (сальдо)</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-1145</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-1304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-1640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-354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-4443</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141011055"/>
                  </a:ext>
                </a:extLst>
              </a:tr>
              <a:tr h="434923">
                <a:tc>
                  <a:txBody>
                    <a:bodyPr/>
                    <a:lstStyle/>
                    <a:p>
                      <a:r>
                        <a:rPr lang="uk-UA" sz="1400">
                          <a:effectLst/>
                          <a:latin typeface="arial" panose="020B0604020202020204" pitchFamily="34" charset="0"/>
                        </a:rPr>
                        <a:t>Прямі інвестиції: активи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-23</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129</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295604173"/>
                  </a:ext>
                </a:extLst>
              </a:tr>
              <a:tr h="434923">
                <a:tc>
                  <a:txBody>
                    <a:bodyPr/>
                    <a:lstStyle/>
                    <a:p>
                      <a:r>
                        <a:rPr lang="uk-UA" sz="1400">
                          <a:effectLst/>
                          <a:latin typeface="arial" panose="020B0604020202020204" pitchFamily="34" charset="0"/>
                        </a:rPr>
                        <a:t>Прямі інвестиції: пасиви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1314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1281</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1626</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351</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4572</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961996135"/>
                  </a:ext>
                </a:extLst>
              </a:tr>
              <a:tr h="434923">
                <a:tc>
                  <a:txBody>
                    <a:bodyPr/>
                    <a:lstStyle/>
                    <a:p>
                      <a:r>
                        <a:rPr lang="uk-UA" sz="1400">
                          <a:effectLst/>
                          <a:latin typeface="arial" panose="020B0604020202020204" pitchFamily="34" charset="0"/>
                        </a:rPr>
                        <a:t>Портфельні інвестиції (сальдо)</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546</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577</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855</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755</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2733</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691831455"/>
                  </a:ext>
                </a:extLst>
              </a:tr>
              <a:tr h="434923">
                <a:tc>
                  <a:txBody>
                    <a:bodyPr/>
                    <a:lstStyle/>
                    <a:p>
                      <a:r>
                        <a:rPr lang="uk-UA" sz="1400">
                          <a:effectLst/>
                          <a:latin typeface="arial" panose="020B0604020202020204" pitchFamily="34" charset="0"/>
                        </a:rPr>
                        <a:t>Портфельні інвестиції: активи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388</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552</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707</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604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2251</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342570869"/>
                  </a:ext>
                </a:extLst>
              </a:tr>
              <a:tr h="434923">
                <a:tc>
                  <a:txBody>
                    <a:bodyPr/>
                    <a:lstStyle/>
                    <a:p>
                      <a:r>
                        <a:rPr lang="uk-UA" sz="1400">
                          <a:effectLst/>
                          <a:latin typeface="arial" panose="020B0604020202020204" pitchFamily="34" charset="0"/>
                        </a:rPr>
                        <a:t>Портфельні інвестиції: пасиви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-158</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-25</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-148</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-151</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-482</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839841324"/>
                  </a:ext>
                </a:extLst>
              </a:tr>
              <a:tr h="434923">
                <a:tc>
                  <a:txBody>
                    <a:bodyPr/>
                    <a:lstStyle/>
                    <a:p>
                      <a:r>
                        <a:rPr lang="uk-UA" sz="1400">
                          <a:effectLst/>
                          <a:latin typeface="arial" panose="020B0604020202020204" pitchFamily="34" charset="0"/>
                        </a:rPr>
                        <a:t>Акціонерний капітал</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669345081"/>
                  </a:ext>
                </a:extLst>
              </a:tr>
              <a:tr h="434923">
                <a:tc>
                  <a:txBody>
                    <a:bodyPr/>
                    <a:lstStyle/>
                    <a:p>
                      <a:r>
                        <a:rPr lang="uk-UA" sz="1400">
                          <a:effectLst/>
                          <a:latin typeface="arial" panose="020B0604020202020204" pitchFamily="34" charset="0"/>
                        </a:rPr>
                        <a:t>Боргові цінні папери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-158</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-25</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-152</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-484</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584712716"/>
                  </a:ext>
                </a:extLst>
              </a:tr>
              <a:tr h="434923">
                <a:tc>
                  <a:txBody>
                    <a:bodyPr/>
                    <a:lstStyle/>
                    <a:p>
                      <a:r>
                        <a:rPr lang="en-GB" sz="1400">
                          <a:effectLst/>
                          <a:latin typeface="arial" panose="020B0604020202020204" pitchFamily="34" charset="0"/>
                        </a:rPr>
                        <a:t>C</a:t>
                      </a:r>
                      <a:r>
                        <a:rPr lang="uk-UA" sz="1400">
                          <a:effectLst/>
                          <a:latin typeface="arial" panose="020B0604020202020204" pitchFamily="34" charset="0"/>
                        </a:rPr>
                        <a:t>ектор державного управління</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44</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-66</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-69</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-160</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421752861"/>
                  </a:ext>
                </a:extLst>
              </a:tr>
              <a:tr h="434923">
                <a:tc>
                  <a:txBody>
                    <a:bodyPr/>
                    <a:lstStyle/>
                    <a:p>
                      <a:r>
                        <a:rPr lang="uk-UA" sz="1400">
                          <a:effectLst/>
                          <a:latin typeface="arial" panose="020B0604020202020204" pitchFamily="34" charset="0"/>
                        </a:rPr>
                        <a:t>Банки</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-96</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-51</a:t>
                      </a:r>
                      <a:br>
                        <a:rPr lang="uk-UA" sz="1400" dirty="0">
                          <a:effectLst/>
                          <a:latin typeface="arial" panose="020B0604020202020204" pitchFamily="34" charset="0"/>
                        </a:rPr>
                      </a:br>
                      <a:endParaRPr lang="uk-UA" sz="1400" dirty="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0</a:t>
                      </a:r>
                      <a:br>
                        <a:rPr lang="uk-UA" sz="1400">
                          <a:effectLst/>
                          <a:latin typeface="arial" panose="020B0604020202020204" pitchFamily="34" charset="0"/>
                        </a:rPr>
                      </a:br>
                      <a:endParaRPr lang="uk-UA" sz="1400">
                        <a:effectLst/>
                        <a:latin typeface="arial" panose="020B0604020202020204" pitchFamily="34" charset="0"/>
                      </a:endParaRP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-147</a:t>
                      </a:r>
                    </a:p>
                  </a:txBody>
                  <a:tcPr marL="6654" marR="6654" marT="6654" marB="6654"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925352485"/>
                  </a:ext>
                </a:extLst>
              </a:tr>
            </a:tbl>
          </a:graphicData>
        </a:graphic>
      </p:graphicFrame>
    </p:spTree>
    <p:extLst>
      <p:ext uri="{BB962C8B-B14F-4D97-AF65-F5344CB8AC3E}">
        <p14:creationId xmlns:p14="http://schemas.microsoft.com/office/powerpoint/2010/main" val="900638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E42E3ECB-890D-4DC7-9BED-AF4B89F25635}"/>
              </a:ext>
            </a:extLst>
          </p:cNvPr>
          <p:cNvGraphicFramePr>
            <a:graphicFrameLocks noGrp="1"/>
          </p:cNvGraphicFramePr>
          <p:nvPr>
            <p:extLst>
              <p:ext uri="{D42A27DB-BD31-4B8C-83A1-F6EECF244321}">
                <p14:modId xmlns:p14="http://schemas.microsoft.com/office/powerpoint/2010/main" val="2788636979"/>
              </p:ext>
            </p:extLst>
          </p:nvPr>
        </p:nvGraphicFramePr>
        <p:xfrm>
          <a:off x="1666875" y="0"/>
          <a:ext cx="9210678" cy="6839100"/>
        </p:xfrm>
        <a:graphic>
          <a:graphicData uri="http://schemas.openxmlformats.org/drawingml/2006/table">
            <a:tbl>
              <a:tblPr/>
              <a:tblGrid>
                <a:gridCol w="2184768">
                  <a:extLst>
                    <a:ext uri="{9D8B030D-6E8A-4147-A177-3AD203B41FA5}">
                      <a16:colId xmlns:a16="http://schemas.microsoft.com/office/drawing/2014/main" val="3795985793"/>
                    </a:ext>
                  </a:extLst>
                </a:gridCol>
                <a:gridCol w="885458">
                  <a:extLst>
                    <a:ext uri="{9D8B030D-6E8A-4147-A177-3AD203B41FA5}">
                      <a16:colId xmlns:a16="http://schemas.microsoft.com/office/drawing/2014/main" val="800872640"/>
                    </a:ext>
                  </a:extLst>
                </a:gridCol>
                <a:gridCol w="1535113">
                  <a:extLst>
                    <a:ext uri="{9D8B030D-6E8A-4147-A177-3AD203B41FA5}">
                      <a16:colId xmlns:a16="http://schemas.microsoft.com/office/drawing/2014/main" val="3169256306"/>
                    </a:ext>
                  </a:extLst>
                </a:gridCol>
                <a:gridCol w="1535113">
                  <a:extLst>
                    <a:ext uri="{9D8B030D-6E8A-4147-A177-3AD203B41FA5}">
                      <a16:colId xmlns:a16="http://schemas.microsoft.com/office/drawing/2014/main" val="3534304187"/>
                    </a:ext>
                  </a:extLst>
                </a:gridCol>
                <a:gridCol w="1535113">
                  <a:extLst>
                    <a:ext uri="{9D8B030D-6E8A-4147-A177-3AD203B41FA5}">
                      <a16:colId xmlns:a16="http://schemas.microsoft.com/office/drawing/2014/main" val="2649597279"/>
                    </a:ext>
                  </a:extLst>
                </a:gridCol>
                <a:gridCol w="1535113">
                  <a:extLst>
                    <a:ext uri="{9D8B030D-6E8A-4147-A177-3AD203B41FA5}">
                      <a16:colId xmlns:a16="http://schemas.microsoft.com/office/drawing/2014/main" val="2761686668"/>
                    </a:ext>
                  </a:extLst>
                </a:gridCol>
              </a:tblGrid>
              <a:tr h="426720">
                <a:tc>
                  <a:txBody>
                    <a:bodyPr/>
                    <a:lstStyle/>
                    <a:p>
                      <a:r>
                        <a:rPr lang="uk-UA" sz="1400">
                          <a:effectLst/>
                          <a:latin typeface="arial" panose="020B0604020202020204" pitchFamily="34" charset="0"/>
                        </a:rPr>
                        <a:t>Центральний банк</a:t>
                      </a: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-68</a:t>
                      </a:r>
                    </a:p>
                  </a:txBody>
                  <a:tcPr marL="29220" marR="29220" marT="14610" marB="14610" anchor="ctr">
                    <a:lnL>
                      <a:noFill/>
                    </a:lnL>
                    <a:lnR>
                      <a:noFill/>
                    </a:lnR>
                    <a:lnT>
                      <a:noFill/>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548077586"/>
                  </a:ext>
                </a:extLst>
              </a:tr>
              <a:tr h="426720">
                <a:tc>
                  <a:txBody>
                    <a:bodyPr/>
                    <a:lstStyle/>
                    <a:p>
                      <a:r>
                        <a:rPr lang="uk-UA" sz="1400">
                          <a:effectLst/>
                          <a:latin typeface="arial" panose="020B0604020202020204" pitchFamily="34" charset="0"/>
                        </a:rPr>
                        <a:t>Банки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1365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-180</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-516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-148</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521</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534855370"/>
                  </a:ext>
                </a:extLst>
              </a:tr>
              <a:tr h="426720">
                <a:tc>
                  <a:txBody>
                    <a:bodyPr/>
                    <a:lstStyle/>
                    <a:p>
                      <a:r>
                        <a:rPr lang="uk-UA" sz="1400">
                          <a:effectLst/>
                          <a:latin typeface="arial" panose="020B0604020202020204" pitchFamily="34" charset="0"/>
                        </a:rPr>
                        <a:t>Інші сектори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3396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2986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1413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3195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10990</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338343549"/>
                  </a:ext>
                </a:extLst>
              </a:tr>
              <a:tr h="426720">
                <a:tc>
                  <a:txBody>
                    <a:bodyPr/>
                    <a:lstStyle/>
                    <a:p>
                      <a:r>
                        <a:rPr lang="uk-UA" sz="1400">
                          <a:effectLst/>
                          <a:latin typeface="arial" panose="020B0604020202020204" pitchFamily="34" charset="0"/>
                        </a:rPr>
                        <a:t>Інші інвестиції: пасиви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8965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5250</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6167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6653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27035</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905330451"/>
                  </a:ext>
                </a:extLst>
              </a:tr>
              <a:tr h="426720">
                <a:tc>
                  <a:txBody>
                    <a:bodyPr/>
                    <a:lstStyle/>
                    <a:p>
                      <a:r>
                        <a:rPr lang="uk-UA" sz="1400">
                          <a:effectLst/>
                          <a:latin typeface="arial" panose="020B0604020202020204" pitchFamily="34" charset="0"/>
                        </a:rPr>
                        <a:t>Центральний банк</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0</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724788004"/>
                  </a:ext>
                </a:extLst>
              </a:tr>
              <a:tr h="426720">
                <a:tc>
                  <a:txBody>
                    <a:bodyPr/>
                    <a:lstStyle/>
                    <a:p>
                      <a:r>
                        <a:rPr lang="en-GB" sz="1400">
                          <a:effectLst/>
                          <a:latin typeface="arial" panose="020B0604020202020204" pitchFamily="34" charset="0"/>
                        </a:rPr>
                        <a:t>C</a:t>
                      </a:r>
                      <a:r>
                        <a:rPr lang="uk-UA" sz="1400">
                          <a:effectLst/>
                          <a:latin typeface="arial" panose="020B0604020202020204" pitchFamily="34" charset="0"/>
                        </a:rPr>
                        <a:t>ектор державного управління</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7066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5167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6396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7399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26028</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4177067676"/>
                  </a:ext>
                </a:extLst>
              </a:tr>
              <a:tr h="426720">
                <a:tc>
                  <a:txBody>
                    <a:bodyPr/>
                    <a:lstStyle/>
                    <a:p>
                      <a:r>
                        <a:rPr lang="uk-UA" sz="1400">
                          <a:effectLst/>
                          <a:latin typeface="arial" panose="020B0604020202020204" pitchFamily="34" charset="0"/>
                        </a:rPr>
                        <a:t>Банки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-78</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3544093813"/>
                  </a:ext>
                </a:extLst>
              </a:tr>
              <a:tr h="426720">
                <a:tc>
                  <a:txBody>
                    <a:bodyPr/>
                    <a:lstStyle/>
                    <a:p>
                      <a:r>
                        <a:rPr lang="uk-UA" sz="1400">
                          <a:effectLst/>
                          <a:latin typeface="arial" panose="020B0604020202020204" pitchFamily="34" charset="0"/>
                        </a:rPr>
                        <a:t>Довго­строкові кредити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18</a:t>
                      </a:r>
                      <a:br>
                        <a:rPr lang="uk-UA" sz="1400" dirty="0">
                          <a:effectLst/>
                          <a:latin typeface="arial" panose="020B0604020202020204" pitchFamily="34" charset="0"/>
                        </a:rPr>
                      </a:br>
                      <a:endParaRPr lang="uk-UA" sz="1400" dirty="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207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292</a:t>
                      </a:r>
                      <a:br>
                        <a:rPr lang="uk-UA" sz="1400" dirty="0">
                          <a:effectLst/>
                          <a:latin typeface="arial" panose="020B0604020202020204" pitchFamily="34" charset="0"/>
                        </a:rPr>
                      </a:br>
                      <a:endParaRPr lang="uk-UA" sz="1400" dirty="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169</a:t>
                      </a:r>
                      <a:br>
                        <a:rPr lang="uk-UA" sz="1400" dirty="0">
                          <a:effectLst/>
                          <a:latin typeface="arial" panose="020B0604020202020204" pitchFamily="34" charset="0"/>
                        </a:rPr>
                      </a:br>
                      <a:endParaRPr lang="uk-UA" sz="1400" dirty="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686</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056293468"/>
                  </a:ext>
                </a:extLst>
              </a:tr>
              <a:tr h="426720">
                <a:tc>
                  <a:txBody>
                    <a:bodyPr/>
                    <a:lstStyle/>
                    <a:p>
                      <a:r>
                        <a:rPr lang="uk-UA" sz="1400">
                          <a:effectLst/>
                          <a:latin typeface="arial" panose="020B0604020202020204" pitchFamily="34" charset="0"/>
                        </a:rPr>
                        <a:t>Коротко­строкові кредити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52</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369932026"/>
                  </a:ext>
                </a:extLst>
              </a:tr>
              <a:tr h="426720">
                <a:tc>
                  <a:txBody>
                    <a:bodyPr/>
                    <a:lstStyle/>
                    <a:p>
                      <a:r>
                        <a:rPr lang="uk-UA" sz="1400">
                          <a:effectLst/>
                          <a:latin typeface="arial" panose="020B0604020202020204" pitchFamily="34" charset="0"/>
                        </a:rPr>
                        <a:t>Торгові кредити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1943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-544</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-968</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348</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439836266"/>
                  </a:ext>
                </a:extLst>
              </a:tr>
              <a:tr h="426720">
                <a:tc>
                  <a:txBody>
                    <a:bodyPr/>
                    <a:lstStyle/>
                    <a:p>
                      <a:r>
                        <a:rPr lang="uk-UA" sz="1400">
                          <a:effectLst/>
                          <a:latin typeface="arial" panose="020B0604020202020204" pitchFamily="34" charset="0"/>
                        </a:rPr>
                        <a:t>Помилки та упущення</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823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672</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-114</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187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1568</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1389873948"/>
                  </a:ext>
                </a:extLst>
              </a:tr>
              <a:tr h="426720">
                <a:tc>
                  <a:txBody>
                    <a:bodyPr/>
                    <a:lstStyle/>
                    <a:p>
                      <a:r>
                        <a:rPr lang="ru-RU" sz="1400">
                          <a:effectLst/>
                          <a:latin typeface="arial" panose="020B0604020202020204" pitchFamily="34" charset="0"/>
                        </a:rPr>
                        <a:t>D. Зведений баланс (=A+B-C)</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3890</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3899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1687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-25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9451</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2748389237"/>
                  </a:ext>
                </a:extLst>
              </a:tr>
              <a:tr h="426720">
                <a:tc>
                  <a:txBody>
                    <a:bodyPr/>
                    <a:lstStyle/>
                    <a:p>
                      <a:r>
                        <a:rPr lang="ru-RU" sz="1400">
                          <a:effectLst/>
                          <a:latin typeface="arial" panose="020B0604020202020204" pitchFamily="34" charset="0"/>
                        </a:rPr>
                        <a:t>E. Резерви та пов'язані статті</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3890</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3899</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1687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-25</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tc>
                  <a:txBody>
                    <a:bodyPr/>
                    <a:lstStyle/>
                    <a:p>
                      <a:pPr algn="r"/>
                      <a:r>
                        <a:rPr lang="uk-UA" sz="1400">
                          <a:effectLst/>
                          <a:latin typeface="arial" panose="020B0604020202020204" pitchFamily="34" charset="0"/>
                        </a:rPr>
                        <a:t>9451</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EEEEEE"/>
                    </a:solidFill>
                  </a:tcPr>
                </a:tc>
                <a:extLst>
                  <a:ext uri="{0D108BD9-81ED-4DB2-BD59-A6C34878D82A}">
                    <a16:rowId xmlns:a16="http://schemas.microsoft.com/office/drawing/2014/main" val="2460720206"/>
                  </a:ext>
                </a:extLst>
              </a:tr>
              <a:tr h="426720">
                <a:tc>
                  <a:txBody>
                    <a:bodyPr/>
                    <a:lstStyle/>
                    <a:p>
                      <a:r>
                        <a:rPr lang="uk-UA" sz="1400">
                          <a:effectLst/>
                          <a:latin typeface="arial" panose="020B0604020202020204" pitchFamily="34" charset="0"/>
                        </a:rPr>
                        <a:t>Резервні активи</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3117</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7242</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673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361</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11393</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2397566199"/>
                  </a:ext>
                </a:extLst>
              </a:tr>
              <a:tr h="426720">
                <a:tc>
                  <a:txBody>
                    <a:bodyPr/>
                    <a:lstStyle/>
                    <a:p>
                      <a:r>
                        <a:rPr lang="uk-UA" sz="1400">
                          <a:effectLst/>
                          <a:latin typeface="arial" panose="020B0604020202020204" pitchFamily="34" charset="0"/>
                        </a:rPr>
                        <a:t>Кредити МВФ</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-773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3343</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-1014</a:t>
                      </a:r>
                      <a:br>
                        <a:rPr lang="uk-UA" sz="1400" dirty="0">
                          <a:effectLst/>
                          <a:latin typeface="arial" panose="020B0604020202020204" pitchFamily="34" charset="0"/>
                        </a:rPr>
                      </a:br>
                      <a:endParaRPr lang="uk-UA" sz="1400" dirty="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a:effectLst/>
                          <a:latin typeface="arial" panose="020B0604020202020204" pitchFamily="34" charset="0"/>
                        </a:rPr>
                        <a:t>386</a:t>
                      </a:r>
                      <a:br>
                        <a:rPr lang="uk-UA" sz="1400">
                          <a:effectLst/>
                          <a:latin typeface="arial" panose="020B0604020202020204" pitchFamily="34" charset="0"/>
                        </a:rPr>
                      </a:br>
                      <a:endParaRPr lang="uk-UA" sz="1400">
                        <a:effectLst/>
                        <a:latin typeface="arial" panose="020B0604020202020204" pitchFamily="34" charset="0"/>
                      </a:endParaRP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tc>
                  <a:txBody>
                    <a:bodyPr/>
                    <a:lstStyle/>
                    <a:p>
                      <a:pPr algn="r"/>
                      <a:r>
                        <a:rPr lang="uk-UA" sz="1400" dirty="0">
                          <a:effectLst/>
                          <a:latin typeface="arial" panose="020B0604020202020204" pitchFamily="34" charset="0"/>
                        </a:rPr>
                        <a:t>1942</a:t>
                      </a:r>
                    </a:p>
                  </a:txBody>
                  <a:tcPr marL="29220" marR="29220" marT="14610" marB="14610" anchor="ctr">
                    <a:lnL>
                      <a:noFill/>
                    </a:lnL>
                    <a:lnR>
                      <a:noFill/>
                    </a:lnR>
                    <a:lnT w="7620" cap="flat" cmpd="sng" algn="ctr">
                      <a:solidFill>
                        <a:srgbClr val="888899"/>
                      </a:solidFill>
                      <a:prstDash val="solid"/>
                      <a:round/>
                      <a:headEnd type="none" w="med" len="med"/>
                      <a:tailEnd type="none" w="med" len="med"/>
                    </a:lnT>
                    <a:lnB w="7620" cap="flat" cmpd="sng" algn="ctr">
                      <a:solidFill>
                        <a:srgbClr val="888899"/>
                      </a:solidFill>
                      <a:prstDash val="solid"/>
                      <a:round/>
                      <a:headEnd type="none" w="med" len="med"/>
                      <a:tailEnd type="none" w="med" len="med"/>
                    </a:lnB>
                    <a:solidFill>
                      <a:srgbClr val="FFFFFF"/>
                    </a:solidFill>
                  </a:tcPr>
                </a:tc>
                <a:extLst>
                  <a:ext uri="{0D108BD9-81ED-4DB2-BD59-A6C34878D82A}">
                    <a16:rowId xmlns:a16="http://schemas.microsoft.com/office/drawing/2014/main" val="566987847"/>
                  </a:ext>
                </a:extLst>
              </a:tr>
            </a:tbl>
          </a:graphicData>
        </a:graphic>
      </p:graphicFrame>
    </p:spTree>
    <p:extLst>
      <p:ext uri="{BB962C8B-B14F-4D97-AF65-F5344CB8AC3E}">
        <p14:creationId xmlns:p14="http://schemas.microsoft.com/office/powerpoint/2010/main" val="1927200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F5EBF0-75CE-453B-A35A-F4B02E51BC96}"/>
              </a:ext>
            </a:extLst>
          </p:cNvPr>
          <p:cNvSpPr txBox="1"/>
          <p:nvPr/>
        </p:nvSpPr>
        <p:spPr>
          <a:xfrm>
            <a:off x="3465369" y="909935"/>
            <a:ext cx="6099462" cy="369332"/>
          </a:xfrm>
          <a:prstGeom prst="rect">
            <a:avLst/>
          </a:prstGeom>
          <a:noFill/>
        </p:spPr>
        <p:txBody>
          <a:bodyPr wrap="square">
            <a:spAutoFit/>
          </a:bodyPr>
          <a:lstStyle/>
          <a:p>
            <a:pPr algn="l"/>
            <a:r>
              <a:rPr lang="ru-RU" b="0" i="0" dirty="0" err="1">
                <a:solidFill>
                  <a:srgbClr val="000000"/>
                </a:solidFill>
                <a:effectLst/>
                <a:latin typeface="arial" panose="020B0604020202020204" pitchFamily="34" charset="0"/>
              </a:rPr>
              <a:t>Графік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зведеного</a:t>
            </a:r>
            <a:r>
              <a:rPr lang="ru-RU" b="0" i="0" dirty="0">
                <a:solidFill>
                  <a:srgbClr val="000000"/>
                </a:solidFill>
                <a:effectLst/>
                <a:latin typeface="arial" panose="020B0604020202020204" pitchFamily="34" charset="0"/>
              </a:rPr>
              <a:t> балансу </a:t>
            </a:r>
            <a:r>
              <a:rPr lang="ru-RU" b="0" i="0" dirty="0" err="1">
                <a:solidFill>
                  <a:srgbClr val="000000"/>
                </a:solidFill>
                <a:effectLst/>
                <a:latin typeface="arial" panose="020B0604020202020204" pitchFamily="34" charset="0"/>
              </a:rPr>
              <a:t>України</a:t>
            </a:r>
            <a:r>
              <a:rPr lang="ru-RU" b="0" i="0" dirty="0">
                <a:solidFill>
                  <a:srgbClr val="000000"/>
                </a:solidFill>
                <a:effectLst/>
                <a:latin typeface="arial" panose="020B0604020202020204" pitchFamily="34" charset="0"/>
              </a:rPr>
              <a:t> за роками </a:t>
            </a:r>
          </a:p>
        </p:txBody>
      </p:sp>
      <p:pic>
        <p:nvPicPr>
          <p:cNvPr id="5" name="Рисунок 4">
            <a:extLst>
              <a:ext uri="{FF2B5EF4-FFF2-40B4-BE49-F238E27FC236}">
                <a16:creationId xmlns:a16="http://schemas.microsoft.com/office/drawing/2014/main" id="{271A6D10-C51E-4E96-B67B-AF8D5F28CDCB}"/>
              </a:ext>
            </a:extLst>
          </p:cNvPr>
          <p:cNvPicPr>
            <a:picLocks noChangeAspect="1"/>
          </p:cNvPicPr>
          <p:nvPr/>
        </p:nvPicPr>
        <p:blipFill rotWithShape="1">
          <a:blip r:embed="rId2"/>
          <a:srcRect l="14375" t="29829" r="36563" b="22361"/>
          <a:stretch/>
        </p:blipFill>
        <p:spPr>
          <a:xfrm>
            <a:off x="2247901" y="1419224"/>
            <a:ext cx="8582024" cy="4704056"/>
          </a:xfrm>
          <a:prstGeom prst="rect">
            <a:avLst/>
          </a:prstGeom>
        </p:spPr>
      </p:pic>
    </p:spTree>
    <p:extLst>
      <p:ext uri="{BB962C8B-B14F-4D97-AF65-F5344CB8AC3E}">
        <p14:creationId xmlns:p14="http://schemas.microsoft.com/office/powerpoint/2010/main" val="572009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AB42DC-7993-461F-9832-23E5CF798644}"/>
              </a:ext>
            </a:extLst>
          </p:cNvPr>
          <p:cNvSpPr txBox="1"/>
          <p:nvPr/>
        </p:nvSpPr>
        <p:spPr>
          <a:xfrm>
            <a:off x="1600199" y="935182"/>
            <a:ext cx="9497291" cy="3970318"/>
          </a:xfrm>
          <a:prstGeom prst="rect">
            <a:avLst/>
          </a:prstGeom>
          <a:noFill/>
        </p:spPr>
        <p:txBody>
          <a:bodyPr wrap="square">
            <a:spAutoFit/>
          </a:bodyPr>
          <a:lstStyle/>
          <a:p>
            <a:pPr algn="just"/>
            <a:r>
              <a:rPr lang="uk-UA" dirty="0"/>
              <a:t>Національна валютна система нерозривно пов'язана зі </a:t>
            </a:r>
            <a:r>
              <a:rPr lang="uk-UA" b="1" dirty="0"/>
              <a:t>світовою валютною системою (СВС), </a:t>
            </a:r>
            <a:r>
              <a:rPr lang="uk-UA" dirty="0"/>
              <a:t>тобто формою організації міжнародних грошових відносин, що історично склалася та закріплена міждержавними домовленостями. </a:t>
            </a:r>
          </a:p>
          <a:p>
            <a:pPr algn="just"/>
            <a:r>
              <a:rPr lang="uk-UA" dirty="0"/>
              <a:t>СВС є сукупністю способів, інструментів і міждержавних органів, за допомогою яких здійснюється </a:t>
            </a:r>
            <a:r>
              <a:rPr lang="uk-UA" dirty="0" err="1"/>
              <a:t>платіжно</a:t>
            </a:r>
            <a:r>
              <a:rPr lang="uk-UA" dirty="0"/>
              <a:t>-розрахунковий обіг у межах світового господарства. Її виникнення і подальша еволюція відображають об'єктивний розвиток процесів інтернаціоналізації капіталу, що вимагають адекватних умов у міжнародній грошовій сфері. </a:t>
            </a:r>
          </a:p>
          <a:p>
            <a:pPr algn="just"/>
            <a:r>
              <a:rPr lang="uk-UA" b="1" dirty="0"/>
              <a:t>СВС містить низку елементів, серед яких: </a:t>
            </a:r>
          </a:p>
          <a:p>
            <a:pPr marL="285750" indent="-285750" algn="just">
              <a:buFont typeface="Arial" panose="020B0604020202020204" pitchFamily="34" charset="0"/>
              <a:buChar char="•"/>
            </a:pPr>
            <a:r>
              <a:rPr lang="uk-UA" dirty="0"/>
              <a:t>світовий грошовий товар і міжнародна ліквідність; </a:t>
            </a:r>
          </a:p>
          <a:p>
            <a:pPr marL="285750" indent="-285750" algn="just">
              <a:buFont typeface="Arial" panose="020B0604020202020204" pitchFamily="34" charset="0"/>
              <a:buChar char="•"/>
            </a:pPr>
            <a:r>
              <a:rPr lang="uk-UA" dirty="0"/>
              <a:t>валютний курс; </a:t>
            </a:r>
          </a:p>
          <a:p>
            <a:pPr marL="285750" indent="-285750" algn="just">
              <a:buFont typeface="Arial" panose="020B0604020202020204" pitchFamily="34" charset="0"/>
              <a:buChar char="•"/>
            </a:pPr>
            <a:r>
              <a:rPr lang="uk-UA" dirty="0"/>
              <a:t>валютні ринки; </a:t>
            </a:r>
          </a:p>
          <a:p>
            <a:pPr marL="285750" indent="-285750" algn="just">
              <a:buFont typeface="Arial" panose="020B0604020202020204" pitchFamily="34" charset="0"/>
              <a:buChar char="•"/>
            </a:pPr>
            <a:r>
              <a:rPr lang="uk-UA" dirty="0"/>
              <a:t>міжнародні валютно-фінансові організації; </a:t>
            </a:r>
          </a:p>
          <a:p>
            <a:pPr marL="285750" indent="-285750" algn="just">
              <a:buFont typeface="Arial" panose="020B0604020202020204" pitchFamily="34" charset="0"/>
              <a:buChar char="•"/>
            </a:pPr>
            <a:r>
              <a:rPr lang="uk-UA" dirty="0"/>
              <a:t>міждержавні домовленості. </a:t>
            </a:r>
          </a:p>
        </p:txBody>
      </p:sp>
    </p:spTree>
    <p:extLst>
      <p:ext uri="{BB962C8B-B14F-4D97-AF65-F5344CB8AC3E}">
        <p14:creationId xmlns:p14="http://schemas.microsoft.com/office/powerpoint/2010/main" val="3975976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1A2A8B-D4C4-4155-A64F-AC0A19BBDEB4}"/>
              </a:ext>
            </a:extLst>
          </p:cNvPr>
          <p:cNvSpPr txBox="1"/>
          <p:nvPr/>
        </p:nvSpPr>
        <p:spPr>
          <a:xfrm>
            <a:off x="1905458" y="1028343"/>
            <a:ext cx="9129279" cy="4801314"/>
          </a:xfrm>
          <a:prstGeom prst="rect">
            <a:avLst/>
          </a:prstGeom>
          <a:noFill/>
        </p:spPr>
        <p:txBody>
          <a:bodyPr wrap="square">
            <a:spAutoFit/>
          </a:bodyPr>
          <a:lstStyle/>
          <a:p>
            <a:pPr algn="just"/>
            <a:r>
              <a:rPr lang="uk-UA" b="1" dirty="0"/>
              <a:t>Валюта</a:t>
            </a:r>
            <a:r>
              <a:rPr lang="uk-UA" dirty="0"/>
              <a:t> - це це не новий вид грошей, а особливий спосіб їхнього функціонування, коли національні гроші опосередковують міжнародні торгові і кредитні відносини. Таким чином, гроші, які використовуються в міжнародних економічних відносинах, стають валютою. </a:t>
            </a:r>
          </a:p>
          <a:p>
            <a:pPr algn="just"/>
            <a:r>
              <a:rPr lang="uk-UA" dirty="0"/>
              <a:t>Розрізняють поняття «національна валюта» та «іноземна валюта». </a:t>
            </a:r>
          </a:p>
          <a:p>
            <a:pPr algn="just"/>
            <a:r>
              <a:rPr lang="uk-UA" dirty="0"/>
              <a:t>Під </a:t>
            </a:r>
            <a:r>
              <a:rPr lang="uk-UA" b="1" dirty="0"/>
              <a:t>національною валютою </a:t>
            </a:r>
            <a:r>
              <a:rPr lang="uk-UA" dirty="0"/>
              <a:t>розуміють встановлену законом грошову одиницю даної держави. </a:t>
            </a:r>
          </a:p>
          <a:p>
            <a:pPr algn="just"/>
            <a:r>
              <a:rPr lang="uk-UA" dirty="0"/>
              <a:t>До</a:t>
            </a:r>
            <a:r>
              <a:rPr lang="uk-UA" b="1" dirty="0"/>
              <a:t> іноземної валюти </a:t>
            </a:r>
            <a:r>
              <a:rPr lang="uk-UA" dirty="0"/>
              <a:t>відносять іноземні банкноти і монети, а також вимоги, виражені в іноземних валютах у вигляді банківських вкладів, векселів або </a:t>
            </a:r>
            <a:r>
              <a:rPr lang="uk-UA" dirty="0" err="1"/>
              <a:t>чеків</a:t>
            </a:r>
            <a:r>
              <a:rPr lang="uk-UA" dirty="0"/>
              <a:t>. </a:t>
            </a:r>
          </a:p>
          <a:p>
            <a:pPr algn="just"/>
            <a:r>
              <a:rPr lang="uk-UA" dirty="0"/>
              <a:t>Крім того, важливим є поняття «</a:t>
            </a:r>
            <a:r>
              <a:rPr lang="uk-UA" b="1" dirty="0"/>
              <a:t>резервна валюта</a:t>
            </a:r>
            <a:r>
              <a:rPr lang="uk-UA" dirty="0"/>
              <a:t>», під якою мається на увазі іноземна валюта, в якій центральні банки інших держав накопичують і зберігають резерви для міжнародних розрахунків за зовнішньоторговельними операціями та іноземними інвестиціями. Резервна валюта може служити базою визначення валютного паритету і валютного курсу для інших країн. У цій якості на практиці використовують долар США, євро, англійський фунт, японську </a:t>
            </a:r>
            <a:r>
              <a:rPr lang="uk-UA" dirty="0" err="1"/>
              <a:t>йєну</a:t>
            </a:r>
            <a:r>
              <a:rPr lang="uk-UA" dirty="0"/>
              <a:t> та швейцарський франк.</a:t>
            </a:r>
          </a:p>
        </p:txBody>
      </p:sp>
    </p:spTree>
    <p:extLst>
      <p:ext uri="{BB962C8B-B14F-4D97-AF65-F5344CB8AC3E}">
        <p14:creationId xmlns:p14="http://schemas.microsoft.com/office/powerpoint/2010/main" val="397226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D4B2E1-CF36-46A5-B5E5-3C2A76B5835C}"/>
              </a:ext>
            </a:extLst>
          </p:cNvPr>
          <p:cNvSpPr txBox="1"/>
          <p:nvPr/>
        </p:nvSpPr>
        <p:spPr>
          <a:xfrm>
            <a:off x="838200" y="1166842"/>
            <a:ext cx="10515600" cy="4801314"/>
          </a:xfrm>
          <a:prstGeom prst="rect">
            <a:avLst/>
          </a:prstGeom>
          <a:noFill/>
        </p:spPr>
        <p:txBody>
          <a:bodyPr wrap="square">
            <a:spAutoFit/>
          </a:bodyPr>
          <a:lstStyle/>
          <a:p>
            <a:pPr algn="just"/>
            <a:r>
              <a:rPr lang="uk-UA" b="1" dirty="0"/>
              <a:t>Міжнародна рахункова валютна одиниця </a:t>
            </a:r>
            <a:r>
              <a:rPr lang="uk-UA" dirty="0"/>
              <a:t>використовується як умовний масштаб для порівняння міжнародних вимог і зобов'язань, встановлення валютного паритету і курсу, як міжнародний платіжний і резервний засіб. </a:t>
            </a:r>
          </a:p>
          <a:p>
            <a:pPr algn="just"/>
            <a:r>
              <a:rPr lang="uk-UA" dirty="0"/>
              <a:t>Процес демонетизації золота, втрата ним грошових функцій, негативні наслідки застосування нестабільних національних валют в якості світових грошей створили умови для впровадження у валютну систему </a:t>
            </a:r>
            <a:r>
              <a:rPr lang="uk-UA" b="1" dirty="0"/>
              <a:t>Спеціальних прав запозичення </a:t>
            </a:r>
            <a:r>
              <a:rPr lang="uk-UA" dirty="0"/>
              <a:t>(СПЗ; </a:t>
            </a:r>
            <a:r>
              <a:rPr lang="en-GB" dirty="0"/>
              <a:t>Special Drawing Rights</a:t>
            </a:r>
            <a:r>
              <a:rPr lang="uk-UA" dirty="0"/>
              <a:t> - </a:t>
            </a:r>
            <a:r>
              <a:rPr lang="en-GB" dirty="0"/>
              <a:t>SDR), </a:t>
            </a:r>
            <a:r>
              <a:rPr lang="uk-UA" b="1" dirty="0"/>
              <a:t>європейську валютну одиницю</a:t>
            </a:r>
            <a:r>
              <a:rPr lang="uk-UA" dirty="0"/>
              <a:t>(ЕКЮ; </a:t>
            </a:r>
            <a:r>
              <a:rPr lang="en-GB" dirty="0" err="1"/>
              <a:t>Europian</a:t>
            </a:r>
            <a:r>
              <a:rPr lang="en-GB" dirty="0"/>
              <a:t> Currency Unit</a:t>
            </a:r>
            <a:r>
              <a:rPr lang="uk-UA" dirty="0"/>
              <a:t> </a:t>
            </a:r>
            <a:r>
              <a:rPr lang="en-GB" dirty="0"/>
              <a:t>ECU), </a:t>
            </a:r>
            <a:r>
              <a:rPr lang="uk-UA" dirty="0"/>
              <a:t>яку з 1999-2002 рр</a:t>
            </a:r>
            <a:r>
              <a:rPr lang="uk-UA" b="1" dirty="0"/>
              <a:t>. поступово замінює євро (</a:t>
            </a:r>
            <a:r>
              <a:rPr lang="en-GB" b="1" dirty="0"/>
              <a:t>EURO) </a:t>
            </a:r>
            <a:r>
              <a:rPr lang="uk-UA" dirty="0"/>
              <a:t>як прототип світових кредитних грошей, необхідних для обслуговування МЕВ. </a:t>
            </a:r>
          </a:p>
          <a:p>
            <a:pPr algn="just"/>
            <a:r>
              <a:rPr lang="uk-UA" dirty="0"/>
              <a:t>Ці нові форми світових грошей використовуються для безготівкових міжнародних розрахунків шляхом записів на спеціальних рахунках країн: СДР - в Міжнародному валютному фонді, ЕКЮ - в Європейському фонді валютного співробітництва (ЕФВС) і з 1994 р. до 1999 р. в Європейському валютному інституті Європейського союзу (ЄС). </a:t>
            </a:r>
          </a:p>
          <a:p>
            <a:pPr algn="just"/>
            <a:r>
              <a:rPr lang="uk-UA" dirty="0"/>
              <a:t> Умовна вартість СДР та ЕКЮ обчислюється на базі середньозваженої вартості і зміни курсу валют, що входять до валютної корзини. З 1999 р. Європейський центральний банк випускає замість ЕКЮ євро спочатку для безготівкових розрахунків, а з 2002 р. - у готівковій формі. </a:t>
            </a:r>
          </a:p>
        </p:txBody>
      </p:sp>
    </p:spTree>
    <p:extLst>
      <p:ext uri="{BB962C8B-B14F-4D97-AF65-F5344CB8AC3E}">
        <p14:creationId xmlns:p14="http://schemas.microsoft.com/office/powerpoint/2010/main" val="1064250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AE95F0-5F14-4A32-A285-4178A17E4122}"/>
              </a:ext>
            </a:extLst>
          </p:cNvPr>
          <p:cNvSpPr txBox="1"/>
          <p:nvPr/>
        </p:nvSpPr>
        <p:spPr>
          <a:xfrm>
            <a:off x="2140527" y="2182091"/>
            <a:ext cx="8312727" cy="1477328"/>
          </a:xfrm>
          <a:prstGeom prst="rect">
            <a:avLst/>
          </a:prstGeom>
          <a:noFill/>
        </p:spPr>
        <p:txBody>
          <a:bodyPr wrap="square">
            <a:spAutoFit/>
          </a:bodyPr>
          <a:lstStyle/>
          <a:p>
            <a:pPr algn="just"/>
            <a:r>
              <a:rPr lang="uk-UA" dirty="0"/>
              <a:t>Основним наднаціональним валютно-фінансовим інститутом, що забезпечує стабільність міжнародної валютної системи, є </a:t>
            </a:r>
            <a:r>
              <a:rPr lang="uk-UA" b="1" dirty="0"/>
              <a:t>Міжнародний валютний фонд (МВФ). </a:t>
            </a:r>
            <a:r>
              <a:rPr lang="uk-UA" dirty="0"/>
              <a:t>У його завдання входить протидія валютним обмеженням, створення багатонаціональної системи платежів за валютними операціями тощо</a:t>
            </a:r>
          </a:p>
        </p:txBody>
      </p:sp>
    </p:spTree>
    <p:extLst>
      <p:ext uri="{BB962C8B-B14F-4D97-AF65-F5344CB8AC3E}">
        <p14:creationId xmlns:p14="http://schemas.microsoft.com/office/powerpoint/2010/main" val="426427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BFD332-0CD5-400A-96C4-B5B6DD5E0CEA}"/>
              </a:ext>
            </a:extLst>
          </p:cNvPr>
          <p:cNvSpPr txBox="1"/>
          <p:nvPr/>
        </p:nvSpPr>
        <p:spPr>
          <a:xfrm>
            <a:off x="1622613" y="889844"/>
            <a:ext cx="8830234" cy="3970318"/>
          </a:xfrm>
          <a:prstGeom prst="rect">
            <a:avLst/>
          </a:prstGeom>
          <a:noFill/>
        </p:spPr>
        <p:txBody>
          <a:bodyPr wrap="square">
            <a:spAutoFit/>
          </a:bodyPr>
          <a:lstStyle/>
          <a:p>
            <a:pPr algn="just"/>
            <a:r>
              <a:rPr lang="uk-UA" b="1" dirty="0"/>
              <a:t>Міжнародна ліквідність </a:t>
            </a:r>
            <a:r>
              <a:rPr lang="uk-UA" dirty="0"/>
              <a:t>- це спроможність країни або групи країн забезпечувати свої короткострокові зовнішні зобов'язання прийнятними платіжними засобами. Міжнародна ліквідність пов'язана із забезпеченням світової валютної системи міжнародними резервами, необхідними для її нормального функціонування, з порядком їх створення і регулювання. </a:t>
            </a:r>
          </a:p>
          <a:p>
            <a:pPr algn="just"/>
            <a:r>
              <a:rPr lang="uk-UA" dirty="0"/>
              <a:t>Міжнародна ліквідність характеризує стан зовнішньої платоспроможності окремих країн або регіонів. Основу зовнішньої ліквідності утворюють золотовалютні резерви держави. </a:t>
            </a:r>
          </a:p>
          <a:p>
            <a:pPr algn="just"/>
            <a:r>
              <a:rPr lang="uk-UA" b="1" dirty="0"/>
              <a:t>Структура міжнародної ліквідності включає в себе наступні компоненти</a:t>
            </a:r>
            <a:r>
              <a:rPr lang="uk-UA" dirty="0"/>
              <a:t>: </a:t>
            </a:r>
          </a:p>
          <a:p>
            <a:pPr marL="285750" indent="-285750" algn="just">
              <a:buFont typeface="Arial" panose="020B0604020202020204" pitchFamily="34" charset="0"/>
              <a:buChar char="•"/>
            </a:pPr>
            <a:r>
              <a:rPr lang="uk-UA" dirty="0"/>
              <a:t>офіційні валютні резерви країн; </a:t>
            </a:r>
          </a:p>
          <a:p>
            <a:pPr marL="285750" indent="-285750" algn="just">
              <a:buFont typeface="Arial" panose="020B0604020202020204" pitchFamily="34" charset="0"/>
              <a:buChar char="•"/>
            </a:pPr>
            <a:r>
              <a:rPr lang="uk-UA" dirty="0"/>
              <a:t>офіційні золоті резерви; </a:t>
            </a:r>
          </a:p>
          <a:p>
            <a:pPr marL="285750" indent="-285750" algn="just">
              <a:buFont typeface="Arial" panose="020B0604020202020204" pitchFamily="34" charset="0"/>
              <a:buChar char="•"/>
            </a:pPr>
            <a:r>
              <a:rPr lang="uk-UA" dirty="0"/>
              <a:t>резервну позицію в МВФ (право країни-члена автоматично отримати безумовний кредит в іноземній валюті в межах 25% від її квоти в МВФ); </a:t>
            </a:r>
          </a:p>
          <a:p>
            <a:pPr marL="285750" indent="-285750" algn="just">
              <a:buFont typeface="Arial" panose="020B0604020202020204" pitchFamily="34" charset="0"/>
              <a:buChar char="•"/>
            </a:pPr>
            <a:r>
              <a:rPr lang="uk-UA" dirty="0"/>
              <a:t>рахунки в СДР і євро.</a:t>
            </a:r>
          </a:p>
        </p:txBody>
      </p:sp>
    </p:spTree>
    <p:extLst>
      <p:ext uri="{BB962C8B-B14F-4D97-AF65-F5344CB8AC3E}">
        <p14:creationId xmlns:p14="http://schemas.microsoft.com/office/powerpoint/2010/main" val="187954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0395DE-4872-4C3A-A6AF-806B33D9BD38}"/>
              </a:ext>
            </a:extLst>
          </p:cNvPr>
          <p:cNvSpPr txBox="1"/>
          <p:nvPr/>
        </p:nvSpPr>
        <p:spPr>
          <a:xfrm>
            <a:off x="2327562" y="1330036"/>
            <a:ext cx="9040091" cy="2308324"/>
          </a:xfrm>
          <a:prstGeom prst="rect">
            <a:avLst/>
          </a:prstGeom>
          <a:noFill/>
        </p:spPr>
        <p:txBody>
          <a:bodyPr wrap="square">
            <a:spAutoFit/>
          </a:bodyPr>
          <a:lstStyle/>
          <a:p>
            <a:pPr algn="just"/>
            <a:r>
              <a:rPr lang="uk-UA" b="1" dirty="0"/>
              <a:t>Міжнародна ліквідність виконує три функції: </a:t>
            </a:r>
          </a:p>
          <a:p>
            <a:pPr marL="285750" indent="-285750" algn="just">
              <a:buFont typeface="Arial" panose="020B0604020202020204" pitchFamily="34" charset="0"/>
              <a:buChar char="•"/>
            </a:pPr>
            <a:r>
              <a:rPr lang="uk-UA" dirty="0"/>
              <a:t>засобу утворення ліквідних резервів;</a:t>
            </a:r>
          </a:p>
          <a:p>
            <a:pPr marL="285750" indent="-285750" algn="just">
              <a:buFont typeface="Arial" panose="020B0604020202020204" pitchFamily="34" charset="0"/>
              <a:buChar char="•"/>
            </a:pPr>
            <a:r>
              <a:rPr lang="uk-UA" dirty="0"/>
              <a:t>засобу міжнародних платежів (в основному для покриття дефіциту платіжного балансу);</a:t>
            </a:r>
          </a:p>
          <a:p>
            <a:pPr marL="285750" indent="-285750" algn="just">
              <a:buFont typeface="Arial" panose="020B0604020202020204" pitchFamily="34" charset="0"/>
              <a:buChar char="•"/>
            </a:pPr>
            <a:r>
              <a:rPr lang="uk-UA" dirty="0"/>
              <a:t>засобу валютної інтервенції. </a:t>
            </a:r>
          </a:p>
          <a:p>
            <a:pPr algn="just"/>
            <a:r>
              <a:rPr lang="uk-UA" dirty="0"/>
              <a:t>Основну частину міжнародної валютної ліквідності становлять офіційні золотовалютні резерви, тобто запаси золота та іноземної валюти центрального банку і фінансових органів країни.</a:t>
            </a:r>
          </a:p>
        </p:txBody>
      </p:sp>
    </p:spTree>
    <p:extLst>
      <p:ext uri="{BB962C8B-B14F-4D97-AF65-F5344CB8AC3E}">
        <p14:creationId xmlns:p14="http://schemas.microsoft.com/office/powerpoint/2010/main" val="3934564959"/>
      </p:ext>
    </p:extLst>
  </p:cSld>
  <p:clrMapOvr>
    <a:masterClrMapping/>
  </p:clrMapOvr>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325</TotalTime>
  <Words>4058</Words>
  <Application>Microsoft Office PowerPoint</Application>
  <PresentationFormat>Широкий екран</PresentationFormat>
  <Paragraphs>412</Paragraphs>
  <Slides>34</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34</vt:i4>
      </vt:variant>
    </vt:vector>
  </HeadingPairs>
  <TitlesOfParts>
    <vt:vector size="42" baseType="lpstr">
      <vt:lpstr>Arial</vt:lpstr>
      <vt:lpstr>Arial</vt:lpstr>
      <vt:lpstr>Century Gothic</vt:lpstr>
      <vt:lpstr>Times New Roman</vt:lpstr>
      <vt:lpstr>Verdana</vt:lpstr>
      <vt:lpstr>Wingdings</vt:lpstr>
      <vt:lpstr>Wingdings 3</vt:lpstr>
      <vt:lpstr>Віхоть</vt:lpstr>
      <vt:lpstr>Тема 6. МІЖНАРОДНІ ВАЛЮТНО-ФІНАНСОВІ ВІДНОСИНИ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6. МІЖНАРОДНІ ВАЛЮТНО-ФІНАНСОВІ ВІДНОСИНИ</dc:title>
  <dc:creator>Iryna Abramova</dc:creator>
  <cp:lastModifiedBy>Iryna Abramova</cp:lastModifiedBy>
  <cp:revision>12</cp:revision>
  <dcterms:created xsi:type="dcterms:W3CDTF">2024-11-03T14:42:20Z</dcterms:created>
  <dcterms:modified xsi:type="dcterms:W3CDTF">2024-11-11T11:15:54Z</dcterms:modified>
</cp:coreProperties>
</file>