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9172cb549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9172cb549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9172cb549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9172cb549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9172cb549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9172cb549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172cb549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172cb549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172cb54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172cb54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9172cb549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9172cb549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172cb549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9172cb549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9172cb549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9172cb5495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172cb549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172cb549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9172cb549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9172cb549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8fdcbc99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8fdcbc99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9172cb549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9172cb549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172cb549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172cb549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172cb5495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9172cb5495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172cb5495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172cb5495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fdcbc990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fdcbc990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172cb5495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172cb5495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9172cb549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9172cb549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172cb5495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9172cb5495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172cb5495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172cb5495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172cb549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172cb549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8fdcbc990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8fdcbc99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172cb5495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172cb5495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172cb5495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9172cb5495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172cb5495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9172cb5495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9172cb5495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9172cb5495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9172cb5495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9172cb5495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172cb5495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9172cb5495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fdcbc990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8fdcbc990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9172cb549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9172cb549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9172cb5495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9172cb5495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9172cb549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9172cb549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172cb549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172cb549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9172cb5495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9172cb5495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9172cb5495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9172cb549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9172cb5495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9172cb5495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9172cb5495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9172cb5495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9172cb5495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9172cb5495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9172cb5495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9172cb5495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172cb5495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172cb5495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9172cb5495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9172cb5495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9172cb5495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9172cb5495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9172cb5495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9172cb5495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172cb549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9172cb549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172cb549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9172cb549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172cb549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172cb549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9172cb549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9172cb549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172cb549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9172cb549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eckerson.com/articles/the-complexities-of-modern-data-pipelin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uk"/>
              <a:t>лекція 4</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uk"/>
              <a:t>DE, DWH, DL, DM, DH, ETL, ELT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pipeline vs ETL</a:t>
            </a:r>
            <a:endParaRPr/>
          </a:p>
        </p:txBody>
      </p:sp>
      <p:sp>
        <p:nvSpPr>
          <p:cNvPr id="108" name="Google Shape;10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uk"/>
              <a:t>Часто виникає плутанина щодо data pipeline та ETL. З самого початку ETL — це лише тип конвеєра даних, який включає три основні кроки</a:t>
            </a:r>
            <a:endParaRPr/>
          </a:p>
          <a:p>
            <a:pPr indent="-334327" lvl="0" marL="457200" rtl="0" algn="l">
              <a:spcBef>
                <a:spcPts val="1200"/>
              </a:spcBef>
              <a:spcAft>
                <a:spcPts val="0"/>
              </a:spcAft>
              <a:buSzPct val="100000"/>
              <a:buChar char="●"/>
            </a:pPr>
            <a:r>
              <a:rPr lang="uk"/>
              <a:t>Extract</a:t>
            </a:r>
            <a:r>
              <a:rPr lang="uk"/>
              <a:t> – отримання/завантаження даних з оригінальних, різнорідних вихідних систем.</a:t>
            </a:r>
            <a:endParaRPr/>
          </a:p>
          <a:p>
            <a:pPr indent="-334327" lvl="0" marL="457200" rtl="0" algn="l">
              <a:spcBef>
                <a:spcPts val="0"/>
              </a:spcBef>
              <a:spcAft>
                <a:spcPts val="0"/>
              </a:spcAft>
              <a:buSzPct val="100000"/>
              <a:buChar char="●"/>
            </a:pPr>
            <a:r>
              <a:rPr lang="uk"/>
              <a:t>Transform</a:t>
            </a:r>
            <a:r>
              <a:rPr lang="uk"/>
              <a:t> – переміщення даних у тимчасове сховище, відоме як проміжна область. Перетворення даних для забезпечення відповідності узгодженим форматам для подальшого використання, наприклад аналізу.</a:t>
            </a:r>
            <a:endParaRPr/>
          </a:p>
          <a:p>
            <a:pPr indent="-334327" lvl="0" marL="457200" rtl="0" algn="l">
              <a:spcBef>
                <a:spcPts val="0"/>
              </a:spcBef>
              <a:spcAft>
                <a:spcPts val="0"/>
              </a:spcAft>
              <a:buSzPct val="100000"/>
              <a:buChar char="●"/>
            </a:pPr>
            <a:r>
              <a:rPr lang="uk"/>
              <a:t>Load</a:t>
            </a:r>
            <a:r>
              <a:rPr lang="uk"/>
              <a:t> – завантаження переформатованих даних до кінцевого місця зберігання.</a:t>
            </a:r>
            <a:endParaRPr/>
          </a:p>
          <a:p>
            <a:pPr indent="0" lvl="0" marL="0" rtl="0" algn="l">
              <a:spcBef>
                <a:spcPts val="1200"/>
              </a:spcBef>
              <a:spcAft>
                <a:spcPts val="1200"/>
              </a:spcAft>
              <a:buNone/>
            </a:pPr>
            <a:r>
              <a:rPr lang="uk"/>
              <a:t>Це поширений, але не єдиний підхід до переміщення даних. Наприклад, не кожен pipeline має етап трансформації. Вам це просто не потрібно, якщо вихідна та цільова системи підтримують однаковий формат даних. Пізніше ми обговоримо ETL та інші типи конвеєрів даних.</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Навіщо потрібен data pipeline?</a:t>
            </a:r>
            <a:endParaRPr/>
          </a:p>
        </p:txBody>
      </p:sp>
      <p:sp>
        <p:nvSpPr>
          <p:cNvPr id="114" name="Google Shape;11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Clr>
                <a:schemeClr val="dk1"/>
              </a:buClr>
              <a:buSzPct val="61111"/>
              <a:buFont typeface="Arial"/>
              <a:buNone/>
            </a:pPr>
            <a:r>
              <a:rPr lang="uk"/>
              <a:t>Надійна інфраструктура для консолідації та керування даними допомагає організаціям посилити аналітичні інструменти та підтримувати щоденні операції. Наявність конвеєра даних необхідна, якщо ви плануєте використовувати дані для різних цілей, хоча б для однієї з них потрібна інтеграція даних — наприклад, обробка та зберігання даних транзакцій і проведення аналізу тенденцій продажів за весь квартал.</a:t>
            </a:r>
            <a:endParaRPr/>
          </a:p>
          <a:p>
            <a:pPr indent="0" lvl="0" marL="0" rtl="0" algn="l">
              <a:spcBef>
                <a:spcPts val="1200"/>
              </a:spcBef>
              <a:spcAft>
                <a:spcPts val="0"/>
              </a:spcAft>
              <a:buClr>
                <a:schemeClr val="dk1"/>
              </a:buClr>
              <a:buSzPct val="61111"/>
              <a:buFont typeface="Arial"/>
              <a:buNone/>
            </a:pPr>
            <a:r>
              <a:rPr lang="uk"/>
              <a:t>Щоб провести аналіз, вам доведеться отримати дані з кількох джерел (наприклад, системи транзакцій, CRM, інструменту аналітики веб-сайтів), щоб отримати до них доступ із єдиного сховища та підготувати їх для аналізу. Таким чином, конвеєр даних дозволяє вирішувати проблеми «початок-призначення», особливо з великими обсягами даних.</a:t>
            </a:r>
            <a:endParaRPr/>
          </a:p>
          <a:p>
            <a:pPr indent="0" lvl="0" marL="0" rtl="0" algn="l">
              <a:spcBef>
                <a:spcPts val="1200"/>
              </a:spcBef>
              <a:spcAft>
                <a:spcPts val="1200"/>
              </a:spcAft>
              <a:buNone/>
            </a:pPr>
            <a:r>
              <a:rPr lang="uk"/>
              <a:t>Крім того, що більше варіантів використання, то в більшій кількості форм можна зберігати дані та більше способів їх обробки, передачі та використання.</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4"/>
          <p:cNvPicPr preferRelativeResize="0"/>
          <p:nvPr/>
        </p:nvPicPr>
        <p:blipFill>
          <a:blip r:embed="rId3">
            <a:alphaModFix/>
          </a:blip>
          <a:stretch>
            <a:fillRect/>
          </a:stretch>
        </p:blipFill>
        <p:spPr>
          <a:xfrm>
            <a:off x="335241" y="0"/>
            <a:ext cx="8473519"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Компоненти data pipeline</a:t>
            </a:r>
            <a:endParaRPr/>
          </a:p>
        </p:txBody>
      </p:sp>
      <p:sp>
        <p:nvSpPr>
          <p:cNvPr id="125" name="Google Shape;12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uk"/>
              <a:t>Щоб зрозуміти, як взагалі працює конвеєр даних, давайте подивимося, з чого зазвичай складається конвеєр. Старший аналітик Eckerson Group Девід Веллс </a:t>
            </a:r>
            <a:r>
              <a:rPr lang="uk" u="sng">
                <a:solidFill>
                  <a:schemeClr val="hlink"/>
                </a:solidFill>
                <a:hlinkClick r:id="rId3"/>
              </a:rPr>
              <a:t>розглядає вісім типів компонентів конвеєра даних. </a:t>
            </a:r>
            <a:endParaRPr/>
          </a:p>
          <a:p>
            <a:pPr indent="-282892" lvl="0" marL="457200" rtl="0" algn="l">
              <a:spcBef>
                <a:spcPts val="1200"/>
              </a:spcBef>
              <a:spcAft>
                <a:spcPts val="0"/>
              </a:spcAft>
              <a:buSzPct val="100000"/>
              <a:buChar char="●"/>
            </a:pPr>
            <a:r>
              <a:rPr b="1" i="1" lang="uk"/>
              <a:t>Origin</a:t>
            </a:r>
            <a:r>
              <a:rPr lang="uk"/>
              <a:t>. Origin (джерело) — це точка введення даних у конвеєр даних. Джерела даних (додаток для обробки транзакцій, пристрої Інтернету речей, соціальні медіа, API або будь-які загальнодоступні набори даних) і системи зберігання (сховище даних, озеро даних або озеро даних) середовища звітності та аналітичних даних компанії можуть бути джерелом.</a:t>
            </a:r>
            <a:endParaRPr/>
          </a:p>
          <a:p>
            <a:pPr indent="-282892" lvl="0" marL="457200" rtl="0" algn="l">
              <a:spcBef>
                <a:spcPts val="0"/>
              </a:spcBef>
              <a:spcAft>
                <a:spcPts val="0"/>
              </a:spcAft>
              <a:buSzPct val="100000"/>
              <a:buChar char="●"/>
            </a:pPr>
            <a:r>
              <a:rPr b="1" i="1" lang="uk"/>
              <a:t>Destination</a:t>
            </a:r>
            <a:r>
              <a:rPr lang="uk"/>
              <a:t>. </a:t>
            </a:r>
            <a:r>
              <a:rPr lang="uk"/>
              <a:t>Пункт призначення. Кінцева точка, до якої передаються дані, називається пунктом призначення. Призначення залежить від варіанту використання: дані можуть бути джерелом для забезпечення візуалізації даних і аналітичних інструментів або переміщені в сховище, як-от озеро даних або сховище даних. Ми повернемося до типів сховища трохи пізніше.</a:t>
            </a:r>
            <a:endParaRPr/>
          </a:p>
          <a:p>
            <a:pPr indent="-282892" lvl="0" marL="457200" rtl="0" algn="l">
              <a:spcBef>
                <a:spcPts val="0"/>
              </a:spcBef>
              <a:spcAft>
                <a:spcPts val="0"/>
              </a:spcAft>
              <a:buSzPct val="100000"/>
              <a:buChar char="●"/>
            </a:pPr>
            <a:r>
              <a:rPr b="1" i="1" lang="uk"/>
              <a:t>Dataflow</a:t>
            </a:r>
            <a:r>
              <a:rPr lang="uk"/>
              <a:t>. </a:t>
            </a:r>
            <a:r>
              <a:rPr lang="uk"/>
              <a:t>Потік даних. Це переміщення даних від джерела до місця призначення, включаючи зміни, яких вони зазнають на цьому шляху, а також сховища даних, через які вони проходять.</a:t>
            </a:r>
            <a:endParaRPr/>
          </a:p>
          <a:p>
            <a:pPr indent="-282892" lvl="0" marL="457200" rtl="0" algn="l">
              <a:spcBef>
                <a:spcPts val="0"/>
              </a:spcBef>
              <a:spcAft>
                <a:spcPts val="0"/>
              </a:spcAft>
              <a:buSzPct val="100000"/>
              <a:buChar char="●"/>
            </a:pPr>
            <a:r>
              <a:rPr lang="uk"/>
              <a:t>Storage. </a:t>
            </a:r>
            <a:r>
              <a:rPr lang="uk"/>
              <a:t>Зберігання. Зберігання відноситься до систем, де дані зберігаються на різних етапах, коли вони просуваються конвеєром. Вибір зберігання даних залежить від різних факторів, наприклад, обсягу даних, частоти та обсягу запитів до системи зберігання, використання даних тощо (подумайте про приклад онлайн-книжкового магазину).</a:t>
            </a:r>
            <a:endParaRPr/>
          </a:p>
          <a:p>
            <a:pPr indent="-282892" lvl="0" marL="457200" rtl="0" algn="l">
              <a:spcBef>
                <a:spcPts val="0"/>
              </a:spcBef>
              <a:spcAft>
                <a:spcPts val="0"/>
              </a:spcAft>
              <a:buSzPct val="100000"/>
              <a:buChar char="●"/>
            </a:pPr>
            <a:r>
              <a:rPr b="1" i="1" lang="uk"/>
              <a:t>Processing</a:t>
            </a:r>
            <a:r>
              <a:rPr lang="uk"/>
              <a:t>. </a:t>
            </a:r>
            <a:r>
              <a:rPr lang="uk"/>
              <a:t>Обробка. Обробка включає дії та етапи отримання даних із джерел, їх зберігання, перетворення та доставки до місця призначення. Хоча обробка даних пов’язана з потоком даних, вона зосереджена на тому, як реалізувати цей рух. Наприклад, можна отримати дані, витягнувши їх із вихідних систем, скопіювавши з однієї бази даних в іншу (реплікація бази даних) або шляхом потокової передачі даних. Ми згадуємо лише три варіанти, але їх більше.</a:t>
            </a:r>
            <a:endParaRPr/>
          </a:p>
          <a:p>
            <a:pPr indent="-282892" lvl="0" marL="457200" rtl="0" algn="l">
              <a:spcBef>
                <a:spcPts val="0"/>
              </a:spcBef>
              <a:spcAft>
                <a:spcPts val="0"/>
              </a:spcAft>
              <a:buSzPct val="100000"/>
              <a:buChar char="●"/>
            </a:pPr>
            <a:r>
              <a:rPr b="1" i="1" lang="uk"/>
              <a:t>Workflow</a:t>
            </a:r>
            <a:r>
              <a:rPr lang="uk"/>
              <a:t>. Р</a:t>
            </a:r>
            <a:r>
              <a:rPr lang="uk"/>
              <a:t>обочий процес. Робочий процес визначає послідовність процесів (завдань) і їх залежність один від одного в конвеєрі даних. Тут вам допоможе знання кількох понять – робочих місць, вищої течії та нижньої течії. Робота — це одиниця роботи, яка виконує певне завдання — те, що в цьому випадку робиться з даними. Вгору означає джерело, з якого дані надходять у конвеєр, тоді як низхід означає пункт призначення, куди вони прямують. Дані, як вода, течуть по каналу даних. Крім того, перші завдання – це ті, які мають бути успішно виконані, перш ніж розпочнуться наступні – наступні.</a:t>
            </a:r>
            <a:endParaRPr/>
          </a:p>
          <a:p>
            <a:pPr indent="-282892" lvl="0" marL="457200" rtl="0" algn="l">
              <a:spcBef>
                <a:spcPts val="0"/>
              </a:spcBef>
              <a:spcAft>
                <a:spcPts val="0"/>
              </a:spcAft>
              <a:buSzPct val="100000"/>
              <a:buChar char="●"/>
            </a:pPr>
            <a:r>
              <a:rPr b="1" i="1" lang="uk"/>
              <a:t>Monitoring</a:t>
            </a:r>
            <a:r>
              <a:rPr lang="uk"/>
              <a:t>. </a:t>
            </a:r>
            <a:r>
              <a:rPr lang="uk"/>
              <a:t>Моніторинг. Мета моніторингу полягає в тому, щоб перевірити, як працює конвеєр даних і його етапи: чи підтримує він ефективність із зростаючим навантаженням даних, чи дані залишаються точними та узгодженими під час проходження етапів обробки, чи жодна інформація не втрачається на цьому шляху.</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3204300" y="2169300"/>
            <a:ext cx="2735400" cy="80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uk" sz="5400"/>
              <a:t>ETL/LT</a:t>
            </a:r>
            <a:br>
              <a:rPr lang="uk" sz="5400"/>
            </a:br>
            <a:r>
              <a:rPr lang="uk" sz="1200"/>
              <a:t>(extract transform load)</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ETL data pipeline</a:t>
            </a:r>
            <a:endParaRPr/>
          </a:p>
        </p:txBody>
      </p:sp>
      <p:sp>
        <p:nvSpPr>
          <p:cNvPr id="136" name="Google Shape;136;p27"/>
          <p:cNvSpPr txBox="1"/>
          <p:nvPr>
            <p:ph idx="1" type="body"/>
          </p:nvPr>
        </p:nvSpPr>
        <p:spPr>
          <a:xfrm>
            <a:off x="311700" y="1152475"/>
            <a:ext cx="3396600" cy="34164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Clr>
                <a:schemeClr val="dk1"/>
              </a:buClr>
              <a:buSzPct val="61111"/>
              <a:buFont typeface="Arial"/>
              <a:buNone/>
            </a:pPr>
            <a:r>
              <a:rPr lang="uk"/>
              <a:t>Як ми вже говорили раніше, ETL є найпоширенішою архітектурою конвеєра даних, яка є стандартом протягом десятиліть. Він витягує необроблені дані з різних джерел, перетворює їх у єдиний попередньо визначений формат і завантажує в цільову систему — як правило, корпоративне сховище даних або вітрину даних.</a:t>
            </a:r>
            <a:endParaRPr/>
          </a:p>
          <a:p>
            <a:pPr indent="0" lvl="0" marL="0" rtl="0" algn="l">
              <a:spcBef>
                <a:spcPts val="1200"/>
              </a:spcBef>
              <a:spcAft>
                <a:spcPts val="0"/>
              </a:spcAft>
              <a:buClr>
                <a:schemeClr val="dk1"/>
              </a:buClr>
              <a:buSzPct val="61111"/>
              <a:buFont typeface="Arial"/>
              <a:buNone/>
            </a:pPr>
            <a:r>
              <a:rPr lang="uk"/>
              <a:t>Типові випадки використання конвеєрів ETL включают</a:t>
            </a:r>
            <a:r>
              <a:rPr lang="uk"/>
              <a:t>ь</a:t>
            </a:r>
            <a:endParaRPr/>
          </a:p>
          <a:p>
            <a:pPr indent="0" lvl="0" marL="0" rtl="0" algn="l">
              <a:spcBef>
                <a:spcPts val="1200"/>
              </a:spcBef>
              <a:spcAft>
                <a:spcPts val="0"/>
              </a:spcAft>
              <a:buClr>
                <a:schemeClr val="dk1"/>
              </a:buClr>
              <a:buSzPct val="61111"/>
              <a:buFont typeface="Arial"/>
              <a:buNone/>
            </a:pPr>
            <a:r>
              <a:rPr lang="uk"/>
              <a:t>міграція даних із застарілих систем до сховища даних,</a:t>
            </a:r>
            <a:endParaRPr/>
          </a:p>
          <a:p>
            <a:pPr indent="0" lvl="0" marL="0" rtl="0" algn="l">
              <a:spcBef>
                <a:spcPts val="1200"/>
              </a:spcBef>
              <a:spcAft>
                <a:spcPts val="0"/>
              </a:spcAft>
              <a:buClr>
                <a:schemeClr val="dk1"/>
              </a:buClr>
              <a:buSzPct val="61111"/>
              <a:buFont typeface="Arial"/>
              <a:buNone/>
            </a:pPr>
            <a:r>
              <a:rPr lang="uk"/>
              <a:t>отримання даних користувача з кількох точок взаємодії, щоб мати всю інформацію про клієнтів в одному місці (зазвичай, у системі CRM),</a:t>
            </a:r>
            <a:endParaRPr/>
          </a:p>
          <a:p>
            <a:pPr indent="0" lvl="0" marL="0" rtl="0" algn="l">
              <a:spcBef>
                <a:spcPts val="1200"/>
              </a:spcBef>
              <a:spcAft>
                <a:spcPts val="0"/>
              </a:spcAft>
              <a:buClr>
                <a:schemeClr val="dk1"/>
              </a:buClr>
              <a:buSzPct val="61111"/>
              <a:buFont typeface="Arial"/>
              <a:buNone/>
            </a:pPr>
            <a:r>
              <a:rPr lang="uk"/>
              <a:t>консолідація великих обсягів даних із різних типів внутрішніх і зовнішніх джерел для забезпечення цілісного уявлення про бізнес-операції, а також</a:t>
            </a:r>
            <a:endParaRPr/>
          </a:p>
          <a:p>
            <a:pPr indent="0" lvl="0" marL="0" rtl="0" algn="l">
              <a:spcBef>
                <a:spcPts val="1200"/>
              </a:spcBef>
              <a:spcAft>
                <a:spcPts val="0"/>
              </a:spcAft>
              <a:buClr>
                <a:schemeClr val="dk1"/>
              </a:buClr>
              <a:buSzPct val="61111"/>
              <a:buFont typeface="Arial"/>
              <a:buNone/>
            </a:pPr>
            <a:r>
              <a:rPr lang="uk"/>
              <a:t>об’єднання різних наб</a:t>
            </a:r>
            <a:r>
              <a:rPr lang="uk"/>
              <a:t>о</a:t>
            </a:r>
            <a:r>
              <a:rPr lang="uk"/>
              <a:t>рів даних для глибшої аналітики.</a:t>
            </a:r>
            <a:endParaRPr/>
          </a:p>
          <a:p>
            <a:pPr indent="0" lvl="0" marL="0" rtl="0" algn="l">
              <a:spcBef>
                <a:spcPts val="1200"/>
              </a:spcBef>
              <a:spcAft>
                <a:spcPts val="1200"/>
              </a:spcAft>
              <a:buNone/>
            </a:pPr>
            <a:r>
              <a:rPr lang="uk"/>
              <a:t>Ключовим недоліком архітектури ETL є те, що вам доведеться перебудовувати конвеєр даних кожного разу, коли змінюються бізнес-правила (і вимоги до форматів даних). Для вирішення цієї проблеми з'явився інший підхід до архітектури конвеєра даних — ELT.</a:t>
            </a:r>
            <a:endParaRPr/>
          </a:p>
        </p:txBody>
      </p:sp>
      <p:pic>
        <p:nvPicPr>
          <p:cNvPr id="137" name="Google Shape;137;p27"/>
          <p:cNvPicPr preferRelativeResize="0"/>
          <p:nvPr/>
        </p:nvPicPr>
        <p:blipFill>
          <a:blip r:embed="rId3">
            <a:alphaModFix/>
          </a:blip>
          <a:stretch>
            <a:fillRect/>
          </a:stretch>
        </p:blipFill>
        <p:spPr>
          <a:xfrm>
            <a:off x="3751425" y="1017725"/>
            <a:ext cx="5130899" cy="2519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uk"/>
              <a:t>ELT data pipeline</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143" name="Google Shape;143;p28"/>
          <p:cNvSpPr txBox="1"/>
          <p:nvPr>
            <p:ph idx="1" type="body"/>
          </p:nvPr>
        </p:nvSpPr>
        <p:spPr>
          <a:xfrm>
            <a:off x="311700" y="1152475"/>
            <a:ext cx="3083400" cy="34164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Clr>
                <a:schemeClr val="dk1"/>
              </a:buClr>
              <a:buSzPct val="61111"/>
              <a:buFont typeface="Arial"/>
              <a:buNone/>
            </a:pPr>
            <a:r>
              <a:rPr lang="uk"/>
              <a:t>Інтуїція вірно підказує, що ELT відрізняється від ETL послідовністю кроків: завантаження відбувається перед перетворенням. Ця, здавалося б, незначна зміна багато що змінює. Замість того, щоб перетворювати величезні обсяги необроблених даних, ви спочатку переміщуєте їх безпосередньо в сховище даних або озеро даних. Потім ви можете обробляти та структурувати свої дані за потреби — у будь-який момент, повністю чи частково, один раз або кілька разів.</a:t>
            </a:r>
            <a:endParaRPr/>
          </a:p>
          <a:p>
            <a:pPr indent="0" lvl="0" marL="0" rtl="0" algn="l">
              <a:spcBef>
                <a:spcPts val="1200"/>
              </a:spcBef>
              <a:spcAft>
                <a:spcPts val="0"/>
              </a:spcAft>
              <a:buClr>
                <a:schemeClr val="dk1"/>
              </a:buClr>
              <a:buSzPct val="61111"/>
              <a:buFont typeface="Arial"/>
              <a:buNone/>
            </a:pPr>
            <a:r>
              <a:rPr lang="uk"/>
              <a:t>Архітектура ELT стає в нагоді, коли</a:t>
            </a:r>
            <a:endParaRPr/>
          </a:p>
          <a:p>
            <a:pPr indent="-274320" lvl="0" marL="457200" rtl="0" algn="l">
              <a:spcBef>
                <a:spcPts val="1200"/>
              </a:spcBef>
              <a:spcAft>
                <a:spcPts val="0"/>
              </a:spcAft>
              <a:buSzPct val="100000"/>
              <a:buChar char="●"/>
            </a:pPr>
            <a:r>
              <a:rPr lang="uk"/>
              <a:t>ви не впевнені, що збираєтеся робити з даними і як саме ви хочете їх перетворити;</a:t>
            </a:r>
            <a:endParaRPr/>
          </a:p>
          <a:p>
            <a:pPr indent="-274320" lvl="0" marL="457200" rtl="0" algn="l">
              <a:spcBef>
                <a:spcPts val="0"/>
              </a:spcBef>
              <a:spcAft>
                <a:spcPts val="0"/>
              </a:spcAft>
              <a:buSzPct val="100000"/>
              <a:buChar char="●"/>
            </a:pPr>
            <a:r>
              <a:rPr lang="uk"/>
              <a:t>швидкість прийому даних відіграє ключову роль; і</a:t>
            </a:r>
            <a:endParaRPr/>
          </a:p>
          <a:p>
            <a:pPr indent="-274320" lvl="0" marL="457200" rtl="0" algn="l">
              <a:spcBef>
                <a:spcPts val="0"/>
              </a:spcBef>
              <a:spcAft>
                <a:spcPts val="0"/>
              </a:spcAft>
              <a:buSzPct val="100000"/>
              <a:buChar char="●"/>
            </a:pPr>
            <a:r>
              <a:rPr lang="uk"/>
              <a:t>задіяні величезні обсяги даних.</a:t>
            </a:r>
            <a:endParaRPr/>
          </a:p>
          <a:p>
            <a:pPr indent="0" lvl="0" marL="0" rtl="0" algn="l">
              <a:spcBef>
                <a:spcPts val="1200"/>
              </a:spcBef>
              <a:spcAft>
                <a:spcPts val="0"/>
              </a:spcAft>
              <a:buClr>
                <a:schemeClr val="dk1"/>
              </a:buClr>
              <a:buSzPct val="61111"/>
              <a:buFont typeface="Arial"/>
              <a:buNone/>
            </a:pPr>
            <a:r>
              <a:rPr lang="uk"/>
              <a:t>Тим не менш, ELT все ще є менш зрілою технологією, ніж ETL, що створює проблеми з точки зору доступних інструментів і кадрового резерву.</a:t>
            </a:r>
            <a:endParaRPr/>
          </a:p>
          <a:p>
            <a:pPr indent="0" lvl="0" marL="0" rtl="0" algn="l">
              <a:spcBef>
                <a:spcPts val="1200"/>
              </a:spcBef>
              <a:spcAft>
                <a:spcPts val="1200"/>
              </a:spcAft>
              <a:buNone/>
            </a:pPr>
            <a:r>
              <a:rPr lang="uk"/>
              <a:t>Ви можете використовувати архітектуру ETL або ELT або комбінацію обох як основу для побудови конвеєра даних для традиційної аналітики або аналітики в реальному часі.</a:t>
            </a:r>
            <a:endParaRPr/>
          </a:p>
        </p:txBody>
      </p:sp>
      <p:pic>
        <p:nvPicPr>
          <p:cNvPr id="144" name="Google Shape;144;p28"/>
          <p:cNvPicPr preferRelativeResize="0"/>
          <p:nvPr/>
        </p:nvPicPr>
        <p:blipFill>
          <a:blip r:embed="rId3">
            <a:alphaModFix/>
          </a:blip>
          <a:stretch>
            <a:fillRect/>
          </a:stretch>
        </p:blipFill>
        <p:spPr>
          <a:xfrm>
            <a:off x="3583925" y="1017725"/>
            <a:ext cx="5444099" cy="28357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Batch pipeline for traditional analytics</a:t>
            </a:r>
            <a:endParaRPr/>
          </a:p>
        </p:txBody>
      </p:sp>
      <p:sp>
        <p:nvSpPr>
          <p:cNvPr id="150" name="Google Shape;150;p29"/>
          <p:cNvSpPr txBox="1"/>
          <p:nvPr>
            <p:ph idx="1" type="body"/>
          </p:nvPr>
        </p:nvSpPr>
        <p:spPr>
          <a:xfrm>
            <a:off x="311700" y="1152475"/>
            <a:ext cx="3658800" cy="34164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Clr>
                <a:schemeClr val="dk1"/>
              </a:buClr>
              <a:buSzPct val="61111"/>
              <a:buFont typeface="Arial"/>
              <a:buNone/>
            </a:pPr>
            <a:r>
              <a:rPr lang="uk"/>
              <a:t>Традиційна аналітика – це визначення сенсу даних, зібраних протягом певного часу (історичних даних), для підтримки прийняття рішень. Він покладається на інструменти бізнес-аналітики та пакетні канали даних — коли дані збираються, обробляються та публікуються в базі даних великими блоками (пакетами), одночасно або за регулярним графіком. Коли пакет буде готовий для доступу, користувач або програмне забезпечення запитує пакет для дослідження та візуалізації даних.</a:t>
            </a:r>
            <a:endParaRPr/>
          </a:p>
          <a:p>
            <a:pPr indent="0" lvl="0" marL="0" rtl="0" algn="l">
              <a:spcBef>
                <a:spcPts val="1200"/>
              </a:spcBef>
              <a:spcAft>
                <a:spcPts val="0"/>
              </a:spcAft>
              <a:buClr>
                <a:schemeClr val="dk1"/>
              </a:buClr>
              <a:buSzPct val="61111"/>
              <a:buFont typeface="Arial"/>
              <a:buNone/>
            </a:pPr>
            <a:r>
              <a:rPr lang="uk"/>
              <a:t>Залежно від розміру партії виконання конвеєра займає від кількох хвилин до кількох годин і навіть днів. Щоб уникнути перевантаження вихідних систем, процес часто запускається в періоди низької активності користувачів (наприклад, вночі або у вихідні).</a:t>
            </a:r>
            <a:endParaRPr/>
          </a:p>
          <a:p>
            <a:pPr indent="0" lvl="0" marL="0" rtl="0" algn="l">
              <a:spcBef>
                <a:spcPts val="1200"/>
              </a:spcBef>
              <a:spcAft>
                <a:spcPts val="0"/>
              </a:spcAft>
              <a:buClr>
                <a:schemeClr val="dk1"/>
              </a:buClr>
              <a:buSzPct val="61111"/>
              <a:buFont typeface="Arial"/>
              <a:buNone/>
            </a:pPr>
            <a:r>
              <a:rPr lang="uk"/>
              <a:t>Пакетна обробка — це перевірений і надійний спосіб роботи з величезними наборами даних у незалежних від часу проектах. Але якщо вам потрібна статистика в режимі реального часу, краще вибрати архітектури, які забезпечують потокову аналітику.</a:t>
            </a:r>
            <a:endParaRPr/>
          </a:p>
          <a:p>
            <a:pPr indent="0" lvl="0" marL="0" rtl="0" algn="l">
              <a:spcBef>
                <a:spcPts val="1200"/>
              </a:spcBef>
              <a:spcAft>
                <a:spcPts val="1200"/>
              </a:spcAft>
              <a:buNone/>
            </a:pPr>
            <a:r>
              <a:t/>
            </a:r>
            <a:endParaRPr/>
          </a:p>
        </p:txBody>
      </p:sp>
      <p:pic>
        <p:nvPicPr>
          <p:cNvPr id="151" name="Google Shape;151;p29"/>
          <p:cNvPicPr preferRelativeResize="0"/>
          <p:nvPr/>
        </p:nvPicPr>
        <p:blipFill>
          <a:blip r:embed="rId3">
            <a:alphaModFix/>
          </a:blip>
          <a:stretch>
            <a:fillRect/>
          </a:stretch>
        </p:blipFill>
        <p:spPr>
          <a:xfrm>
            <a:off x="4122900" y="1170125"/>
            <a:ext cx="4868702" cy="24969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Streaming data pipeline for real-time analytics</a:t>
            </a:r>
            <a:endParaRPr/>
          </a:p>
        </p:txBody>
      </p:sp>
      <p:sp>
        <p:nvSpPr>
          <p:cNvPr id="157" name="Google Shape;157;p30"/>
          <p:cNvSpPr txBox="1"/>
          <p:nvPr>
            <p:ph idx="1" type="body"/>
          </p:nvPr>
        </p:nvSpPr>
        <p:spPr>
          <a:xfrm>
            <a:off x="311700" y="1152475"/>
            <a:ext cx="3017700" cy="34164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Clr>
                <a:schemeClr val="dk1"/>
              </a:buClr>
              <a:buSzPct val="61111"/>
              <a:buFont typeface="Arial"/>
              <a:buNone/>
            </a:pPr>
            <a:r>
              <a:rPr lang="uk"/>
              <a:t>Аналітика в режимі реального часу або потокова аналітика – це отримання інформації з постійних потоків даних протягом секунд або мілісекунд. На відміну від пакетної обробки, потоковий конвеєр отримує послідовність даних у міру створення та поступово оновлює показники, звіти та зведену статистику у відповідь на кожну подію, яка стає доступною.</a:t>
            </a:r>
            <a:endParaRPr/>
          </a:p>
          <a:p>
            <a:pPr indent="0" lvl="0" marL="0" rtl="0" algn="l">
              <a:spcBef>
                <a:spcPts val="1200"/>
              </a:spcBef>
              <a:spcAft>
                <a:spcPts val="1200"/>
              </a:spcAft>
              <a:buNone/>
            </a:pPr>
            <a:r>
              <a:rPr lang="uk"/>
              <a:t>Аналітика в режимі реального часу дозволяє компаніям отримувати актуальну інформацію про операції та реагувати без затримки або надавати рішення для розумного моніторингу продуктивності інфраструктури. Підприємства, які не можуть дозволити собі будь-які затримки в обробці даних, як-от компанії з управління автопарком, які працюють із телематичними системами, повинні віддавати перевагу потоковій архітектурі, а не пакетній.</a:t>
            </a:r>
            <a:endParaRPr/>
          </a:p>
        </p:txBody>
      </p:sp>
      <p:pic>
        <p:nvPicPr>
          <p:cNvPr id="158" name="Google Shape;158;p30"/>
          <p:cNvPicPr preferRelativeResize="0"/>
          <p:nvPr/>
        </p:nvPicPr>
        <p:blipFill>
          <a:blip r:embed="rId3">
            <a:alphaModFix/>
          </a:blip>
          <a:stretch>
            <a:fillRect/>
          </a:stretch>
        </p:blipFill>
        <p:spPr>
          <a:xfrm>
            <a:off x="3481800" y="1170125"/>
            <a:ext cx="5509800" cy="27924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Big Data pipeline for Big Data analytics</a:t>
            </a:r>
            <a:endParaRPr/>
          </a:p>
        </p:txBody>
      </p:sp>
      <p:sp>
        <p:nvSpPr>
          <p:cNvPr id="164" name="Google Shape;164;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61111"/>
              <a:buFont typeface="Arial"/>
              <a:buNone/>
            </a:pPr>
            <a:r>
              <a:rPr lang="uk"/>
              <a:t>Конвеєри Big Data виконують ті ж завдання, що й їхні менші аналоги. Що їх відрізняє, так це здатність підтримувати аналітику великих даних, що означає обробку</a:t>
            </a:r>
            <a:endParaRPr/>
          </a:p>
          <a:p>
            <a:pPr indent="-317182" lvl="0" marL="457200" rtl="0" algn="l">
              <a:spcBef>
                <a:spcPts val="1200"/>
              </a:spcBef>
              <a:spcAft>
                <a:spcPts val="0"/>
              </a:spcAft>
              <a:buSzPct val="100000"/>
              <a:buChar char="●"/>
            </a:pPr>
            <a:r>
              <a:rPr lang="uk"/>
              <a:t>величезні обсяги даних,</a:t>
            </a:r>
            <a:endParaRPr/>
          </a:p>
          <a:p>
            <a:pPr indent="-317182" lvl="0" marL="457200" rtl="0" algn="l">
              <a:spcBef>
                <a:spcPts val="0"/>
              </a:spcBef>
              <a:spcAft>
                <a:spcPts val="0"/>
              </a:spcAft>
              <a:buSzPct val="100000"/>
              <a:buChar char="●"/>
            </a:pPr>
            <a:r>
              <a:rPr lang="uk"/>
              <a:t>надходять із кількох (100+) джерел</a:t>
            </a:r>
            <a:endParaRPr/>
          </a:p>
          <a:p>
            <a:pPr indent="-317182" lvl="0" marL="457200" rtl="0" algn="l">
              <a:spcBef>
                <a:spcPts val="0"/>
              </a:spcBef>
              <a:spcAft>
                <a:spcPts val="0"/>
              </a:spcAft>
              <a:buSzPct val="100000"/>
              <a:buChar char="●"/>
            </a:pPr>
            <a:r>
              <a:rPr lang="uk"/>
              <a:t>у великій різноманітності форматів (структурованих, неструктурованих і напівструктурованих) і</a:t>
            </a:r>
            <a:endParaRPr/>
          </a:p>
          <a:p>
            <a:pPr indent="-317182" lvl="0" marL="457200" rtl="0" algn="l">
              <a:spcBef>
                <a:spcPts val="0"/>
              </a:spcBef>
              <a:spcAft>
                <a:spcPts val="0"/>
              </a:spcAft>
              <a:buSzPct val="100000"/>
              <a:buChar char="●"/>
            </a:pPr>
            <a:r>
              <a:rPr lang="uk"/>
              <a:t>на високій швидкості.</a:t>
            </a:r>
            <a:endParaRPr/>
          </a:p>
          <a:p>
            <a:pPr indent="0" lvl="0" marL="0" rtl="0" algn="l">
              <a:spcBef>
                <a:spcPts val="1200"/>
              </a:spcBef>
              <a:spcAft>
                <a:spcPts val="0"/>
              </a:spcAft>
              <a:buClr>
                <a:schemeClr val="dk1"/>
              </a:buClr>
              <a:buSzPct val="61111"/>
              <a:buFont typeface="Arial"/>
              <a:buNone/>
            </a:pPr>
            <a:r>
              <a:rPr lang="uk"/>
              <a:t>ELT, який завантажує нескінченну кількість необроблених даних і потокову аналітику, витягуючи інформацію на льоту, здається ідеальним для конвеєра Big Data. Проте, завдяки сучасним інструментам, пакетна обробка та ETL також можуть впоратися з величезними обсягами інформації. Як правило, для аналізу великих даних організації запускають конвеєри як пакетного, так і реального часу, використовуючи комбінацію ETL і ELT разом із кількома сховищами для різних форматів.</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Зміст</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uk"/>
              <a:t>Data engineering concepts</a:t>
            </a:r>
            <a:endParaRPr/>
          </a:p>
          <a:p>
            <a:pPr indent="-342900" lvl="0" marL="457200" rtl="0" algn="l">
              <a:spcBef>
                <a:spcPts val="0"/>
              </a:spcBef>
              <a:spcAft>
                <a:spcPts val="0"/>
              </a:spcAft>
              <a:buSzPts val="1800"/>
              <a:buChar char="●"/>
            </a:pPr>
            <a:r>
              <a:rPr lang="uk"/>
              <a:t>ETL/ELT</a:t>
            </a:r>
            <a:endParaRPr/>
          </a:p>
          <a:p>
            <a:pPr indent="-342900" lvl="0" marL="457200" rtl="0" algn="l">
              <a:spcBef>
                <a:spcPts val="0"/>
              </a:spcBef>
              <a:spcAft>
                <a:spcPts val="0"/>
              </a:spcAft>
              <a:buSzPts val="1800"/>
              <a:buChar char="●"/>
            </a:pPr>
            <a:r>
              <a:rPr lang="uk"/>
              <a:t>Data stores:</a:t>
            </a:r>
            <a:endParaRPr/>
          </a:p>
          <a:p>
            <a:pPr indent="-317500" lvl="1" marL="914400" rtl="0" algn="l">
              <a:spcBef>
                <a:spcPts val="0"/>
              </a:spcBef>
              <a:spcAft>
                <a:spcPts val="0"/>
              </a:spcAft>
              <a:buSzPts val="1400"/>
              <a:buChar char="○"/>
            </a:pPr>
            <a:r>
              <a:rPr lang="uk"/>
              <a:t>Data warehouse</a:t>
            </a:r>
            <a:endParaRPr/>
          </a:p>
          <a:p>
            <a:pPr indent="-317500" lvl="1" marL="914400" rtl="0" algn="l">
              <a:spcBef>
                <a:spcPts val="0"/>
              </a:spcBef>
              <a:spcAft>
                <a:spcPts val="0"/>
              </a:spcAft>
              <a:buSzPts val="1400"/>
              <a:buChar char="○"/>
            </a:pPr>
            <a:r>
              <a:rPr lang="uk"/>
              <a:t>Data lake</a:t>
            </a:r>
            <a:endParaRPr/>
          </a:p>
          <a:p>
            <a:pPr indent="-317500" lvl="1" marL="914400" rtl="0" algn="l">
              <a:spcBef>
                <a:spcPts val="0"/>
              </a:spcBef>
              <a:spcAft>
                <a:spcPts val="0"/>
              </a:spcAft>
              <a:buSzPts val="1400"/>
              <a:buChar char="○"/>
            </a:pPr>
            <a:r>
              <a:rPr lang="uk"/>
              <a:t>Data mart</a:t>
            </a:r>
            <a:endParaRPr/>
          </a:p>
          <a:p>
            <a:pPr indent="-317500" lvl="1" marL="914400" rtl="0" algn="l">
              <a:spcBef>
                <a:spcPts val="0"/>
              </a:spcBef>
              <a:spcAft>
                <a:spcPts val="0"/>
              </a:spcAft>
              <a:buSzPts val="1400"/>
              <a:buChar char="○"/>
            </a:pPr>
            <a:r>
              <a:rPr lang="uk"/>
              <a:t>Data hub</a:t>
            </a:r>
            <a:endParaRPr/>
          </a:p>
          <a:p>
            <a:pPr indent="-342900" lvl="0" marL="457200" rtl="0" algn="l">
              <a:spcBef>
                <a:spcPts val="0"/>
              </a:spcBef>
              <a:spcAft>
                <a:spcPts val="0"/>
              </a:spcAft>
              <a:buSzPts val="1800"/>
              <a:buChar char="●"/>
            </a:pPr>
            <a:r>
              <a:rPr lang="uk"/>
              <a:t>Systems</a:t>
            </a:r>
            <a:endParaRPr/>
          </a:p>
          <a:p>
            <a:pPr indent="-317500" lvl="1" marL="914400" rtl="0" algn="l">
              <a:spcBef>
                <a:spcPts val="0"/>
              </a:spcBef>
              <a:spcAft>
                <a:spcPts val="0"/>
              </a:spcAft>
              <a:buSzPts val="1400"/>
              <a:buChar char="○"/>
            </a:pPr>
            <a:r>
              <a:rPr lang="uk"/>
              <a:t>Synapse </a:t>
            </a:r>
            <a:r>
              <a:rPr lang="uk"/>
              <a:t>analytics</a:t>
            </a:r>
            <a:endParaRPr/>
          </a:p>
          <a:p>
            <a:pPr indent="-317500" lvl="1" marL="914400" rtl="0" algn="l">
              <a:spcBef>
                <a:spcPts val="0"/>
              </a:spcBef>
              <a:spcAft>
                <a:spcPts val="0"/>
              </a:spcAft>
              <a:buSzPts val="1400"/>
              <a:buChar char="○"/>
            </a:pPr>
            <a:r>
              <a:rPr lang="uk"/>
              <a:t>Hadoop</a:t>
            </a:r>
            <a:endParaRPr/>
          </a:p>
          <a:p>
            <a:pPr indent="-342900" lvl="0" marL="457200" rtl="0" algn="l">
              <a:spcBef>
                <a:spcPts val="0"/>
              </a:spcBef>
              <a:spcAft>
                <a:spcPts val="0"/>
              </a:spcAft>
              <a:buSzPts val="1800"/>
              <a:buChar char="●"/>
            </a:pPr>
            <a:r>
              <a:rPr lang="uk"/>
              <a:t>Roles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900"/>
              </a:spcBef>
              <a:spcAft>
                <a:spcPts val="0"/>
              </a:spcAft>
              <a:buClr>
                <a:schemeClr val="dk1"/>
              </a:buClr>
              <a:buSzPct val="34920"/>
              <a:buFont typeface="Arial"/>
              <a:buNone/>
            </a:pPr>
            <a:r>
              <a:rPr lang="uk" sz="3150">
                <a:highlight>
                  <a:srgbClr val="FFFFFF"/>
                </a:highlight>
              </a:rPr>
              <a:t>Data pipeline tools</a:t>
            </a:r>
            <a:endParaRPr sz="3150">
              <a:highlight>
                <a:srgbClr val="FFFFFF"/>
              </a:highlight>
            </a:endParaRPr>
          </a:p>
          <a:p>
            <a:pPr indent="0" lvl="0" marL="0" rtl="0" algn="l">
              <a:spcBef>
                <a:spcPts val="800"/>
              </a:spcBef>
              <a:spcAft>
                <a:spcPts val="0"/>
              </a:spcAft>
              <a:buNone/>
            </a:pPr>
            <a:r>
              <a:t/>
            </a:r>
            <a:endParaRPr/>
          </a:p>
        </p:txBody>
      </p:sp>
      <p:sp>
        <p:nvSpPr>
          <p:cNvPr id="170" name="Google Shape;170;p32"/>
          <p:cNvSpPr txBox="1"/>
          <p:nvPr>
            <p:ph idx="1" type="body"/>
          </p:nvPr>
        </p:nvSpPr>
        <p:spPr>
          <a:xfrm>
            <a:off x="311700" y="572700"/>
            <a:ext cx="8520600" cy="39963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61111"/>
              <a:buFont typeface="Arial"/>
              <a:buNone/>
            </a:pPr>
            <a:r>
              <a:rPr lang="uk"/>
              <a:t>Це інструменти та інфраструктура, що стоять за потоком даних, зберіганням, обробкою, робочим процесом і моніторингом. Вибір варіантів залежить від багатьох факторів, таких як розмір організації та галузь, обсяги даних, випадки використання даних, бюджет, вимоги до безпеки тощо. Нижче наведено деякі групи інструментів для конвеєрів даних.</a:t>
            </a:r>
            <a:endParaRPr/>
          </a:p>
          <a:p>
            <a:pPr indent="-291465" lvl="0" marL="457200" rtl="0" algn="l">
              <a:spcBef>
                <a:spcPts val="1200"/>
              </a:spcBef>
              <a:spcAft>
                <a:spcPts val="0"/>
              </a:spcAft>
              <a:buSzPct val="100000"/>
              <a:buChar char="●"/>
            </a:pPr>
            <a:r>
              <a:rPr b="1" i="1" lang="uk"/>
              <a:t>Інструменти ETL</a:t>
            </a:r>
            <a:r>
              <a:rPr lang="uk"/>
              <a:t> включають засоби підготовки та інтеграції даних, такі як IBM DataStage Informatica Power Center, Oracle Data Integrator, Talend Open Studio та багато інших.</a:t>
            </a:r>
            <a:endParaRPr/>
          </a:p>
          <a:p>
            <a:pPr indent="-291465" lvl="0" marL="457200" rtl="0" algn="l">
              <a:spcBef>
                <a:spcPts val="0"/>
              </a:spcBef>
              <a:spcAft>
                <a:spcPts val="0"/>
              </a:spcAft>
              <a:buSzPct val="100000"/>
              <a:buChar char="●"/>
            </a:pPr>
            <a:r>
              <a:rPr b="1" i="1" lang="uk"/>
              <a:t>Data warehouses:</a:t>
            </a:r>
            <a:r>
              <a:rPr lang="uk"/>
              <a:t> </a:t>
            </a:r>
            <a:r>
              <a:rPr lang="uk"/>
              <a:t>Сховища даних (DW) — це центральні сховища для зберігання даних, перетворених (оброблених) для певної мети. Сьогодні всі основні DW, такі як Amazon Redshift, Azure Synapse, Google BigQuery, Snowflake і Teradata, підтримують процеси ETL і ELT і дозволяють завантажувати потокові дані.</a:t>
            </a:r>
            <a:endParaRPr/>
          </a:p>
          <a:p>
            <a:pPr indent="-291465" lvl="0" marL="457200" rtl="0" algn="l">
              <a:spcBef>
                <a:spcPts val="0"/>
              </a:spcBef>
              <a:spcAft>
                <a:spcPts val="0"/>
              </a:spcAft>
              <a:buSzPct val="100000"/>
              <a:buChar char="●"/>
            </a:pPr>
            <a:r>
              <a:rPr b="1" i="1" lang="uk"/>
              <a:t>Data lake</a:t>
            </a:r>
            <a:r>
              <a:rPr lang="uk"/>
              <a:t> </a:t>
            </a:r>
            <a:r>
              <a:rPr lang="uk"/>
              <a:t>Озера даних зберігають необроблені дані у рідних форматах, доки вони не знадобляться для аналітики. Компанії зазвичай використовують озера даних для створення конвеєрів великих даних на основі ELT для проектів машинного навчання. Усі великі постачальники хмарних сервісів — AWS, Microsoft Azure, Google Cloud, IBM — пропонують озера даних для великих обсягів даних.</a:t>
            </a:r>
            <a:endParaRPr/>
          </a:p>
          <a:p>
            <a:pPr indent="-291465" lvl="0" marL="457200" rtl="0" algn="l">
              <a:spcBef>
                <a:spcPts val="0"/>
              </a:spcBef>
              <a:spcAft>
                <a:spcPts val="0"/>
              </a:spcAft>
              <a:buSzPct val="100000"/>
              <a:buChar char="●"/>
            </a:pPr>
            <a:r>
              <a:rPr b="1" i="1" lang="uk"/>
              <a:t>Batch workflow schedulers </a:t>
            </a:r>
            <a:r>
              <a:rPr lang="uk"/>
              <a:t>Пакетні планувальники робочих процесів (Luigi або Azkaban) дозволяють користувачам програмно вказувати робочі процеси як завдання із залежностями між ними, а також автоматизувати та контролювати ці робочі процеси.</a:t>
            </a:r>
            <a:endParaRPr/>
          </a:p>
          <a:p>
            <a:pPr indent="-291465" lvl="0" marL="457200" rtl="0" algn="l">
              <a:spcBef>
                <a:spcPts val="0"/>
              </a:spcBef>
              <a:spcAft>
                <a:spcPts val="0"/>
              </a:spcAft>
              <a:buSzPct val="100000"/>
              <a:buChar char="●"/>
            </a:pPr>
            <a:r>
              <a:rPr b="1" i="1" lang="uk"/>
              <a:t>Real-time data streaming tools</a:t>
            </a:r>
            <a:r>
              <a:rPr lang="uk"/>
              <a:t> Інструменти потокового передавання даних у реальному часі обробляють ін</a:t>
            </a:r>
            <a:r>
              <a:rPr lang="uk"/>
              <a:t>ф</a:t>
            </a:r>
            <a:r>
              <a:rPr lang="uk"/>
              <a:t>ормацію, яка постійно генерується такими джерелами, як датчики машин, пристрої IoT та IoMT (Інтернет медичних речей), системи транзакцій тощо. Популярні інструменти в цій категорії: Apache Kafka, Apache Storm, Google Data Flow, Amazon Kinesis , Azure Stream Analytics, IBM Streaming Analytics і SQLstream.</a:t>
            </a:r>
            <a:endParaRPr/>
          </a:p>
          <a:p>
            <a:pPr indent="-291465" lvl="0" marL="457200" rtl="0" algn="l">
              <a:spcBef>
                <a:spcPts val="0"/>
              </a:spcBef>
              <a:spcAft>
                <a:spcPts val="0"/>
              </a:spcAft>
              <a:buSzPct val="100000"/>
              <a:buChar char="●"/>
            </a:pPr>
            <a:r>
              <a:rPr b="1" i="1" lang="uk"/>
              <a:t>Інструменти Big Data </a:t>
            </a:r>
            <a:r>
              <a:rPr lang="uk"/>
              <a:t>містять усі вищезазначені рішення для потокової передачі даних та інші технології, що підтримують наскрізний потік Big Data. Екосистема Hadoop є джерелом номер один інструментів для роботи з BD</a:t>
            </a:r>
            <a:endParaRPr/>
          </a:p>
          <a:p>
            <a:pPr indent="-277494" lvl="1" marL="914400" rtl="0" algn="l">
              <a:spcBef>
                <a:spcPts val="0"/>
              </a:spcBef>
              <a:spcAft>
                <a:spcPts val="0"/>
              </a:spcAft>
              <a:buSzPct val="100000"/>
              <a:buChar char="○"/>
            </a:pPr>
            <a:r>
              <a:rPr lang="uk"/>
              <a:t>Платформи Hadoop і Spark для пакетної обробки,</a:t>
            </a:r>
            <a:endParaRPr/>
          </a:p>
          <a:p>
            <a:pPr indent="-277494" lvl="1" marL="914400" rtl="0" algn="l">
              <a:spcBef>
                <a:spcPts val="0"/>
              </a:spcBef>
              <a:spcAft>
                <a:spcPts val="0"/>
              </a:spcAft>
              <a:buSzPct val="100000"/>
              <a:buChar char="○"/>
            </a:pPr>
            <a:r>
              <a:rPr lang="uk"/>
              <a:t>Сервіс потокової аналітики Spark, що розширює основні можливості Spark,</a:t>
            </a:r>
            <a:endParaRPr/>
          </a:p>
          <a:p>
            <a:pPr indent="-277494" lvl="1" marL="914400" rtl="0" algn="l">
              <a:spcBef>
                <a:spcPts val="0"/>
              </a:spcBef>
              <a:spcAft>
                <a:spcPts val="0"/>
              </a:spcAft>
              <a:buSzPct val="100000"/>
              <a:buChar char="○"/>
            </a:pPr>
            <a:r>
              <a:rPr lang="uk"/>
              <a:t>Apache Oozie і Apache Airflow для планування та моніторингу пакетних завдань,</a:t>
            </a:r>
            <a:endParaRPr/>
          </a:p>
          <a:p>
            <a:pPr indent="-277494" lvl="1" marL="914400" rtl="0" algn="l">
              <a:spcBef>
                <a:spcPts val="0"/>
              </a:spcBef>
              <a:spcAft>
                <a:spcPts val="0"/>
              </a:spcAft>
              <a:buSzPct val="100000"/>
              <a:buChar char="○"/>
            </a:pPr>
            <a:r>
              <a:rPr lang="uk"/>
              <a:t>Бази даних Apache Cassandra та Apache HBase NoSQL для зберігання та керування величезними обсягами даних, а також</a:t>
            </a:r>
            <a:endParaRPr/>
          </a:p>
          <a:p>
            <a:pPr indent="-277494" lvl="1" marL="914400" rtl="0" algn="l">
              <a:spcBef>
                <a:spcPts val="0"/>
              </a:spcBef>
              <a:spcAft>
                <a:spcPts val="0"/>
              </a:spcAft>
              <a:buSzPct val="100000"/>
              <a:buChar char="○"/>
            </a:pPr>
            <a:r>
              <a:rPr lang="uk"/>
              <a:t>багато інших інструментів.</a:t>
            </a:r>
            <a:endParaRPr/>
          </a:p>
          <a:p>
            <a:pPr indent="0" lvl="0" marL="0" rtl="0" algn="l">
              <a:spcBef>
                <a:spcPts val="1200"/>
              </a:spcBef>
              <a:spcAft>
                <a:spcPts val="1200"/>
              </a:spcAft>
              <a:buNone/>
            </a:pPr>
            <a:r>
              <a:rPr lang="uk"/>
              <a:t>Amazon, Google, IBM і Microsoft Azure також сприяють створенню конвеєрів великих даних на своїх хмарних об’єктах.</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Приклади 1</a:t>
            </a:r>
            <a:endParaRPr/>
          </a:p>
        </p:txBody>
      </p:sp>
      <p:sp>
        <p:nvSpPr>
          <p:cNvPr id="176" name="Google Shape;17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Clr>
                <a:schemeClr val="dk1"/>
              </a:buClr>
              <a:buSzPct val="61111"/>
              <a:buFont typeface="Arial"/>
              <a:buNone/>
            </a:pPr>
            <a:r>
              <a:rPr lang="uk"/>
              <a:t>Dollar Shave Club створив конвеєр даних для роботи системи рекомендацій на основі машинного навчання</a:t>
            </a:r>
            <a:endParaRPr/>
          </a:p>
          <a:p>
            <a:pPr indent="0" lvl="0" marL="0" rtl="0" algn="l">
              <a:spcBef>
                <a:spcPts val="1200"/>
              </a:spcBef>
              <a:spcAft>
                <a:spcPts val="0"/>
              </a:spcAft>
              <a:buClr>
                <a:schemeClr val="dk1"/>
              </a:buClr>
              <a:buSzPct val="61111"/>
              <a:buFont typeface="Arial"/>
              <a:buNone/>
            </a:pPr>
            <a:r>
              <a:rPr lang="uk"/>
              <a:t>Dollar Shave Club — це американський інтернет-магазин, який доставляє бритви та засоби для догляду за чоловіками понад 3 мільйонам підписаних користувачів. Окрім зйомок кумедних рекламних роликів і успіху у створенні сильного бренду, компанія має ефективну інфраструктуру даних, розміщену на Amazon Web Services.</a:t>
            </a:r>
            <a:endParaRPr/>
          </a:p>
          <a:p>
            <a:pPr indent="0" lvl="0" marL="0" rtl="0" algn="l">
              <a:spcBef>
                <a:spcPts val="1200"/>
              </a:spcBef>
              <a:spcAft>
                <a:spcPts val="0"/>
              </a:spcAft>
              <a:buClr>
                <a:schemeClr val="dk1"/>
              </a:buClr>
              <a:buSzPct val="61111"/>
              <a:buFont typeface="Arial"/>
              <a:buNone/>
            </a:pPr>
            <a:r>
              <a:rPr lang="uk"/>
              <a:t>Він використовує кластер Redshift як центральне сховище даних, яке отримує дані з різних систем, включаючи робочі бази даних. «Дані також переміщуються між програмами та в Redshift за допомогою Apache Kafka», — сказав представник компанії. Для збору даних про події з Інтернету, мобільних клієнтів, а також серверних програм компанія використовує платформу Snowplow. Дані про події включають перегляди сторінок, клацання посилань, дії/поведінку користувачів у веб-переглядачі та «будь-яку кількість спеціальних подій і контекстів». Аналітичні платформи отримують доступ до даних, щойно вони потрапляють до сховища даних Redshift.</a:t>
            </a:r>
            <a:endParaRPr/>
          </a:p>
          <a:p>
            <a:pPr indent="0" lvl="0" marL="0" rtl="0" algn="l">
              <a:spcBef>
                <a:spcPts val="1200"/>
              </a:spcBef>
              <a:spcAft>
                <a:spcPts val="0"/>
              </a:spcAft>
              <a:buClr>
                <a:schemeClr val="dk1"/>
              </a:buClr>
              <a:buSzPct val="61111"/>
              <a:buFont typeface="Arial"/>
              <a:buNone/>
            </a:pPr>
            <a:r>
              <a:rPr lang="uk"/>
              <a:t>Dollar Shave Club хотів отримати ще більше даних, тому розробив систему рекомендацій, щоб визначити, які продукти рекламувати та як їх ранжувати в щомісячному електронному листі, який надсилається конкретному клієнту. Двигун базується на уніфікованому аналітичному механізмі Apache Spark і працює на уніфікованій платформі аналітики даних Databricks.</a:t>
            </a:r>
            <a:endParaRPr/>
          </a:p>
          <a:p>
            <a:pPr indent="0" lvl="0" marL="0" rtl="0" algn="l">
              <a:spcBef>
                <a:spcPts val="1200"/>
              </a:spcBef>
              <a:spcAft>
                <a:spcPts val="0"/>
              </a:spcAft>
              <a:buClr>
                <a:schemeClr val="dk1"/>
              </a:buClr>
              <a:buSzPct val="61111"/>
              <a:buFont typeface="Arial"/>
              <a:buNone/>
            </a:pPr>
            <a:r>
              <a:rPr lang="uk"/>
              <a:t>Щоб увімкнути процес ETL, команда інженерів створила автоматизований конвеєр даних на Spark. Конвеєр працює наступним чином:</a:t>
            </a:r>
            <a:endParaRPr/>
          </a:p>
          <a:p>
            <a:pPr indent="-282892" lvl="0" marL="457200" rtl="0" algn="l">
              <a:spcBef>
                <a:spcPts val="1200"/>
              </a:spcBef>
              <a:spcAft>
                <a:spcPts val="0"/>
              </a:spcAft>
              <a:buSzPct val="100000"/>
              <a:buAutoNum type="arabicPeriod"/>
            </a:pPr>
            <a:r>
              <a:rPr lang="uk"/>
              <a:t>Дані витягуються з Redshift.</a:t>
            </a:r>
            <a:endParaRPr/>
          </a:p>
          <a:p>
            <a:pPr indent="-282892" lvl="0" marL="457200" rtl="0" algn="l">
              <a:spcBef>
                <a:spcPts val="0"/>
              </a:spcBef>
              <a:spcAft>
                <a:spcPts val="0"/>
              </a:spcAft>
              <a:buSzPct val="100000"/>
              <a:buAutoNum type="arabicPeriod"/>
            </a:pPr>
            <a:r>
              <a:rPr lang="uk"/>
              <a:t>Дані про поведінку певного учасника агрегуються та зводяться, щоб отримати характеристики, які їх описують.</a:t>
            </a:r>
            <a:endParaRPr/>
          </a:p>
          <a:p>
            <a:pPr indent="-282892" lvl="0" marL="457200" rtl="0" algn="l">
              <a:spcBef>
                <a:spcPts val="0"/>
              </a:spcBef>
              <a:spcAft>
                <a:spcPts val="0"/>
              </a:spcAft>
              <a:buSzPct val="100000"/>
              <a:buAutoNum type="arabicPeriod"/>
            </a:pPr>
            <a:r>
              <a:rPr lang="uk"/>
              <a:t>Вибрані функції включено до остаточних прогнозних моделей.</a:t>
            </a:r>
            <a:endParaRPr/>
          </a:p>
          <a:p>
            <a:pPr indent="0" lvl="0" marL="0" rtl="0" algn="l">
              <a:spcBef>
                <a:spcPts val="1200"/>
              </a:spcBef>
              <a:spcAft>
                <a:spcPts val="1200"/>
              </a:spcAft>
              <a:buNone/>
            </a:pPr>
            <a:r>
              <a:rPr lang="uk"/>
              <a:t>Бренд заявив, що цей проект рекомендації продукту був успішним.</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Приклади 2</a:t>
            </a:r>
            <a:endParaRPr/>
          </a:p>
        </p:txBody>
      </p:sp>
      <p:sp>
        <p:nvSpPr>
          <p:cNvPr id="182" name="Google Shape;18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Clr>
                <a:schemeClr val="dk1"/>
              </a:buClr>
              <a:buSzPct val="61111"/>
              <a:buFont typeface="Arial"/>
              <a:buNone/>
            </a:pPr>
            <a:r>
              <a:rPr lang="uk"/>
              <a:t>Hewlett Packard Enterprise перейшла на потокову обробку для свого рішення InfoSight</a:t>
            </a:r>
            <a:endParaRPr/>
          </a:p>
          <a:p>
            <a:pPr indent="0" lvl="0" marL="0" rtl="0" algn="l">
              <a:spcBef>
                <a:spcPts val="1200"/>
              </a:spcBef>
              <a:spcAft>
                <a:spcPts val="0"/>
              </a:spcAft>
              <a:buClr>
                <a:schemeClr val="dk1"/>
              </a:buClr>
              <a:buSzPct val="61111"/>
              <a:buFont typeface="Arial"/>
              <a:buNone/>
            </a:pPr>
            <a:r>
              <a:rPr lang="uk"/>
              <a:t>Hewlett Packard Enterprise (HPE) — це компанія, що надає платформу як послугу та надає управління даними, цифрову трансформацію, ІТ-підтримку та фінансові послуги. Одне з їхніх рішень, InfoSight, контролює інфраструктуру центру обробки даних, яку вони надають клієнтам.</a:t>
            </a:r>
            <a:endParaRPr/>
          </a:p>
          <a:p>
            <a:pPr indent="0" lvl="0" marL="0" rtl="0" algn="l">
              <a:spcBef>
                <a:spcPts val="1200"/>
              </a:spcBef>
              <a:spcAft>
                <a:spcPts val="0"/>
              </a:spcAft>
              <a:buClr>
                <a:schemeClr val="dk1"/>
              </a:buClr>
              <a:buSzPct val="61111"/>
              <a:buFont typeface="Arial"/>
              <a:buNone/>
            </a:pPr>
            <a:r>
              <a:rPr lang="uk"/>
              <a:t>Пристрої зберігання даних оснащені датчиками, які збирають дані про продуктивність і надсилають їх до InfoSight. «HPE має понад 20 мільярдів датчиків, розгорнутих у центрах обробки даних по всьому світу, щодня надсилаючи трильйони показників до InfoSight, забезпечуючи аналітику петабайтів телеметричних даних», — йдеться в прикладі дослідження.</a:t>
            </a:r>
            <a:endParaRPr/>
          </a:p>
          <a:p>
            <a:pPr indent="0" lvl="0" marL="0" rtl="0" algn="l">
              <a:spcBef>
                <a:spcPts val="1200"/>
              </a:spcBef>
              <a:spcAft>
                <a:spcPts val="0"/>
              </a:spcAft>
              <a:buClr>
                <a:schemeClr val="dk1"/>
              </a:buClr>
              <a:buSzPct val="61111"/>
              <a:buFont typeface="Arial"/>
              <a:buNone/>
            </a:pPr>
            <a:r>
              <a:rPr lang="uk"/>
              <a:t>Щоб покращити взаємодію з клієнтами з функцією прогнозованого технічного обслуговування, HPE потрібно було оновити інфраструктуру, щоб увімкнути аналітику майже в реальному часі. Відповіддю стала архітектура даних із підтримкою потокової аналітики. Крім того, потокова програма має бути доступною весь час, швидко відновлюватися після збоїв і мати можливість еластичного масштабування.</a:t>
            </a:r>
            <a:endParaRPr/>
          </a:p>
          <a:p>
            <a:pPr indent="0" lvl="0" marL="0" rtl="0" algn="l">
              <a:spcBef>
                <a:spcPts val="1200"/>
              </a:spcBef>
              <a:spcAft>
                <a:spcPts val="1200"/>
              </a:spcAft>
              <a:buNone/>
            </a:pPr>
            <a:r>
              <a:rPr lang="uk"/>
              <a:t>Для розробки такої інфраструктури компанія використовувала платформу Lightbend. Окрім інших технологій, платформа містить кілька механізмів потокового передавання (Akka Streams, Apache Spark, Apache Kafka) «для обробки компромісів між затримкою даних, обсягом, перетворенням та інтеграцією».</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Приклади 3</a:t>
            </a:r>
            <a:endParaRPr/>
          </a:p>
        </p:txBody>
      </p:sp>
      <p:sp>
        <p:nvSpPr>
          <p:cNvPr id="188" name="Google Shape;18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uk"/>
              <a:t>Uber реалізував потокові конвеєри для обчислення функцій майже в реальному часі</a:t>
            </a:r>
            <a:endParaRPr/>
          </a:p>
          <a:p>
            <a:pPr indent="0" lvl="0" marL="0" rtl="0" algn="l">
              <a:spcBef>
                <a:spcPts val="1200"/>
              </a:spcBef>
              <a:spcAft>
                <a:spcPts val="0"/>
              </a:spcAft>
              <a:buClr>
                <a:schemeClr val="dk1"/>
              </a:buClr>
              <a:buSzPct val="61111"/>
              <a:buFont typeface="Arial"/>
              <a:buNone/>
            </a:pPr>
            <a:r>
              <a:rPr lang="uk"/>
              <a:t>Глобальний постачальник послуг мобільності Uber значною мірою покладається на машинне навчання, щоб керувати динамічним ціноутворенням (коригування ставок на основі даних у реальному часі), обчислювати максимальний очікуваний час прибуття, прогнозувати попит і пропозицію та виконувати інші складні завдання.</a:t>
            </a:r>
            <a:endParaRPr/>
          </a:p>
          <a:p>
            <a:pPr indent="0" lvl="0" marL="0" rtl="0" algn="l">
              <a:spcBef>
                <a:spcPts val="1200"/>
              </a:spcBef>
              <a:spcAft>
                <a:spcPts val="1200"/>
              </a:spcAft>
              <a:buNone/>
            </a:pPr>
            <a:r>
              <a:rPr lang="uk"/>
              <a:t>Оскільки компанія прагне отримати корисну інформацію майже в реальному часі, вона використовує потокові конвеєри, які отримують поточні дані з додатків водія та пасажира. Основним компонентом інфраструктури потоку даних є Apache Flink, механізм розподіленої обробки, здатний обчислювати функції з потоків подій пропозиції та попиту. Ці функції передаються в моделі машинного навчання для щохвилинного створення прогнозів. У той же час Uber використовує пакетну обробку для визначення середньострокових і довгострокових тенденцій.</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6"/>
          <p:cNvSpPr txBox="1"/>
          <p:nvPr>
            <p:ph type="title"/>
          </p:nvPr>
        </p:nvSpPr>
        <p:spPr>
          <a:xfrm>
            <a:off x="2559600" y="2176575"/>
            <a:ext cx="4024800" cy="10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5400"/>
              <a:t> Data stores</a:t>
            </a:r>
            <a:endParaRPr sz="5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warehouse</a:t>
            </a:r>
            <a:endParaRPr/>
          </a:p>
        </p:txBody>
      </p:sp>
      <p:sp>
        <p:nvSpPr>
          <p:cNvPr id="199" name="Google Shape;199;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61111"/>
              <a:buFont typeface="Arial"/>
              <a:buNone/>
            </a:pPr>
            <a:r>
              <a:rPr lang="uk"/>
              <a:t>Сховище даних (DW) — це центральне сховище даних, що зберігає дані у формах із можливістю запиту. З технічної точки зору сховище даних — це реляційна база даних, оптимізована для читання, агрегування та запитів до великих обсягів даних. Традиційно DW містили лише структуровані дані або дані, які можна впорядкувати в таблиці. Однак сучасні DW також можуть підтримувати неструктуровані дані (такі як зображення, pdf-файли та аудіоформати).</a:t>
            </a:r>
            <a:endParaRPr/>
          </a:p>
          <a:p>
            <a:pPr indent="0" lvl="0" marL="0" rtl="0" algn="l">
              <a:spcBef>
                <a:spcPts val="1200"/>
              </a:spcBef>
              <a:spcAft>
                <a:spcPts val="0"/>
              </a:spcAft>
              <a:buClr>
                <a:schemeClr val="dk1"/>
              </a:buClr>
              <a:buSzPct val="61111"/>
              <a:buFont typeface="Arial"/>
              <a:buNone/>
            </a:pPr>
            <a:r>
              <a:rPr lang="uk"/>
              <a:t>Без DW дослідникам даних довелося б отримувати дані прямо з виробничої бази даних і можуть повідомляти різні результати на те саме запитання або спричиняти затримки та навіть збої. Служачи єдиним джерелом істини для підприємства, сховище даних спрощує звітність і аналіз організації, прийняття рішень і прогнозування показників.</a:t>
            </a:r>
            <a:endParaRPr/>
          </a:p>
          <a:p>
            <a:pPr indent="0" lvl="0" marL="0" rtl="0" algn="l">
              <a:spcBef>
                <a:spcPts val="1200"/>
              </a:spcBef>
              <a:spcAft>
                <a:spcPts val="0"/>
              </a:spcAft>
              <a:buClr>
                <a:schemeClr val="dk1"/>
              </a:buClr>
              <a:buSzPct val="61111"/>
              <a:buFont typeface="Arial"/>
              <a:buNone/>
            </a:pPr>
            <a:r>
              <a:rPr lang="uk"/>
              <a:t>Дивно, але DW не є звичайною базою даних. Як так?</a:t>
            </a:r>
            <a:endParaRPr/>
          </a:p>
          <a:p>
            <a:pPr indent="0" lvl="0" marL="0" rtl="0" algn="l">
              <a:spcBef>
                <a:spcPts val="1200"/>
              </a:spcBef>
              <a:spcAft>
                <a:spcPts val="0"/>
              </a:spcAft>
              <a:buClr>
                <a:schemeClr val="dk1"/>
              </a:buClr>
              <a:buSzPct val="61111"/>
              <a:buFont typeface="Arial"/>
              <a:buNone/>
            </a:pPr>
            <a:r>
              <a:rPr lang="uk"/>
              <a:t>Перш за все, вони відрізняються структурою даних. Типова база даних нормалізує дані, виключаючи будь-які надмірності даних і розділяючи пов’язані дані на таблиці. Це забирає багато обчислювальних ресурсів, оскільки один запит об’єднує дані з багатьох таблиць. Навпаки, DW використовує прості запити з невеликою кількістю таблиць для підвищення продуктивності та аналітики.</a:t>
            </a:r>
            <a:endParaRPr/>
          </a:p>
          <a:p>
            <a:pPr indent="0" lvl="0" marL="0" rtl="0" algn="l">
              <a:spcBef>
                <a:spcPts val="1200"/>
              </a:spcBef>
              <a:spcAft>
                <a:spcPts val="0"/>
              </a:spcAft>
              <a:buClr>
                <a:schemeClr val="dk1"/>
              </a:buClr>
              <a:buSzPct val="61111"/>
              <a:buFont typeface="Arial"/>
              <a:buNone/>
            </a:pPr>
            <a:r>
              <a:rPr lang="uk"/>
              <a:t>По-друге, націлені на повсякденні транзакції, стандартні транзакційні бази даних зазвичай не зберігають історичні дані, тоді як для сховищ це їхнє основне призначення, оскільки вони збирають дані за кілька періодів. DW спрощує роботу аналітика даних, дозволяючи маніпулювати всіма даними з єдиного інтерфейсу та отримувати аналітику, візуалізацію та статистику.</a:t>
            </a:r>
            <a:endParaRPr/>
          </a:p>
          <a:p>
            <a:pPr indent="0" lvl="0" marL="0" rtl="0" algn="l">
              <a:spcBef>
                <a:spcPts val="1200"/>
              </a:spcBef>
              <a:spcAft>
                <a:spcPts val="1200"/>
              </a:spcAft>
              <a:buNone/>
            </a:pPr>
            <a:r>
              <a:rPr lang="uk"/>
              <a:t>Як правило, сховище даних не підтримує стільки одночасних користувачів, скільки база даних, призначена для невеликої групи аналітиків і осіб, які приймають рішення.</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5" name="Google Shape;205;p38"/>
          <p:cNvPicPr preferRelativeResize="0"/>
          <p:nvPr/>
        </p:nvPicPr>
        <p:blipFill>
          <a:blip r:embed="rId3">
            <a:alphaModFix/>
          </a:blip>
          <a:stretch>
            <a:fillRect/>
          </a:stretch>
        </p:blipFill>
        <p:spPr>
          <a:xfrm>
            <a:off x="0" y="489216"/>
            <a:ext cx="9143999" cy="41650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9"/>
          <p:cNvSpPr txBox="1"/>
          <p:nvPr>
            <p:ph idx="1" type="body"/>
          </p:nvPr>
        </p:nvSpPr>
        <p:spPr>
          <a:xfrm>
            <a:off x="311700" y="102000"/>
            <a:ext cx="8520600" cy="44670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Clr>
                <a:schemeClr val="dk1"/>
              </a:buClr>
              <a:buSzPct val="61111"/>
              <a:buFont typeface="Arial"/>
              <a:buNone/>
            </a:pPr>
            <a:r>
              <a:rPr lang="uk"/>
              <a:t>Щоб побудувати сховище даних, поєднуються чотири важливі компоненти.</a:t>
            </a:r>
            <a:endParaRPr/>
          </a:p>
          <a:p>
            <a:pPr indent="-300037" lvl="0" marL="457200" rtl="0" algn="l">
              <a:spcBef>
                <a:spcPts val="1200"/>
              </a:spcBef>
              <a:spcAft>
                <a:spcPts val="0"/>
              </a:spcAft>
              <a:buSzPct val="100000"/>
              <a:buChar char="●"/>
            </a:pPr>
            <a:r>
              <a:rPr b="1" i="1" lang="uk"/>
              <a:t>Зберігання сховища даних (Data warehouse storage).</a:t>
            </a:r>
            <a:r>
              <a:rPr lang="uk"/>
              <a:t> Основою архітектури сховища даних є база даних, яка зберігає всі корпоративні дані, що дозволяє бізнес-користувачам отримувати доступ до них, щоб отримати цінну інформацію. Архітектори даних зазвичай вибирають між локальними та хмарними DW, відзначаючи, яку користь може отримати бізнес від того чи іншого рішення. Незважаючи на те, що хмарне середовище економічно ефективніше, його легше масштабувати та не обмежується встановленою структурою, воно може програвати локальним рішенням щодо швидкості надсилання запитів і безпеки. Далі ми перерахуємо найпопулярніші інструменти. Архітектор даних також може розробити колективне сховище для вашого сховища даних – кілька баз даних, що працюють паралельно. Це покращить масштабованість сховища.</a:t>
            </a:r>
            <a:endParaRPr/>
          </a:p>
          <a:p>
            <a:pPr indent="-300037" lvl="0" marL="457200" rtl="0" algn="l">
              <a:spcBef>
                <a:spcPts val="0"/>
              </a:spcBef>
              <a:spcAft>
                <a:spcPts val="0"/>
              </a:spcAft>
              <a:buSzPct val="100000"/>
              <a:buChar char="●"/>
            </a:pPr>
            <a:r>
              <a:rPr b="1" i="1" lang="uk"/>
              <a:t>Метадані (Metadata)</a:t>
            </a:r>
            <a:r>
              <a:rPr lang="uk"/>
              <a:t>. Додаючи бізнес-контекст до даних, метадані допомагають перетворити їх на зрозумілі знання. Метадані визначають, як дані можуть бути змінені та оброблені. Він містить інформацію про будь-які перетворення або операції, застосовані до вихідних даних під час їх завантаження в сховище даних.</a:t>
            </a:r>
            <a:endParaRPr/>
          </a:p>
          <a:p>
            <a:pPr indent="-300037" lvl="0" marL="457200" rtl="0" algn="l">
              <a:spcBef>
                <a:spcPts val="0"/>
              </a:spcBef>
              <a:spcAft>
                <a:spcPts val="0"/>
              </a:spcAft>
              <a:buSzPct val="100000"/>
              <a:buChar char="●"/>
            </a:pPr>
            <a:r>
              <a:rPr b="1" i="1" lang="uk"/>
              <a:t>Засоби доступу до сховища даних (Data warehouse access tools).</a:t>
            </a:r>
            <a:r>
              <a:rPr lang="uk"/>
              <a:t> Ці інструменти відрізняються за функціональністю. Наприклад, інструменти запитів і звітів використовуються для створення звітів бізнес-аналізу. А інструменти інтелектуального аналізу даних автоматизують пошук шаблонів і кореляцій у великих обсягах даних на основі передових методів статистичного моделювання.</a:t>
            </a:r>
            <a:endParaRPr/>
          </a:p>
          <a:p>
            <a:pPr indent="-300037" lvl="0" marL="457200" rtl="0" algn="l">
              <a:spcBef>
                <a:spcPts val="0"/>
              </a:spcBef>
              <a:spcAft>
                <a:spcPts val="0"/>
              </a:spcAft>
              <a:buSzPct val="100000"/>
              <a:buChar char="●"/>
            </a:pPr>
            <a:r>
              <a:rPr b="1" i="1" lang="uk"/>
              <a:t>Інструменти управління сховищем даних (Data warehouse management tools.).</a:t>
            </a:r>
            <a:r>
              <a:rPr lang="uk"/>
              <a:t> Охоплюючи підприємство, сховище даних має справу з низкою управлінських та адміністративних операцій. Для цього існують спеціальні інструменти керування сховищами даних.</a:t>
            </a:r>
            <a:endParaRPr/>
          </a:p>
          <a:p>
            <a:pPr indent="0" lvl="0" marL="0" rtl="0" algn="l">
              <a:spcBef>
                <a:spcPts val="1200"/>
              </a:spcBef>
              <a:spcAft>
                <a:spcPts val="1200"/>
              </a:spcAft>
              <a:buNone/>
            </a:pPr>
            <a:r>
              <a:rPr lang="uk"/>
              <a:t>Сховища даних є значним кроком вперед у вдосконаленні вашої архітектури даних. Однак DW може бути надто громіздким і працювати повільно, якщо у вас є сотні користувачів із різних відділів. У цьому випадку можна побудувати та впровадити вітрини даних для підвищення швидкості та ефективності.</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mart </a:t>
            </a:r>
            <a:endParaRPr/>
          </a:p>
        </p:txBody>
      </p:sp>
      <p:sp>
        <p:nvSpPr>
          <p:cNvPr id="216" name="Google Shape;216;p40"/>
          <p:cNvSpPr txBox="1"/>
          <p:nvPr>
            <p:ph idx="1" type="body"/>
          </p:nvPr>
        </p:nvSpPr>
        <p:spPr>
          <a:xfrm>
            <a:off x="311700" y="1152475"/>
            <a:ext cx="26973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1200"/>
              </a:spcAft>
              <a:buNone/>
            </a:pPr>
            <a:r>
              <a:rPr lang="uk"/>
              <a:t>Простіше кажучи, вітрина даних — це сховище даних меншого розміру (їх розмір зазвичай менше 100 Гб.). Вони стають необхідними, коли компанія та обсяг її даних зростають, і пошук інформації в корпоративній базі даних стає занадто довгим і неефективним. Натомість створено вітрини даних, які дозволяють різним відділам (наприклад, продажам, маркетингу, керівникам) швидко та легко отримувати доступ до відповідної інформації.</a:t>
            </a:r>
            <a:endParaRPr/>
          </a:p>
        </p:txBody>
      </p:sp>
      <p:pic>
        <p:nvPicPr>
          <p:cNvPr id="217" name="Google Shape;217;p40"/>
          <p:cNvPicPr preferRelativeResize="0"/>
          <p:nvPr/>
        </p:nvPicPr>
        <p:blipFill>
          <a:blip r:embed="rId3">
            <a:alphaModFix/>
          </a:blip>
          <a:stretch>
            <a:fillRect/>
          </a:stretch>
        </p:blipFill>
        <p:spPr>
          <a:xfrm>
            <a:off x="3161400" y="1170125"/>
            <a:ext cx="5830202" cy="283806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1"/>
          <p:cNvSpPr txBox="1"/>
          <p:nvPr>
            <p:ph idx="1" type="body"/>
          </p:nvPr>
        </p:nvSpPr>
        <p:spPr>
          <a:xfrm>
            <a:off x="311700" y="160275"/>
            <a:ext cx="8520600" cy="4408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Clr>
                <a:schemeClr val="dk1"/>
              </a:buClr>
              <a:buSzPct val="61111"/>
              <a:buFont typeface="Arial"/>
              <a:buNone/>
            </a:pPr>
            <a:r>
              <a:rPr lang="uk"/>
              <a:t>Існує три основних типи вітрин даних.</a:t>
            </a:r>
            <a:endParaRPr/>
          </a:p>
          <a:p>
            <a:pPr indent="-317182" lvl="0" marL="457200" rtl="0" algn="l">
              <a:spcBef>
                <a:spcPts val="1200"/>
              </a:spcBef>
              <a:spcAft>
                <a:spcPts val="0"/>
              </a:spcAft>
              <a:buSzPct val="100000"/>
              <a:buChar char="●"/>
            </a:pPr>
            <a:r>
              <a:rPr b="1" i="1" lang="uk"/>
              <a:t>Залежні вітрини даних (Dependent data marts)</a:t>
            </a:r>
            <a:r>
              <a:rPr lang="uk"/>
              <a:t> створюються з корпоративної бази даних і використовуються як основне джерело інформації (також відомий як підхід зверху вниз).</a:t>
            </a:r>
            <a:endParaRPr/>
          </a:p>
          <a:p>
            <a:pPr indent="-317182" lvl="0" marL="457200" rtl="0" algn="l">
              <a:spcBef>
                <a:spcPts val="0"/>
              </a:spcBef>
              <a:spcAft>
                <a:spcPts val="0"/>
              </a:spcAft>
              <a:buSzPct val="100000"/>
              <a:buChar char="●"/>
            </a:pPr>
            <a:r>
              <a:rPr b="1" i="1" lang="uk"/>
              <a:t>Незалежні вітрини даних (Independent data mart</a:t>
            </a:r>
            <a:r>
              <a:rPr b="1" i="1" lang="uk"/>
              <a:t>s)</a:t>
            </a:r>
            <a:r>
              <a:rPr lang="uk"/>
              <a:t> — це автономні системи, які функціонують без DW, отримуючи інформацію з різних зовнішніх і внутрішніх джерел (це також відомо як підхід зверху вниз).</a:t>
            </a:r>
            <a:endParaRPr/>
          </a:p>
          <a:p>
            <a:pPr indent="-317182" lvl="0" marL="457200" rtl="0" algn="l">
              <a:spcBef>
                <a:spcPts val="0"/>
              </a:spcBef>
              <a:spcAft>
                <a:spcPts val="0"/>
              </a:spcAft>
              <a:buSzPct val="100000"/>
              <a:buChar char="●"/>
            </a:pPr>
            <a:r>
              <a:rPr b="1" i="1" lang="uk"/>
              <a:t>Гібридні вітрини даних (Hybrid data marts) </a:t>
            </a:r>
            <a:r>
              <a:rPr lang="uk"/>
              <a:t>поєднують інформацію з DW та інших операційних систем.</a:t>
            </a:r>
            <a:endParaRPr/>
          </a:p>
          <a:p>
            <a:pPr indent="0" lvl="0" marL="0" rtl="0" algn="l">
              <a:spcBef>
                <a:spcPts val="1200"/>
              </a:spcBef>
              <a:spcAft>
                <a:spcPts val="0"/>
              </a:spcAft>
              <a:buClr>
                <a:schemeClr val="dk1"/>
              </a:buClr>
              <a:buSzPct val="61111"/>
              <a:buFont typeface="Arial"/>
              <a:buNone/>
            </a:pPr>
            <a:r>
              <a:rPr lang="uk"/>
              <a:t>Отже, основна відмінність між сховищами даних і вітринами даних полягає в тому, що DW — це велике сховище, у якому зберігаються всі дані компанії, отримані з багатьох джерел, що ускладнює обробку запитів і керування ними. Між тим, вітрина даних — це менше сховище, що містить обмежену кількість даних для певної бізнес-групи чи відділу.</a:t>
            </a:r>
            <a:endParaRPr/>
          </a:p>
          <a:p>
            <a:pPr indent="0" lvl="0" marL="0" rtl="0" algn="l">
              <a:spcBef>
                <a:spcPts val="1200"/>
              </a:spcBef>
              <a:spcAft>
                <a:spcPts val="1200"/>
              </a:spcAft>
              <a:buNone/>
            </a:pPr>
            <a:r>
              <a:rPr lang="uk"/>
              <a:t>Хоча вітрини даних дозволяють бізнес-користувачам швидко отримувати доступ до запитуваних даних, часто просто отримати інформацію недостатньо. Його необхідно ефективно обробляти й аналізувати, щоб отримати корисну інформацію, яка допоможе прийняти рішення. Завдяки кубам OLAP можна переглядати дані з різних точок зору. Давайте подивимося, які вони.</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429850" y="2169300"/>
            <a:ext cx="8596800" cy="8049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uk" sz="5400">
                <a:highlight>
                  <a:srgbClr val="FFFFFF"/>
                </a:highlight>
              </a:rPr>
              <a:t>Data Engineering Concepts</a:t>
            </a:r>
            <a:endParaRPr sz="5400">
              <a:highlight>
                <a:srgbClr val="FFFFFF"/>
              </a:highlight>
            </a:endParaRPr>
          </a:p>
          <a:p>
            <a:pPr indent="0" lvl="0" marL="0" rtl="0" algn="l">
              <a:spcBef>
                <a:spcPts val="1100"/>
              </a:spcBef>
              <a:spcAft>
                <a:spcPts val="0"/>
              </a:spcAft>
              <a:buSzPts val="990"/>
              <a:buNone/>
            </a:pPr>
            <a:r>
              <a:t/>
            </a:r>
            <a:endParaRPr sz="5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OLAP and OLAP cubes</a:t>
            </a:r>
            <a:endParaRPr/>
          </a:p>
        </p:txBody>
      </p:sp>
      <p:sp>
        <p:nvSpPr>
          <p:cNvPr id="228" name="Google Shape;228;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uk"/>
              <a:t>OLAP або онлайн-аналітична обробка відноситься до обчислювального підходу, який дозволяє користувачам аналізувати багатовимірні дані. Він відрізняється від OLTP або онлайнової обробки транзакцій, простішого методу взаємодії з базами даних, не призначеного для аналізу величезних обсягів даних з різних точок зору.</a:t>
            </a:r>
            <a:endParaRPr/>
          </a:p>
          <a:p>
            <a:pPr indent="0" lvl="0" marL="0" rtl="0" algn="l">
              <a:spcBef>
                <a:spcPts val="1200"/>
              </a:spcBef>
              <a:spcAft>
                <a:spcPts val="0"/>
              </a:spcAft>
              <a:buClr>
                <a:schemeClr val="dk1"/>
              </a:buClr>
              <a:buSzPct val="61111"/>
              <a:buFont typeface="Arial"/>
              <a:buNone/>
            </a:pPr>
            <a:r>
              <a:rPr lang="uk"/>
              <a:t>Традиційні бази даних нагадують електронні таблиці, використовуючи двовимірну структуру рядків і стовпців. Однак в OLAP набори даних представлені в багатовимірних структурах — кубах OLAP. Такі структури забезпечують ефективну обробку та розширений аналіз величезних обсягів різноманітних даних. Наприклад, звіт відділу продажів міститиме такі параметри, як продукт, регіон, торговий представник, сума продажів, місяць тощо.</a:t>
            </a:r>
            <a:endParaRPr/>
          </a:p>
          <a:p>
            <a:pPr indent="0" lvl="0" marL="0" rtl="0" algn="l">
              <a:spcBef>
                <a:spcPts val="1200"/>
              </a:spcBef>
              <a:spcAft>
                <a:spcPts val="1200"/>
              </a:spcAft>
              <a:buNone/>
            </a:pPr>
            <a:r>
              <a:rPr lang="uk"/>
              <a:t>Інформація з DW збирається та завантажується в куб OLAP, де вона попередньо обчислюється та стає легкодоступною для запитів користувачів.</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3"/>
          <p:cNvSpPr txBox="1"/>
          <p:nvPr>
            <p:ph idx="1" type="body"/>
          </p:nvPr>
        </p:nvSpPr>
        <p:spPr>
          <a:xfrm>
            <a:off x="262275" y="138425"/>
            <a:ext cx="3191100" cy="44148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Clr>
                <a:schemeClr val="dk1"/>
              </a:buClr>
              <a:buSzPct val="61111"/>
              <a:buFont typeface="Arial"/>
              <a:buNone/>
            </a:pPr>
            <a:r>
              <a:rPr lang="uk"/>
              <a:t>У OLAP дані можна аналізувати з різних точок зору. Наприклад, його можна деталізувати/згорнути, якщо потрібно змінити рівень ієрархії представлення даних і отримати більш-менш детальну картину. Ви також можете розрізати інформацію, щоб сегментувати певний набір даних як окрему електронну таблицю, або розрізати її, щоб створити інший куб. Ці та інші методи дозволяють знаходити шаблони в різноманітних даних і створювати широкий спектр звітів.</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rPr lang="uk"/>
              <a:t>Важливо зазначити, що куби OLAP потрібно створювати спеціально для кожного звіту чи аналітичного запиту. Однак їх використання виправдане, оскільки, як ми вже говорили, вони сприяють розширеному багатовимірному аналізу, який раніше було надто складним для виконання.</a:t>
            </a:r>
            <a:endParaRPr/>
          </a:p>
          <a:p>
            <a:pPr indent="0" lvl="0" marL="0" rtl="0" algn="l">
              <a:spcBef>
                <a:spcPts val="1200"/>
              </a:spcBef>
              <a:spcAft>
                <a:spcPts val="1200"/>
              </a:spcAft>
              <a:buNone/>
            </a:pPr>
            <a:r>
              <a:t/>
            </a:r>
            <a:endParaRPr/>
          </a:p>
        </p:txBody>
      </p:sp>
      <p:pic>
        <p:nvPicPr>
          <p:cNvPr id="234" name="Google Shape;234;p43"/>
          <p:cNvPicPr preferRelativeResize="0"/>
          <p:nvPr/>
        </p:nvPicPr>
        <p:blipFill>
          <a:blip r:embed="rId3">
            <a:alphaModFix/>
          </a:blip>
          <a:stretch>
            <a:fillRect/>
          </a:stretch>
        </p:blipFill>
        <p:spPr>
          <a:xfrm>
            <a:off x="3608425" y="1132799"/>
            <a:ext cx="5331574" cy="2426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Big data engineering</a:t>
            </a:r>
            <a:endParaRPr/>
          </a:p>
        </p:txBody>
      </p:sp>
      <p:sp>
        <p:nvSpPr>
          <p:cNvPr id="240" name="Google Shape;240;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uk"/>
              <a:t>Говорячи про інженерію даних, ми не можемо ігнорувати Big Data. Завдяки чотирьом «проти» – обсягу, швидкості, різноманітності та правдивості – він зазвичай заповнює великі технологічні компанії, такі як YouTube, Amazon або Instagram. Розробка великих даних — це створення масивних резервуарів і </a:t>
            </a:r>
            <a:r>
              <a:rPr lang="uk"/>
              <a:t>високо масштабованих</a:t>
            </a:r>
            <a:r>
              <a:rPr lang="uk"/>
              <a:t> і відмовостійких розподілених систем.</a:t>
            </a:r>
            <a:endParaRPr/>
          </a:p>
          <a:p>
            <a:pPr indent="0" lvl="0" marL="0" rtl="0" algn="l">
              <a:spcBef>
                <a:spcPts val="1200"/>
              </a:spcBef>
              <a:spcAft>
                <a:spcPts val="1200"/>
              </a:spcAft>
              <a:buNone/>
            </a:pPr>
            <a:r>
              <a:rPr lang="uk"/>
              <a:t>Архітектура великих даних відрізняється від звичайної обробки даних, оскільки тут ми говоримо про такі величезні обсяги потоків інформації, що швидко змінюються, які сховище даних не може вмістити. Ось тут стане в нагоді озеро даних.</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45"/>
          <p:cNvPicPr preferRelativeResize="0"/>
          <p:nvPr/>
        </p:nvPicPr>
        <p:blipFill>
          <a:blip r:embed="rId3">
            <a:alphaModFix/>
          </a:blip>
          <a:stretch>
            <a:fillRect/>
          </a:stretch>
        </p:blipFill>
        <p:spPr>
          <a:xfrm>
            <a:off x="436274" y="0"/>
            <a:ext cx="8271454"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lake</a:t>
            </a:r>
            <a:endParaRPr/>
          </a:p>
        </p:txBody>
      </p:sp>
      <p:sp>
        <p:nvSpPr>
          <p:cNvPr id="251" name="Google Shape;251;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uk"/>
              <a:t>Озеро даних — це величезний пул для збереження даних у рідній, необробленій формі. Він виділяється своєю високою гнучкістю, оскільки не обмежується фіксованою конфігурацією складу.</a:t>
            </a:r>
            <a:endParaRPr/>
          </a:p>
          <a:p>
            <a:pPr indent="0" lvl="0" marL="0" rtl="0" algn="l">
              <a:spcBef>
                <a:spcPts val="1200"/>
              </a:spcBef>
              <a:spcAft>
                <a:spcPts val="0"/>
              </a:spcAft>
              <a:buClr>
                <a:schemeClr val="dk1"/>
              </a:buClr>
              <a:buSzPct val="61111"/>
              <a:buFont typeface="Arial"/>
              <a:buNone/>
            </a:pPr>
            <a:r>
              <a:rPr lang="uk"/>
              <a:t>Озеро даних використовує підхід ELT і починає завантажувати дані одразу після їх вилучення, обробляючи необроблені — часто неструктуровані — дані.</a:t>
            </a:r>
            <a:endParaRPr/>
          </a:p>
          <a:p>
            <a:pPr indent="0" lvl="0" marL="0" rtl="0" algn="l">
              <a:spcBef>
                <a:spcPts val="1200"/>
              </a:spcBef>
              <a:spcAft>
                <a:spcPts val="0"/>
              </a:spcAft>
              <a:buClr>
                <a:schemeClr val="dk1"/>
              </a:buClr>
              <a:buSzPct val="61111"/>
              <a:buFont typeface="Arial"/>
              <a:buNone/>
            </a:pPr>
            <a:r>
              <a:rPr lang="uk"/>
              <a:t>Озеро даних варто створювати в тих проектах, які будуть масштабуватися та потребуватимуть більш досконалої архітектури. Крім того, це дуже зручно, коли призначення даних ще не визначено. У цьому випадку ви можете швидко завантажувати дані, зберігати їх і за потреби змінювати.</a:t>
            </a:r>
            <a:endParaRPr/>
          </a:p>
          <a:p>
            <a:pPr indent="0" lvl="0" marL="0" rtl="0" algn="l">
              <a:spcBef>
                <a:spcPts val="1200"/>
              </a:spcBef>
              <a:spcAft>
                <a:spcPts val="1200"/>
              </a:spcAft>
              <a:buNone/>
            </a:pPr>
            <a:r>
              <a:rPr lang="uk"/>
              <a:t>Озера даних також є потужним інструментом для науковців із обробки даних та інженерів ML, які використовуватимуть необроблені дані, щоб підготувати їх для прогнозної аналітики та машинного навчання.</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
            </a:r>
            <a:r>
              <a:rPr lang="uk"/>
              <a:t>ata hub</a:t>
            </a:r>
            <a:endParaRPr/>
          </a:p>
        </p:txBody>
      </p:sp>
      <p:sp>
        <p:nvSpPr>
          <p:cNvPr id="257" name="Google Shape;257;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Clr>
                <a:schemeClr val="dk1"/>
              </a:buClr>
              <a:buSzPct val="61111"/>
              <a:buFont typeface="Arial"/>
              <a:buNone/>
            </a:pPr>
            <a:r>
              <a:rPr lang="uk"/>
              <a:t>Коли конвеєром великих даних не керують належним чином, озера даних швидко перетворюються на болота даних – колекцію різноманітних даних, якими не можна ні керувати, ні використовувати. Для вирішення цієї проблеми з’явився новий підхід до інтеграції даних під назвою концентратор даних.</a:t>
            </a:r>
            <a:endParaRPr/>
          </a:p>
          <a:p>
            <a:pPr indent="0" lvl="0" marL="0" rtl="0" algn="l">
              <a:spcBef>
                <a:spcPts val="1200"/>
              </a:spcBef>
              <a:spcAft>
                <a:spcPts val="0"/>
              </a:spcAft>
              <a:buClr>
                <a:schemeClr val="dk1"/>
              </a:buClr>
              <a:buSzPct val="61111"/>
              <a:buFont typeface="Arial"/>
              <a:buNone/>
            </a:pPr>
            <a:r>
              <a:rPr lang="uk"/>
              <a:t>Центри даних підприємства (EDH) — це наступне покоління архітектури даних, спрямоване на обмін керованими даними між системами. Вони з’єднують численні джерела інформації, включаючи DW та озера даних. На відміну від DW, концентратор даних підтримує всі типи даних і легко інтегрує системи. Крім того, його можна розгорнути протягом тижнів або навіть днів, тоді як розгортання DW може тривати місяці і навіть роки.</a:t>
            </a:r>
            <a:endParaRPr/>
          </a:p>
          <a:p>
            <a:pPr indent="0" lvl="0" marL="0" rtl="0" algn="l">
              <a:spcBef>
                <a:spcPts val="1200"/>
              </a:spcBef>
              <a:spcAft>
                <a:spcPts val="0"/>
              </a:spcAft>
              <a:buClr>
                <a:schemeClr val="dk1"/>
              </a:buClr>
              <a:buSzPct val="61111"/>
              <a:buFont typeface="Arial"/>
              <a:buNone/>
            </a:pPr>
            <a:r>
              <a:rPr lang="uk"/>
              <a:t>У той же час концентратори даних мають додаткові можливості для керування даними, узгодження, дослідження й аналізу — чого бракує озерам даних. Вони орієнтовані на бізнес і пристосовані для найнагальніших потреб організації.</a:t>
            </a:r>
            <a:endParaRPr/>
          </a:p>
          <a:p>
            <a:pPr indent="0" lvl="0" marL="0" rtl="0" algn="l">
              <a:spcBef>
                <a:spcPts val="1200"/>
              </a:spcBef>
              <a:spcAft>
                <a:spcPts val="0"/>
              </a:spcAft>
              <a:buNone/>
            </a:pPr>
            <a:r>
              <a:rPr lang="uk"/>
              <a:t>Підводячи підсумок</a:t>
            </a:r>
            <a:endParaRPr/>
          </a:p>
          <a:p>
            <a:pPr indent="-300037" lvl="0" marL="457200" rtl="0" algn="l">
              <a:spcBef>
                <a:spcPts val="1200"/>
              </a:spcBef>
              <a:spcAft>
                <a:spcPts val="0"/>
              </a:spcAft>
              <a:buSzPct val="100000"/>
              <a:buChar char="●"/>
            </a:pPr>
            <a:r>
              <a:rPr b="1" i="1" lang="uk"/>
              <a:t>Сховище</a:t>
            </a:r>
            <a:r>
              <a:rPr b="1" i="1" lang="uk"/>
              <a:t> даних (data warehouse) </a:t>
            </a:r>
            <a:r>
              <a:rPr lang="uk"/>
              <a:t>створено для роботи переважно зі структурованими даними з метою аналітики самообслуговування та BI;</a:t>
            </a:r>
            <a:endParaRPr/>
          </a:p>
          <a:p>
            <a:pPr indent="-300037" lvl="0" marL="457200" rtl="0" algn="l">
              <a:spcBef>
                <a:spcPts val="0"/>
              </a:spcBef>
              <a:spcAft>
                <a:spcPts val="0"/>
              </a:spcAft>
              <a:buSzPct val="100000"/>
              <a:buChar char="●"/>
            </a:pPr>
            <a:r>
              <a:rPr b="1" i="1" lang="uk"/>
              <a:t>Озеро</a:t>
            </a:r>
            <a:r>
              <a:rPr b="1" i="1" lang="uk"/>
              <a:t> даних (data lake)</a:t>
            </a:r>
            <a:r>
              <a:rPr lang="uk"/>
              <a:t> створено для роботи зі значними агрегатами як структурованих, так і неструктурованих даних для підтримки глибокого навчання, машинного навчання та ШІ загалом; і</a:t>
            </a:r>
            <a:endParaRPr/>
          </a:p>
          <a:p>
            <a:pPr indent="-300037" lvl="0" marL="457200" rtl="0" algn="l">
              <a:spcBef>
                <a:spcPts val="0"/>
              </a:spcBef>
              <a:spcAft>
                <a:spcPts val="0"/>
              </a:spcAft>
              <a:buSzPct val="100000"/>
              <a:buChar char="●"/>
            </a:pPr>
            <a:r>
              <a:rPr b="1" i="1" lang="uk"/>
              <a:t>Концентратор</a:t>
            </a:r>
            <a:r>
              <a:rPr b="1" i="1" lang="uk"/>
              <a:t> даних (data hub)</a:t>
            </a:r>
            <a:r>
              <a:rPr lang="uk"/>
              <a:t> для переносимості мультиструктурованих даних, простішого обміну та ефективної обробки.</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8"/>
          <p:cNvSpPr txBox="1"/>
          <p:nvPr>
            <p:ph type="title"/>
          </p:nvPr>
        </p:nvSpPr>
        <p:spPr>
          <a:xfrm>
            <a:off x="2405700" y="1910100"/>
            <a:ext cx="4814100" cy="111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uk" sz="5400"/>
              <a:t>Systems</a:t>
            </a:r>
            <a:endParaRPr sz="5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warehouse architecture</a:t>
            </a:r>
            <a:endParaRPr/>
          </a:p>
        </p:txBody>
      </p:sp>
      <p:sp>
        <p:nvSpPr>
          <p:cNvPr id="268" name="Google Shape;268;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Архітектура сховища даних — це система, яка визначає, як дані представлені та обробляються в сховищі. Сховища можна розділити на традиційні підходи до зберігання й обробки даних і сучасні хмарні. Хмарні системи створені для заповнення прогалин у застарілих базах даних і вирішення сучасних проблем управління даними. Давайте розглянемо архітектурні компоненти обох.</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0"/>
          <p:cNvSpPr txBox="1"/>
          <p:nvPr>
            <p:ph idx="1" type="body"/>
          </p:nvPr>
        </p:nvSpPr>
        <p:spPr>
          <a:xfrm>
            <a:off x="311700" y="204000"/>
            <a:ext cx="4081500" cy="43650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uk"/>
              <a:t>Традиційні або локальні сховища даних мають три стандартні підходи до побудови рівнів архітектури: однорівнева, дворівнева та трирівнева архітектури. Найбільш поширеною є трирівнева модель, яка складається з нижнього, середнього та верхнього ярусів.</a:t>
            </a:r>
            <a:endParaRPr/>
          </a:p>
          <a:p>
            <a:pPr indent="0" lvl="0" marL="0" rtl="0" algn="l">
              <a:spcBef>
                <a:spcPts val="1200"/>
              </a:spcBef>
              <a:spcAft>
                <a:spcPts val="0"/>
              </a:spcAft>
              <a:buClr>
                <a:schemeClr val="dk1"/>
              </a:buClr>
              <a:buSzPct val="61111"/>
              <a:buFont typeface="Arial"/>
              <a:buNone/>
            </a:pPr>
            <a:r>
              <a:rPr lang="uk"/>
              <a:t>Нижній рівень представлений системами звітів, зазвичай реляційними системами баз даних. Різноманітність внутрішніх інструментів дає змогу видобувати, очищати, трансформувати та завантажувати дані в цей шар. Існує два різних підходи до завантаження даних у сховище даних: ETL та ELT. Обидва процеси включають функції Extract, Load, Transform, але в іншій послідовності.</a:t>
            </a:r>
            <a:endParaRPr/>
          </a:p>
          <a:p>
            <a:pPr indent="0" lvl="0" marL="0" rtl="0" algn="l">
              <a:spcBef>
                <a:spcPts val="1200"/>
              </a:spcBef>
              <a:spcAft>
                <a:spcPts val="0"/>
              </a:spcAft>
              <a:buClr>
                <a:schemeClr val="dk1"/>
              </a:buClr>
              <a:buSzPct val="61111"/>
              <a:buFont typeface="Arial"/>
              <a:buNone/>
            </a:pPr>
            <a:r>
              <a:rPr lang="uk"/>
              <a:t>Середній рівень служить посередником між базою даних і кінцевим користувачем. Це місце для сервера OLAP (онлайн-аналітичної обробки), який перетворює дані у форму, більш придатну для аналізу та запитів.</a:t>
            </a:r>
            <a:endParaRPr/>
          </a:p>
          <a:p>
            <a:pPr indent="0" lvl="0" marL="0" rtl="0" algn="l">
              <a:spcBef>
                <a:spcPts val="1200"/>
              </a:spcBef>
              <a:spcAft>
                <a:spcPts val="1200"/>
              </a:spcAft>
              <a:buNone/>
            </a:pPr>
            <a:r>
              <a:rPr lang="uk"/>
              <a:t>Верхній рівень називається зовнішнім або клієнтським рівнем. Він містить API (інтерфейс прикладного програмування) та інструменти, призначені для аналізу даних, звітування та аналізу даних (процес виявлення шаблонів у великих наборах даних для прогнозування результатів).</a:t>
            </a:r>
            <a:endParaRPr/>
          </a:p>
        </p:txBody>
      </p:sp>
      <p:pic>
        <p:nvPicPr>
          <p:cNvPr id="274" name="Google Shape;274;p50"/>
          <p:cNvPicPr preferRelativeResize="0"/>
          <p:nvPr/>
        </p:nvPicPr>
        <p:blipFill>
          <a:blip r:embed="rId3">
            <a:alphaModFix/>
          </a:blip>
          <a:stretch>
            <a:fillRect/>
          </a:stretch>
        </p:blipFill>
        <p:spPr>
          <a:xfrm>
            <a:off x="4471799" y="990813"/>
            <a:ext cx="4672201" cy="31618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Cloud data warehouse architecture</a:t>
            </a:r>
            <a:endParaRPr/>
          </a:p>
        </p:txBody>
      </p:sp>
      <p:sp>
        <p:nvSpPr>
          <p:cNvPr id="280" name="Google Shape;280;p51"/>
          <p:cNvSpPr txBox="1"/>
          <p:nvPr>
            <p:ph idx="1" type="body"/>
          </p:nvPr>
        </p:nvSpPr>
        <p:spPr>
          <a:xfrm>
            <a:off x="311700" y="572700"/>
            <a:ext cx="8520600" cy="39963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Clr>
                <a:schemeClr val="dk1"/>
              </a:buClr>
              <a:buSzPct val="61111"/>
              <a:buFont typeface="Arial"/>
              <a:buNone/>
            </a:pPr>
            <a:r>
              <a:rPr lang="uk"/>
              <a:t>Будучи відносно новим, хмарні сховища зазвичай складаються з трьох рівнів, таких як обчислення, зберігання та клієнт (сервіс). Обчислювальні рівні складаються з кількох обчислювальних кластерів із вузлами, які паралельно обробляють запити. Обчислювальні кластери — це набори віртуальних машин, згрупованих для виконання обчислювальних завдань. Ці кластери іноді називають віртуальними складами. На рівнях зберігання дані організовані в розділи для подальшої оптимізації та стиснення. Клієнтські рівні відповідають за діяльність управління. Хоча постачальники хмарних сховищ даних часто використовують дещо інші підходи до побудови своїх архітектур. Хмарні сховища даних можна класифікувати різними способами.</a:t>
            </a:r>
            <a:endParaRPr/>
          </a:p>
          <a:p>
            <a:pPr indent="-291465" lvl="0" marL="457200" rtl="0" algn="l">
              <a:spcBef>
                <a:spcPts val="1200"/>
              </a:spcBef>
              <a:spcAft>
                <a:spcPts val="0"/>
              </a:spcAft>
              <a:buSzPct val="100000"/>
              <a:buChar char="●"/>
            </a:pPr>
            <a:r>
              <a:rPr lang="uk"/>
              <a:t>За типом розміщення:</a:t>
            </a:r>
            <a:endParaRPr/>
          </a:p>
          <a:p>
            <a:pPr indent="-277494" lvl="1" marL="914400" rtl="0" algn="l">
              <a:spcBef>
                <a:spcPts val="0"/>
              </a:spcBef>
              <a:spcAft>
                <a:spcPts val="0"/>
              </a:spcAft>
              <a:buSzPct val="100000"/>
              <a:buChar char="○"/>
            </a:pPr>
            <a:r>
              <a:rPr lang="uk"/>
              <a:t>Хмарні сховища даних, які використовують обчислювальну потужність і простір, надані хмарними провайдерами.</a:t>
            </a:r>
            <a:endParaRPr/>
          </a:p>
          <a:p>
            <a:pPr indent="-277494" lvl="1" marL="914400" rtl="0" algn="l">
              <a:spcBef>
                <a:spcPts val="0"/>
              </a:spcBef>
              <a:spcAft>
                <a:spcPts val="0"/>
              </a:spcAft>
              <a:buSzPct val="100000"/>
              <a:buChar char="○"/>
            </a:pPr>
            <a:r>
              <a:rPr lang="uk"/>
              <a:t>Гібридні хмарні сховища даних використовують хмарні можливості, але дозволяють використовувати локальні рішення.</a:t>
            </a:r>
            <a:endParaRPr/>
          </a:p>
          <a:p>
            <a:pPr indent="-291465" lvl="0" marL="457200" rtl="0" algn="l">
              <a:spcBef>
                <a:spcPts val="0"/>
              </a:spcBef>
              <a:spcAft>
                <a:spcPts val="0"/>
              </a:spcAft>
              <a:buSzPct val="100000"/>
              <a:buChar char="●"/>
            </a:pPr>
            <a:r>
              <a:rPr lang="uk"/>
              <a:t>За поколінням:</a:t>
            </a:r>
            <a:endParaRPr/>
          </a:p>
          <a:p>
            <a:pPr indent="-277494" lvl="1" marL="914400" rtl="0" algn="l">
              <a:spcBef>
                <a:spcPts val="0"/>
              </a:spcBef>
              <a:spcAft>
                <a:spcPts val="0"/>
              </a:spcAft>
              <a:buSzPct val="100000"/>
              <a:buChar char="○"/>
            </a:pPr>
            <a:r>
              <a:rPr lang="uk"/>
              <a:t>Сховища даних 1-го покоління побудовані з використанням архітектури SMP або Symmetric Multiprocessing, де кілька процесорів підключено до одного вузла.</a:t>
            </a:r>
            <a:endParaRPr/>
          </a:p>
          <a:p>
            <a:pPr indent="-277494" lvl="1" marL="914400" rtl="0" algn="l">
              <a:spcBef>
                <a:spcPts val="0"/>
              </a:spcBef>
              <a:spcAft>
                <a:spcPts val="0"/>
              </a:spcAft>
              <a:buSzPct val="100000"/>
              <a:buChar char="○"/>
            </a:pPr>
            <a:r>
              <a:rPr lang="uk"/>
              <a:t>Сховища даних 2-го покоління відокремлюють обчислювальний рівень і рівень зберігання, спираючись на архітектуру MPP (багатопаралельна обробка) з декількома вузлами, які обробляють різні запити одночасно.</a:t>
            </a:r>
            <a:endParaRPr/>
          </a:p>
          <a:p>
            <a:pPr indent="-277494" lvl="1" marL="914400" rtl="0" algn="l">
              <a:spcBef>
                <a:spcPts val="0"/>
              </a:spcBef>
              <a:spcAft>
                <a:spcPts val="0"/>
              </a:spcAft>
              <a:buSzPct val="100000"/>
              <a:buChar char="○"/>
            </a:pPr>
            <a:r>
              <a:rPr lang="uk"/>
              <a:t>Сховища даних 3-го покоління додають до MPP більше обчислювальних можливостей і пропонують різні моделі ціноутворення.</a:t>
            </a:r>
            <a:endParaRPr/>
          </a:p>
          <a:p>
            <a:pPr indent="-291465" lvl="0" marL="457200" rtl="0" algn="l">
              <a:spcBef>
                <a:spcPts val="0"/>
              </a:spcBef>
              <a:spcAft>
                <a:spcPts val="0"/>
              </a:spcAft>
              <a:buSzPct val="100000"/>
              <a:buChar char="●"/>
            </a:pPr>
            <a:r>
              <a:rPr lang="uk"/>
              <a:t>За рівнем задіяного серверного управління:</a:t>
            </a:r>
            <a:endParaRPr/>
          </a:p>
          <a:p>
            <a:pPr indent="-277494" lvl="1" marL="914400" rtl="0" algn="l">
              <a:spcBef>
                <a:spcPts val="0"/>
              </a:spcBef>
              <a:spcAft>
                <a:spcPts val="0"/>
              </a:spcAft>
              <a:buSzPct val="100000"/>
              <a:buChar char="○"/>
            </a:pPr>
            <a:r>
              <a:rPr lang="uk"/>
              <a:t>Безсерверні сховища даних отримують свої функціональні будівельні блоки за допомогою безсерверних служб, тобто ними повністю керують сторонні постачальники. Термін «безсерверний» не означає, що серверів взагалі немає, а скоріше означає, що особа чи компанія, яка використовує систему, не купує та не орендує фізичні чи віртуальні сервери.</a:t>
            </a:r>
            <a:endParaRPr/>
          </a:p>
          <a:p>
            <a:pPr indent="-277494" lvl="1" marL="914400" rtl="0" algn="l">
              <a:spcBef>
                <a:spcPts val="0"/>
              </a:spcBef>
              <a:spcAft>
                <a:spcPts val="0"/>
              </a:spcAft>
              <a:buSzPct val="100000"/>
              <a:buChar char="○"/>
            </a:pPr>
            <a:r>
              <a:rPr lang="uk"/>
              <a:t>DW із серверами, тобто особа чи компанія можуть орендувати, налаштовувати та керувати віртуальними серверами для складування.</a:t>
            </a:r>
            <a:endParaRPr/>
          </a:p>
          <a:p>
            <a:pPr indent="0" lvl="0" marL="0" rtl="0" algn="l">
              <a:spcBef>
                <a:spcPts val="1200"/>
              </a:spcBef>
              <a:spcAft>
                <a:spcPts val="0"/>
              </a:spcAft>
              <a:buClr>
                <a:schemeClr val="dk1"/>
              </a:buClr>
              <a:buSzPct val="61111"/>
              <a:buFont typeface="Arial"/>
              <a:buNone/>
            </a:pPr>
            <a:r>
              <a:rPr lang="uk"/>
              <a:t>Незважаючи на те, що традиційні сховища даних все ще живі й працюють, особливо для зберігання конфіденційних даних або роботи з тісною інтеграцією пов’язаних типів структурованих даних, вони значно відстають від сучасних хмарних рішень. Різноманітність даних зростає, і локальні параметри не справляються з ними. Окрім відсутності масштабованості та гнучкості, які пропонують сучасні бази даних, традиційні бази даних є дорогими для впровадження та обслуговування.</a:t>
            </a:r>
            <a:endParaRPr/>
          </a:p>
          <a:p>
            <a:pPr indent="0" lvl="0" marL="0" rtl="0" algn="l">
              <a:spcBef>
                <a:spcPts val="1200"/>
              </a:spcBef>
              <a:spcAft>
                <a:spcPts val="1200"/>
              </a:spcAft>
              <a:buNone/>
            </a:pPr>
            <a:r>
              <a:rPr lang="uk"/>
              <a:t>З іншого боку, сучасні хмарні рішення задовольняють потреби у високій продуктивності, масштабованості та розширеному управлінні даними й аналітиці. На даний момент хмарні архітектури сховищ даних забезпечують найбільш ефективне використання ресурсів сховищ даних.</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453801" y="0"/>
            <a:ext cx="8236397" cy="5143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2"/>
          <p:cNvPicPr preferRelativeResize="0"/>
          <p:nvPr/>
        </p:nvPicPr>
        <p:blipFill>
          <a:blip r:embed="rId3">
            <a:alphaModFix/>
          </a:blip>
          <a:stretch>
            <a:fillRect/>
          </a:stretch>
        </p:blipFill>
        <p:spPr>
          <a:xfrm>
            <a:off x="1577363" y="152400"/>
            <a:ext cx="5989271" cy="48387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3"/>
          <p:cNvPicPr preferRelativeResize="0"/>
          <p:nvPr/>
        </p:nvPicPr>
        <p:blipFill>
          <a:blip r:embed="rId3">
            <a:alphaModFix/>
          </a:blip>
          <a:stretch>
            <a:fillRect/>
          </a:stretch>
        </p:blipFill>
        <p:spPr>
          <a:xfrm>
            <a:off x="152400" y="690950"/>
            <a:ext cx="8839200" cy="376161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Azure Synapse</a:t>
            </a:r>
            <a:endParaRPr/>
          </a:p>
        </p:txBody>
      </p:sp>
      <p:sp>
        <p:nvSpPr>
          <p:cNvPr id="296" name="Google Shape;296;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Створене технологічним гігантом Microsoft, сховище даних Azure Synapse служить хмарною реляційною базою даних із можливістю завантаження та обробки петабайтів даних, а також звітування в реальному часі. Завдяки повній інтеграції з Microsoft SQL Server це рішення ідеально підходить для організацій, які прагнуть легкого переходу на технологію хмарних сховищ.</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Architecture</a:t>
            </a:r>
            <a:endParaRPr/>
          </a:p>
        </p:txBody>
      </p:sp>
      <p:sp>
        <p:nvSpPr>
          <p:cNvPr id="302" name="Google Shape;302;p55"/>
          <p:cNvSpPr txBox="1"/>
          <p:nvPr>
            <p:ph idx="1" type="body"/>
          </p:nvPr>
        </p:nvSpPr>
        <p:spPr>
          <a:xfrm>
            <a:off x="311700" y="1152475"/>
            <a:ext cx="31269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uk"/>
              <a:t>Система побудована на вузлах і архітектурі масової паралельної обробки на спільному диску, що надає користувачам можливість запускати більше сотні паралельних запитів одночасно. Контрольний вузол отримує команди T-SQL від підключених до нього програм, готує запити для паралельної обробки та надсилає операції до обчислювальних вузлів.</a:t>
            </a:r>
            <a:endParaRPr/>
          </a:p>
        </p:txBody>
      </p:sp>
      <p:pic>
        <p:nvPicPr>
          <p:cNvPr id="303" name="Google Shape;303;p55"/>
          <p:cNvPicPr preferRelativeResize="0"/>
          <p:nvPr/>
        </p:nvPicPr>
        <p:blipFill>
          <a:blip r:embed="rId3">
            <a:alphaModFix/>
          </a:blip>
          <a:stretch>
            <a:fillRect/>
          </a:stretch>
        </p:blipFill>
        <p:spPr>
          <a:xfrm>
            <a:off x="3583725" y="713713"/>
            <a:ext cx="5400600" cy="371608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6"/>
          <p:cNvSpPr txBox="1"/>
          <p:nvPr>
            <p:ph idx="1" type="body"/>
          </p:nvPr>
        </p:nvSpPr>
        <p:spPr>
          <a:xfrm>
            <a:off x="311700" y="65575"/>
            <a:ext cx="8520600" cy="4503300"/>
          </a:xfrm>
          <a:prstGeom prst="rect">
            <a:avLst/>
          </a:prstGeom>
        </p:spPr>
        <p:txBody>
          <a:bodyPr anchorCtr="0" anchor="t" bIns="91425" lIns="91425" spcFirstLastPara="1" rIns="91425" wrap="square" tIns="91425">
            <a:normAutofit fontScale="55000" lnSpcReduction="20000"/>
          </a:bodyPr>
          <a:lstStyle/>
          <a:p>
            <a:pPr indent="-291465" lvl="0" marL="457200" rtl="0" algn="l">
              <a:spcBef>
                <a:spcPts val="0"/>
              </a:spcBef>
              <a:spcAft>
                <a:spcPts val="0"/>
              </a:spcAft>
              <a:buSzPct val="100000"/>
              <a:buChar char="●"/>
            </a:pPr>
            <a:r>
              <a:rPr b="1" i="1" lang="uk"/>
              <a:t>Продуктивність</a:t>
            </a:r>
            <a:r>
              <a:rPr lang="uk"/>
              <a:t>. Архітектура дозволяє одночасно обробляти запити. Таким чином, користувачі можуть досить швидко отримувати та візуалізувати інформацію про бізнес. Якщо ми візьмемо порівняльний тест GigaOm, то побачимо, що Azure демонструє найкращу продуктивність, оскільки для виконання 103 запитів знадобилося найменший загальний час (2996 секунд).</a:t>
            </a:r>
            <a:endParaRPr/>
          </a:p>
          <a:p>
            <a:pPr indent="-291465" lvl="0" marL="457200" rtl="0" algn="l">
              <a:spcBef>
                <a:spcPts val="0"/>
              </a:spcBef>
              <a:spcAft>
                <a:spcPts val="0"/>
              </a:spcAft>
              <a:buSzPct val="100000"/>
              <a:buChar char="●"/>
            </a:pPr>
            <a:r>
              <a:rPr b="1" i="1" lang="uk"/>
              <a:t>Масштабованість</a:t>
            </a:r>
            <a:r>
              <a:rPr lang="uk"/>
              <a:t>. Azure відомий як надзвичайно масштабована та еластична хмарна служба, яку можна швидко масштабувати вгору та вниз (горизонтально та вертикально) відповідно до вимог.</a:t>
            </a:r>
            <a:endParaRPr/>
          </a:p>
          <a:p>
            <a:pPr indent="-291465" lvl="0" marL="457200" rtl="0" algn="l">
              <a:spcBef>
                <a:spcPts val="0"/>
              </a:spcBef>
              <a:spcAft>
                <a:spcPts val="0"/>
              </a:spcAft>
              <a:buSzPct val="100000"/>
              <a:buChar char="●"/>
            </a:pPr>
            <a:r>
              <a:rPr b="1" i="1" lang="uk"/>
              <a:t>Безпека</a:t>
            </a:r>
            <a:r>
              <a:rPr lang="uk"/>
              <a:t>. Azure надає різноманітні комплексні служби захисту даних для робочих навантажень у хмарі та локально. Вони включають інформаційну безпеку, керування доступом, безпеку мережі, захист від загроз і захист даних. Сервіс Microsoft надає понад 90 сертифікатів відповідності, таких як HITRUST, HIPAA, ISO, NIST CSF та багато інших.</a:t>
            </a:r>
            <a:endParaRPr/>
          </a:p>
          <a:p>
            <a:pPr indent="-291465" lvl="0" marL="457200" rtl="0" algn="l">
              <a:spcBef>
                <a:spcPts val="0"/>
              </a:spcBef>
              <a:spcAft>
                <a:spcPts val="0"/>
              </a:spcAft>
              <a:buSzPct val="100000"/>
              <a:buChar char="●"/>
            </a:pPr>
            <a:r>
              <a:rPr b="1" i="1" lang="uk"/>
              <a:t>Інтеграції</a:t>
            </a:r>
            <a:r>
              <a:rPr lang="uk"/>
              <a:t>. Azure має набір інструментів інтеграції, таких як API Management, Logic Apps, Service Bus і Event Grid для підключення до широкого спектру сторонніх служб. Система безпосередньо інтегрується з оперативними базами даних, програмним забезпеченням BI та ML.</a:t>
            </a:r>
            <a:endParaRPr/>
          </a:p>
          <a:p>
            <a:pPr indent="-291465" lvl="0" marL="457200" rtl="0" algn="l">
              <a:spcBef>
                <a:spcPts val="0"/>
              </a:spcBef>
              <a:spcAft>
                <a:spcPts val="0"/>
              </a:spcAft>
              <a:buSzPct val="100000"/>
              <a:buChar char="●"/>
            </a:pPr>
            <a:r>
              <a:rPr b="1" i="1" lang="uk"/>
              <a:t>Завантаження даних</a:t>
            </a:r>
            <a:r>
              <a:rPr lang="uk"/>
              <a:t>. Azure дозволяє отримувати величезні обсяги даних із понад 95 конекторів, створюючи процеси ETL/ELT у середовищі без коду.</a:t>
            </a:r>
            <a:endParaRPr/>
          </a:p>
          <a:p>
            <a:pPr indent="-291465" lvl="0" marL="457200" rtl="0" algn="l">
              <a:spcBef>
                <a:spcPts val="0"/>
              </a:spcBef>
              <a:spcAft>
                <a:spcPts val="0"/>
              </a:spcAft>
              <a:buSzPct val="100000"/>
              <a:buChar char="●"/>
            </a:pPr>
            <a:r>
              <a:rPr b="1" i="1" lang="uk"/>
              <a:t>Резервне копіювання та відновлення даних</a:t>
            </a:r>
            <a:r>
              <a:rPr lang="uk"/>
              <a:t>. Microsoft пропонує вбудоване рішення, яке використовується для резервного копіювання та відновлення ресурсів даних під назвою Azure Backup. Він масштабується залежно від ваших потреб у резервному сховищі.</a:t>
            </a:r>
            <a:endParaRPr/>
          </a:p>
          <a:p>
            <a:pPr indent="-291465" lvl="0" marL="457200" rtl="0" algn="l">
              <a:spcBef>
                <a:spcPts val="0"/>
              </a:spcBef>
              <a:spcAft>
                <a:spcPts val="0"/>
              </a:spcAft>
              <a:buSzPct val="100000"/>
              <a:buChar char="●"/>
            </a:pPr>
            <a:r>
              <a:rPr b="1" i="1" lang="uk"/>
              <a:t>Реалізація</a:t>
            </a:r>
            <a:r>
              <a:rPr lang="uk"/>
              <a:t>. Azure відрізняється простотою використання. Користувачі, які знайомі з продуктами Microsoft, майже не відчуватимуть головного болю під час впровадження сховища даних. Але майте на увазі, що для тих, хто не звик до середовища Microsoft, вивчення Azure буде дещо складним. Для аналітичних навантажень компанії знадобляться спеціалісти, які мають практичний досвід роботи з SQL і Spark. Хоча Azure Synapse дозволяє використовувати безсерверні можливості для ресурсів бази даних на вимогу, це рішення називають більш самокерованим. Отже, вам знадобляться досвідчені інженери даних для налаштування сховища. Інтегроване середовище розробки під назвою Synapse Analytics Studio майже не містить коду. Azure надає чіткі інструкції, добре організовану документацію та корисні навчальні посібники. Не кажучи вже про інтуїтивно зрозумілий інтерфейс.</a:t>
            </a:r>
            <a:endParaRPr/>
          </a:p>
          <a:p>
            <a:pPr indent="-291465" lvl="0" marL="457200" rtl="0" algn="l">
              <a:spcBef>
                <a:spcPts val="0"/>
              </a:spcBef>
              <a:spcAft>
                <a:spcPts val="0"/>
              </a:spcAft>
              <a:buSzPct val="100000"/>
              <a:buChar char="●"/>
            </a:pPr>
            <a:r>
              <a:rPr b="1" i="1" lang="uk"/>
              <a:t>Ціна</a:t>
            </a:r>
            <a:r>
              <a:rPr lang="uk"/>
              <a:t>. Що стосується ціноутворення сховища даних Azure SQL, воно поділяється на плату за обчислення та плату за зберігання. У разі призупинення з вас не стягуватиметься плата за обчислення, а лише за пам’ять. Немає авансових витрат і комісій за розірвання.</a:t>
            </a:r>
            <a:endParaRPr/>
          </a:p>
          <a:p>
            <a:pPr indent="-291465" lvl="0" marL="457200" rtl="0" algn="l">
              <a:spcBef>
                <a:spcPts val="0"/>
              </a:spcBef>
              <a:spcAft>
                <a:spcPts val="0"/>
              </a:spcAft>
              <a:buSzPct val="100000"/>
              <a:buChar char="●"/>
            </a:pPr>
            <a:r>
              <a:rPr b="1" i="1" lang="uk"/>
              <a:t>Підходить для</a:t>
            </a:r>
            <a:r>
              <a:rPr lang="uk"/>
              <a:t>: Azure Synapse ідеально підходить для корпоративних DWH, оскільки пропонує відмінне співвідношення ціна/продуктивність. Це також безпрограшне рішення для компаній, які вже використовують продукти Microsoft і потребують повної інтеграції.</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Пару слів про </a:t>
            </a:r>
            <a:r>
              <a:rPr lang="uk"/>
              <a:t>Hadoop</a:t>
            </a:r>
            <a:endParaRPr/>
          </a:p>
        </p:txBody>
      </p:sp>
      <p:sp>
        <p:nvSpPr>
          <p:cNvPr id="314" name="Google Shape;314;p5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uk"/>
              <a:t>Hadoop — це широкомасштабна платформа обробки даних на основі Java, здатна аналізувати масивні набори даних. Платформа полегшує розподіл завдань аналізу даних між різними серверами та їх паралельну роботу. Він складається з трьох компонентів:</a:t>
            </a:r>
            <a:endParaRPr/>
          </a:p>
          <a:p>
            <a:pPr indent="-334327" lvl="0" marL="457200" rtl="0" algn="l">
              <a:spcBef>
                <a:spcPts val="1200"/>
              </a:spcBef>
              <a:spcAft>
                <a:spcPts val="0"/>
              </a:spcAft>
              <a:buSzPct val="100000"/>
              <a:buChar char="●"/>
            </a:pPr>
            <a:r>
              <a:rPr lang="uk"/>
              <a:t>Розподілена файлова система Hadoop (HDFS), здатна зберігати великі дані,</a:t>
            </a:r>
            <a:endParaRPr/>
          </a:p>
          <a:p>
            <a:pPr indent="-334327" lvl="0" marL="457200" rtl="0" algn="l">
              <a:spcBef>
                <a:spcPts val="0"/>
              </a:spcBef>
              <a:spcAft>
                <a:spcPts val="0"/>
              </a:spcAft>
              <a:buSzPct val="100000"/>
              <a:buChar char="●"/>
            </a:pPr>
            <a:r>
              <a:rPr lang="uk"/>
              <a:t>механізм обробки MapReduce і</a:t>
            </a:r>
            <a:endParaRPr/>
          </a:p>
          <a:p>
            <a:pPr indent="-334327" lvl="0" marL="457200" rtl="0" algn="l">
              <a:spcBef>
                <a:spcPts val="0"/>
              </a:spcBef>
              <a:spcAft>
                <a:spcPts val="0"/>
              </a:spcAft>
              <a:buSzPct val="100000"/>
              <a:buChar char="●"/>
            </a:pPr>
            <a:r>
              <a:rPr lang="uk"/>
              <a:t>менеджер ресурсів YARN для контролю та моніторингу робочих навантажень.</a:t>
            </a:r>
            <a:endParaRPr/>
          </a:p>
          <a:p>
            <a:pPr indent="0" lvl="0" marL="0" rtl="0" algn="l">
              <a:spcBef>
                <a:spcPts val="1200"/>
              </a:spcBef>
              <a:spcAft>
                <a:spcPts val="0"/>
              </a:spcAft>
              <a:buClr>
                <a:schemeClr val="dk1"/>
              </a:buClr>
              <a:buSzPct val="61111"/>
              <a:buFont typeface="Arial"/>
              <a:buNone/>
            </a:pPr>
            <a:r>
              <a:rPr lang="uk"/>
              <a:t>Крім того, Hadoop отримує переваги від величезної екосистеми інструментів з відкритим вихідним кодом, які розширюють його можливості та вирішують різноманітні виклики великих даних.</a:t>
            </a:r>
            <a:endParaRPr/>
          </a:p>
          <a:p>
            <a:pPr indent="0" lvl="0" marL="0" rtl="0" algn="l">
              <a:spcBef>
                <a:spcPts val="1200"/>
              </a:spcBef>
              <a:spcAft>
                <a:spcPts val="120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8"/>
          <p:cNvSpPr txBox="1"/>
          <p:nvPr>
            <p:ph idx="1" type="body"/>
          </p:nvPr>
        </p:nvSpPr>
        <p:spPr>
          <a:xfrm>
            <a:off x="311700" y="94700"/>
            <a:ext cx="3651600" cy="43785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Clr>
                <a:schemeClr val="dk1"/>
              </a:buClr>
              <a:buSzPct val="61111"/>
              <a:buFont typeface="Arial"/>
              <a:buNone/>
            </a:pPr>
            <a:r>
              <a:rPr lang="uk"/>
              <a:t>Деякі популярні інструменти в екосистемі Hadoop є</a:t>
            </a:r>
            <a:endParaRPr/>
          </a:p>
          <a:p>
            <a:pPr indent="-317182" lvl="0" marL="457200" rtl="0" algn="l">
              <a:spcBef>
                <a:spcPts val="1200"/>
              </a:spcBef>
              <a:spcAft>
                <a:spcPts val="0"/>
              </a:spcAft>
              <a:buSzPct val="100000"/>
              <a:buChar char="●"/>
            </a:pPr>
            <a:r>
              <a:rPr lang="uk"/>
              <a:t>HBase, база даних NoSQL, створена на основі HDFS, яка забезпечує доступ у режимі реального часу для читання та запису даних;</a:t>
            </a:r>
            <a:endParaRPr/>
          </a:p>
          <a:p>
            <a:pPr indent="-317182" lvl="0" marL="457200" rtl="0" algn="l">
              <a:spcBef>
                <a:spcPts val="0"/>
              </a:spcBef>
              <a:spcAft>
                <a:spcPts val="0"/>
              </a:spcAft>
              <a:buSzPct val="100000"/>
              <a:buChar char="●"/>
            </a:pPr>
            <a:r>
              <a:rPr lang="uk"/>
              <a:t>Apache Pig, Apache Hive, Apache Drill і Apache Phoenix для спрощення дослідження та аналізу великих даних під час роботи з HBase, HDFS і MapReduce; і</a:t>
            </a:r>
            <a:endParaRPr/>
          </a:p>
          <a:p>
            <a:pPr indent="-317182" lvl="0" marL="457200" rtl="0" algn="l">
              <a:spcBef>
                <a:spcPts val="0"/>
              </a:spcBef>
              <a:spcAft>
                <a:spcPts val="0"/>
              </a:spcAft>
              <a:buSzPct val="100000"/>
              <a:buChar char="●"/>
            </a:pPr>
            <a:r>
              <a:rPr lang="uk"/>
              <a:t>Apache Zookeeper і Apache Oozie для координації операцій і планування завдань у кластері Hadoop.</a:t>
            </a:r>
            <a:endParaRPr/>
          </a:p>
          <a:p>
            <a:pPr indent="0" lvl="0" marL="0" rtl="0" algn="l">
              <a:spcBef>
                <a:spcPts val="1200"/>
              </a:spcBef>
              <a:spcAft>
                <a:spcPts val="1200"/>
              </a:spcAft>
              <a:buNone/>
            </a:pPr>
            <a:r>
              <a:t/>
            </a:r>
            <a:endParaRPr/>
          </a:p>
        </p:txBody>
      </p:sp>
      <p:pic>
        <p:nvPicPr>
          <p:cNvPr id="320" name="Google Shape;320;p58"/>
          <p:cNvPicPr preferRelativeResize="0"/>
          <p:nvPr/>
        </p:nvPicPr>
        <p:blipFill>
          <a:blip r:embed="rId3">
            <a:alphaModFix/>
          </a:blip>
          <a:stretch>
            <a:fillRect/>
          </a:stretch>
        </p:blipFill>
        <p:spPr>
          <a:xfrm>
            <a:off x="4079825" y="692100"/>
            <a:ext cx="5064177" cy="32711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Streaming analytics</a:t>
            </a:r>
            <a:endParaRPr/>
          </a:p>
        </p:txBody>
      </p:sp>
      <p:sp>
        <p:nvSpPr>
          <p:cNvPr id="326" name="Google Shape;326;p5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uk"/>
              <a:t>Інструменти, що забезпечують потокову аналітику, складають важливу групу в екосистемі Hadoop. До них відносяться</a:t>
            </a:r>
            <a:endParaRPr/>
          </a:p>
          <a:p>
            <a:pPr indent="-334327" lvl="0" marL="457200" rtl="0" algn="l">
              <a:spcBef>
                <a:spcPts val="1200"/>
              </a:spcBef>
              <a:spcAft>
                <a:spcPts val="0"/>
              </a:spcAft>
              <a:buSzPct val="100000"/>
              <a:buChar char="●"/>
            </a:pPr>
            <a:r>
              <a:rPr lang="uk"/>
              <a:t>Apache Spark, обчислювальний механізм для великих наборів даних із можливостями обробки майже в реальному часі;</a:t>
            </a:r>
            <a:endParaRPr/>
          </a:p>
          <a:p>
            <a:pPr indent="-334327" lvl="0" marL="457200" rtl="0" algn="l">
              <a:spcBef>
                <a:spcPts val="0"/>
              </a:spcBef>
              <a:spcAft>
                <a:spcPts val="0"/>
              </a:spcAft>
              <a:buSzPct val="100000"/>
              <a:buChar char="●"/>
            </a:pPr>
            <a:r>
              <a:rPr lang="uk"/>
              <a:t>Apache Storm, обчислювальна система в режимі реального часу для необмежених потоків даних (тих, які мають початок, але не визначений кінець і повинні безперервно оброблятися);</a:t>
            </a:r>
            <a:endParaRPr/>
          </a:p>
          <a:p>
            <a:pPr indent="-334327" lvl="0" marL="457200" rtl="0" algn="l">
              <a:spcBef>
                <a:spcPts val="0"/>
              </a:spcBef>
              <a:spcAft>
                <a:spcPts val="0"/>
              </a:spcAft>
              <a:buSzPct val="100000"/>
              <a:buChar char="●"/>
            </a:pPr>
            <a:r>
              <a:rPr lang="uk"/>
              <a:t>Apache Flink обробляє як необмежені, так і обмежені потоки даних (з визначеним початком і кінцем); і</a:t>
            </a:r>
            <a:endParaRPr/>
          </a:p>
          <a:p>
            <a:pPr indent="-334327" lvl="0" marL="457200" rtl="0" algn="l">
              <a:spcBef>
                <a:spcPts val="0"/>
              </a:spcBef>
              <a:spcAft>
                <a:spcPts val="0"/>
              </a:spcAft>
              <a:buSzPct val="100000"/>
              <a:buChar char="●"/>
            </a:pPr>
            <a:r>
              <a:rPr lang="uk"/>
              <a:t>Apache Kafka, потокова платформа для обміну повідомленнями, зберігання, обробки та інтеграції великих обсягів даних.</a:t>
            </a:r>
            <a:endParaRPr/>
          </a:p>
          <a:p>
            <a:pPr indent="0" lvl="0" marL="0" rtl="0" algn="l">
              <a:spcBef>
                <a:spcPts val="1200"/>
              </a:spcBef>
              <a:spcAft>
                <a:spcPts val="120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Ролі</a:t>
            </a:r>
            <a:endParaRPr/>
          </a:p>
        </p:txBody>
      </p:sp>
      <p:sp>
        <p:nvSpPr>
          <p:cNvPr id="332" name="Google Shape;332;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300037" lvl="0" marL="457200" rtl="0" algn="l">
              <a:spcBef>
                <a:spcPts val="0"/>
              </a:spcBef>
              <a:spcAft>
                <a:spcPts val="0"/>
              </a:spcAft>
              <a:buSzPct val="100000"/>
              <a:buChar char="●"/>
            </a:pPr>
            <a:r>
              <a:rPr b="1" i="1" lang="uk"/>
              <a:t>Архітектор даних (Data architect).</a:t>
            </a:r>
            <a:r>
              <a:rPr lang="uk"/>
              <a:t> Можна стати частиною команди з обробки даних або розробки даних. Роль архітектора даних полягає в проектуванні інфраструктури, яку розроблятимуть інженери даних.</a:t>
            </a:r>
            <a:endParaRPr/>
          </a:p>
          <a:p>
            <a:pPr indent="-300037" lvl="0" marL="457200" rtl="0" algn="l">
              <a:spcBef>
                <a:spcPts val="0"/>
              </a:spcBef>
              <a:spcAft>
                <a:spcPts val="0"/>
              </a:spcAft>
              <a:buSzPct val="100000"/>
              <a:buChar char="●"/>
            </a:pPr>
            <a:r>
              <a:rPr b="1" i="1" lang="uk"/>
              <a:t>Інженер даних (data engineer)</a:t>
            </a:r>
            <a:r>
              <a:rPr lang="uk"/>
              <a:t>. Це особливий тип програмного інженера, який розробляє інтерфейси та екосистему для отримання доступу до інформації.</a:t>
            </a:r>
            <a:endParaRPr/>
          </a:p>
          <a:p>
            <a:pPr indent="-300037" lvl="0" marL="457200" rtl="0" algn="l">
              <a:spcBef>
                <a:spcPts val="0"/>
              </a:spcBef>
              <a:spcAft>
                <a:spcPts val="0"/>
              </a:spcAft>
              <a:buSzPct val="100000"/>
              <a:buChar char="●"/>
            </a:pPr>
            <a:r>
              <a:rPr b="1" i="1" lang="uk"/>
              <a:t>Аналітик даних (data analyst)</a:t>
            </a:r>
            <a:r>
              <a:rPr lang="uk"/>
              <a:t>. Цей член команди є тим, хто визначає методи збору даних, моделі даних, типи та описує процес трансформації.</a:t>
            </a:r>
            <a:endParaRPr/>
          </a:p>
          <a:p>
            <a:pPr indent="-300037" lvl="0" marL="457200" rtl="0" algn="l">
              <a:spcBef>
                <a:spcPts val="0"/>
              </a:spcBef>
              <a:spcAft>
                <a:spcPts val="0"/>
              </a:spcAft>
              <a:buSzPct val="100000"/>
              <a:buChar char="●"/>
            </a:pPr>
            <a:r>
              <a:rPr b="1" i="1" lang="uk"/>
              <a:t>Розробник баз даних/складів (database/warehouse developer).</a:t>
            </a:r>
            <a:r>
              <a:rPr lang="uk"/>
              <a:t> Дані, як і будь-яка інша інформація, повинні десь зберігатися. Це може бути як звичайна база даних SQL, так і спеціальний тип сховища Data Warehouse. Розробник БД/сховища відповідає за моделювання, розробку та підтримку сховищ даних.</a:t>
            </a:r>
            <a:endParaRPr/>
          </a:p>
          <a:p>
            <a:pPr indent="-300037" lvl="0" marL="457200" rtl="0" algn="l">
              <a:spcBef>
                <a:spcPts val="0"/>
              </a:spcBef>
              <a:spcAft>
                <a:spcPts val="0"/>
              </a:spcAft>
              <a:buSzPct val="100000"/>
              <a:buChar char="●"/>
            </a:pPr>
            <a:r>
              <a:rPr b="1" i="1" lang="uk"/>
              <a:t>DBA або адміністратор бази даних (database administrator - DBA).</a:t>
            </a:r>
            <a:r>
              <a:rPr lang="uk"/>
              <a:t> Це особа, відповідальна за керування базами даних, якщо є кілька баз даних, або структура БД/сховища, така складна, як ракетобудування.</a:t>
            </a:r>
            <a:endParaRPr/>
          </a:p>
          <a:p>
            <a:pPr indent="-300037" lvl="0" marL="457200" rtl="0" algn="l">
              <a:spcBef>
                <a:spcPts val="0"/>
              </a:spcBef>
              <a:spcAft>
                <a:spcPts val="0"/>
              </a:spcAft>
              <a:buSzPct val="100000"/>
              <a:buChar char="●"/>
            </a:pPr>
            <a:r>
              <a:rPr b="1" i="1" lang="uk"/>
              <a:t>Науковці даних (data scientist).</a:t>
            </a:r>
            <a:r>
              <a:rPr lang="uk"/>
              <a:t> Проекти, пов’язані з машинним навчанням, також включають спеціаліста з обробки даних або навіть окремий відділ.</a:t>
            </a:r>
            <a:endParaRPr/>
          </a:p>
          <a:p>
            <a:pPr indent="-300037" lvl="0" marL="457200" rtl="0" algn="l">
              <a:spcBef>
                <a:spcPts val="0"/>
              </a:spcBef>
              <a:spcAft>
                <a:spcPts val="0"/>
              </a:spcAft>
              <a:buSzPct val="100000"/>
              <a:buChar char="●"/>
            </a:pPr>
            <a:r>
              <a:rPr b="1" i="1" lang="uk"/>
              <a:t>Розробник бізнес-аналітики (Business intelligence developer - BI).</a:t>
            </a:r>
            <a:r>
              <a:rPr lang="uk"/>
              <a:t> Це інженер-програміст, який займається розробкою інтерфейсів BI.</a:t>
            </a:r>
            <a:endParaRPr/>
          </a:p>
          <a:p>
            <a:pPr indent="-300037" lvl="0" marL="457200" rtl="0" algn="l">
              <a:spcBef>
                <a:spcPts val="0"/>
              </a:spcBef>
              <a:spcAft>
                <a:spcPts val="0"/>
              </a:spcAft>
              <a:buSzPct val="100000"/>
              <a:buChar char="●"/>
            </a:pPr>
            <a:r>
              <a:rPr b="1" i="1" lang="uk"/>
              <a:t>Розробник ETL (ETL developer)</a:t>
            </a:r>
            <a:r>
              <a:rPr lang="uk"/>
              <a:t> — це інженер програмного забезпечення, який охоплює етапи видобування, перетворення та завантаження обробки даних шляхом розробки/керування відповідною інфраструктурою.</a:t>
            </a:r>
            <a:endParaRPr/>
          </a:p>
          <a:p>
            <a:pPr indent="0" lvl="0" marL="0" rtl="0" algn="l">
              <a:spcBef>
                <a:spcPts val="1200"/>
              </a:spcBef>
              <a:spcAft>
                <a:spcPts val="12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Карта навичок</a:t>
            </a:r>
            <a:endParaRPr/>
          </a:p>
        </p:txBody>
      </p:sp>
      <p:pic>
        <p:nvPicPr>
          <p:cNvPr id="338" name="Google Shape;338;p61"/>
          <p:cNvPicPr preferRelativeResize="0"/>
          <p:nvPr/>
        </p:nvPicPr>
        <p:blipFill>
          <a:blip r:embed="rId3">
            <a:alphaModFix/>
          </a:blip>
          <a:stretch>
            <a:fillRect/>
          </a:stretch>
        </p:blipFill>
        <p:spPr>
          <a:xfrm>
            <a:off x="3062154" y="0"/>
            <a:ext cx="608184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Інженерія даних</a:t>
            </a:r>
            <a:endParaRPr/>
          </a:p>
        </p:txBody>
      </p:sp>
      <p:sp>
        <p:nvSpPr>
          <p:cNvPr id="77" name="Google Shape;7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uk"/>
              <a:t>Інженерія даних — це набір операцій, які роблять дані доступними та придатними для використання науковцями з обробки даних, аналітиками даних, розробниками бізнес-аналітики (BI) та іншими спеціалістами в організації. Щоб розробити та побудувати системи для збору та зберігання даних у великих масштабах, а також підготувати їх для подальшого аналізу, потрібні спеціальні експерти – інженери з даних.</a:t>
            </a:r>
            <a:endParaRPr/>
          </a:p>
          <a:p>
            <a:pPr indent="0" lvl="0" marL="0" rtl="0" algn="l">
              <a:spcBef>
                <a:spcPts val="1200"/>
              </a:spcBef>
              <a:spcAft>
                <a:spcPts val="0"/>
              </a:spcAft>
              <a:buClr>
                <a:schemeClr val="dk1"/>
              </a:buClr>
              <a:buSzPct val="61111"/>
              <a:buFont typeface="Arial"/>
              <a:buNone/>
            </a:pPr>
            <a:r>
              <a:rPr lang="uk"/>
              <a:t>У великій організації зазвичай існує багато різних типів програмного забезпечення для управління операціями (наприклад, ERP, CRM, виробничі системи тощо), усі вони містять бази даних із різноманітною інформацією. Крім того, дані можна зберігати як окремі файли або отримувати із зовнішніх джерел, наприклад пристроїв Інтернету речей, у режимі реального часу. Наявність даних, розкиданих у різних форматах, заважає організації бачити чітку картину стану свого бізнесу та проводити аналітику.</a:t>
            </a:r>
            <a:endParaRPr/>
          </a:p>
          <a:p>
            <a:pPr indent="0" lvl="0" marL="0" rtl="0" algn="l">
              <a:spcBef>
                <a:spcPts val="1200"/>
              </a:spcBef>
              <a:spcAft>
                <a:spcPts val="1200"/>
              </a:spcAft>
              <a:buNone/>
            </a:pPr>
            <a:r>
              <a:rPr lang="uk"/>
              <a:t>Інженерія даних вирішує цю проблему крок за кроком.</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engineering process</a:t>
            </a:r>
            <a:endParaRPr/>
          </a:p>
        </p:txBody>
      </p:sp>
      <p:sp>
        <p:nvSpPr>
          <p:cNvPr id="83" name="Google Shape;83;p18"/>
          <p:cNvSpPr txBox="1"/>
          <p:nvPr>
            <p:ph idx="1" type="body"/>
          </p:nvPr>
        </p:nvSpPr>
        <p:spPr>
          <a:xfrm>
            <a:off x="311700" y="2695600"/>
            <a:ext cx="8256000" cy="2207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a:t>Процес розробки даних охоплює послідовність завдань, які перетворюють велику кількість необроблених даних у практичний продукт, що відповідає потребам аналітиків, спеціалістів із обробки даних, інженерів машинного навчання та інших. Як правило, наскрізний робочий процес складається з наступних етапів.</a:t>
            </a:r>
            <a:endParaRPr/>
          </a:p>
        </p:txBody>
      </p:sp>
      <p:pic>
        <p:nvPicPr>
          <p:cNvPr id="84" name="Google Shape;84;p18"/>
          <p:cNvPicPr preferRelativeResize="0"/>
          <p:nvPr/>
        </p:nvPicPr>
        <p:blipFill>
          <a:blip r:embed="rId3">
            <a:alphaModFix/>
          </a:blip>
          <a:stretch>
            <a:fillRect/>
          </a:stretch>
        </p:blipFill>
        <p:spPr>
          <a:xfrm>
            <a:off x="0" y="0"/>
            <a:ext cx="9144000" cy="2336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idx="1" type="body"/>
          </p:nvPr>
        </p:nvSpPr>
        <p:spPr>
          <a:xfrm>
            <a:off x="311700" y="517275"/>
            <a:ext cx="8520600" cy="40515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b="1" i="1" lang="uk"/>
              <a:t>Data ingestion (acquisition) </a:t>
            </a:r>
            <a:r>
              <a:rPr lang="uk"/>
              <a:t>(</a:t>
            </a:r>
            <a:r>
              <a:rPr lang="uk"/>
              <a:t>Поглинання (отримання) даних) -  переміщує дані з кількох джерел — баз даних SQL і NoSQL, пристроїв Інтернету речей, веб-сайтів, потокових служб тощо — до цільової системи для перетворення для подальшого аналізу. Дані мають різні форми і можуть бути як структурованими, так і неструктурованими.</a:t>
            </a:r>
            <a:endParaRPr/>
          </a:p>
          <a:p>
            <a:pPr indent="-325755" lvl="0" marL="457200" rtl="0" algn="l">
              <a:spcBef>
                <a:spcPts val="0"/>
              </a:spcBef>
              <a:spcAft>
                <a:spcPts val="0"/>
              </a:spcAft>
              <a:buSzPct val="100000"/>
              <a:buChar char="●"/>
            </a:pPr>
            <a:r>
              <a:rPr b="1" i="1" lang="uk"/>
              <a:t>Data transformation</a:t>
            </a:r>
            <a:r>
              <a:rPr lang="uk"/>
              <a:t> (Перетворення даних) -  налаштовує розрізнені дані відповідно до потреб кінцевих користувачів. Він передбачає видалення помилок і дублікатів з даних, їх нормалізацію та перетворення в необхідний формат.</a:t>
            </a:r>
            <a:endParaRPr/>
          </a:p>
          <a:p>
            <a:pPr indent="-325755" lvl="0" marL="457200" rtl="0" algn="l">
              <a:spcBef>
                <a:spcPts val="0"/>
              </a:spcBef>
              <a:spcAft>
                <a:spcPts val="0"/>
              </a:spcAft>
              <a:buSzPct val="100000"/>
              <a:buChar char="●"/>
            </a:pPr>
            <a:r>
              <a:rPr b="1" i="1" lang="uk"/>
              <a:t>Data serving (</a:t>
            </a:r>
            <a:r>
              <a:rPr lang="uk"/>
              <a:t>Обслуговування даних) -  надає перетворені дані кінцевим користувачам — платформі BI, інформаційній панелі або команді з обробки даних.</a:t>
            </a:r>
            <a:endParaRPr/>
          </a:p>
          <a:p>
            <a:pPr indent="-325755" lvl="0" marL="457200" rtl="0" algn="l">
              <a:spcBef>
                <a:spcPts val="0"/>
              </a:spcBef>
              <a:spcAft>
                <a:spcPts val="0"/>
              </a:spcAft>
              <a:buSzPct val="100000"/>
              <a:buChar char="●"/>
            </a:pPr>
            <a:r>
              <a:rPr b="1" i="1" lang="uk"/>
              <a:t> </a:t>
            </a:r>
            <a:r>
              <a:rPr b="1" i="1" lang="uk"/>
              <a:t>Data flow orchestration</a:t>
            </a:r>
            <a:r>
              <a:rPr b="1" lang="uk" sz="1350">
                <a:solidFill>
                  <a:schemeClr val="dk1"/>
                </a:solidFill>
                <a:highlight>
                  <a:srgbClr val="FFFFFF"/>
                </a:highlight>
              </a:rPr>
              <a:t> </a:t>
            </a:r>
            <a:r>
              <a:rPr lang="uk"/>
              <a:t>(Управління потоками даних) забезпечує видимість процесу розробки даних, забезпечуючи успішне виконання всіх завдань. Він координує та постійно відстежує робочі процеси даних, щоб виявляти та виправляти проблеми з якістю та продуктивністю даних.</a:t>
            </a:r>
            <a:endParaRPr/>
          </a:p>
          <a:p>
            <a:pPr indent="0" lvl="0" marL="0" rtl="0" algn="l">
              <a:spcBef>
                <a:spcPts val="1200"/>
              </a:spcBef>
              <a:spcAft>
                <a:spcPts val="1200"/>
              </a:spcAft>
              <a:buNone/>
            </a:pPr>
            <a:r>
              <a:rPr lang="uk"/>
              <a:t>Механізм, який автоматизує прийом, перетворення та обслуговування етапів процесу розробки даних, відомий як конвеєр даних.</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engineering pipeline</a:t>
            </a:r>
            <a:endParaRPr/>
          </a:p>
        </p:txBody>
      </p:sp>
      <p:sp>
        <p:nvSpPr>
          <p:cNvPr id="95" name="Google Shape;95;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Clr>
                <a:schemeClr val="dk1"/>
              </a:buClr>
              <a:buSzPct val="61111"/>
              <a:buFont typeface="Arial"/>
              <a:buNone/>
            </a:pPr>
            <a:r>
              <a:rPr lang="uk"/>
              <a:t>Конвеєр даних поєднує інструменти та операції, які переміщують дані з однієї системи в іншу для зберігання та подальшої обробки. Побудова та підтримка конвеєрів даних є основною відповідальністю інженерів даних. Крім іншого, вони пишуть скрипти для автоматизації повторюваних завдань.</a:t>
            </a:r>
            <a:endParaRPr/>
          </a:p>
          <a:p>
            <a:pPr indent="0" lvl="0" marL="0" rtl="0" algn="l">
              <a:spcBef>
                <a:spcPts val="1200"/>
              </a:spcBef>
              <a:spcAft>
                <a:spcPts val="0"/>
              </a:spcAft>
              <a:buClr>
                <a:schemeClr val="dk1"/>
              </a:buClr>
              <a:buSzPct val="61111"/>
              <a:buFont typeface="Arial"/>
              <a:buNone/>
            </a:pPr>
            <a:r>
              <a:rPr lang="uk"/>
              <a:t>Як правило, pipeline використовуються для</a:t>
            </a:r>
            <a:endParaRPr/>
          </a:p>
          <a:p>
            <a:pPr indent="-325755" lvl="0" marL="457200" rtl="0" algn="l">
              <a:spcBef>
                <a:spcPts val="1200"/>
              </a:spcBef>
              <a:spcAft>
                <a:spcPts val="0"/>
              </a:spcAft>
              <a:buSzPct val="100000"/>
              <a:buChar char="●"/>
            </a:pPr>
            <a:r>
              <a:rPr lang="uk"/>
              <a:t>міграція даних між системами або середовищами (з локальних до хмарних баз даних);</a:t>
            </a:r>
            <a:endParaRPr/>
          </a:p>
          <a:p>
            <a:pPr indent="-325755" lvl="0" marL="457200" rtl="0" algn="l">
              <a:spcBef>
                <a:spcPts val="0"/>
              </a:spcBef>
              <a:spcAft>
                <a:spcPts val="0"/>
              </a:spcAft>
              <a:buSzPct val="100000"/>
              <a:buChar char="●"/>
            </a:pPr>
            <a:r>
              <a:rPr lang="uk"/>
              <a:t>суперечка даних (data wrangling) або перетворення необроблених даних у формат, придатний для аналітики, BI та проектів машинного навчання;</a:t>
            </a:r>
            <a:endParaRPr/>
          </a:p>
          <a:p>
            <a:pPr indent="-325755" lvl="0" marL="457200" rtl="0" algn="l">
              <a:spcBef>
                <a:spcPts val="0"/>
              </a:spcBef>
              <a:spcAft>
                <a:spcPts val="0"/>
              </a:spcAft>
              <a:buSzPct val="100000"/>
              <a:buChar char="●"/>
            </a:pPr>
            <a:r>
              <a:rPr lang="uk"/>
              <a:t>інтеграція даних з різних систем і пристроїв IoT; і</a:t>
            </a:r>
            <a:endParaRPr/>
          </a:p>
          <a:p>
            <a:pPr indent="-325755" lvl="0" marL="457200" rtl="0" algn="l">
              <a:spcBef>
                <a:spcPts val="0"/>
              </a:spcBef>
              <a:spcAft>
                <a:spcPts val="0"/>
              </a:spcAft>
              <a:buSzPct val="100000"/>
              <a:buChar char="●"/>
            </a:pPr>
            <a:r>
              <a:rPr lang="uk"/>
              <a:t>копіювання таблиць з однієї бази даних в іншу.</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Data pipeline</a:t>
            </a:r>
            <a:endParaRPr/>
          </a:p>
        </p:txBody>
      </p:sp>
      <p:sp>
        <p:nvSpPr>
          <p:cNvPr id="101" name="Google Shape;10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Clr>
                <a:schemeClr val="dk1"/>
              </a:buClr>
              <a:buSzPct val="61111"/>
              <a:buFont typeface="Arial"/>
              <a:buNone/>
            </a:pPr>
            <a:r>
              <a:rPr lang="uk"/>
              <a:t>Конвеєр даних — це набір інструментів і дій для переміщення даних з однієї системи з її методом зберігання та обробки в іншу систему, в якій вони можуть зберігатися та керуватися іншими способами. Крім того, конвеєри дозволяють автоматично отримувати інформацію з багатьох різнорідних джерел, потім перетворювати та консолідувати її в одному високопродуктивному сховищі даних.data_pipeline</a:t>
            </a:r>
            <a:endParaRPr/>
          </a:p>
          <a:p>
            <a:pPr indent="0" lvl="0" marL="0" rtl="0" algn="l">
              <a:spcBef>
                <a:spcPts val="1200"/>
              </a:spcBef>
              <a:spcAft>
                <a:spcPts val="0"/>
              </a:spcAft>
              <a:buClr>
                <a:schemeClr val="dk1"/>
              </a:buClr>
              <a:buSzPct val="61111"/>
              <a:buFont typeface="Arial"/>
              <a:buNone/>
            </a:pPr>
            <a:r>
              <a:rPr lang="uk"/>
              <a:t>Найпростіша ілюстрація конвеєра даних</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0"/>
              </a:spcAft>
              <a:buClr>
                <a:schemeClr val="dk1"/>
              </a:buClr>
              <a:buSzPct val="61111"/>
              <a:buFont typeface="Arial"/>
              <a:buNone/>
            </a:pPr>
            <a:r>
              <a:rPr lang="uk"/>
              <a:t>Уявіть, що ви збираєте різні дані, які показують, як люди взаємодіють із вашим брендом. Це може бути їх місцезнаходження, пристрій, записи сеансів, історія покупок і взаємодії з клієнтами, надіслані відгуки тощо. А потім ви розміщуєте цю інформацію в одному місці, на складі, створюючи профіль для кожного клієнта.</a:t>
            </a:r>
            <a:endParaRPr/>
          </a:p>
          <a:p>
            <a:pPr indent="0" lvl="0" marL="0" rtl="0" algn="l">
              <a:spcBef>
                <a:spcPts val="1200"/>
              </a:spcBef>
              <a:spcAft>
                <a:spcPts val="0"/>
              </a:spcAft>
              <a:buClr>
                <a:schemeClr val="dk1"/>
              </a:buClr>
              <a:buSzPct val="61111"/>
              <a:buFont typeface="Arial"/>
              <a:buNone/>
            </a:pPr>
            <a:r>
              <a:rPr lang="uk"/>
              <a:t>Завдяки консолідації даних кожен, хто використовує дані для прийняття стратегічних і оперативних рішень або створює та підтримує аналітичні інструменти, може легко та швидко отримати до них доступ. Це можуть бути групи з вивчення даних, аналітики даних, розробники BI, директори з продуктів, маркетологи чи будь-які інші спеціалісти, які покладаються на дані у своїй роботі.</a:t>
            </a:r>
            <a:endParaRPr/>
          </a:p>
          <a:p>
            <a:pPr indent="0" lvl="0" marL="0" rtl="0" algn="l">
              <a:spcBef>
                <a:spcPts val="1200"/>
              </a:spcBef>
              <a:spcAft>
                <a:spcPts val="1200"/>
              </a:spcAft>
              <a:buNone/>
            </a:pPr>
            <a:r>
              <a:rPr lang="uk"/>
              <a:t>Створення і керування інфраструктурою для переміщення даних і її стратегічне використання – це те, чим займаються інженери даних.</a:t>
            </a:r>
            <a:endParaRPr/>
          </a:p>
        </p:txBody>
      </p:sp>
      <p:pic>
        <p:nvPicPr>
          <p:cNvPr id="102" name="Google Shape;102;p21"/>
          <p:cNvPicPr preferRelativeResize="0"/>
          <p:nvPr/>
        </p:nvPicPr>
        <p:blipFill>
          <a:blip r:embed="rId3">
            <a:alphaModFix/>
          </a:blip>
          <a:stretch>
            <a:fillRect/>
          </a:stretch>
        </p:blipFill>
        <p:spPr>
          <a:xfrm>
            <a:off x="3176425" y="1912126"/>
            <a:ext cx="3635423" cy="1040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