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5" r:id="rId3"/>
    <p:sldId id="277" r:id="rId4"/>
    <p:sldId id="279" r:id="rId5"/>
    <p:sldId id="280" r:id="rId6"/>
    <p:sldId id="284" r:id="rId7"/>
    <p:sldId id="281" r:id="rId8"/>
    <p:sldId id="282" r:id="rId9"/>
    <p:sldId id="285" r:id="rId10"/>
    <p:sldId id="286" r:id="rId11"/>
    <p:sldId id="287" r:id="rId12"/>
    <p:sldId id="269" r:id="rId13"/>
    <p:sldId id="288" r:id="rId14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ED348E-0CB9-409E-8347-2A2BC4ACAF12}" type="datetime1">
              <a:rPr lang="uk-UA" smtClean="0"/>
              <a:t>23.02.2026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6250D-2C77-488C-B184-D875C48F5DB3}" type="datetime1">
              <a:rPr lang="uk-UA" smtClean="0"/>
              <a:pPr/>
              <a:t>23.02.2026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164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472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939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434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437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661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194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  <p:pic>
        <p:nvPicPr>
          <p:cNvPr id="8" name="Зображення 7" descr="Пухкі білі хмари в синьому небі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Зображення 9" descr="Паросток крупни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Зображення 10" descr="Хвилі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EEF88A-1B2E-49D2-86DF-C6403B165798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52B9AE-62D3-4987-8E6F-719C8BFEA430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2193D3-D277-4E7B-BCCA-C2C1CA4B760C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pic>
        <p:nvPicPr>
          <p:cNvPr id="11" name="Зображення 10" descr="Зелена трава крупним плано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Зображення 8" descr="Хвилі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54DF14-2215-4D7B-B8C5-9787F4239E6C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9176B5-950A-4014-9BBF-16687D40B878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B373F-80D4-4286-9FA3-E5662B901AB0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D84416-72BC-4C0F-BE81-A5E3B0A4DB23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714956-DF8B-4FFD-9B8C-2F1BDF1551EA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8E9CF0-CDCE-4A4B-A155-244D89B8B03D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7245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3719CE59-CD96-44BC-81F4-52275234401E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rk-consumer.gov.ua/hromadianam/upravlinnia-fitosanitarnoi-bezpeky/novyny-upravlinnia-fitosanitarnoi-bezpeky/2493-metodychni-rekomendatsii-shchodo-poriadku-vvezennia-nasinnia-ta-sadyvnoho-materialu-na-mytnu-terytoriiu-ukrain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3147646"/>
            <a:ext cx="7216377" cy="2234247"/>
          </a:xfrm>
        </p:spPr>
        <p:txBody>
          <a:bodyPr rtlCol="0">
            <a:normAutofit/>
          </a:bodyPr>
          <a:lstStyle/>
          <a:p>
            <a:pPr rtl="0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Підзаголовок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712177" y="167055"/>
            <a:ext cx="10234246" cy="446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 5.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" algn="ctr">
              <a:lnSpc>
                <a:spcPct val="107000"/>
              </a:lnSpc>
              <a:spcBef>
                <a:spcPts val="190"/>
              </a:spcBef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Сортовий</a:t>
            </a:r>
            <a:r>
              <a:rPr lang="ru-RU" sz="1600" spc="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контроль,</a:t>
            </a:r>
            <a:r>
              <a:rPr lang="ru-RU" sz="1600" spc="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польове</a:t>
            </a:r>
            <a:r>
              <a:rPr lang="ru-RU" sz="1600" spc="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інспектування</a:t>
            </a:r>
            <a:r>
              <a:rPr lang="ru-RU" sz="16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" algn="ctr">
              <a:spcBef>
                <a:spcPts val="190"/>
              </a:spcBef>
              <a:spcAft>
                <a:spcPts val="0"/>
              </a:spcAft>
            </a:pPr>
            <a:r>
              <a:rPr lang="uk-UA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90"/>
              </a:spcBef>
              <a:spcAft>
                <a:spcPts val="0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405765" algn="l"/>
              </a:tabLst>
            </a:pP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Міжнародні</a:t>
            </a:r>
            <a:r>
              <a:rPr lang="uk-UA" sz="16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</a:t>
            </a:r>
            <a:r>
              <a:rPr lang="uk-UA" sz="1600" i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600" i="1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питань</a:t>
            </a:r>
            <a:r>
              <a:rPr lang="uk-UA" sz="1600" i="1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насінництва</a:t>
            </a:r>
            <a:r>
              <a:rPr lang="uk-UA" sz="1600" i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i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насіннєзнавства.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90"/>
              </a:spcBef>
              <a:spcAft>
                <a:spcPts val="0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405765" algn="l"/>
              </a:tabLst>
            </a:pP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Інспектування</a:t>
            </a:r>
            <a:r>
              <a:rPr lang="uk-UA" sz="1600" i="1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сортових</a:t>
            </a:r>
            <a:r>
              <a:rPr lang="uk-UA" sz="1600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посівів.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90"/>
              </a:spcBef>
              <a:spcAft>
                <a:spcPts val="0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405765" algn="l"/>
              </a:tabLst>
            </a:pP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Сертифікація</a:t>
            </a:r>
            <a:r>
              <a:rPr lang="uk-UA" sz="1600" i="1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i="1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маркування</a:t>
            </a:r>
            <a:r>
              <a:rPr lang="uk-UA" sz="1600" i="1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насіння.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90"/>
              </a:spcBef>
              <a:spcAft>
                <a:spcPts val="0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405765" algn="l"/>
              </a:tabLst>
            </a:pPr>
            <a:r>
              <a:rPr lang="uk-UA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Оформлення</a:t>
            </a:r>
            <a:r>
              <a:rPr lang="uk-UA" sz="1600" i="1" spc="2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документації</a:t>
            </a:r>
            <a:r>
              <a:rPr lang="uk-UA" sz="1600" i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насіннєвих</a:t>
            </a:r>
            <a:r>
              <a:rPr lang="uk-UA" sz="16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посівів</a:t>
            </a:r>
            <a:r>
              <a:rPr lang="uk-UA" sz="16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i="1" spc="-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b="1" dirty="0" smtClean="0"/>
              <a:t>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Мазур О. В., Мазур О. В., </a:t>
            </a:r>
            <a:r>
              <a:rPr lang="uk-UA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Лозінський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В. Селекція та насінництво польових культур : навчальний посібник. Вінниця : ТВОРИ, 2020. 348 с.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2.Васильківський С.П., </a:t>
            </a:r>
            <a:r>
              <a:rPr lang="uk-UA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Кочмарський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В.С. «Селекція і насінництво сільськогосподарських рослин», Київ, «Вища освіта», 2016р.-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363 с. 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Молоцький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М.Я.,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Васильківський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С.П.,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Князюк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В.І. «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насінництво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культур» Практикум. Б/Ц, 2008.-192с. 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Гаврилюк М.М., Соколов В.М.,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Жемойда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В.Л. «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насінництво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насіннєзнавство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культур».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2019. 286 с. 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5.Каленська С.М.,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Новицька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Жемойда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В.Л. «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Насіннєзнавство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культур»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ФОП Данилюк, 2011. 320 с. 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190"/>
              </a:spcBef>
              <a:spcAft>
                <a:spcPts val="0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405765" algn="l"/>
              </a:tabLst>
            </a:pPr>
            <a:endParaRPr lang="en-US" sz="1400" i="1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4108" y="276087"/>
            <a:ext cx="11104684" cy="118356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</a:t>
            </a:r>
            <a:endParaRPr lang="en-US" dirty="0"/>
          </a:p>
        </p:txBody>
      </p:sp>
      <p:pic>
        <p:nvPicPr>
          <p:cNvPr id="10" name="Місце для вмісту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3" y="1555750"/>
            <a:ext cx="5471147" cy="4621213"/>
          </a:xfrm>
        </p:spPr>
      </p:pic>
      <p:pic>
        <p:nvPicPr>
          <p:cNvPr id="11" name="Місце для вмісту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92" y="1555750"/>
            <a:ext cx="5407269" cy="4621213"/>
          </a:xfr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uk-UA" noProof="0" smtClean="0"/>
              <a:t>10</a:t>
            </a:fld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2193D3-D277-4E7B-BCCA-C2C1CA4B760C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noProof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364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uk-UA" noProof="0" smtClean="0"/>
              <a:t>11</a:t>
            </a:fld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2193D3-D277-4E7B-BCCA-C2C1CA4B760C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noProof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7" name="Прямокутник 6"/>
          <p:cNvSpPr/>
          <p:nvPr/>
        </p:nvSpPr>
        <p:spPr>
          <a:xfrm>
            <a:off x="246186" y="0"/>
            <a:ext cx="110695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Згідно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Порядком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для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переміщення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насіння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садивного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митний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кордон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перед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здійсненням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фітосанітарного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контролю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Заявник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вносить 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єдиного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державного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веб-порталу «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Єдине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торгівлі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документи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dirty="0">
              <a:solidFill>
                <a:srgbClr val="333333"/>
              </a:solidFill>
              <a:latin typeface="Lato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фітосанітарний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сертифікат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dirty="0">
              <a:solidFill>
                <a:srgbClr val="333333"/>
              </a:solidFill>
              <a:latin typeface="Lato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сертифікат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країни-експортера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засвідчує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насіння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садивного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dirty="0">
              <a:solidFill>
                <a:srgbClr val="333333"/>
              </a:solidFill>
              <a:latin typeface="Lato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сертифікат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ОЕСР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сертифікат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ISTA;</a:t>
            </a:r>
            <a:endParaRPr lang="en-US" dirty="0">
              <a:solidFill>
                <a:srgbClr val="333333"/>
              </a:solidFill>
              <a:latin typeface="Lato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повідомлень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підтверджень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обґрунтованих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ввезенні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(дата та номер),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документів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відомостей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вносяться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органами,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установами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уповноваженими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дозвільних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контрольних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стосовно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переміщення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комерційного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митний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кордон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разі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dirty="0">
              <a:solidFill>
                <a:srgbClr val="333333"/>
              </a:solidFill>
              <a:latin typeface="LatoRegular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ввезення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зразків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сортів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експертизи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заявки 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підтвердження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Мінекономіки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повідомлення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заявки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ввезення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зразків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сортів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експертизи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заявки);</a:t>
            </a:r>
            <a:endParaRPr lang="ru-RU" dirty="0">
              <a:solidFill>
                <a:srgbClr val="333333"/>
              </a:solidFill>
              <a:latin typeface="LatoRegular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ввезення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територію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вивезення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межі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зразків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насіння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садивного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сортів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рослин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включених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Реєстру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сортів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рослин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Переліку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сортів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рослин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ОЕСР,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селекційних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робіт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експонування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підтвердження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Держпродспоживслужби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ввезення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вивезення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насіння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садивного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селекційних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робіт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експонування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обґрунтовану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відмову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LatoRegular"/>
                <a:hlinkClick r:id="rId2"/>
              </a:rPr>
              <a:t>https://</a:t>
            </a:r>
            <a:r>
              <a:rPr lang="en-US" dirty="0" smtClean="0">
                <a:solidFill>
                  <a:srgbClr val="333333"/>
                </a:solidFill>
                <a:latin typeface="LatoRegular"/>
                <a:hlinkClick r:id="rId2"/>
              </a:rPr>
              <a:t>www.cherk-consumer.gov.ua/hromadianam/upravlinnia-fitosanitarnoi-bezpeky/novyny-upravlinnia-fitosanitarnoi-bezpeky/2493-metodychni-rekomendatsii-shchodo-poriadku-vvezennia-nasinnia-ta-sadyvnoho-materialu-na-mytnu-terytoriiu-ukrainy</a:t>
            </a:r>
            <a:endParaRPr lang="ru-RU" dirty="0" smtClean="0">
              <a:solidFill>
                <a:srgbClr val="333333"/>
              </a:solidFill>
              <a:latin typeface="LatoRegular"/>
            </a:endParaRPr>
          </a:p>
          <a:p>
            <a:pPr algn="just"/>
            <a:endParaRPr lang="ru-RU" b="0" i="0" dirty="0">
              <a:solidFill>
                <a:srgbClr val="333333"/>
              </a:solidFill>
              <a:effectLst/>
              <a:latin typeface="La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05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2955" y="1969477"/>
            <a:ext cx="7048262" cy="1011116"/>
          </a:xfrm>
        </p:spPr>
        <p:txBody>
          <a:bodyPr rtlCol="0">
            <a:normAutofit/>
          </a:bodyPr>
          <a:lstStyle/>
          <a:p>
            <a:pPr rtl="0"/>
            <a:r>
              <a:rPr lang="uk-UA" sz="4400" dirty="0" smtClean="0"/>
              <a:t>Висновки</a:t>
            </a:r>
            <a:endParaRPr lang="uk-UA" sz="44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1751777" y="3103685"/>
            <a:ext cx="6949440" cy="2727732"/>
          </a:xfrm>
        </p:spPr>
        <p:txBody>
          <a:bodyPr rtlCol="0"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сортового контролю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документацію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агровиробників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фальсифікації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/>
            <a:endParaRPr lang="uk-UA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8" y="1969477"/>
            <a:ext cx="3285392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самоперевірки: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2000" y="1566001"/>
            <a:ext cx="11094715" cy="46206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етикеток залежно від категорії та генерації насіння.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Сортова сертифікація насіння.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 рослин на контрольних ділянках (ґрунтовий контроль).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попереднього контролю.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пост-контролю.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позасезонного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Інспектування насінницьких посівів зернових культур.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Інспектування насінницьких посівів кукурудзи.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Ґрунтовий і лабораторний сортовий контроль.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документування у насінництві.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uk-UA" noProof="0" smtClean="0"/>
              <a:t>13</a:t>
            </a:fld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6738C7-0B47-4D0C-9B3C-22E8D7331AB6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noProof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9568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16" y="246185"/>
            <a:ext cx="11271738" cy="246958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r>
              <a:rPr lang="uk-UA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Міжнародні </a:t>
            </a:r>
            <a:r>
              <a:rPr lang="uk-UA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 з питань насінництва та насіннєзнавства.</a:t>
            </a:r>
            <a:br>
              <a:rPr lang="uk-UA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споживачів до посівного та садивного матеріалу існують різні інтереси. Селекціонери та насінницькі фірми зацікавлені в оптимізації торгівлі посівним та садивним матеріалом для отримання прибутків. Уряди держав повинні нормативами і правилами, які закріплені в правових актах, гарантувати економічний розвиток країни, забезпечувати охорону довкілля (рослинні ресурси, біологічне розмаїття), сприяти підвищенню якості посівного та садивного матеріалу (Рис.1</a:t>
            </a:r>
            <a:r>
              <a:rPr lang="uk-UA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Схема взаємозв’язків у галузі виробництва та торгівлі посівним матеріалом</a:t>
            </a:r>
            <a:r>
              <a:rPr lang="en-US" dirty="0"/>
              <a:t/>
            </a:r>
            <a:br>
              <a:rPr lang="en-US" dirty="0"/>
            </a:br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smtClean="0"/>
              <a:t>2</a:t>
            </a:fld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E4E7A8-4966-4344-8090-34AAC616BACC}" type="datetime1">
              <a:rPr lang="uk-UA" smtClean="0"/>
              <a:t>23.02.2026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pic>
        <p:nvPicPr>
          <p:cNvPr id="2055" name="Image 28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9" y="2971800"/>
            <a:ext cx="11114087" cy="34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-420624" y="8999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uk-UA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uk-U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6861"/>
            <a:ext cx="11473962" cy="1072791"/>
          </a:xfrm>
        </p:spPr>
        <p:txBody>
          <a:bodyPr rtlCol="0">
            <a:normAutofit fontScale="90000"/>
          </a:bodyPr>
          <a:lstStyle/>
          <a:p>
            <a:r>
              <a:rPr lang="ru-RU" b="1" dirty="0" err="1"/>
              <a:t>Ринок</a:t>
            </a:r>
            <a:r>
              <a:rPr lang="ru-RU" b="1" dirty="0"/>
              <a:t> </a:t>
            </a:r>
            <a:r>
              <a:rPr lang="ru-RU" b="1" dirty="0" err="1"/>
              <a:t>насіння</a:t>
            </a:r>
            <a:r>
              <a:rPr lang="ru-RU" b="1" dirty="0"/>
              <a:t> </a:t>
            </a:r>
            <a:r>
              <a:rPr lang="ru-RU" b="1" dirty="0" err="1"/>
              <a:t>регулюється</a:t>
            </a:r>
            <a:r>
              <a:rPr lang="ru-RU" b="1" dirty="0"/>
              <a:t> не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національними</a:t>
            </a:r>
            <a:r>
              <a:rPr lang="ru-RU" b="1" dirty="0"/>
              <a:t> законами, а й </a:t>
            </a:r>
            <a:r>
              <a:rPr lang="ru-RU" b="1" dirty="0" err="1"/>
              <a:t>міжнародними</a:t>
            </a:r>
            <a:r>
              <a:rPr lang="ru-RU" b="1" dirty="0"/>
              <a:t> </a:t>
            </a:r>
            <a:r>
              <a:rPr lang="ru-RU" b="1" dirty="0" err="1"/>
              <a:t>організаціями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забезпечують</a:t>
            </a:r>
            <a:r>
              <a:rPr lang="ru-RU" b="1" dirty="0"/>
              <a:t>:</a:t>
            </a:r>
            <a:endParaRPr lang="en-US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lvl="0"/>
            <a:r>
              <a:rPr lang="en-US" dirty="0" err="1" smtClean="0"/>
              <a:t>охорону</a:t>
            </a:r>
            <a:r>
              <a:rPr lang="en-US" dirty="0" smtClean="0"/>
              <a:t> </a:t>
            </a:r>
            <a:r>
              <a:rPr lang="en-US" dirty="0" err="1"/>
              <a:t>прав</a:t>
            </a:r>
            <a:r>
              <a:rPr lang="en-US" dirty="0"/>
              <a:t> </a:t>
            </a:r>
            <a:r>
              <a:rPr lang="en-US" dirty="0" err="1"/>
              <a:t>селекціонерів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контроль</a:t>
            </a:r>
            <a:r>
              <a:rPr lang="en-US" dirty="0"/>
              <a:t> </a:t>
            </a:r>
            <a:r>
              <a:rPr lang="en-US" dirty="0" err="1"/>
              <a:t>якості</a:t>
            </a:r>
            <a:r>
              <a:rPr lang="en-US" dirty="0"/>
              <a:t> </a:t>
            </a:r>
            <a:r>
              <a:rPr lang="en-US" dirty="0" err="1"/>
              <a:t>насіння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єдині</a:t>
            </a:r>
            <a:r>
              <a:rPr lang="en-US" dirty="0"/>
              <a:t> </a:t>
            </a:r>
            <a:r>
              <a:rPr lang="en-US" dirty="0" err="1"/>
              <a:t>стандарти</a:t>
            </a:r>
            <a:r>
              <a:rPr lang="en-US" dirty="0"/>
              <a:t> </a:t>
            </a:r>
            <a:r>
              <a:rPr lang="en-US" dirty="0" err="1"/>
              <a:t>міжнародної</a:t>
            </a:r>
            <a:r>
              <a:rPr lang="en-US" dirty="0"/>
              <a:t> </a:t>
            </a:r>
            <a:r>
              <a:rPr lang="en-US" dirty="0" err="1"/>
              <a:t>торгівлі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фітосанітарну</a:t>
            </a:r>
            <a:r>
              <a:rPr lang="en-US" dirty="0"/>
              <a:t> </a:t>
            </a:r>
            <a:r>
              <a:rPr lang="en-US" dirty="0" err="1"/>
              <a:t>безпеку</a:t>
            </a:r>
            <a:r>
              <a:rPr lang="en-US" dirty="0"/>
              <a:t>.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smtClean="0"/>
              <a:t>3</a:t>
            </a:fld>
            <a:endParaRPr lang="uk-UA" dirty="0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92EF16-04A9-4837-923F-643115B21159}" type="datetime1">
              <a:rPr lang="uk-UA" smtClean="0"/>
              <a:t>23.02.2026</a:t>
            </a:fld>
            <a:endParaRPr lang="uk-UA" dirty="0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4" y="1292598"/>
            <a:ext cx="5116023" cy="345445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3543300"/>
            <a:ext cx="6620608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08" y="276087"/>
            <a:ext cx="10447867" cy="1183566"/>
          </a:xfrm>
        </p:spPr>
        <p:txBody>
          <a:bodyPr rtlCol="0"/>
          <a:lstStyle/>
          <a:p>
            <a:r>
              <a:rPr lang="en-US" sz="3600" b="1" dirty="0" err="1" smtClean="0"/>
              <a:t>Основні</a:t>
            </a:r>
            <a:r>
              <a:rPr lang="en-US" sz="3600" b="1" dirty="0" smtClean="0"/>
              <a:t> </a:t>
            </a:r>
            <a:r>
              <a:rPr lang="en-US" sz="3600" b="1" dirty="0" err="1"/>
              <a:t>організації</a:t>
            </a:r>
            <a:r>
              <a:rPr lang="en-US" sz="3600" b="1" dirty="0"/>
              <a:t>:</a:t>
            </a:r>
            <a:r>
              <a:rPr lang="en-US" sz="3200" b="1" dirty="0"/>
              <a:t/>
            </a:r>
            <a:br>
              <a:rPr lang="en-US" sz="3200" b="1" dirty="0"/>
            </a:br>
            <a:endParaRPr lang="uk-UA" dirty="0"/>
          </a:p>
        </p:txBody>
      </p:sp>
      <p:pic>
        <p:nvPicPr>
          <p:cNvPr id="10" name="Місце для вмісту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905608"/>
            <a:ext cx="4958861" cy="5442438"/>
          </a:xfrm>
        </p:spPr>
      </p:pic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178669" y="167054"/>
            <a:ext cx="6796453" cy="646234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UPOV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з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1961 р.</a:t>
            </a:r>
          </a:p>
          <a:p>
            <a:pPr marL="0" lvl="0" indent="0" algn="just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членом з 1995 р.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авторські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селекціонерів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DUS-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однорідність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ISTA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algn="just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(чистота,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схожість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життєздатність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3464" lvl="1" indent="0" algn="just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 algn="just">
              <a:buNone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лабораторіях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3464" lvl="1" indent="0" algn="just">
              <a:buNone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сортової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algn="just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3.D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Насіннєві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чистоту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приєдналась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схем у 2009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FAO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СОТ, ESA, FIS</a:t>
            </a:r>
          </a:p>
          <a:p>
            <a:pPr marL="0" lvl="0" indent="0" algn="just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FAO —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 —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ESA, FIS —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насінницьких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МКЗР — карантин 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фітосанітарний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smtClean="0"/>
              <a:t>4</a:t>
            </a:fld>
            <a:endParaRPr lang="uk-UA" dirty="0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FE2A97-F485-4723-A8B8-8080AC662A39}" type="datetime1">
              <a:rPr lang="uk-UA" smtClean="0"/>
              <a:t>23.02.2026</a:t>
            </a:fld>
            <a:endParaRPr lang="uk-UA" dirty="0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96715"/>
            <a:ext cx="9371949" cy="1007129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r>
              <a:rPr lang="uk-UA" sz="3600" b="1" dirty="0" smtClean="0"/>
              <a:t>2</a:t>
            </a:r>
            <a:r>
              <a:rPr lang="uk-UA" sz="3600" b="1" dirty="0"/>
              <a:t>. Сертифікація насіння в Україні</a:t>
            </a:r>
            <a:r>
              <a:rPr lang="en-US" sz="2000" b="1" dirty="0"/>
              <a:t/>
            </a:r>
            <a:br>
              <a:rPr lang="en-US" sz="2000" b="1" dirty="0"/>
            </a:b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1"/>
          </p:nvPr>
        </p:nvSpPr>
        <p:spPr>
          <a:xfrm>
            <a:off x="0" y="1556281"/>
            <a:ext cx="6019799" cy="4620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2"/>
          </p:nvPr>
        </p:nvSpPr>
        <p:spPr>
          <a:xfrm>
            <a:off x="6172200" y="1055076"/>
            <a:ext cx="5890846" cy="569741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агровиробників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фальсифікованого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нормами ЄС та СОТ.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Добазове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(ДН)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(БН)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супереліта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Сертифіковане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(СН)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3464" lvl="1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СН1</a:t>
            </a:r>
          </a:p>
          <a:p>
            <a:pPr marL="283464" lvl="1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СН2</a:t>
            </a:r>
          </a:p>
          <a:p>
            <a:pPr marL="283464" lvl="1" indent="0" algn="just">
              <a:buNone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 algn="just">
              <a:buNone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F1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smtClean="0"/>
              <a:t>5</a:t>
            </a:fld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58B614-D9D9-4019-81CF-D99AA852187F}" type="datetime1">
              <a:rPr lang="uk-UA" smtClean="0"/>
              <a:t>23.02.2026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6281"/>
            <a:ext cx="6019798" cy="47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dirty="0"/>
              <a:t>3. Польове інспектування сортових посівів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" y="1556280"/>
            <a:ext cx="5943600" cy="53017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придатність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посіву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насіннєві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Офіційними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інспекторами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ДН і БН)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Ліцензованими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інспекторами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СН)</a:t>
            </a:r>
          </a:p>
          <a:p>
            <a:pPr marL="0" indent="0">
              <a:buNone/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контролю:</a:t>
            </a:r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1.Ґрунтовий контроль</a:t>
            </a:r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Сортової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чистоти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нетипових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Пост-контроль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Позасезонний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5846885" cy="52225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ольове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інспектування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Перевіряють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просторової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ізоляції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Засміченість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хворобами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важковідокремлюваних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зернових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Пробна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20 м²</a:t>
            </a:r>
          </a:p>
          <a:p>
            <a:pPr marL="0" lv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Оглядається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 —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вибраковується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uk-UA" noProof="0" smtClean="0"/>
              <a:t>6</a:t>
            </a:fld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2193D3-D277-4E7B-BCCA-C2C1CA4B760C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noProof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4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вмісту 6"/>
          <p:cNvSpPr>
            <a:spLocks noGrp="1"/>
          </p:cNvSpPr>
          <p:nvPr>
            <p:ph sz="half" idx="1"/>
          </p:nvPr>
        </p:nvSpPr>
        <p:spPr>
          <a:xfrm>
            <a:off x="219808" y="351692"/>
            <a:ext cx="5799991" cy="5825271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Визначення сортової чистоти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Сортова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чистота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рослин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основного сорту до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Обчислюється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продуктивних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стебел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домішок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чистоти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перевищено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норми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домішок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посів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бракується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2"/>
          </p:nvPr>
        </p:nvSpPr>
        <p:spPr>
          <a:xfrm>
            <a:off x="6172200" y="175846"/>
            <a:ext cx="5336931" cy="64535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Маркування насіння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партія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етикетку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зразка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en-US" sz="1800" b="1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етикетки</a:t>
            </a:r>
            <a:r>
              <a:rPr lang="en-US" sz="1800" b="1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Добазове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фіолетовою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смугою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Базове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СН1, F1 —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блакитний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СН2 і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en-US" sz="1800" b="1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en-US" sz="1800" b="1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Сорт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урожаю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ДСТУ</a:t>
            </a:r>
          </a:p>
          <a:p>
            <a:pPr marL="0" lvl="0" indent="0">
              <a:spcBef>
                <a:spcPts val="5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протруєно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інкрустовано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гібридів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кукурудзи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(А, Б, В,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 М, С, МВ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/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smtClean="0"/>
              <a:t>7</a:t>
            </a:fld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174C7-04E1-4F26-BD3C-74A7997E70A7}" type="datetime1">
              <a:rPr lang="uk-UA" smtClean="0"/>
              <a:t>23.02.2026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835269" y="-1755304"/>
            <a:ext cx="8308731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735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" y="3200400"/>
            <a:ext cx="5887913" cy="35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" y="316523"/>
            <a:ext cx="6626678" cy="5665176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Оформлення документації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пробу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сортові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імпортного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переклад)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видається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вноситься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сортових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безстроковий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посівних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rtl="0"/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12877" y="316523"/>
            <a:ext cx="5460023" cy="607548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/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Акредитована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ISTA,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Урядом,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Orange International Seed Lot Certificates)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International Seed Lot Certificates)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> </a:t>
            </a:r>
          </a:p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smtClean="0"/>
              <a:t>8</a:t>
            </a:fld>
            <a:endParaRPr lang="uk-UA" dirty="0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B3D56-B7DF-4E3F-BF3F-F31E3D402F96}" type="datetime1">
              <a:rPr lang="uk-UA" smtClean="0"/>
              <a:t>23.02.2026</a:t>
            </a:fld>
            <a:endParaRPr lang="uk-UA" dirty="0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" y="87923"/>
            <a:ext cx="11051931" cy="6673362"/>
          </a:xfr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uk-UA" noProof="0" smtClean="0"/>
              <a:t>9</a:t>
            </a:fld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2193D3-D277-4E7B-BCCA-C2C1CA4B760C}" type="datetime1">
              <a:rPr lang="uk-UA" noProof="0" smtClean="0"/>
              <a:t>23.02.2026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noProof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2245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Екологі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378_TF03098889" id="{70760805-ADF1-4ECC-B049-CC37D5FB3962}" vid="{22C2CDDF-27F1-4463-B428-A1B578BA1F26}"/>
    </a:ext>
  </a:extLst>
</a:theme>
</file>

<file path=ppt/theme/theme2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Освітня презентація з фотографіями на тему природи та екології</Template>
  <TotalTime>38</TotalTime>
  <Words>772</Words>
  <Application>Microsoft Office PowerPoint</Application>
  <PresentationFormat>Широкий екран</PresentationFormat>
  <Paragraphs>209</Paragraphs>
  <Slides>13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LatoRegular</vt:lpstr>
      <vt:lpstr>Times New Roman</vt:lpstr>
      <vt:lpstr>Times New Roman</vt:lpstr>
      <vt:lpstr>Екологія 16x9</vt:lpstr>
      <vt:lpstr>Презентація PowerPoint</vt:lpstr>
      <vt:lpstr>Міжнародні організації з питань насінництва та насіннєзнавства. У споживачів до посівного та садивного матеріалу існують різні інтереси. Селекціонери та насінницькі фірми зацікавлені в оптимізації торгівлі посівним та садивним матеріалом для отримання прибутків. Уряди держав повинні нормативами і правилами, які закріплені в правових актах, гарантувати економічний розвиток країни, забезпечувати охорону довкілля (рослинні ресурси, біологічне розмаїття), сприяти підвищенню якості посівного та садивного матеріалу (Рис.1).   Рис.1. Схема взаємозв’язків у галузі виробництва та торгівлі посівним матеріалом </vt:lpstr>
      <vt:lpstr>Ринок насіння регулюється не лише національними законами, а й міжнародними організаціями, які забезпечують:</vt:lpstr>
      <vt:lpstr>Основні організації: </vt:lpstr>
      <vt:lpstr>2. Сертифікація насіння в Україні </vt:lpstr>
      <vt:lpstr>3. Польове інспектування сортових посівів </vt:lpstr>
      <vt:lpstr>Презентація PowerPoint</vt:lpstr>
      <vt:lpstr>Презентація PowerPoint</vt:lpstr>
      <vt:lpstr>Презентація PowerPoint</vt:lpstr>
      <vt:lpstr>Сертифікати</vt:lpstr>
      <vt:lpstr>Презентація PowerPoint</vt:lpstr>
      <vt:lpstr>Висновки</vt:lpstr>
      <vt:lpstr>Питання  для самоперевірки: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Natalya</dc:creator>
  <cp:lastModifiedBy>Natalya</cp:lastModifiedBy>
  <cp:revision>5</cp:revision>
  <dcterms:created xsi:type="dcterms:W3CDTF">2026-02-23T15:40:15Z</dcterms:created>
  <dcterms:modified xsi:type="dcterms:W3CDTF">2026-02-23T16:18:44Z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