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7" r:id="rId6"/>
    <p:sldId id="278" r:id="rId7"/>
    <p:sldId id="260" r:id="rId8"/>
    <p:sldId id="280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48" autoAdjust="0"/>
    <p:restoredTop sz="86353" autoAdjust="0"/>
  </p:normalViewPr>
  <p:slideViewPr>
    <p:cSldViewPr>
      <p:cViewPr varScale="1">
        <p:scale>
          <a:sx n="95" d="100"/>
          <a:sy n="95" d="100"/>
        </p:scale>
        <p:origin x="-1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21D67A-79B6-4AB4-80B5-6984D4AB9E06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BB705E6A-6083-478D-8EC5-BFE369915083}">
      <dgm:prSet phldrT="[Текст]"/>
      <dgm:spPr/>
      <dgm:t>
        <a:bodyPr/>
        <a:lstStyle/>
        <a:p>
          <a:r>
            <a:rPr lang="uk-UA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ВИРОБНИЦТВО</a:t>
          </a:r>
          <a:endParaRPr lang="uk-UA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F907D3-8F24-4D6F-B6B4-4A76891C27F3}" type="parTrans" cxnId="{FF3B0997-A5EF-41F6-AEEB-159D47EA1843}">
      <dgm:prSet/>
      <dgm:spPr/>
      <dgm:t>
        <a:bodyPr/>
        <a:lstStyle/>
        <a:p>
          <a:endParaRPr lang="uk-UA"/>
        </a:p>
      </dgm:t>
    </dgm:pt>
    <dgm:pt modelId="{44C65CC7-C2D5-4EDA-9E94-6151BD47ADAA}" type="sibTrans" cxnId="{FF3B0997-A5EF-41F6-AEEB-159D47EA1843}">
      <dgm:prSet/>
      <dgm:spPr/>
      <dgm:t>
        <a:bodyPr/>
        <a:lstStyle/>
        <a:p>
          <a:endParaRPr lang="uk-UA"/>
        </a:p>
      </dgm:t>
    </dgm:pt>
    <dgm:pt modelId="{5B304BD6-C96E-462C-B789-69B888D40AAA}">
      <dgm:prSet phldrT="[Текст]"/>
      <dgm:spPr/>
      <dgm:t>
        <a:bodyPr/>
        <a:lstStyle/>
        <a:p>
          <a:r>
            <a:rPr lang="uk-UA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ОБМІН</a:t>
          </a:r>
          <a:endParaRPr lang="uk-UA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AEB5E9-D5AC-4397-8FC3-9B847D708ED9}" type="parTrans" cxnId="{782C9F82-1891-4D22-AB4F-8AA92E892CB8}">
      <dgm:prSet/>
      <dgm:spPr/>
      <dgm:t>
        <a:bodyPr/>
        <a:lstStyle/>
        <a:p>
          <a:endParaRPr lang="uk-UA"/>
        </a:p>
      </dgm:t>
    </dgm:pt>
    <dgm:pt modelId="{69D385EC-40EF-41B6-9558-73CF5E8079CB}" type="sibTrans" cxnId="{782C9F82-1891-4D22-AB4F-8AA92E892CB8}">
      <dgm:prSet/>
      <dgm:spPr/>
      <dgm:t>
        <a:bodyPr/>
        <a:lstStyle/>
        <a:p>
          <a:endParaRPr lang="uk-UA"/>
        </a:p>
      </dgm:t>
    </dgm:pt>
    <dgm:pt modelId="{E6F78807-8FBB-45D5-B12F-8F29FF32F12C}">
      <dgm:prSet phldrT="[Текст]"/>
      <dgm:spPr/>
      <dgm:t>
        <a:bodyPr/>
        <a:lstStyle/>
        <a:p>
          <a:r>
            <a:rPr lang="uk-UA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РОЗПОДІЛ</a:t>
          </a:r>
        </a:p>
      </dgm:t>
    </dgm:pt>
    <dgm:pt modelId="{4FDDC7CA-5CD0-45C7-A989-AFF75F6BAC95}" type="parTrans" cxnId="{E76D43F7-F602-4FDE-A509-C6D7090E728B}">
      <dgm:prSet/>
      <dgm:spPr/>
      <dgm:t>
        <a:bodyPr/>
        <a:lstStyle/>
        <a:p>
          <a:endParaRPr lang="uk-UA"/>
        </a:p>
      </dgm:t>
    </dgm:pt>
    <dgm:pt modelId="{CCF0C4B9-3337-43A8-8687-7B4061988E93}" type="sibTrans" cxnId="{E76D43F7-F602-4FDE-A509-C6D7090E728B}">
      <dgm:prSet/>
      <dgm:spPr/>
      <dgm:t>
        <a:bodyPr/>
        <a:lstStyle/>
        <a:p>
          <a:endParaRPr lang="uk-UA"/>
        </a:p>
      </dgm:t>
    </dgm:pt>
    <dgm:pt modelId="{D1B3D028-98DC-4A4C-9F05-1AE1AB22300F}">
      <dgm:prSet phldrT="[Текст]"/>
      <dgm:spPr/>
      <dgm:t>
        <a:bodyPr/>
        <a:lstStyle/>
        <a:p>
          <a:r>
            <a:rPr lang="uk-UA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СПОЖИВАННЯ</a:t>
          </a:r>
        </a:p>
      </dgm:t>
    </dgm:pt>
    <dgm:pt modelId="{690C2166-1441-417B-A64E-F5129399F86A}" type="parTrans" cxnId="{A32AC646-11B4-4ACC-88C3-EC4286394B66}">
      <dgm:prSet/>
      <dgm:spPr/>
      <dgm:t>
        <a:bodyPr/>
        <a:lstStyle/>
        <a:p>
          <a:endParaRPr lang="uk-UA"/>
        </a:p>
      </dgm:t>
    </dgm:pt>
    <dgm:pt modelId="{BB798D4D-A08E-4367-96C8-5F75C3F8CED0}" type="sibTrans" cxnId="{A32AC646-11B4-4ACC-88C3-EC4286394B66}">
      <dgm:prSet/>
      <dgm:spPr/>
      <dgm:t>
        <a:bodyPr/>
        <a:lstStyle/>
        <a:p>
          <a:endParaRPr lang="uk-UA"/>
        </a:p>
      </dgm:t>
    </dgm:pt>
    <dgm:pt modelId="{A21E8D6A-5B42-4F1F-BD03-3AFBDFAA8C34}" type="pres">
      <dgm:prSet presAssocID="{C321D67A-79B6-4AB4-80B5-6984D4AB9E06}" presName="CompostProcess" presStyleCnt="0">
        <dgm:presLayoutVars>
          <dgm:dir/>
          <dgm:resizeHandles val="exact"/>
        </dgm:presLayoutVars>
      </dgm:prSet>
      <dgm:spPr/>
    </dgm:pt>
    <dgm:pt modelId="{420092CC-937F-4866-A420-9514D2A15876}" type="pres">
      <dgm:prSet presAssocID="{C321D67A-79B6-4AB4-80B5-6984D4AB9E06}" presName="arrow" presStyleLbl="bgShp" presStyleIdx="0" presStyleCnt="1"/>
      <dgm:spPr/>
    </dgm:pt>
    <dgm:pt modelId="{D567DF42-C52C-4B7F-B374-C5C29D28C3CA}" type="pres">
      <dgm:prSet presAssocID="{C321D67A-79B6-4AB4-80B5-6984D4AB9E06}" presName="linearProcess" presStyleCnt="0"/>
      <dgm:spPr/>
    </dgm:pt>
    <dgm:pt modelId="{17248331-372D-4EBF-BC3E-5E05A0BFAFA5}" type="pres">
      <dgm:prSet presAssocID="{BB705E6A-6083-478D-8EC5-BFE369915083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18D5B95-B99B-41E8-8C47-D94005AB559B}" type="pres">
      <dgm:prSet presAssocID="{44C65CC7-C2D5-4EDA-9E94-6151BD47ADAA}" presName="sibTrans" presStyleCnt="0"/>
      <dgm:spPr/>
    </dgm:pt>
    <dgm:pt modelId="{E901E13A-CD7D-4B08-8306-808503031BC1}" type="pres">
      <dgm:prSet presAssocID="{5B304BD6-C96E-462C-B789-69B888D40AA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1C12FA-722F-4293-AE49-43C3A901FFE8}" type="pres">
      <dgm:prSet presAssocID="{69D385EC-40EF-41B6-9558-73CF5E8079CB}" presName="sibTrans" presStyleCnt="0"/>
      <dgm:spPr/>
    </dgm:pt>
    <dgm:pt modelId="{2E0BE95E-AAF8-43D6-84A9-39D7AAE79F0D}" type="pres">
      <dgm:prSet presAssocID="{E6F78807-8FBB-45D5-B12F-8F29FF32F12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B7EB4A3-1ABD-4254-8FCC-F9F513211C18}" type="pres">
      <dgm:prSet presAssocID="{CCF0C4B9-3337-43A8-8687-7B4061988E93}" presName="sibTrans" presStyleCnt="0"/>
      <dgm:spPr/>
    </dgm:pt>
    <dgm:pt modelId="{326AE80E-7457-4288-85FA-685C7519D414}" type="pres">
      <dgm:prSet presAssocID="{D1B3D028-98DC-4A4C-9F05-1AE1AB22300F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32AC646-11B4-4ACC-88C3-EC4286394B66}" srcId="{C321D67A-79B6-4AB4-80B5-6984D4AB9E06}" destId="{D1B3D028-98DC-4A4C-9F05-1AE1AB22300F}" srcOrd="3" destOrd="0" parTransId="{690C2166-1441-417B-A64E-F5129399F86A}" sibTransId="{BB798D4D-A08E-4367-96C8-5F75C3F8CED0}"/>
    <dgm:cxn modelId="{8C598457-FFA7-4867-B3E8-1B16E8219F4A}" type="presOf" srcId="{E6F78807-8FBB-45D5-B12F-8F29FF32F12C}" destId="{2E0BE95E-AAF8-43D6-84A9-39D7AAE79F0D}" srcOrd="0" destOrd="0" presId="urn:microsoft.com/office/officeart/2005/8/layout/hProcess9"/>
    <dgm:cxn modelId="{FF3B0997-A5EF-41F6-AEEB-159D47EA1843}" srcId="{C321D67A-79B6-4AB4-80B5-6984D4AB9E06}" destId="{BB705E6A-6083-478D-8EC5-BFE369915083}" srcOrd="0" destOrd="0" parTransId="{A8F907D3-8F24-4D6F-B6B4-4A76891C27F3}" sibTransId="{44C65CC7-C2D5-4EDA-9E94-6151BD47ADAA}"/>
    <dgm:cxn modelId="{ED02CBC1-2D64-4A1B-B631-3B31D6CA46A6}" type="presOf" srcId="{C321D67A-79B6-4AB4-80B5-6984D4AB9E06}" destId="{A21E8D6A-5B42-4F1F-BD03-3AFBDFAA8C34}" srcOrd="0" destOrd="0" presId="urn:microsoft.com/office/officeart/2005/8/layout/hProcess9"/>
    <dgm:cxn modelId="{782C9F82-1891-4D22-AB4F-8AA92E892CB8}" srcId="{C321D67A-79B6-4AB4-80B5-6984D4AB9E06}" destId="{5B304BD6-C96E-462C-B789-69B888D40AAA}" srcOrd="1" destOrd="0" parTransId="{61AEB5E9-D5AC-4397-8FC3-9B847D708ED9}" sibTransId="{69D385EC-40EF-41B6-9558-73CF5E8079CB}"/>
    <dgm:cxn modelId="{D6C39A64-AA6E-403F-B7BF-9BB2568975BC}" type="presOf" srcId="{5B304BD6-C96E-462C-B789-69B888D40AAA}" destId="{E901E13A-CD7D-4B08-8306-808503031BC1}" srcOrd="0" destOrd="0" presId="urn:microsoft.com/office/officeart/2005/8/layout/hProcess9"/>
    <dgm:cxn modelId="{B14524CE-F52E-403A-B276-5F95BCF82749}" type="presOf" srcId="{BB705E6A-6083-478D-8EC5-BFE369915083}" destId="{17248331-372D-4EBF-BC3E-5E05A0BFAFA5}" srcOrd="0" destOrd="0" presId="urn:microsoft.com/office/officeart/2005/8/layout/hProcess9"/>
    <dgm:cxn modelId="{E2F93A0F-4FED-412C-9106-3025AEFAD5A9}" type="presOf" srcId="{D1B3D028-98DC-4A4C-9F05-1AE1AB22300F}" destId="{326AE80E-7457-4288-85FA-685C7519D414}" srcOrd="0" destOrd="0" presId="urn:microsoft.com/office/officeart/2005/8/layout/hProcess9"/>
    <dgm:cxn modelId="{E76D43F7-F602-4FDE-A509-C6D7090E728B}" srcId="{C321D67A-79B6-4AB4-80B5-6984D4AB9E06}" destId="{E6F78807-8FBB-45D5-B12F-8F29FF32F12C}" srcOrd="2" destOrd="0" parTransId="{4FDDC7CA-5CD0-45C7-A989-AFF75F6BAC95}" sibTransId="{CCF0C4B9-3337-43A8-8687-7B4061988E93}"/>
    <dgm:cxn modelId="{E96CC91C-0EF9-4E6C-A43D-D12FD07432F5}" type="presParOf" srcId="{A21E8D6A-5B42-4F1F-BD03-3AFBDFAA8C34}" destId="{420092CC-937F-4866-A420-9514D2A15876}" srcOrd="0" destOrd="0" presId="urn:microsoft.com/office/officeart/2005/8/layout/hProcess9"/>
    <dgm:cxn modelId="{3633D133-6C52-4FA1-8927-F6AE425BCE8F}" type="presParOf" srcId="{A21E8D6A-5B42-4F1F-BD03-3AFBDFAA8C34}" destId="{D567DF42-C52C-4B7F-B374-C5C29D28C3CA}" srcOrd="1" destOrd="0" presId="urn:microsoft.com/office/officeart/2005/8/layout/hProcess9"/>
    <dgm:cxn modelId="{CA006969-3AEB-4ED3-82C0-61350657093D}" type="presParOf" srcId="{D567DF42-C52C-4B7F-B374-C5C29D28C3CA}" destId="{17248331-372D-4EBF-BC3E-5E05A0BFAFA5}" srcOrd="0" destOrd="0" presId="urn:microsoft.com/office/officeart/2005/8/layout/hProcess9"/>
    <dgm:cxn modelId="{7E006140-F559-48E1-B6AC-CEA1922ED3B8}" type="presParOf" srcId="{D567DF42-C52C-4B7F-B374-C5C29D28C3CA}" destId="{718D5B95-B99B-41E8-8C47-D94005AB559B}" srcOrd="1" destOrd="0" presId="urn:microsoft.com/office/officeart/2005/8/layout/hProcess9"/>
    <dgm:cxn modelId="{2F87F174-38FA-41F5-AE23-32B4E80C36C6}" type="presParOf" srcId="{D567DF42-C52C-4B7F-B374-C5C29D28C3CA}" destId="{E901E13A-CD7D-4B08-8306-808503031BC1}" srcOrd="2" destOrd="0" presId="urn:microsoft.com/office/officeart/2005/8/layout/hProcess9"/>
    <dgm:cxn modelId="{83B887D7-7FC9-407F-8D33-833CCC69CB02}" type="presParOf" srcId="{D567DF42-C52C-4B7F-B374-C5C29D28C3CA}" destId="{311C12FA-722F-4293-AE49-43C3A901FFE8}" srcOrd="3" destOrd="0" presId="urn:microsoft.com/office/officeart/2005/8/layout/hProcess9"/>
    <dgm:cxn modelId="{5D3E9B39-2660-40FB-A4F9-26C8F1BC2D0F}" type="presParOf" srcId="{D567DF42-C52C-4B7F-B374-C5C29D28C3CA}" destId="{2E0BE95E-AAF8-43D6-84A9-39D7AAE79F0D}" srcOrd="4" destOrd="0" presId="urn:microsoft.com/office/officeart/2005/8/layout/hProcess9"/>
    <dgm:cxn modelId="{C02D82AD-7E4B-4BAA-B928-AE64B9B16496}" type="presParOf" srcId="{D567DF42-C52C-4B7F-B374-C5C29D28C3CA}" destId="{4B7EB4A3-1ABD-4254-8FCC-F9F513211C18}" srcOrd="5" destOrd="0" presId="urn:microsoft.com/office/officeart/2005/8/layout/hProcess9"/>
    <dgm:cxn modelId="{83FD1AE3-4A0D-4134-84C2-A682720AA679}" type="presParOf" srcId="{D567DF42-C52C-4B7F-B374-C5C29D28C3CA}" destId="{326AE80E-7457-4288-85FA-685C7519D414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CC19FE-9CA1-449A-BEA5-23157B607EF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71D3B85-B9E6-41B0-941B-27E55DDDC3C3}">
      <dgm:prSet phldrT="[Текст]" custT="1"/>
      <dgm:spPr/>
      <dgm:t>
        <a:bodyPr/>
        <a:lstStyle/>
        <a:p>
          <a:r>
            <a: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Витрати на пошук інформації</a:t>
          </a:r>
          <a:endParaRPr lang="uk-UA" sz="28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F94AE5-3AFF-4EBD-88F0-F3E1FF241999}" type="parTrans" cxnId="{7BCBCC82-48B6-4EC4-932D-F6EBEEFBBAF2}">
      <dgm:prSet/>
      <dgm:spPr/>
      <dgm:t>
        <a:bodyPr/>
        <a:lstStyle/>
        <a:p>
          <a:endParaRPr lang="uk-UA"/>
        </a:p>
      </dgm:t>
    </dgm:pt>
    <dgm:pt modelId="{AD22FA38-4008-412F-AA02-8F31D5D31349}" type="sibTrans" cxnId="{7BCBCC82-48B6-4EC4-932D-F6EBEEFBBAF2}">
      <dgm:prSet/>
      <dgm:spPr/>
      <dgm:t>
        <a:bodyPr/>
        <a:lstStyle/>
        <a:p>
          <a:endParaRPr lang="uk-UA"/>
        </a:p>
      </dgm:t>
    </dgm:pt>
    <dgm:pt modelId="{DD568391-08CF-4EC3-9480-5B8170EE6382}">
      <dgm:prSet phldrT="[Текст]" custT="1"/>
      <dgm:spPr/>
      <dgm:t>
        <a:bodyPr/>
        <a:lstStyle/>
        <a:p>
          <a:r>
            <a: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Витрати підписання господарської домовленості (контракту)</a:t>
          </a:r>
          <a:endParaRPr lang="uk-UA" sz="28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2A149D4-307E-4ECD-B0DD-D282DC74FDF9}" type="parTrans" cxnId="{7D1A8EC3-F218-462A-A299-8CB83528B294}">
      <dgm:prSet/>
      <dgm:spPr/>
      <dgm:t>
        <a:bodyPr/>
        <a:lstStyle/>
        <a:p>
          <a:endParaRPr lang="uk-UA"/>
        </a:p>
      </dgm:t>
    </dgm:pt>
    <dgm:pt modelId="{96E6B874-C939-451D-804D-E549005D3916}" type="sibTrans" cxnId="{7D1A8EC3-F218-462A-A299-8CB83528B294}">
      <dgm:prSet/>
      <dgm:spPr/>
      <dgm:t>
        <a:bodyPr/>
        <a:lstStyle/>
        <a:p>
          <a:endParaRPr lang="uk-UA"/>
        </a:p>
      </dgm:t>
    </dgm:pt>
    <dgm:pt modelId="{41794997-65BD-47EC-A5D5-8B90F07C0F35}">
      <dgm:prSet phldrT="[Текст]" custT="1"/>
      <dgm:spPr/>
      <dgm:t>
        <a:bodyPr/>
        <a:lstStyle/>
        <a:p>
          <a:r>
            <a: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Втрати вимірювання</a:t>
          </a:r>
          <a:endParaRPr lang="uk-UA" sz="28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6AF755-F556-4C0D-8ECE-17F0F327F36C}" type="parTrans" cxnId="{E65FD451-662C-4209-8849-331126FF7E49}">
      <dgm:prSet/>
      <dgm:spPr/>
      <dgm:t>
        <a:bodyPr/>
        <a:lstStyle/>
        <a:p>
          <a:endParaRPr lang="uk-UA"/>
        </a:p>
      </dgm:t>
    </dgm:pt>
    <dgm:pt modelId="{C53A9302-F744-49A7-9784-FEADA3A97EC8}" type="sibTrans" cxnId="{E65FD451-662C-4209-8849-331126FF7E49}">
      <dgm:prSet/>
      <dgm:spPr/>
      <dgm:t>
        <a:bodyPr/>
        <a:lstStyle/>
        <a:p>
          <a:endParaRPr lang="uk-UA"/>
        </a:p>
      </dgm:t>
    </dgm:pt>
    <dgm:pt modelId="{733F5503-763D-4C8A-BD0C-9209BA3D818E}">
      <dgm:prSet phldrT="[Текст]" custT="1"/>
      <dgm:spPr/>
      <dgm:t>
        <a:bodyPr/>
        <a:lstStyle/>
        <a:p>
          <a:r>
            <a: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Втрати специфікації і захисту прав власності</a:t>
          </a:r>
          <a:endParaRPr lang="uk-UA" sz="28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F43A80-90B0-4D73-A0FB-3DF455F907C7}" type="parTrans" cxnId="{8269CFAD-94DD-45C0-9357-BCB7E0F09692}">
      <dgm:prSet/>
      <dgm:spPr/>
      <dgm:t>
        <a:bodyPr/>
        <a:lstStyle/>
        <a:p>
          <a:endParaRPr lang="uk-UA"/>
        </a:p>
      </dgm:t>
    </dgm:pt>
    <dgm:pt modelId="{261B07FD-3D48-45F4-8121-150A88E96EEA}" type="sibTrans" cxnId="{8269CFAD-94DD-45C0-9357-BCB7E0F09692}">
      <dgm:prSet/>
      <dgm:spPr/>
      <dgm:t>
        <a:bodyPr/>
        <a:lstStyle/>
        <a:p>
          <a:endParaRPr lang="uk-UA"/>
        </a:p>
      </dgm:t>
    </dgm:pt>
    <dgm:pt modelId="{3F55CEE7-CF62-453E-B1C5-A49699461FC2}">
      <dgm:prSet phldrT="[Текст]" custT="1"/>
      <dgm:spPr/>
      <dgm:t>
        <a:bodyPr/>
        <a:lstStyle/>
        <a:p>
          <a:r>
            <a: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Втрати  опортуністичної поведінки</a:t>
          </a:r>
          <a:endParaRPr lang="uk-UA" sz="28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9EDAA6-CADD-40BC-8A44-14DD0361B566}" type="parTrans" cxnId="{06FC757C-7913-40BB-846B-36C2178F2F96}">
      <dgm:prSet/>
      <dgm:spPr/>
      <dgm:t>
        <a:bodyPr/>
        <a:lstStyle/>
        <a:p>
          <a:endParaRPr lang="uk-UA"/>
        </a:p>
      </dgm:t>
    </dgm:pt>
    <dgm:pt modelId="{CFF0A990-822C-44F9-BD17-BAE0689A9E64}" type="sibTrans" cxnId="{06FC757C-7913-40BB-846B-36C2178F2F96}">
      <dgm:prSet/>
      <dgm:spPr/>
      <dgm:t>
        <a:bodyPr/>
        <a:lstStyle/>
        <a:p>
          <a:endParaRPr lang="uk-UA"/>
        </a:p>
      </dgm:t>
    </dgm:pt>
    <dgm:pt modelId="{065ADB2D-D5FF-409B-9DBF-517B1E203CA9}" type="pres">
      <dgm:prSet presAssocID="{52CC19FE-9CA1-449A-BEA5-23157B607EFF}" presName="linear" presStyleCnt="0">
        <dgm:presLayoutVars>
          <dgm:dir/>
          <dgm:animLvl val="lvl"/>
          <dgm:resizeHandles val="exact"/>
        </dgm:presLayoutVars>
      </dgm:prSet>
      <dgm:spPr/>
    </dgm:pt>
    <dgm:pt modelId="{04996F1F-A377-461D-82A0-69E46F7086E5}" type="pres">
      <dgm:prSet presAssocID="{A71D3B85-B9E6-41B0-941B-27E55DDDC3C3}" presName="parentLin" presStyleCnt="0"/>
      <dgm:spPr/>
    </dgm:pt>
    <dgm:pt modelId="{CFCC1865-F3CA-4217-B6B9-B0E68C63C824}" type="pres">
      <dgm:prSet presAssocID="{A71D3B85-B9E6-41B0-941B-27E55DDDC3C3}" presName="parentLeftMargin" presStyleLbl="node1" presStyleIdx="0" presStyleCnt="5"/>
      <dgm:spPr/>
    </dgm:pt>
    <dgm:pt modelId="{37FEE8E7-1AA3-492D-843F-CD4FB253AB62}" type="pres">
      <dgm:prSet presAssocID="{A71D3B85-B9E6-41B0-941B-27E55DDDC3C3}" presName="parentText" presStyleLbl="node1" presStyleIdx="0" presStyleCnt="5" custScaleX="142857">
        <dgm:presLayoutVars>
          <dgm:chMax val="0"/>
          <dgm:bulletEnabled val="1"/>
        </dgm:presLayoutVars>
      </dgm:prSet>
      <dgm:spPr/>
    </dgm:pt>
    <dgm:pt modelId="{459F92B7-763E-4A83-BBFF-CED04F22D552}" type="pres">
      <dgm:prSet presAssocID="{A71D3B85-B9E6-41B0-941B-27E55DDDC3C3}" presName="negativeSpace" presStyleCnt="0"/>
      <dgm:spPr/>
    </dgm:pt>
    <dgm:pt modelId="{DAD92424-0F75-421F-B1BE-B33D1D9DBAB8}" type="pres">
      <dgm:prSet presAssocID="{A71D3B85-B9E6-41B0-941B-27E55DDDC3C3}" presName="childText" presStyleLbl="conFgAcc1" presStyleIdx="0" presStyleCnt="5" custLinFactY="-17547" custLinFactNeighborX="126" custLinFactNeighborY="-100000">
        <dgm:presLayoutVars>
          <dgm:bulletEnabled val="1"/>
        </dgm:presLayoutVars>
      </dgm:prSet>
      <dgm:spPr/>
    </dgm:pt>
    <dgm:pt modelId="{72BE5E43-A723-43CA-B432-BBA1FBD66B18}" type="pres">
      <dgm:prSet presAssocID="{AD22FA38-4008-412F-AA02-8F31D5D31349}" presName="spaceBetweenRectangles" presStyleCnt="0"/>
      <dgm:spPr/>
    </dgm:pt>
    <dgm:pt modelId="{D433B7F4-179C-4CBB-83F1-CF896DE01DC3}" type="pres">
      <dgm:prSet presAssocID="{DD568391-08CF-4EC3-9480-5B8170EE6382}" presName="parentLin" presStyleCnt="0"/>
      <dgm:spPr/>
    </dgm:pt>
    <dgm:pt modelId="{9C4A6F60-FBA3-4DDC-BF6D-F951BED11D60}" type="pres">
      <dgm:prSet presAssocID="{DD568391-08CF-4EC3-9480-5B8170EE6382}" presName="parentLeftMargin" presStyleLbl="node1" presStyleIdx="0" presStyleCnt="5"/>
      <dgm:spPr/>
    </dgm:pt>
    <dgm:pt modelId="{9C351E7E-07A0-4967-90C3-8EA6A82443B7}" type="pres">
      <dgm:prSet presAssocID="{DD568391-08CF-4EC3-9480-5B8170EE6382}" presName="parentText" presStyleLbl="node1" presStyleIdx="1" presStyleCnt="5" custScaleX="139999" custScaleY="132017">
        <dgm:presLayoutVars>
          <dgm:chMax val="0"/>
          <dgm:bulletEnabled val="1"/>
        </dgm:presLayoutVars>
      </dgm:prSet>
      <dgm:spPr/>
    </dgm:pt>
    <dgm:pt modelId="{6D07B433-B239-4B56-9B4E-7600BFA4BCF3}" type="pres">
      <dgm:prSet presAssocID="{DD568391-08CF-4EC3-9480-5B8170EE6382}" presName="negativeSpace" presStyleCnt="0"/>
      <dgm:spPr/>
    </dgm:pt>
    <dgm:pt modelId="{55DFD335-2B12-4D65-8AF4-FF7A4077577B}" type="pres">
      <dgm:prSet presAssocID="{DD568391-08CF-4EC3-9480-5B8170EE6382}" presName="childText" presStyleLbl="conFgAcc1" presStyleIdx="1" presStyleCnt="5">
        <dgm:presLayoutVars>
          <dgm:bulletEnabled val="1"/>
        </dgm:presLayoutVars>
      </dgm:prSet>
      <dgm:spPr/>
    </dgm:pt>
    <dgm:pt modelId="{1E27936E-7530-4F51-A7CA-B58ADD11A0F1}" type="pres">
      <dgm:prSet presAssocID="{96E6B874-C939-451D-804D-E549005D3916}" presName="spaceBetweenRectangles" presStyleCnt="0"/>
      <dgm:spPr/>
    </dgm:pt>
    <dgm:pt modelId="{1B4FEA8F-827C-4F20-9390-0BFAB3276111}" type="pres">
      <dgm:prSet presAssocID="{41794997-65BD-47EC-A5D5-8B90F07C0F35}" presName="parentLin" presStyleCnt="0"/>
      <dgm:spPr/>
    </dgm:pt>
    <dgm:pt modelId="{47B2EE99-C01A-43AF-AF75-95B873814169}" type="pres">
      <dgm:prSet presAssocID="{41794997-65BD-47EC-A5D5-8B90F07C0F35}" presName="parentLeftMargin" presStyleLbl="node1" presStyleIdx="1" presStyleCnt="5"/>
      <dgm:spPr/>
    </dgm:pt>
    <dgm:pt modelId="{BC6A7C63-E95E-43AF-9AC8-BC151AA97FA0}" type="pres">
      <dgm:prSet presAssocID="{41794997-65BD-47EC-A5D5-8B90F07C0F35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0F3CDC3-4089-4BCD-87E7-E7CB1273DE5E}" type="pres">
      <dgm:prSet presAssocID="{41794997-65BD-47EC-A5D5-8B90F07C0F35}" presName="negativeSpace" presStyleCnt="0"/>
      <dgm:spPr/>
    </dgm:pt>
    <dgm:pt modelId="{DC679453-3929-42AA-9894-B23839BE9462}" type="pres">
      <dgm:prSet presAssocID="{41794997-65BD-47EC-A5D5-8B90F07C0F35}" presName="childText" presStyleLbl="conFgAcc1" presStyleIdx="2" presStyleCnt="5">
        <dgm:presLayoutVars>
          <dgm:bulletEnabled val="1"/>
        </dgm:presLayoutVars>
      </dgm:prSet>
      <dgm:spPr/>
    </dgm:pt>
    <dgm:pt modelId="{BA643967-ED12-4C5C-A24A-E856782155BE}" type="pres">
      <dgm:prSet presAssocID="{C53A9302-F744-49A7-9784-FEADA3A97EC8}" presName="spaceBetweenRectangles" presStyleCnt="0"/>
      <dgm:spPr/>
    </dgm:pt>
    <dgm:pt modelId="{7DA34B89-F016-4936-AE7D-8465E7FC7585}" type="pres">
      <dgm:prSet presAssocID="{733F5503-763D-4C8A-BD0C-9209BA3D818E}" presName="parentLin" presStyleCnt="0"/>
      <dgm:spPr/>
    </dgm:pt>
    <dgm:pt modelId="{82BFD3E4-6913-45B2-830F-46E696930E0E}" type="pres">
      <dgm:prSet presAssocID="{733F5503-763D-4C8A-BD0C-9209BA3D818E}" presName="parentLeftMargin" presStyleLbl="node1" presStyleIdx="2" presStyleCnt="5"/>
      <dgm:spPr/>
    </dgm:pt>
    <dgm:pt modelId="{174F6D69-73F0-4734-B223-4A80B1332179}" type="pres">
      <dgm:prSet presAssocID="{733F5503-763D-4C8A-BD0C-9209BA3D818E}" presName="parentText" presStyleLbl="node1" presStyleIdx="3" presStyleCnt="5" custScaleX="142857" custLinFactNeighborX="7512" custLinFactNeighborY="334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E72024-D606-4842-94AB-F874854E999D}" type="pres">
      <dgm:prSet presAssocID="{733F5503-763D-4C8A-BD0C-9209BA3D818E}" presName="negativeSpace" presStyleCnt="0"/>
      <dgm:spPr/>
    </dgm:pt>
    <dgm:pt modelId="{FA8A0010-9F3C-44CD-B7C3-85CD76D315D6}" type="pres">
      <dgm:prSet presAssocID="{733F5503-763D-4C8A-BD0C-9209BA3D818E}" presName="childText" presStyleLbl="conFgAcc1" presStyleIdx="3" presStyleCnt="5">
        <dgm:presLayoutVars>
          <dgm:bulletEnabled val="1"/>
        </dgm:presLayoutVars>
      </dgm:prSet>
      <dgm:spPr/>
    </dgm:pt>
    <dgm:pt modelId="{B60F3BD7-F25E-47EE-9C6A-24D419C957B0}" type="pres">
      <dgm:prSet presAssocID="{261B07FD-3D48-45F4-8121-150A88E96EEA}" presName="spaceBetweenRectangles" presStyleCnt="0"/>
      <dgm:spPr/>
    </dgm:pt>
    <dgm:pt modelId="{C1AFD2B2-6C90-4966-A2DB-36D12155F325}" type="pres">
      <dgm:prSet presAssocID="{3F55CEE7-CF62-453E-B1C5-A49699461FC2}" presName="parentLin" presStyleCnt="0"/>
      <dgm:spPr/>
    </dgm:pt>
    <dgm:pt modelId="{2422B468-E194-45EF-A69D-1F509030E337}" type="pres">
      <dgm:prSet presAssocID="{3F55CEE7-CF62-453E-B1C5-A49699461FC2}" presName="parentLeftMargin" presStyleLbl="node1" presStyleIdx="3" presStyleCnt="5"/>
      <dgm:spPr/>
    </dgm:pt>
    <dgm:pt modelId="{B24FEF34-4218-4E8A-B35B-0B3BA8C72428}" type="pres">
      <dgm:prSet presAssocID="{3F55CEE7-CF62-453E-B1C5-A49699461FC2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A4CCA5-B12D-41C2-A692-3B32F13C3076}" type="pres">
      <dgm:prSet presAssocID="{3F55CEE7-CF62-453E-B1C5-A49699461FC2}" presName="negativeSpace" presStyleCnt="0"/>
      <dgm:spPr/>
    </dgm:pt>
    <dgm:pt modelId="{948A85FE-220F-4C3B-81CA-7F21D41795C5}" type="pres">
      <dgm:prSet presAssocID="{3F55CEE7-CF62-453E-B1C5-A49699461FC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E65FD451-662C-4209-8849-331126FF7E49}" srcId="{52CC19FE-9CA1-449A-BEA5-23157B607EFF}" destId="{41794997-65BD-47EC-A5D5-8B90F07C0F35}" srcOrd="2" destOrd="0" parTransId="{726AF755-F556-4C0D-8ECE-17F0F327F36C}" sibTransId="{C53A9302-F744-49A7-9784-FEADA3A97EC8}"/>
    <dgm:cxn modelId="{8EEA174E-33D6-4C4A-972E-71954E9A6EA9}" type="presOf" srcId="{DD568391-08CF-4EC3-9480-5B8170EE6382}" destId="{9C4A6F60-FBA3-4DDC-BF6D-F951BED11D60}" srcOrd="0" destOrd="0" presId="urn:microsoft.com/office/officeart/2005/8/layout/list1"/>
    <dgm:cxn modelId="{7D1A8EC3-F218-462A-A299-8CB83528B294}" srcId="{52CC19FE-9CA1-449A-BEA5-23157B607EFF}" destId="{DD568391-08CF-4EC3-9480-5B8170EE6382}" srcOrd="1" destOrd="0" parTransId="{A2A149D4-307E-4ECD-B0DD-D282DC74FDF9}" sibTransId="{96E6B874-C939-451D-804D-E549005D3916}"/>
    <dgm:cxn modelId="{E4F1733F-02DE-49F7-A49F-C5039FD4EA0F}" type="presOf" srcId="{3F55CEE7-CF62-453E-B1C5-A49699461FC2}" destId="{2422B468-E194-45EF-A69D-1F509030E337}" srcOrd="0" destOrd="0" presId="urn:microsoft.com/office/officeart/2005/8/layout/list1"/>
    <dgm:cxn modelId="{9688DDCB-BF0F-4F8D-BF7F-C5DFD719AC72}" type="presOf" srcId="{733F5503-763D-4C8A-BD0C-9209BA3D818E}" destId="{174F6D69-73F0-4734-B223-4A80B1332179}" srcOrd="1" destOrd="0" presId="urn:microsoft.com/office/officeart/2005/8/layout/list1"/>
    <dgm:cxn modelId="{27FD8B11-9A03-4860-A440-82C8B1415209}" type="presOf" srcId="{41794997-65BD-47EC-A5D5-8B90F07C0F35}" destId="{47B2EE99-C01A-43AF-AF75-95B873814169}" srcOrd="0" destOrd="0" presId="urn:microsoft.com/office/officeart/2005/8/layout/list1"/>
    <dgm:cxn modelId="{D7C34265-E523-4AAA-AE49-71B18B2A7DC0}" type="presOf" srcId="{A71D3B85-B9E6-41B0-941B-27E55DDDC3C3}" destId="{37FEE8E7-1AA3-492D-843F-CD4FB253AB62}" srcOrd="1" destOrd="0" presId="urn:microsoft.com/office/officeart/2005/8/layout/list1"/>
    <dgm:cxn modelId="{7BCBCC82-48B6-4EC4-932D-F6EBEEFBBAF2}" srcId="{52CC19FE-9CA1-449A-BEA5-23157B607EFF}" destId="{A71D3B85-B9E6-41B0-941B-27E55DDDC3C3}" srcOrd="0" destOrd="0" parTransId="{13F94AE5-3AFF-4EBD-88F0-F3E1FF241999}" sibTransId="{AD22FA38-4008-412F-AA02-8F31D5D31349}"/>
    <dgm:cxn modelId="{4861EBD3-8270-4AAD-9244-9EB53080A001}" type="presOf" srcId="{733F5503-763D-4C8A-BD0C-9209BA3D818E}" destId="{82BFD3E4-6913-45B2-830F-46E696930E0E}" srcOrd="0" destOrd="0" presId="urn:microsoft.com/office/officeart/2005/8/layout/list1"/>
    <dgm:cxn modelId="{47970A61-E4B1-41B6-AC21-04750D2AB6F1}" type="presOf" srcId="{A71D3B85-B9E6-41B0-941B-27E55DDDC3C3}" destId="{CFCC1865-F3CA-4217-B6B9-B0E68C63C824}" srcOrd="0" destOrd="0" presId="urn:microsoft.com/office/officeart/2005/8/layout/list1"/>
    <dgm:cxn modelId="{5CDBCACE-6EBF-4726-A705-3DBD0F2C1C2B}" type="presOf" srcId="{3F55CEE7-CF62-453E-B1C5-A49699461FC2}" destId="{B24FEF34-4218-4E8A-B35B-0B3BA8C72428}" srcOrd="1" destOrd="0" presId="urn:microsoft.com/office/officeart/2005/8/layout/list1"/>
    <dgm:cxn modelId="{5DA18385-D70C-4883-B966-791390180216}" type="presOf" srcId="{52CC19FE-9CA1-449A-BEA5-23157B607EFF}" destId="{065ADB2D-D5FF-409B-9DBF-517B1E203CA9}" srcOrd="0" destOrd="0" presId="urn:microsoft.com/office/officeart/2005/8/layout/list1"/>
    <dgm:cxn modelId="{090CC366-4DDB-470B-ACEC-B135FAE10044}" type="presOf" srcId="{41794997-65BD-47EC-A5D5-8B90F07C0F35}" destId="{BC6A7C63-E95E-43AF-9AC8-BC151AA97FA0}" srcOrd="1" destOrd="0" presId="urn:microsoft.com/office/officeart/2005/8/layout/list1"/>
    <dgm:cxn modelId="{06FC757C-7913-40BB-846B-36C2178F2F96}" srcId="{52CC19FE-9CA1-449A-BEA5-23157B607EFF}" destId="{3F55CEE7-CF62-453E-B1C5-A49699461FC2}" srcOrd="4" destOrd="0" parTransId="{929EDAA6-CADD-40BC-8A44-14DD0361B566}" sibTransId="{CFF0A990-822C-44F9-BD17-BAE0689A9E64}"/>
    <dgm:cxn modelId="{F65C4712-ECD6-468C-92C3-73DDF319AFB2}" type="presOf" srcId="{DD568391-08CF-4EC3-9480-5B8170EE6382}" destId="{9C351E7E-07A0-4967-90C3-8EA6A82443B7}" srcOrd="1" destOrd="0" presId="urn:microsoft.com/office/officeart/2005/8/layout/list1"/>
    <dgm:cxn modelId="{8269CFAD-94DD-45C0-9357-BCB7E0F09692}" srcId="{52CC19FE-9CA1-449A-BEA5-23157B607EFF}" destId="{733F5503-763D-4C8A-BD0C-9209BA3D818E}" srcOrd="3" destOrd="0" parTransId="{FEF43A80-90B0-4D73-A0FB-3DF455F907C7}" sibTransId="{261B07FD-3D48-45F4-8121-150A88E96EEA}"/>
    <dgm:cxn modelId="{79E1C37A-0412-4459-AB4B-40686D65E9B3}" type="presParOf" srcId="{065ADB2D-D5FF-409B-9DBF-517B1E203CA9}" destId="{04996F1F-A377-461D-82A0-69E46F7086E5}" srcOrd="0" destOrd="0" presId="urn:microsoft.com/office/officeart/2005/8/layout/list1"/>
    <dgm:cxn modelId="{72D5E3EC-8B1B-4CC9-AC00-9D1FA1130DCF}" type="presParOf" srcId="{04996F1F-A377-461D-82A0-69E46F7086E5}" destId="{CFCC1865-F3CA-4217-B6B9-B0E68C63C824}" srcOrd="0" destOrd="0" presId="urn:microsoft.com/office/officeart/2005/8/layout/list1"/>
    <dgm:cxn modelId="{154A67E2-45CC-4335-86FF-76BAA9781E7E}" type="presParOf" srcId="{04996F1F-A377-461D-82A0-69E46F7086E5}" destId="{37FEE8E7-1AA3-492D-843F-CD4FB253AB62}" srcOrd="1" destOrd="0" presId="urn:microsoft.com/office/officeart/2005/8/layout/list1"/>
    <dgm:cxn modelId="{495E2F7E-ACCE-41E5-9F7B-7758DECB2202}" type="presParOf" srcId="{065ADB2D-D5FF-409B-9DBF-517B1E203CA9}" destId="{459F92B7-763E-4A83-BBFF-CED04F22D552}" srcOrd="1" destOrd="0" presId="urn:microsoft.com/office/officeart/2005/8/layout/list1"/>
    <dgm:cxn modelId="{C3372F58-223B-4288-BBB7-9FD8FDC339E4}" type="presParOf" srcId="{065ADB2D-D5FF-409B-9DBF-517B1E203CA9}" destId="{DAD92424-0F75-421F-B1BE-B33D1D9DBAB8}" srcOrd="2" destOrd="0" presId="urn:microsoft.com/office/officeart/2005/8/layout/list1"/>
    <dgm:cxn modelId="{1D63BEC2-2CDC-4D81-A1ED-F5891009EB13}" type="presParOf" srcId="{065ADB2D-D5FF-409B-9DBF-517B1E203CA9}" destId="{72BE5E43-A723-43CA-B432-BBA1FBD66B18}" srcOrd="3" destOrd="0" presId="urn:microsoft.com/office/officeart/2005/8/layout/list1"/>
    <dgm:cxn modelId="{4AB4B441-790E-46B5-8F2D-6E930C16C5F3}" type="presParOf" srcId="{065ADB2D-D5FF-409B-9DBF-517B1E203CA9}" destId="{D433B7F4-179C-4CBB-83F1-CF896DE01DC3}" srcOrd="4" destOrd="0" presId="urn:microsoft.com/office/officeart/2005/8/layout/list1"/>
    <dgm:cxn modelId="{B0D77660-0A57-43F3-95D3-78984610B4DF}" type="presParOf" srcId="{D433B7F4-179C-4CBB-83F1-CF896DE01DC3}" destId="{9C4A6F60-FBA3-4DDC-BF6D-F951BED11D60}" srcOrd="0" destOrd="0" presId="urn:microsoft.com/office/officeart/2005/8/layout/list1"/>
    <dgm:cxn modelId="{3A77B37E-7668-4EC2-88AE-ABE5E3E05623}" type="presParOf" srcId="{D433B7F4-179C-4CBB-83F1-CF896DE01DC3}" destId="{9C351E7E-07A0-4967-90C3-8EA6A82443B7}" srcOrd="1" destOrd="0" presId="urn:microsoft.com/office/officeart/2005/8/layout/list1"/>
    <dgm:cxn modelId="{E1A45612-9191-453E-B094-A6A34E456F00}" type="presParOf" srcId="{065ADB2D-D5FF-409B-9DBF-517B1E203CA9}" destId="{6D07B433-B239-4B56-9B4E-7600BFA4BCF3}" srcOrd="5" destOrd="0" presId="urn:microsoft.com/office/officeart/2005/8/layout/list1"/>
    <dgm:cxn modelId="{29AA03C3-01B5-4E62-8C08-5CC246BC8513}" type="presParOf" srcId="{065ADB2D-D5FF-409B-9DBF-517B1E203CA9}" destId="{55DFD335-2B12-4D65-8AF4-FF7A4077577B}" srcOrd="6" destOrd="0" presId="urn:microsoft.com/office/officeart/2005/8/layout/list1"/>
    <dgm:cxn modelId="{31B33F50-84B9-4A6E-BA16-DAE7BF08B3FC}" type="presParOf" srcId="{065ADB2D-D5FF-409B-9DBF-517B1E203CA9}" destId="{1E27936E-7530-4F51-A7CA-B58ADD11A0F1}" srcOrd="7" destOrd="0" presId="urn:microsoft.com/office/officeart/2005/8/layout/list1"/>
    <dgm:cxn modelId="{BE5273C3-B334-476C-B235-BB19BCE13929}" type="presParOf" srcId="{065ADB2D-D5FF-409B-9DBF-517B1E203CA9}" destId="{1B4FEA8F-827C-4F20-9390-0BFAB3276111}" srcOrd="8" destOrd="0" presId="urn:microsoft.com/office/officeart/2005/8/layout/list1"/>
    <dgm:cxn modelId="{3490CE81-C135-4523-8CEA-9C1745C10171}" type="presParOf" srcId="{1B4FEA8F-827C-4F20-9390-0BFAB3276111}" destId="{47B2EE99-C01A-43AF-AF75-95B873814169}" srcOrd="0" destOrd="0" presId="urn:microsoft.com/office/officeart/2005/8/layout/list1"/>
    <dgm:cxn modelId="{FB91DED1-EBC3-4396-943B-C9B89096A9B9}" type="presParOf" srcId="{1B4FEA8F-827C-4F20-9390-0BFAB3276111}" destId="{BC6A7C63-E95E-43AF-9AC8-BC151AA97FA0}" srcOrd="1" destOrd="0" presId="urn:microsoft.com/office/officeart/2005/8/layout/list1"/>
    <dgm:cxn modelId="{ECE6C780-CCB7-49E0-A564-1B43BF5275BD}" type="presParOf" srcId="{065ADB2D-D5FF-409B-9DBF-517B1E203CA9}" destId="{C0F3CDC3-4089-4BCD-87E7-E7CB1273DE5E}" srcOrd="9" destOrd="0" presId="urn:microsoft.com/office/officeart/2005/8/layout/list1"/>
    <dgm:cxn modelId="{18F57B4C-0811-4025-B342-9D916E1DDB5E}" type="presParOf" srcId="{065ADB2D-D5FF-409B-9DBF-517B1E203CA9}" destId="{DC679453-3929-42AA-9894-B23839BE9462}" srcOrd="10" destOrd="0" presId="urn:microsoft.com/office/officeart/2005/8/layout/list1"/>
    <dgm:cxn modelId="{C9C029FB-304E-4EC7-91FE-F6E766543261}" type="presParOf" srcId="{065ADB2D-D5FF-409B-9DBF-517B1E203CA9}" destId="{BA643967-ED12-4C5C-A24A-E856782155BE}" srcOrd="11" destOrd="0" presId="urn:microsoft.com/office/officeart/2005/8/layout/list1"/>
    <dgm:cxn modelId="{9F56CD44-6617-42AC-A074-6EF9B0D34429}" type="presParOf" srcId="{065ADB2D-D5FF-409B-9DBF-517B1E203CA9}" destId="{7DA34B89-F016-4936-AE7D-8465E7FC7585}" srcOrd="12" destOrd="0" presId="urn:microsoft.com/office/officeart/2005/8/layout/list1"/>
    <dgm:cxn modelId="{01F00C10-546C-4384-BF88-BA9F1B11BAEF}" type="presParOf" srcId="{7DA34B89-F016-4936-AE7D-8465E7FC7585}" destId="{82BFD3E4-6913-45B2-830F-46E696930E0E}" srcOrd="0" destOrd="0" presId="urn:microsoft.com/office/officeart/2005/8/layout/list1"/>
    <dgm:cxn modelId="{10420B86-EB71-432E-9230-D08662D4BD20}" type="presParOf" srcId="{7DA34B89-F016-4936-AE7D-8465E7FC7585}" destId="{174F6D69-73F0-4734-B223-4A80B1332179}" srcOrd="1" destOrd="0" presId="urn:microsoft.com/office/officeart/2005/8/layout/list1"/>
    <dgm:cxn modelId="{CC8E64D0-CCC8-4FB5-9376-8E5C4B07E7A8}" type="presParOf" srcId="{065ADB2D-D5FF-409B-9DBF-517B1E203CA9}" destId="{DBE72024-D606-4842-94AB-F874854E999D}" srcOrd="13" destOrd="0" presId="urn:microsoft.com/office/officeart/2005/8/layout/list1"/>
    <dgm:cxn modelId="{B4C433C4-3C68-41B2-B837-7B21BEA4839B}" type="presParOf" srcId="{065ADB2D-D5FF-409B-9DBF-517B1E203CA9}" destId="{FA8A0010-9F3C-44CD-B7C3-85CD76D315D6}" srcOrd="14" destOrd="0" presId="urn:microsoft.com/office/officeart/2005/8/layout/list1"/>
    <dgm:cxn modelId="{5D86730E-9B29-4360-8775-4BCF37CB080B}" type="presParOf" srcId="{065ADB2D-D5FF-409B-9DBF-517B1E203CA9}" destId="{B60F3BD7-F25E-47EE-9C6A-24D419C957B0}" srcOrd="15" destOrd="0" presId="urn:microsoft.com/office/officeart/2005/8/layout/list1"/>
    <dgm:cxn modelId="{29F15C01-FB2A-4E0F-B187-4D4959C4FB4E}" type="presParOf" srcId="{065ADB2D-D5FF-409B-9DBF-517B1E203CA9}" destId="{C1AFD2B2-6C90-4966-A2DB-36D12155F325}" srcOrd="16" destOrd="0" presId="urn:microsoft.com/office/officeart/2005/8/layout/list1"/>
    <dgm:cxn modelId="{CD688DAF-C240-4057-BFDA-128DEC44EA25}" type="presParOf" srcId="{C1AFD2B2-6C90-4966-A2DB-36D12155F325}" destId="{2422B468-E194-45EF-A69D-1F509030E337}" srcOrd="0" destOrd="0" presId="urn:microsoft.com/office/officeart/2005/8/layout/list1"/>
    <dgm:cxn modelId="{A136E0AF-5341-4AF1-9397-8415F9B44E1C}" type="presParOf" srcId="{C1AFD2B2-6C90-4966-A2DB-36D12155F325}" destId="{B24FEF34-4218-4E8A-B35B-0B3BA8C72428}" srcOrd="1" destOrd="0" presId="urn:microsoft.com/office/officeart/2005/8/layout/list1"/>
    <dgm:cxn modelId="{2D2AB3BF-F8C9-41FF-B9DA-92CDD59322F0}" type="presParOf" srcId="{065ADB2D-D5FF-409B-9DBF-517B1E203CA9}" destId="{87A4CCA5-B12D-41C2-A692-3B32F13C3076}" srcOrd="17" destOrd="0" presId="urn:microsoft.com/office/officeart/2005/8/layout/list1"/>
    <dgm:cxn modelId="{03F1FADB-0613-42A6-85C0-9DA45EE1454E}" type="presParOf" srcId="{065ADB2D-D5FF-409B-9DBF-517B1E203CA9}" destId="{948A85FE-220F-4C3B-81CA-7F21D41795C5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092CC-937F-4866-A420-9514D2A15876}">
      <dsp:nvSpPr>
        <dsp:cNvPr id="0" name=""/>
        <dsp:cNvSpPr/>
      </dsp:nvSpPr>
      <dsp:spPr>
        <a:xfrm>
          <a:off x="642671" y="0"/>
          <a:ext cx="7283609" cy="36004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248331-372D-4EBF-BC3E-5E05A0BFAFA5}">
      <dsp:nvSpPr>
        <dsp:cNvPr id="0" name=""/>
        <dsp:cNvSpPr/>
      </dsp:nvSpPr>
      <dsp:spPr>
        <a:xfrm>
          <a:off x="5256" y="1080119"/>
          <a:ext cx="2033073" cy="1440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ВИРОБНИЦТВО</a:t>
          </a:r>
          <a:endParaRPr lang="uk-UA" sz="2000" b="1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5559" y="1150422"/>
        <a:ext cx="1892467" cy="1299554"/>
      </dsp:txXfrm>
    </dsp:sp>
    <dsp:sp modelId="{E901E13A-CD7D-4B08-8306-808503031BC1}">
      <dsp:nvSpPr>
        <dsp:cNvPr id="0" name=""/>
        <dsp:cNvSpPr/>
      </dsp:nvSpPr>
      <dsp:spPr>
        <a:xfrm>
          <a:off x="2180378" y="1080119"/>
          <a:ext cx="2033073" cy="1440160"/>
        </a:xfrm>
        <a:prstGeom prst="roundRect">
          <a:avLst/>
        </a:prstGeom>
        <a:solidFill>
          <a:schemeClr val="accent2">
            <a:hueOff val="-1570184"/>
            <a:satOff val="-2097"/>
            <a:lumOff val="124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ОБМІН</a:t>
          </a:r>
          <a:endParaRPr lang="uk-UA" sz="2000" b="1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50681" y="1150422"/>
        <a:ext cx="1892467" cy="1299554"/>
      </dsp:txXfrm>
    </dsp:sp>
    <dsp:sp modelId="{2E0BE95E-AAF8-43D6-84A9-39D7AAE79F0D}">
      <dsp:nvSpPr>
        <dsp:cNvPr id="0" name=""/>
        <dsp:cNvSpPr/>
      </dsp:nvSpPr>
      <dsp:spPr>
        <a:xfrm>
          <a:off x="4355500" y="1080119"/>
          <a:ext cx="2033073" cy="1440160"/>
        </a:xfrm>
        <a:prstGeom prst="roundRect">
          <a:avLst/>
        </a:prstGeom>
        <a:solidFill>
          <a:schemeClr val="accent2">
            <a:hueOff val="-3140368"/>
            <a:satOff val="-4193"/>
            <a:lumOff val="24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РОЗПОДІЛ</a:t>
          </a:r>
        </a:p>
      </dsp:txBody>
      <dsp:txXfrm>
        <a:off x="4425803" y="1150422"/>
        <a:ext cx="1892467" cy="1299554"/>
      </dsp:txXfrm>
    </dsp:sp>
    <dsp:sp modelId="{326AE80E-7457-4288-85FA-685C7519D414}">
      <dsp:nvSpPr>
        <dsp:cNvPr id="0" name=""/>
        <dsp:cNvSpPr/>
      </dsp:nvSpPr>
      <dsp:spPr>
        <a:xfrm>
          <a:off x="6530622" y="1080119"/>
          <a:ext cx="2033073" cy="1440160"/>
        </a:xfrm>
        <a:prstGeom prst="roundRect">
          <a:avLst/>
        </a:prstGeom>
        <a:solidFill>
          <a:schemeClr val="accent2">
            <a:hueOff val="-4710551"/>
            <a:satOff val="-6290"/>
            <a:lumOff val="372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СПОЖИВАННЯ</a:t>
          </a:r>
        </a:p>
      </dsp:txBody>
      <dsp:txXfrm>
        <a:off x="6600925" y="1150422"/>
        <a:ext cx="1892467" cy="12995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92424-0F75-421F-B1BE-B33D1D9DBAB8}">
      <dsp:nvSpPr>
        <dsp:cNvPr id="0" name=""/>
        <dsp:cNvSpPr/>
      </dsp:nvSpPr>
      <dsp:spPr>
        <a:xfrm>
          <a:off x="0" y="120606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EE8E7-1AA3-492D-843F-CD4FB253AB62}">
      <dsp:nvSpPr>
        <dsp:cNvPr id="0" name=""/>
        <dsp:cNvSpPr/>
      </dsp:nvSpPr>
      <dsp:spPr>
        <a:xfrm>
          <a:off x="391790" y="2090"/>
          <a:ext cx="7835792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Витрати на пошук інформації</a:t>
          </a:r>
          <a:endParaRPr lang="uk-UA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6375" y="36675"/>
        <a:ext cx="7766622" cy="639310"/>
      </dsp:txXfrm>
    </dsp:sp>
    <dsp:sp modelId="{55DFD335-2B12-4D65-8AF4-FF7A4077577B}">
      <dsp:nvSpPr>
        <dsp:cNvPr id="0" name=""/>
        <dsp:cNvSpPr/>
      </dsp:nvSpPr>
      <dsp:spPr>
        <a:xfrm>
          <a:off x="0" y="1671805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351E7E-07A0-4967-90C3-8EA6A82443B7}">
      <dsp:nvSpPr>
        <dsp:cNvPr id="0" name=""/>
        <dsp:cNvSpPr/>
      </dsp:nvSpPr>
      <dsp:spPr>
        <a:xfrm>
          <a:off x="399424" y="1090730"/>
          <a:ext cx="7828672" cy="9353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Витрати підписання господарської домовленості (контракту)</a:t>
          </a:r>
          <a:endParaRPr lang="uk-UA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5082" y="1136388"/>
        <a:ext cx="7737356" cy="843998"/>
      </dsp:txXfrm>
    </dsp:sp>
    <dsp:sp modelId="{DC679453-3929-42AA-9894-B23839BE9462}">
      <dsp:nvSpPr>
        <dsp:cNvPr id="0" name=""/>
        <dsp:cNvSpPr/>
      </dsp:nvSpPr>
      <dsp:spPr>
        <a:xfrm>
          <a:off x="0" y="2760445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6A7C63-E95E-43AF-9AC8-BC151AA97FA0}">
      <dsp:nvSpPr>
        <dsp:cNvPr id="0" name=""/>
        <dsp:cNvSpPr/>
      </dsp:nvSpPr>
      <dsp:spPr>
        <a:xfrm>
          <a:off x="391790" y="2406205"/>
          <a:ext cx="7835792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Втрати вимірювання</a:t>
          </a:r>
          <a:endParaRPr lang="uk-UA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6375" y="2440790"/>
        <a:ext cx="7766622" cy="639310"/>
      </dsp:txXfrm>
    </dsp:sp>
    <dsp:sp modelId="{FA8A0010-9F3C-44CD-B7C3-85CD76D315D6}">
      <dsp:nvSpPr>
        <dsp:cNvPr id="0" name=""/>
        <dsp:cNvSpPr/>
      </dsp:nvSpPr>
      <dsp:spPr>
        <a:xfrm>
          <a:off x="0" y="3849085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4F6D69-73F0-4734-B223-4A80B1332179}">
      <dsp:nvSpPr>
        <dsp:cNvPr id="0" name=""/>
        <dsp:cNvSpPr/>
      </dsp:nvSpPr>
      <dsp:spPr>
        <a:xfrm>
          <a:off x="393807" y="3518572"/>
          <a:ext cx="7835792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Втрати специфікації і захисту прав власності</a:t>
          </a:r>
          <a:endParaRPr lang="uk-UA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8392" y="3553157"/>
        <a:ext cx="7766622" cy="639310"/>
      </dsp:txXfrm>
    </dsp:sp>
    <dsp:sp modelId="{948A85FE-220F-4C3B-81CA-7F21D41795C5}">
      <dsp:nvSpPr>
        <dsp:cNvPr id="0" name=""/>
        <dsp:cNvSpPr/>
      </dsp:nvSpPr>
      <dsp:spPr>
        <a:xfrm>
          <a:off x="0" y="4937725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FEF34-4218-4E8A-B35B-0B3BA8C72428}">
      <dsp:nvSpPr>
        <dsp:cNvPr id="0" name=""/>
        <dsp:cNvSpPr/>
      </dsp:nvSpPr>
      <dsp:spPr>
        <a:xfrm>
          <a:off x="391790" y="4583485"/>
          <a:ext cx="7835792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Втрати  опортуністичної поведінки</a:t>
          </a:r>
          <a:endParaRPr lang="uk-UA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6375" y="4618070"/>
        <a:ext cx="7766622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9125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383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7709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1102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5513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02.10.2022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4942"/>
          </a:xfrm>
        </p:spPr>
        <p:txBody>
          <a:bodyPr/>
          <a:lstStyle/>
          <a:p>
            <a:pPr algn="ctr"/>
            <a:r>
              <a:rPr lang="uk-UA" dirty="0" smtClean="0"/>
              <a:t>РОЗПОДІЛ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72608"/>
          </a:xfrm>
        </p:spPr>
        <p:txBody>
          <a:bodyPr>
            <a:normAutofit fontScale="92500" lnSpcReduction="10000"/>
          </a:bodyPr>
          <a:lstStyle/>
          <a:p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Розподіл</a:t>
            </a:r>
            <a:r>
              <a:rPr lang="uk-UA" sz="2600" dirty="0" smtClean="0"/>
              <a:t> – стадія руху суспільного продукту, що опосередковує зв’язок між виробництвом і споживанням і забезпечує розподіл товарів, послуг та ресурсів (факторів виробництва) між суб'єктами економічної діяльності</a:t>
            </a:r>
          </a:p>
          <a:p>
            <a:r>
              <a:rPr lang="uk-UA" sz="2600" dirty="0" smtClean="0"/>
              <a:t>Обмін і розподіл подають </a:t>
            </a:r>
            <a:r>
              <a:rPr lang="uk-UA" sz="2600" b="1" i="1" dirty="0" smtClean="0">
                <a:solidFill>
                  <a:srgbClr val="FFC000"/>
                </a:solidFill>
              </a:rPr>
              <a:t>«цінові сигнали» </a:t>
            </a:r>
            <a:r>
              <a:rPr lang="uk-UA" sz="2600" dirty="0" smtClean="0"/>
              <a:t>для прийняття рішень економічними суб'єктами: що, як і для кого виробляти </a:t>
            </a:r>
          </a:p>
          <a:p>
            <a:r>
              <a:rPr lang="uk-UA" sz="2600" dirty="0" smtClean="0">
                <a:solidFill>
                  <a:srgbClr val="FF0000"/>
                </a:solidFill>
              </a:rPr>
              <a:t>Що виробляти </a:t>
            </a:r>
            <a:r>
              <a:rPr lang="uk-UA" sz="2600" dirty="0" smtClean="0"/>
              <a:t>– які саме блага, якої якості і в якій кількості мають бути вироблені</a:t>
            </a:r>
          </a:p>
          <a:p>
            <a:r>
              <a:rPr lang="uk-UA" sz="2600" dirty="0" smtClean="0">
                <a:solidFill>
                  <a:srgbClr val="FF0000"/>
                </a:solidFill>
              </a:rPr>
              <a:t>Як виробляти </a:t>
            </a:r>
            <a:r>
              <a:rPr lang="uk-UA" sz="2600" dirty="0" smtClean="0"/>
              <a:t>– за допомогою яких обмежених ресурсів та технологій будуть вироблятися ці блага</a:t>
            </a:r>
          </a:p>
          <a:p>
            <a:r>
              <a:rPr lang="uk-UA" sz="2600" dirty="0" smtClean="0">
                <a:solidFill>
                  <a:srgbClr val="FF0000"/>
                </a:solidFill>
              </a:rPr>
              <a:t>Для кого виробляти</a:t>
            </a:r>
            <a:r>
              <a:rPr lang="uk-UA" sz="2600" dirty="0" smtClean="0"/>
              <a:t> – це проблема, що стосується </a:t>
            </a:r>
            <a:r>
              <a:rPr lang="uk-UA" sz="2600" b="1" i="1" dirty="0">
                <a:solidFill>
                  <a:srgbClr val="FFC000"/>
                </a:solidFill>
              </a:rPr>
              <a:t>р</a:t>
            </a:r>
            <a:r>
              <a:rPr lang="uk-UA" sz="2600" b="1" i="1" dirty="0" smtClean="0">
                <a:solidFill>
                  <a:srgbClr val="FFC000"/>
                </a:solidFill>
              </a:rPr>
              <a:t>озподілу</a:t>
            </a:r>
            <a:r>
              <a:rPr lang="uk-UA" sz="2600" dirty="0" smtClean="0"/>
              <a:t> благ: хто отримає ці блага і у якій кількості вони будуть належати економічному суб'єкту</a:t>
            </a:r>
            <a:endParaRPr lang="uk-UA" sz="2600" i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706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4942"/>
          </a:xfrm>
        </p:spPr>
        <p:txBody>
          <a:bodyPr/>
          <a:lstStyle/>
          <a:p>
            <a:pPr algn="ctr"/>
            <a:r>
              <a:rPr lang="uk-UA" dirty="0" smtClean="0"/>
              <a:t>СПОЖИВАННЯ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72608"/>
          </a:xfrm>
        </p:spPr>
        <p:txBody>
          <a:bodyPr>
            <a:normAutofit fontScale="92500" lnSpcReduction="20000"/>
          </a:bodyPr>
          <a:lstStyle/>
          <a:p>
            <a:r>
              <a:rPr 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Споживання </a:t>
            </a:r>
            <a:r>
              <a:rPr lang="uk-UA" sz="2800" dirty="0" smtClean="0"/>
              <a:t>– кінцева стадія руху національного продукту, яку за словами А. Маршала, можна розглядати як негативне виробництво, як процес знищення корисності</a:t>
            </a:r>
          </a:p>
          <a:p>
            <a:r>
              <a:rPr lang="uk-UA" sz="2800" dirty="0"/>
              <a:t>Споживання</a:t>
            </a:r>
            <a:r>
              <a:rPr lang="uk-UA" sz="2800" b="1" dirty="0" smtClean="0">
                <a:solidFill>
                  <a:srgbClr val="FFC000"/>
                </a:solidFill>
              </a:rPr>
              <a:t> </a:t>
            </a:r>
            <a:r>
              <a:rPr lang="uk-UA" sz="2800" dirty="0"/>
              <a:t>буває двох видів: </a:t>
            </a:r>
            <a:r>
              <a:rPr lang="uk-UA" sz="2800" i="1" dirty="0" smtClean="0">
                <a:solidFill>
                  <a:srgbClr val="FFC000"/>
                </a:solidFill>
              </a:rPr>
              <a:t>особисте</a:t>
            </a:r>
            <a:r>
              <a:rPr lang="uk-UA" sz="2800" dirty="0" smtClean="0"/>
              <a:t> і </a:t>
            </a:r>
            <a:r>
              <a:rPr lang="uk-UA" sz="2800" i="1" dirty="0" smtClean="0">
                <a:solidFill>
                  <a:srgbClr val="FFC000"/>
                </a:solidFill>
              </a:rPr>
              <a:t>виробниче</a:t>
            </a:r>
            <a:r>
              <a:rPr lang="uk-UA" sz="2800" dirty="0" smtClean="0"/>
              <a:t> </a:t>
            </a:r>
          </a:p>
          <a:p>
            <a:r>
              <a:rPr lang="uk-UA" sz="2800" b="1" dirty="0" smtClean="0">
                <a:solidFill>
                  <a:srgbClr val="FFC000"/>
                </a:solidFill>
              </a:rPr>
              <a:t>Особисте споживання </a:t>
            </a:r>
            <a:r>
              <a:rPr lang="uk-UA" sz="2800" dirty="0" smtClean="0"/>
              <a:t>існує поза межами суспільного виробництва і є процесом індивідуальним. </a:t>
            </a:r>
          </a:p>
          <a:p>
            <a:r>
              <a:rPr lang="uk-UA" sz="2800" dirty="0" smtClean="0"/>
              <a:t>Виокремлюють  також певні блага, які за своєю природою можуть бути спожиті </a:t>
            </a:r>
            <a:r>
              <a:rPr lang="uk-UA" sz="2800" i="1" dirty="0" smtClean="0">
                <a:solidFill>
                  <a:srgbClr val="FFC000"/>
                </a:solidFill>
              </a:rPr>
              <a:t>колективно</a:t>
            </a:r>
            <a:r>
              <a:rPr lang="uk-UA" sz="2800" dirty="0" smtClean="0"/>
              <a:t>: футбольні матчі, концертні та театральні вистави тощо. </a:t>
            </a:r>
          </a:p>
          <a:p>
            <a:r>
              <a:rPr lang="uk-UA" sz="2800" b="1" dirty="0" smtClean="0">
                <a:solidFill>
                  <a:srgbClr val="FFC000"/>
                </a:solidFill>
              </a:rPr>
              <a:t>Виробниче споживання </a:t>
            </a:r>
            <a:r>
              <a:rPr lang="uk-UA" sz="2800" dirty="0" smtClean="0"/>
              <a:t>передбачає використання засобів виробництва для створення нових споживчих благ.</a:t>
            </a:r>
          </a:p>
          <a:p>
            <a:r>
              <a:rPr lang="uk-UA" sz="2800" i="1" dirty="0" smtClean="0">
                <a:solidFill>
                  <a:srgbClr val="FFC000"/>
                </a:solidFill>
              </a:rPr>
              <a:t>Процес виробництва </a:t>
            </a:r>
            <a:r>
              <a:rPr lang="uk-UA" sz="2800" dirty="0" smtClean="0"/>
              <a:t>є нічим іншим, як </a:t>
            </a:r>
            <a:r>
              <a:rPr lang="uk-UA" sz="2800" i="1" dirty="0" smtClean="0">
                <a:solidFill>
                  <a:srgbClr val="FFC000"/>
                </a:solidFill>
              </a:rPr>
              <a:t>процесом виробничого споживання</a:t>
            </a:r>
          </a:p>
          <a:p>
            <a:endParaRPr lang="uk-UA" sz="2600" i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25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2.3.Технологічний вибір в економіці.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Крива </a:t>
            </a:r>
            <a:r>
              <a:rPr lang="uk-UA" dirty="0"/>
              <a:t>виробничих </a:t>
            </a:r>
            <a:r>
              <a:rPr lang="uk-UA" dirty="0" smtClean="0"/>
              <a:t>можливостей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Autofit/>
          </a:bodyPr>
          <a:lstStyle/>
          <a:p>
            <a:r>
              <a:rPr lang="uk-UA" sz="2500" dirty="0" smtClean="0"/>
              <a:t>Обмеженість ресурсів передбачає </a:t>
            </a:r>
            <a:r>
              <a:rPr lang="uk-UA" sz="2500" b="1" dirty="0" smtClean="0">
                <a:solidFill>
                  <a:srgbClr val="FFC000"/>
                </a:solidFill>
              </a:rPr>
              <a:t>альтернативність</a:t>
            </a:r>
            <a:r>
              <a:rPr lang="uk-UA" sz="2500" dirty="0" smtClean="0"/>
              <a:t> їх використання</a:t>
            </a:r>
          </a:p>
          <a:p>
            <a:r>
              <a:rPr lang="uk-UA" sz="2500" dirty="0" smtClean="0"/>
              <a:t>Використаємо традиційний приклад, що ілюструє вибір суспільства між воєнним і цивільним виробництвом. Воєнне виробництво символізують </a:t>
            </a:r>
            <a:r>
              <a:rPr lang="uk-UA" sz="2500" i="1" dirty="0" smtClean="0">
                <a:solidFill>
                  <a:srgbClr val="FFC000"/>
                </a:solidFill>
              </a:rPr>
              <a:t>гармати</a:t>
            </a:r>
            <a:r>
              <a:rPr lang="uk-UA" sz="2500" dirty="0" smtClean="0"/>
              <a:t>, а </a:t>
            </a:r>
            <a:r>
              <a:rPr lang="uk-UA" sz="2500" dirty="0"/>
              <a:t>цивільне </a:t>
            </a:r>
            <a:r>
              <a:rPr lang="uk-UA" sz="2500" dirty="0" smtClean="0"/>
              <a:t>виробництво – </a:t>
            </a:r>
            <a:r>
              <a:rPr lang="uk-UA" sz="2500" i="1" dirty="0" smtClean="0">
                <a:solidFill>
                  <a:srgbClr val="FFC000"/>
                </a:solidFill>
              </a:rPr>
              <a:t>масло. </a:t>
            </a:r>
            <a:endParaRPr lang="uk-UA" sz="2500" i="1" dirty="0">
              <a:solidFill>
                <a:srgbClr val="FFC000"/>
              </a:solidFill>
            </a:endParaRPr>
          </a:p>
          <a:p>
            <a:r>
              <a:rPr lang="uk-UA" sz="2500" dirty="0" smtClean="0"/>
              <a:t>Ресурси </a:t>
            </a:r>
            <a:r>
              <a:rPr lang="uk-UA" sz="2500" dirty="0"/>
              <a:t>у суспільства обмежені і максимум, що воно може собі дозволити, то це або </a:t>
            </a:r>
            <a:r>
              <a:rPr lang="uk-UA" sz="2500" dirty="0">
                <a:solidFill>
                  <a:srgbClr val="FF0000"/>
                </a:solidFill>
              </a:rPr>
              <a:t>5 млн. </a:t>
            </a:r>
            <a:r>
              <a:rPr lang="uk-UA" sz="2500" dirty="0">
                <a:solidFill>
                  <a:srgbClr val="FF0000"/>
                </a:solidFill>
              </a:rPr>
              <a:t>кг. </a:t>
            </a:r>
            <a:r>
              <a:rPr lang="uk-UA" sz="2500" dirty="0">
                <a:solidFill>
                  <a:srgbClr val="FF0000"/>
                </a:solidFill>
              </a:rPr>
              <a:t>масла</a:t>
            </a:r>
            <a:r>
              <a:rPr lang="uk-UA" sz="2500" dirty="0"/>
              <a:t>, </a:t>
            </a:r>
            <a:r>
              <a:rPr lang="uk-UA" sz="2500" dirty="0" smtClean="0"/>
              <a:t>або </a:t>
            </a:r>
            <a:r>
              <a:rPr lang="uk-UA" sz="2500" dirty="0">
                <a:solidFill>
                  <a:srgbClr val="FF0000"/>
                </a:solidFill>
              </a:rPr>
              <a:t>15 тис. </a:t>
            </a:r>
            <a:r>
              <a:rPr lang="uk-UA" sz="2500" dirty="0">
                <a:solidFill>
                  <a:srgbClr val="FF0000"/>
                </a:solidFill>
              </a:rPr>
              <a:t>шт</a:t>
            </a:r>
            <a:r>
              <a:rPr lang="uk-UA" sz="2500" dirty="0">
                <a:solidFill>
                  <a:srgbClr val="FF0000"/>
                </a:solidFill>
              </a:rPr>
              <a:t>. </a:t>
            </a:r>
            <a:r>
              <a:rPr lang="uk-UA" sz="2500" dirty="0">
                <a:solidFill>
                  <a:srgbClr val="FF0000"/>
                </a:solidFill>
              </a:rPr>
              <a:t>гармат</a:t>
            </a:r>
            <a:r>
              <a:rPr lang="uk-UA" sz="2500" dirty="0" smtClean="0">
                <a:solidFill>
                  <a:srgbClr val="FFC000"/>
                </a:solidFill>
              </a:rPr>
              <a:t>. </a:t>
            </a:r>
            <a:r>
              <a:rPr lang="uk-UA" sz="2500" dirty="0"/>
              <a:t>Кол</a:t>
            </a:r>
            <a:r>
              <a:rPr lang="uk-UA" sz="2500" dirty="0" smtClean="0"/>
              <a:t>и суспільство, знизить виробництво масла, то зможе собі дозволити виробництво гармат. </a:t>
            </a:r>
          </a:p>
          <a:p>
            <a:r>
              <a:rPr lang="uk-UA" sz="2500" dirty="0" smtClean="0"/>
              <a:t>Отже, </a:t>
            </a:r>
            <a:r>
              <a:rPr lang="uk-UA" sz="2500" i="1" dirty="0" smtClean="0">
                <a:solidFill>
                  <a:srgbClr val="FFC000"/>
                </a:solidFill>
              </a:rPr>
              <a:t>суспільство має змогу здійснювати технологічний вибір між різними комбінаціями альтернативних можливостей  </a:t>
            </a:r>
            <a:endParaRPr lang="uk-UA" sz="25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Таблиця 2.1. Альтернативні можливості виробництва масла і гармат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813772"/>
              </p:ext>
            </p:extLst>
          </p:nvPr>
        </p:nvGraphicFramePr>
        <p:xfrm>
          <a:off x="457200" y="1556792"/>
          <a:ext cx="8229600" cy="4165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769368"/>
                <a:gridCol w="1872208"/>
                <a:gridCol w="2530624"/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Альтернативні можливості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Масло, </a:t>
                      </a:r>
                    </a:p>
                    <a:p>
                      <a:pPr algn="ctr"/>
                      <a:r>
                        <a:rPr lang="uk-UA" dirty="0" smtClean="0"/>
                        <a:t>млн.</a:t>
                      </a:r>
                      <a:r>
                        <a:rPr lang="uk-UA" baseline="0" dirty="0" smtClean="0"/>
                        <a:t> кг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Гармати, </a:t>
                      </a:r>
                    </a:p>
                    <a:p>
                      <a:pPr algn="ctr"/>
                      <a:r>
                        <a:rPr lang="uk-UA" dirty="0" smtClean="0"/>
                        <a:t>тис. шт.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Ціна (альтернативна вартість )</a:t>
                      </a:r>
                    </a:p>
                    <a:p>
                      <a:pPr algn="ctr"/>
                      <a:r>
                        <a:rPr lang="uk-UA" dirty="0" smtClean="0"/>
                        <a:t>1 млн. кг. масла  у тис. шт. гармат</a:t>
                      </a:r>
                      <a:endParaRPr lang="uk-UA" dirty="0"/>
                    </a:p>
                  </a:txBody>
                  <a:tcPr/>
                </a:tc>
              </a:tr>
              <a:tr h="4662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uk-UA" dirty="0"/>
                    </a:p>
                  </a:txBody>
                  <a:tcPr/>
                </a:tc>
              </a:tr>
              <a:tr h="4662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uk-UA" dirty="0"/>
                    </a:p>
                  </a:txBody>
                  <a:tcPr/>
                </a:tc>
              </a:tr>
              <a:tr h="4662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uk-UA" dirty="0"/>
                    </a:p>
                  </a:txBody>
                  <a:tcPr/>
                </a:tc>
              </a:tr>
              <a:tr h="4662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uk-UA" dirty="0"/>
                    </a:p>
                  </a:txBody>
                  <a:tcPr/>
                </a:tc>
              </a:tr>
              <a:tr h="4662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uk-UA" dirty="0"/>
                    </a:p>
                  </a:txBody>
                  <a:tcPr/>
                </a:tc>
              </a:tr>
              <a:tr h="4662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673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uk-UA" sz="3200" dirty="0"/>
              <a:t>Крива виробничих можливостей 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(</a:t>
            </a:r>
            <a:r>
              <a:rPr lang="uk-UA" sz="3200" dirty="0"/>
              <a:t>крива трансформації</a:t>
            </a:r>
            <a:r>
              <a:rPr lang="ru-RU" sz="2400" dirty="0" smtClean="0"/>
              <a:t>)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8496944" cy="525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1556792"/>
            <a:ext cx="1307536" cy="5315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/>
              <a:t>Гармати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тис. </a:t>
            </a:r>
            <a:r>
              <a:rPr lang="ru-RU" dirty="0" err="1" smtClean="0"/>
              <a:t>шт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6409803"/>
            <a:ext cx="2088232" cy="260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Масло, млн. кг.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7385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336704"/>
          </a:xfrm>
        </p:spPr>
        <p:txBody>
          <a:bodyPr>
            <a:noAutofit/>
          </a:bodyPr>
          <a:lstStyle/>
          <a:p>
            <a:r>
              <a:rPr lang="uk-UA" sz="2600" dirty="0" smtClean="0"/>
              <a:t>Координати точок </a:t>
            </a:r>
            <a:r>
              <a:rPr lang="en-US" sz="2600" b="1" dirty="0" smtClean="0">
                <a:solidFill>
                  <a:srgbClr val="FF0000"/>
                </a:solidFill>
              </a:rPr>
              <a:t>A, B, C, D, E, F </a:t>
            </a:r>
            <a:r>
              <a:rPr lang="uk-UA" sz="2600" dirty="0" smtClean="0"/>
              <a:t>визначають максимальний обсяг виробництва масла і гармат у суспільстві в умовах </a:t>
            </a:r>
            <a:r>
              <a:rPr lang="uk-UA" sz="2600" b="1" i="1" dirty="0" smtClean="0">
                <a:solidFill>
                  <a:srgbClr val="FFC000"/>
                </a:solidFill>
              </a:rPr>
              <a:t>повного використання ресурсів </a:t>
            </a:r>
            <a:r>
              <a:rPr lang="uk-UA" sz="2600" dirty="0" smtClean="0"/>
              <a:t>за даних технологічних можливостей</a:t>
            </a:r>
          </a:p>
          <a:p>
            <a:r>
              <a:rPr lang="uk-UA" sz="2600" dirty="0"/>
              <a:t>Комбінація виробництва гармат і </a:t>
            </a:r>
            <a:r>
              <a:rPr lang="uk-UA" sz="2600" dirty="0" smtClean="0"/>
              <a:t>масла, </a:t>
            </a:r>
            <a:r>
              <a:rPr lang="uk-UA" sz="2600" dirty="0"/>
              <a:t>наприклад, у точці </a:t>
            </a:r>
            <a:r>
              <a:rPr lang="en-US" sz="2600" b="1" dirty="0" smtClean="0">
                <a:solidFill>
                  <a:srgbClr val="FF0000"/>
                </a:solidFill>
              </a:rPr>
              <a:t>Y</a:t>
            </a:r>
            <a:r>
              <a:rPr lang="uk-UA" sz="2600" dirty="0"/>
              <a:t>, засвідчує наявні </a:t>
            </a:r>
            <a:r>
              <a:rPr lang="uk-UA" sz="2600" b="1" i="1" dirty="0">
                <a:solidFill>
                  <a:srgbClr val="FFC000"/>
                </a:solidFill>
              </a:rPr>
              <a:t>втрати </a:t>
            </a:r>
            <a:r>
              <a:rPr lang="uk-UA" sz="2600" dirty="0"/>
              <a:t>в </a:t>
            </a:r>
            <a:r>
              <a:rPr lang="uk-UA" sz="2600" dirty="0" smtClean="0"/>
              <a:t>економіці, які можуть бути обумовлені безробіттям та неповним завантаженням виробничих потужностей</a:t>
            </a:r>
          </a:p>
          <a:p>
            <a:r>
              <a:rPr lang="uk-UA" sz="2600" dirty="0" smtClean="0"/>
              <a:t>Натомість, координати точки </a:t>
            </a:r>
            <a:r>
              <a:rPr lang="en-US" sz="2600" b="1" dirty="0" smtClean="0">
                <a:solidFill>
                  <a:srgbClr val="FF0000"/>
                </a:solidFill>
              </a:rPr>
              <a:t>S</a:t>
            </a:r>
            <a:r>
              <a:rPr lang="en-US" sz="2600" dirty="0" smtClean="0"/>
              <a:t> </a:t>
            </a:r>
            <a:r>
              <a:rPr lang="uk-UA" sz="2600" dirty="0" smtClean="0"/>
              <a:t>вказують на таке поєднання виробництва гармат і масла, що за даних технологічних умов у суспільстві неможливе.</a:t>
            </a:r>
          </a:p>
          <a:p>
            <a:r>
              <a:rPr lang="uk-UA" sz="2600" dirty="0" smtClean="0"/>
              <a:t>Крива трансформації може бути корисною при порівнянні </a:t>
            </a:r>
            <a:r>
              <a:rPr lang="uk-UA" sz="2600" i="1" dirty="0" smtClean="0">
                <a:solidFill>
                  <a:srgbClr val="FFC000"/>
                </a:solidFill>
              </a:rPr>
              <a:t>виробничих можливостей різних країн</a:t>
            </a:r>
            <a:r>
              <a:rPr lang="uk-UA" sz="2600" dirty="0" smtClean="0"/>
              <a:t>;  при дослідженні  вибору суспільства між </a:t>
            </a:r>
            <a:r>
              <a:rPr lang="uk-UA" sz="2600" i="1" dirty="0" smtClean="0">
                <a:solidFill>
                  <a:srgbClr val="FFC000"/>
                </a:solidFill>
              </a:rPr>
              <a:t>споживанням</a:t>
            </a:r>
            <a:r>
              <a:rPr lang="uk-UA" sz="2600" dirty="0" smtClean="0"/>
              <a:t> і </a:t>
            </a:r>
            <a:r>
              <a:rPr lang="uk-UA" sz="2600" i="1" dirty="0" smtClean="0">
                <a:solidFill>
                  <a:srgbClr val="FFC000"/>
                </a:solidFill>
              </a:rPr>
              <a:t>нагромадженням </a:t>
            </a:r>
            <a:endParaRPr lang="uk-UA" sz="26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49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8092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r>
              <a:rPr lang="uk-UA" dirty="0"/>
              <a:t>2.4. Альтернативна вартість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r>
              <a:rPr lang="uk-UA" dirty="0" smtClean="0"/>
              <a:t>Останній стовпчик табл. 2.1. вказує на кількість гармат, від якої суспільство має відмовитися, щоб виготовити додатковий 1 млн. масла. Тобто, ціна масла в даному випадку виражена у гарматах, а не в грошовій одиниці</a:t>
            </a:r>
          </a:p>
          <a:p>
            <a:r>
              <a:rPr lang="uk-UA" dirty="0" smtClean="0"/>
              <a:t>Ціна, таким чином, може розглядатися як </a:t>
            </a:r>
            <a:r>
              <a:rPr lang="uk-UA" b="1" dirty="0" smtClean="0">
                <a:solidFill>
                  <a:srgbClr val="FFC000"/>
                </a:solidFill>
              </a:rPr>
              <a:t>альтернативна вартість</a:t>
            </a:r>
            <a:r>
              <a:rPr lang="uk-UA" dirty="0" smtClean="0"/>
              <a:t>, або як </a:t>
            </a:r>
            <a:r>
              <a:rPr lang="uk-UA" i="1" dirty="0" smtClean="0">
                <a:solidFill>
                  <a:srgbClr val="FFC000"/>
                </a:solidFill>
              </a:rPr>
              <a:t>втрати альтернативних можливостей </a:t>
            </a:r>
            <a:r>
              <a:rPr lang="uk-UA" dirty="0" smtClean="0"/>
              <a:t>(</a:t>
            </a:r>
            <a:r>
              <a:rPr lang="en-US" i="1" dirty="0" smtClean="0">
                <a:solidFill>
                  <a:srgbClr val="FFC000"/>
                </a:solidFill>
              </a:rPr>
              <a:t>opportunity cost </a:t>
            </a:r>
            <a:r>
              <a:rPr lang="en-US" dirty="0" smtClean="0"/>
              <a:t>– </a:t>
            </a:r>
            <a:r>
              <a:rPr lang="uk-UA" dirty="0" smtClean="0"/>
              <a:t>англ.)</a:t>
            </a:r>
          </a:p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Втрати альтернативних можливостей </a:t>
            </a:r>
            <a:r>
              <a:rPr lang="uk-UA" dirty="0" smtClean="0"/>
              <a:t>певного блага – це кількість іншого (інших) благ, від виробництва яких слід було відмовитися на користь першого</a:t>
            </a:r>
          </a:p>
          <a:p>
            <a:r>
              <a:rPr lang="uk-UA" dirty="0" smtClean="0"/>
              <a:t>Отже, ціна товару може бути втілена не тільки у звичних грошах, але й </a:t>
            </a:r>
            <a:r>
              <a:rPr lang="uk-UA" i="1" dirty="0" smtClean="0">
                <a:solidFill>
                  <a:srgbClr val="FFC000"/>
                </a:solidFill>
              </a:rPr>
              <a:t>товарах</a:t>
            </a:r>
            <a:r>
              <a:rPr lang="uk-UA" dirty="0" smtClean="0"/>
              <a:t>, </a:t>
            </a:r>
            <a:r>
              <a:rPr lang="uk-UA" i="1" dirty="0" smtClean="0">
                <a:solidFill>
                  <a:srgbClr val="FFC000"/>
                </a:solidFill>
              </a:rPr>
              <a:t>втраченому часі</a:t>
            </a:r>
          </a:p>
          <a:p>
            <a:r>
              <a:rPr lang="uk-UA" dirty="0" smtClean="0"/>
              <a:t>Якою б справою не займався економічний суб'єкт, він завжди буде мати втрати альтернативних можливостей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9546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/>
              <a:t>2.5.Координація вибору в господарських системах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712968" cy="5301208"/>
          </a:xfrm>
        </p:spPr>
        <p:txBody>
          <a:bodyPr>
            <a:noAutofit/>
          </a:bodyPr>
          <a:lstStyle/>
          <a:p>
            <a:r>
              <a:rPr lang="uk-UA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ГОСПОДАРСЬКА СИСТЕМА </a:t>
            </a:r>
            <a:r>
              <a:rPr lang="uk-UA" sz="2500" dirty="0" smtClean="0"/>
              <a:t>– особливим чином впорядкований взаємозв'язок між виробниками і споживачами матеріальних і нематеріальних благ  </a:t>
            </a:r>
          </a:p>
          <a:p>
            <a:r>
              <a:rPr lang="uk-UA" sz="2500" dirty="0" smtClean="0"/>
              <a:t>Економічна теорія розглядає два способи координації вибору в процесі господарської діяльності: </a:t>
            </a:r>
            <a:r>
              <a:rPr lang="uk-UA" sz="2500" i="1" dirty="0" smtClean="0">
                <a:solidFill>
                  <a:srgbClr val="FFC000"/>
                </a:solidFill>
              </a:rPr>
              <a:t>спонтанний  (стихійний) порядок</a:t>
            </a:r>
            <a:r>
              <a:rPr lang="uk-UA" sz="2500" dirty="0" smtClean="0"/>
              <a:t> та </a:t>
            </a:r>
            <a:r>
              <a:rPr lang="uk-UA" sz="2500" i="1" dirty="0" smtClean="0">
                <a:solidFill>
                  <a:srgbClr val="FFC000"/>
                </a:solidFill>
              </a:rPr>
              <a:t>ієрархію</a:t>
            </a:r>
          </a:p>
          <a:p>
            <a:r>
              <a:rPr lang="uk-UA" sz="2500" b="1" i="1" dirty="0" smtClean="0">
                <a:solidFill>
                  <a:srgbClr val="FFC000"/>
                </a:solidFill>
              </a:rPr>
              <a:t>Спонтанний порядок </a:t>
            </a:r>
            <a:r>
              <a:rPr lang="uk-UA" sz="2500" dirty="0"/>
              <a:t>передає необхідну </a:t>
            </a:r>
            <a:r>
              <a:rPr lang="uk-UA" sz="2500" dirty="0" smtClean="0"/>
              <a:t>інформацію виробникам і споживачам через </a:t>
            </a:r>
            <a:r>
              <a:rPr lang="uk-UA" sz="2500" dirty="0" smtClean="0">
                <a:solidFill>
                  <a:srgbClr val="FF0000"/>
                </a:solidFill>
              </a:rPr>
              <a:t>ціни</a:t>
            </a:r>
            <a:r>
              <a:rPr lang="uk-UA" sz="2500" dirty="0" smtClean="0"/>
              <a:t>. Отримана інформація координує їхню діяльність у бажаному для них руслі: для максимізації корисності (доходу), чи мінімізації витрат. </a:t>
            </a:r>
            <a:r>
              <a:rPr lang="uk-UA" sz="2500" i="1" dirty="0" smtClean="0">
                <a:solidFill>
                  <a:srgbClr val="FFC000"/>
                </a:solidFill>
              </a:rPr>
              <a:t>Інформація</a:t>
            </a:r>
            <a:r>
              <a:rPr lang="uk-UA" sz="2500" i="1" dirty="0" smtClean="0">
                <a:solidFill>
                  <a:srgbClr val="FF0000"/>
                </a:solidFill>
              </a:rPr>
              <a:t> </a:t>
            </a:r>
            <a:r>
              <a:rPr lang="uk-UA" sz="2500" dirty="0" smtClean="0"/>
              <a:t>щодо наявних ресурсів і щодо переваг споживачів </a:t>
            </a:r>
            <a:r>
              <a:rPr lang="uk-UA" sz="2500" i="1" dirty="0" smtClean="0">
                <a:solidFill>
                  <a:srgbClr val="FFC000"/>
                </a:solidFill>
              </a:rPr>
              <a:t>розсіяна</a:t>
            </a:r>
            <a:r>
              <a:rPr lang="uk-UA" sz="2500" dirty="0" smtClean="0"/>
              <a:t> і не перебуває у єдиному інформаційному центрі</a:t>
            </a:r>
            <a:endParaRPr lang="uk-UA" sz="2500" dirty="0"/>
          </a:p>
        </p:txBody>
      </p:sp>
    </p:spTree>
    <p:extLst>
      <p:ext uri="{BB962C8B-B14F-4D97-AF65-F5344CB8AC3E}">
        <p14:creationId xmlns:p14="http://schemas.microsoft.com/office/powerpoint/2010/main" val="259986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lnSpcReduction="10000"/>
          </a:bodyPr>
          <a:lstStyle/>
          <a:p>
            <a:r>
              <a:rPr lang="uk-UA" sz="2600" b="1" i="1" dirty="0" smtClean="0">
                <a:solidFill>
                  <a:srgbClr val="FFC000"/>
                </a:solidFill>
              </a:rPr>
              <a:t>Ієрархія – </a:t>
            </a:r>
            <a:r>
              <a:rPr lang="uk-UA" sz="2600" dirty="0" smtClean="0"/>
              <a:t>система </a:t>
            </a:r>
            <a:r>
              <a:rPr lang="uk-UA" sz="2600" dirty="0" smtClean="0">
                <a:solidFill>
                  <a:srgbClr val="FF0000"/>
                </a:solidFill>
              </a:rPr>
              <a:t>наказів і доручень</a:t>
            </a:r>
            <a:r>
              <a:rPr lang="uk-UA" sz="2600" dirty="0" smtClean="0"/>
              <a:t>, що скеровуються зверху вниз , від певного інформаційного центру до безпосередніх виконавців (виробників)  </a:t>
            </a:r>
          </a:p>
          <a:p>
            <a:r>
              <a:rPr lang="uk-UA" sz="2600" b="1" dirty="0" smtClean="0">
                <a:solidFill>
                  <a:srgbClr val="FFFF00"/>
                </a:solidFill>
              </a:rPr>
              <a:t>Наприклад</a:t>
            </a:r>
            <a:r>
              <a:rPr lang="uk-UA" sz="2600" dirty="0" smtClean="0"/>
              <a:t>, первісна община чи командно-адміністративна система в СРСР. В особі </a:t>
            </a:r>
            <a:r>
              <a:rPr lang="uk-UA" sz="2600" dirty="0" err="1" smtClean="0"/>
              <a:t>Госплану</a:t>
            </a:r>
            <a:r>
              <a:rPr lang="uk-UA" sz="2600" dirty="0" smtClean="0"/>
              <a:t> держава віддавала накази: що, як і за допомогою яких ресурсів виробляти і, навіть, де реалізовувати створений продукт</a:t>
            </a:r>
          </a:p>
          <a:p>
            <a:r>
              <a:rPr lang="uk-UA" sz="2600" dirty="0" smtClean="0"/>
              <a:t>Координація вибору залежить від </a:t>
            </a:r>
            <a:r>
              <a:rPr lang="uk-UA" sz="2600" b="1" i="1" dirty="0" err="1" smtClean="0">
                <a:solidFill>
                  <a:srgbClr val="FFC000"/>
                </a:solidFill>
              </a:rPr>
              <a:t>трансакційних</a:t>
            </a:r>
            <a:r>
              <a:rPr lang="uk-UA" sz="2600" b="1" i="1" dirty="0" smtClean="0">
                <a:solidFill>
                  <a:srgbClr val="FFC000"/>
                </a:solidFill>
              </a:rPr>
              <a:t> видатків, </a:t>
            </a:r>
            <a:r>
              <a:rPr lang="uk-UA" sz="2600" dirty="0" smtClean="0"/>
              <a:t>що стосуються не стільки виробництва,  скільки супутніх до нього витрат. </a:t>
            </a:r>
          </a:p>
          <a:p>
            <a:r>
              <a:rPr lang="uk-UA" sz="2600" dirty="0" smtClean="0"/>
              <a:t>Термін </a:t>
            </a:r>
            <a:r>
              <a:rPr lang="uk-UA" sz="2600" b="1" i="1" dirty="0">
                <a:solidFill>
                  <a:srgbClr val="FFC000"/>
                </a:solidFill>
              </a:rPr>
              <a:t>«</a:t>
            </a:r>
            <a:r>
              <a:rPr lang="uk-UA" sz="2600" b="1" i="1" dirty="0" err="1">
                <a:solidFill>
                  <a:srgbClr val="FFC000"/>
                </a:solidFill>
              </a:rPr>
              <a:t>трансакційні</a:t>
            </a:r>
            <a:r>
              <a:rPr lang="uk-UA" sz="2600" b="1" i="1" dirty="0">
                <a:solidFill>
                  <a:srgbClr val="FFC000"/>
                </a:solidFill>
              </a:rPr>
              <a:t>  видатки» </a:t>
            </a:r>
            <a:r>
              <a:rPr lang="uk-UA" sz="2600" dirty="0" smtClean="0"/>
              <a:t>до економічної науки запровадив </a:t>
            </a:r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Рональд </a:t>
            </a:r>
            <a:r>
              <a:rPr lang="uk-UA" sz="26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Коуз</a:t>
            </a:r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dirty="0" smtClean="0"/>
              <a:t>у праці «</a:t>
            </a:r>
            <a:r>
              <a:rPr lang="uk-UA" sz="2600" i="1" dirty="0" smtClean="0">
                <a:solidFill>
                  <a:srgbClr val="FFC000"/>
                </a:solidFill>
              </a:rPr>
              <a:t>Природа фірми</a:t>
            </a:r>
            <a:r>
              <a:rPr lang="uk-UA" sz="2600" dirty="0" smtClean="0"/>
              <a:t>» (1937)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290826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48072"/>
          </a:xfrm>
        </p:spPr>
        <p:txBody>
          <a:bodyPr/>
          <a:lstStyle/>
          <a:p>
            <a:r>
              <a:rPr lang="uk-UA" dirty="0" smtClean="0"/>
              <a:t>Найважливіші </a:t>
            </a:r>
            <a:r>
              <a:rPr lang="uk-UA" dirty="0" err="1" smtClean="0"/>
              <a:t>трансакційні</a:t>
            </a:r>
            <a:r>
              <a:rPr lang="uk-UA" dirty="0" smtClean="0"/>
              <a:t> видатки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620271"/>
              </p:ext>
            </p:extLst>
          </p:nvPr>
        </p:nvGraphicFramePr>
        <p:xfrm>
          <a:off x="457200" y="980728"/>
          <a:ext cx="82296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810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>Тема 2. Основи суспільного виробництва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2.1.Суспільне виробництво і багатство суспільства</a:t>
            </a:r>
          </a:p>
          <a:p>
            <a:r>
              <a:rPr lang="uk-UA" sz="3200" dirty="0" smtClean="0"/>
              <a:t>2.2.Стадії руху національного продукту: виробництво, обмін, розподіл і споживання</a:t>
            </a:r>
          </a:p>
          <a:p>
            <a:r>
              <a:rPr lang="uk-UA" sz="3200" dirty="0" smtClean="0"/>
              <a:t>2.3.Технологічний вибір в економіці. Крива виробничих можливостей</a:t>
            </a:r>
          </a:p>
          <a:p>
            <a:r>
              <a:rPr lang="uk-UA" sz="3200" dirty="0" smtClean="0"/>
              <a:t>2.4. Альтернативна вартість</a:t>
            </a:r>
          </a:p>
          <a:p>
            <a:r>
              <a:rPr lang="uk-UA" sz="3200" dirty="0" smtClean="0"/>
              <a:t>2.5.Координація вибору в господарських системах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Від </a:t>
            </a:r>
            <a:r>
              <a:rPr lang="uk-UA" dirty="0" err="1" smtClean="0"/>
              <a:t>трансакційних</a:t>
            </a:r>
            <a:r>
              <a:rPr lang="uk-UA" dirty="0" smtClean="0"/>
              <a:t> видатків до інституцій: Що </a:t>
            </a:r>
            <a:r>
              <a:rPr lang="uk-UA" dirty="0"/>
              <a:t>таке інституції ?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3200" b="1" i="1" dirty="0" err="1" smtClean="0">
                <a:solidFill>
                  <a:srgbClr val="FFFF00"/>
                </a:solidFill>
              </a:rPr>
              <a:t>Трансакційні</a:t>
            </a:r>
            <a:r>
              <a:rPr lang="uk-UA" sz="3200" b="1" i="1" dirty="0" smtClean="0">
                <a:solidFill>
                  <a:srgbClr val="FFFF00"/>
                </a:solidFill>
              </a:rPr>
              <a:t> видатки – це видатки експлуатації економічної системи</a:t>
            </a:r>
          </a:p>
          <a:p>
            <a:pPr algn="r"/>
            <a:r>
              <a:rPr lang="uk-UA" sz="3200" b="1" dirty="0"/>
              <a:t> </a:t>
            </a:r>
            <a:r>
              <a:rPr lang="uk-UA" sz="3200" b="1" i="1" dirty="0" err="1" smtClean="0">
                <a:solidFill>
                  <a:srgbClr val="FFFF00"/>
                </a:solidFill>
              </a:rPr>
              <a:t>Кеннет</a:t>
            </a:r>
            <a:r>
              <a:rPr lang="uk-UA" sz="3200" b="1" i="1" dirty="0" smtClean="0">
                <a:solidFill>
                  <a:srgbClr val="FFFF00"/>
                </a:solidFill>
              </a:rPr>
              <a:t> </a:t>
            </a:r>
            <a:r>
              <a:rPr lang="uk-UA" sz="3200" b="1" i="1" dirty="0" err="1" smtClean="0">
                <a:solidFill>
                  <a:srgbClr val="FFFF00"/>
                </a:solidFill>
              </a:rPr>
              <a:t>Ерроу</a:t>
            </a:r>
            <a:endParaRPr lang="uk-UA" sz="3200" b="1" i="1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solidFill>
                  <a:srgbClr val="FFFF00"/>
                </a:solidFill>
              </a:rPr>
              <a:t>«Інституції  є рамки, в межах яких люди взаємодіють один з одним» </a:t>
            </a:r>
          </a:p>
          <a:p>
            <a:pPr algn="r"/>
            <a:r>
              <a:rPr lang="uk-UA" sz="3200" b="1" i="1" dirty="0" err="1">
                <a:solidFill>
                  <a:srgbClr val="FFFF00"/>
                </a:solidFill>
              </a:rPr>
              <a:t>Дагалас</a:t>
            </a:r>
            <a:r>
              <a:rPr lang="uk-UA" sz="3200" b="1" i="1" dirty="0">
                <a:solidFill>
                  <a:srgbClr val="FFFF00"/>
                </a:solidFill>
              </a:rPr>
              <a:t> </a:t>
            </a:r>
            <a:r>
              <a:rPr lang="uk-UA" sz="3200" b="1" i="1" dirty="0" err="1">
                <a:solidFill>
                  <a:srgbClr val="FFFF00"/>
                </a:solidFill>
              </a:rPr>
              <a:t>Норт</a:t>
            </a:r>
            <a:endParaRPr lang="uk-UA" sz="32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91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uk-UA" dirty="0" smtClean="0"/>
              <a:t>Покликання інституцій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Усі економічні агенти прагнуть зменшити величину </a:t>
            </a:r>
            <a:r>
              <a:rPr lang="uk-UA" dirty="0" err="1" smtClean="0"/>
              <a:t>трансакційних</a:t>
            </a:r>
            <a:r>
              <a:rPr lang="uk-UA" dirty="0" smtClean="0"/>
              <a:t> витрат</a:t>
            </a:r>
          </a:p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Інституції</a:t>
            </a:r>
            <a:r>
              <a:rPr lang="uk-UA" dirty="0" smtClean="0"/>
              <a:t>, що виникли еволюційним шляхом в результаті усвідомленої діяльності людини, </a:t>
            </a:r>
            <a:r>
              <a:rPr lang="uk-UA" dirty="0"/>
              <a:t>знижують невизначеність, з якою зіштовхуються економічні суб'єкти у процесі своєї </a:t>
            </a:r>
            <a:r>
              <a:rPr lang="uk-UA" dirty="0" smtClean="0"/>
              <a:t>діяльності, виконують функцію мінімізації </a:t>
            </a:r>
            <a:r>
              <a:rPr lang="uk-UA" dirty="0" err="1" smtClean="0"/>
              <a:t>трансакційних</a:t>
            </a:r>
            <a:r>
              <a:rPr lang="uk-UA" dirty="0" smtClean="0"/>
              <a:t> витрат</a:t>
            </a:r>
          </a:p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Ефективність економічної системи </a:t>
            </a:r>
            <a:r>
              <a:rPr lang="uk-UA" dirty="0" smtClean="0"/>
              <a:t>має бути оцінена з точки зору економії </a:t>
            </a:r>
            <a:r>
              <a:rPr lang="uk-UA" dirty="0" err="1" smtClean="0"/>
              <a:t>трансакційних</a:t>
            </a:r>
            <a:r>
              <a:rPr lang="uk-UA" dirty="0" smtClean="0"/>
              <a:t> витрат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6500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2.1.Суспільне виробництво і багатство суспільства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525963"/>
          </a:xfrm>
        </p:spPr>
        <p:txBody>
          <a:bodyPr>
            <a:noAutofit/>
          </a:bodyPr>
          <a:lstStyle/>
          <a:p>
            <a:r>
              <a:rPr lang="uk-UA" sz="2600" dirty="0" smtClean="0">
                <a:solidFill>
                  <a:srgbClr val="FFFF00"/>
                </a:solidFill>
              </a:rPr>
              <a:t>Чи є синонімами терміни «виробництво» і «економіка»? </a:t>
            </a:r>
          </a:p>
          <a:p>
            <a:r>
              <a:rPr lang="uk-UA" sz="2600" dirty="0" smtClean="0">
                <a:solidFill>
                  <a:srgbClr val="FFC000"/>
                </a:solidFill>
              </a:rPr>
              <a:t>Економіка</a:t>
            </a:r>
            <a:r>
              <a:rPr lang="uk-UA" sz="2600" dirty="0" smtClean="0"/>
              <a:t> – синонім не слова «</a:t>
            </a:r>
            <a:r>
              <a:rPr lang="uk-UA" sz="2600" i="1" dirty="0" smtClean="0">
                <a:solidFill>
                  <a:srgbClr val="FFC000"/>
                </a:solidFill>
              </a:rPr>
              <a:t>виробництво</a:t>
            </a:r>
            <a:r>
              <a:rPr lang="uk-UA" sz="2600" dirty="0" smtClean="0"/>
              <a:t>», а терміну «</a:t>
            </a:r>
            <a:r>
              <a:rPr lang="uk-UA" sz="2600" i="1" dirty="0" smtClean="0">
                <a:solidFill>
                  <a:srgbClr val="FFC000"/>
                </a:solidFill>
              </a:rPr>
              <a:t>ринкове господарство</a:t>
            </a:r>
            <a:r>
              <a:rPr lang="uk-UA" sz="2600" dirty="0" smtClean="0"/>
              <a:t>» </a:t>
            </a:r>
          </a:p>
          <a:p>
            <a:r>
              <a:rPr lang="en-US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Sic! </a:t>
            </a:r>
            <a:r>
              <a:rPr lang="uk-UA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dirty="0"/>
              <a:t>П</a:t>
            </a:r>
            <a:r>
              <a:rPr lang="uk-UA" sz="2600" dirty="0" smtClean="0"/>
              <a:t>роблема вибору у процесі господарської діяльності стоїть перед людьми незалежно від соціального устрою </a:t>
            </a:r>
          </a:p>
          <a:p>
            <a:r>
              <a:rPr lang="uk-UA" sz="2600" b="1" dirty="0" smtClean="0">
                <a:solidFill>
                  <a:srgbClr val="FFC000"/>
                </a:solidFill>
              </a:rPr>
              <a:t>Виробництво</a:t>
            </a:r>
            <a:r>
              <a:rPr lang="uk-UA" sz="2600" dirty="0" smtClean="0"/>
              <a:t> матеріальних благ – відображає взаємодію:</a:t>
            </a:r>
          </a:p>
          <a:p>
            <a:pPr marL="0" indent="0">
              <a:buNone/>
            </a:pPr>
            <a:r>
              <a:rPr lang="uk-UA" sz="2600" dirty="0" smtClean="0"/>
              <a:t>1) людини і природи;</a:t>
            </a:r>
          </a:p>
          <a:p>
            <a:pPr marL="0" indent="0">
              <a:buNone/>
            </a:pPr>
            <a:r>
              <a:rPr lang="uk-UA" sz="2600" dirty="0" smtClean="0"/>
              <a:t>2) людей між собою у процесі їхньої господарської діяльності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C000"/>
                </a:solidFill>
              </a:rPr>
              <a:t>Виробництво </a:t>
            </a:r>
            <a:r>
              <a:rPr lang="uk-UA" dirty="0"/>
              <a:t>– цілеспрямована діяльність </a:t>
            </a:r>
            <a:r>
              <a:rPr lang="uk-UA" dirty="0" smtClean="0"/>
              <a:t>людини, що скерована на задоволення власних потреб </a:t>
            </a:r>
            <a:endParaRPr lang="uk-UA" dirty="0"/>
          </a:p>
          <a:p>
            <a:r>
              <a:rPr lang="uk-UA" dirty="0" smtClean="0"/>
              <a:t>Процес виробництва передбачає взаємодію основних </a:t>
            </a:r>
            <a:r>
              <a:rPr lang="uk-UA" b="1" dirty="0" smtClean="0">
                <a:solidFill>
                  <a:srgbClr val="FFC000"/>
                </a:solidFill>
              </a:rPr>
              <a:t>факторів виробництва </a:t>
            </a:r>
            <a:r>
              <a:rPr lang="uk-UA" dirty="0" smtClean="0">
                <a:solidFill>
                  <a:srgbClr val="FFC000"/>
                </a:solidFill>
              </a:rPr>
              <a:t>- </a:t>
            </a:r>
            <a:r>
              <a:rPr lang="uk-UA" i="1" dirty="0" smtClean="0">
                <a:solidFill>
                  <a:srgbClr val="FFC000"/>
                </a:solidFill>
              </a:rPr>
              <a:t>праці, капіталу, землі, підприємницьких здібностей</a:t>
            </a:r>
          </a:p>
          <a:p>
            <a:r>
              <a:rPr lang="uk-UA" b="1" dirty="0" smtClean="0">
                <a:solidFill>
                  <a:srgbClr val="FFC000"/>
                </a:solidFill>
              </a:rPr>
              <a:t>Ресурси</a:t>
            </a:r>
            <a:r>
              <a:rPr lang="uk-UA" dirty="0" smtClean="0">
                <a:solidFill>
                  <a:srgbClr val="FFC000"/>
                </a:solidFill>
              </a:rPr>
              <a:t> </a:t>
            </a:r>
            <a:r>
              <a:rPr lang="uk-UA" dirty="0"/>
              <a:t>– створені природою чи </a:t>
            </a:r>
            <a:r>
              <a:rPr lang="uk-UA" dirty="0" smtClean="0"/>
              <a:t>людьми </a:t>
            </a:r>
            <a:r>
              <a:rPr lang="uk-UA" i="1" dirty="0" smtClean="0">
                <a:solidFill>
                  <a:srgbClr val="FFC000"/>
                </a:solidFill>
              </a:rPr>
              <a:t>виробничі блага </a:t>
            </a:r>
            <a:r>
              <a:rPr lang="uk-UA" dirty="0" smtClean="0"/>
              <a:t>які є основою  виробництва </a:t>
            </a:r>
            <a:r>
              <a:rPr lang="uk-UA" i="1" dirty="0" smtClean="0">
                <a:solidFill>
                  <a:srgbClr val="FFC000"/>
                </a:solidFill>
              </a:rPr>
              <a:t>споживчих благ </a:t>
            </a:r>
            <a:r>
              <a:rPr lang="uk-UA" dirty="0" smtClean="0"/>
              <a:t>(кінцевих товарів та послуг) для задоволення потреб людини </a:t>
            </a:r>
          </a:p>
          <a:p>
            <a:r>
              <a:rPr lang="uk-UA" b="1" dirty="0" smtClean="0">
                <a:solidFill>
                  <a:srgbClr val="FFC000"/>
                </a:solidFill>
              </a:rPr>
              <a:t>Потреби людини </a:t>
            </a:r>
            <a:r>
              <a:rPr lang="uk-UA" dirty="0" smtClean="0"/>
              <a:t>– це стан невдоволення, який вона прагне подолати за допомогою виробничої діяльності. Потреби людини не є постійними, вони мають тенденцію до розширення та еволюції в процесі історичного розвитку</a:t>
            </a:r>
          </a:p>
          <a:p>
            <a:r>
              <a:rPr lang="uk-UA" b="1" dirty="0" smtClean="0">
                <a:solidFill>
                  <a:srgbClr val="FFC000"/>
                </a:solidFill>
              </a:rPr>
              <a:t>Благо</a:t>
            </a:r>
            <a:r>
              <a:rPr lang="uk-UA" dirty="0" smtClean="0"/>
              <a:t> – засіб для задоволення потреб. </a:t>
            </a:r>
            <a:r>
              <a:rPr lang="uk-UA" i="1" dirty="0" smtClean="0">
                <a:solidFill>
                  <a:srgbClr val="FFC000"/>
                </a:solidFill>
              </a:rPr>
              <a:t>Властивість предмету вдовольняти наші потреби</a:t>
            </a:r>
            <a:r>
              <a:rPr lang="uk-UA" dirty="0" smtClean="0"/>
              <a:t>, ще не робить його благом.  Вона </a:t>
            </a:r>
            <a:r>
              <a:rPr lang="uk-UA" i="1" dirty="0" smtClean="0">
                <a:solidFill>
                  <a:srgbClr val="FFC000"/>
                </a:solidFill>
              </a:rPr>
              <a:t>має бути усвідомлена людиною.</a:t>
            </a:r>
            <a:r>
              <a:rPr lang="uk-UA" dirty="0" smtClean="0"/>
              <a:t> </a:t>
            </a:r>
            <a:endParaRPr lang="uk-UA" dirty="0"/>
          </a:p>
          <a:p>
            <a:pPr>
              <a:buFont typeface="Wingdings" panose="05000000000000000000" pitchFamily="2" charset="2"/>
              <a:buChar char="Ø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571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Деякі критерії класифікації благ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256584"/>
          </a:xfrm>
        </p:spPr>
        <p:txBody>
          <a:bodyPr>
            <a:normAutofit/>
          </a:bodyPr>
          <a:lstStyle/>
          <a:p>
            <a:r>
              <a:rPr lang="uk-UA" sz="2600" dirty="0" smtClean="0"/>
              <a:t>З точки зору обмеженості благ щодо наших потреб - </a:t>
            </a:r>
            <a:r>
              <a:rPr lang="uk-UA" sz="2600" b="1" i="1" dirty="0" smtClean="0">
                <a:solidFill>
                  <a:srgbClr val="FFC000"/>
                </a:solidFill>
              </a:rPr>
              <a:t>економічні та неекономічні блага</a:t>
            </a:r>
            <a:r>
              <a:rPr lang="uk-UA" sz="2600" dirty="0"/>
              <a:t>;</a:t>
            </a:r>
          </a:p>
          <a:p>
            <a:r>
              <a:rPr lang="uk-UA" sz="2600" dirty="0" smtClean="0"/>
              <a:t>З точки зору прямого чи непрямого споживання – </a:t>
            </a:r>
            <a:r>
              <a:rPr lang="uk-UA" sz="2600" b="1" i="1" dirty="0">
                <a:solidFill>
                  <a:srgbClr val="FFC000"/>
                </a:solidFill>
              </a:rPr>
              <a:t>блага споживчі</a:t>
            </a:r>
            <a:r>
              <a:rPr lang="uk-UA" sz="2600" dirty="0" smtClean="0"/>
              <a:t>, які призначені для безпосереднього задоволення потреб людини (кінцеві товари і послуги) і </a:t>
            </a:r>
            <a:r>
              <a:rPr lang="uk-UA" sz="2600" b="1" i="1" dirty="0" smtClean="0">
                <a:solidFill>
                  <a:srgbClr val="FFC000"/>
                </a:solidFill>
              </a:rPr>
              <a:t>виробничі блага</a:t>
            </a:r>
            <a:r>
              <a:rPr lang="uk-UA" sz="2600" dirty="0" smtClean="0"/>
              <a:t> – ресурси, що використовуються у процесі виробництва (засоби виробництва);</a:t>
            </a:r>
          </a:p>
          <a:p>
            <a:r>
              <a:rPr lang="uk-UA" sz="2600" dirty="0" smtClean="0"/>
              <a:t>З точки зору об'єкта задоволення потреб </a:t>
            </a:r>
            <a:r>
              <a:rPr lang="uk-UA" sz="2600" b="1" i="1" dirty="0" smtClean="0">
                <a:solidFill>
                  <a:srgbClr val="FFC000"/>
                </a:solidFill>
              </a:rPr>
              <a:t>- приватні та суспільні блага</a:t>
            </a:r>
            <a:r>
              <a:rPr lang="uk-UA" sz="2600" dirty="0" smtClean="0"/>
              <a:t>;</a:t>
            </a:r>
          </a:p>
          <a:p>
            <a:r>
              <a:rPr lang="uk-UA" sz="2600" dirty="0"/>
              <a:t> </a:t>
            </a:r>
            <a:r>
              <a:rPr lang="uk-UA" sz="2600" dirty="0" smtClean="0"/>
              <a:t>З точки зору рівня задоволення потреби – </a:t>
            </a:r>
            <a:r>
              <a:rPr lang="uk-UA" sz="2600" b="1" i="1" dirty="0">
                <a:solidFill>
                  <a:srgbClr val="FFC000"/>
                </a:solidFill>
              </a:rPr>
              <a:t>матеріальні </a:t>
            </a:r>
            <a:r>
              <a:rPr lang="uk-UA" sz="2600" b="1" i="1" dirty="0" smtClean="0">
                <a:solidFill>
                  <a:srgbClr val="FFC000"/>
                </a:solidFill>
              </a:rPr>
              <a:t>та </a:t>
            </a:r>
            <a:r>
              <a:rPr lang="uk-UA" sz="2600" b="1" i="1" dirty="0">
                <a:solidFill>
                  <a:srgbClr val="FFC000"/>
                </a:solidFill>
              </a:rPr>
              <a:t>нематеріальні (духовні) блага</a:t>
            </a:r>
          </a:p>
        </p:txBody>
      </p:sp>
    </p:spTree>
    <p:extLst>
      <p:ext uri="{BB962C8B-B14F-4D97-AF65-F5344CB8AC3E}">
        <p14:creationId xmlns:p14="http://schemas.microsoft.com/office/powerpoint/2010/main" val="82367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32080"/>
            <a:ext cx="8229600" cy="6165272"/>
          </a:xfrm>
        </p:spPr>
        <p:txBody>
          <a:bodyPr>
            <a:normAutofit/>
          </a:bodyPr>
          <a:lstStyle/>
          <a:p>
            <a:r>
              <a:rPr lang="uk-UA" sz="2600" dirty="0" smtClean="0">
                <a:solidFill>
                  <a:srgbClr val="FFFF00"/>
                </a:solidFill>
              </a:rPr>
              <a:t>Чому поняття «</a:t>
            </a:r>
            <a:r>
              <a:rPr lang="uk-UA" sz="2600" b="1" i="1" dirty="0" smtClean="0">
                <a:solidFill>
                  <a:srgbClr val="FFC000"/>
                </a:solidFill>
              </a:rPr>
              <a:t>виробництво</a:t>
            </a:r>
            <a:r>
              <a:rPr lang="uk-UA" sz="2600" dirty="0" smtClean="0">
                <a:solidFill>
                  <a:srgbClr val="FFFF00"/>
                </a:solidFill>
              </a:rPr>
              <a:t>» недостатньо для з'ясування взаємодії основних факторів виробництва?</a:t>
            </a:r>
          </a:p>
          <a:p>
            <a:r>
              <a:rPr lang="uk-UA" sz="2600" dirty="0" smtClean="0"/>
              <a:t>Процес виробництва відбувається не ізольованими суб'єктами, а в умовах </a:t>
            </a:r>
            <a:r>
              <a:rPr lang="uk-UA" sz="2600" b="1" dirty="0" smtClean="0">
                <a:solidFill>
                  <a:srgbClr val="FFC000"/>
                </a:solidFill>
              </a:rPr>
              <a:t>суспільного поділу праці </a:t>
            </a:r>
            <a:r>
              <a:rPr lang="uk-UA" sz="2600" dirty="0"/>
              <a:t>та </a:t>
            </a:r>
            <a:r>
              <a:rPr lang="uk-UA" sz="2600" dirty="0" smtClean="0"/>
              <a:t>обмежень</a:t>
            </a:r>
            <a:r>
              <a:rPr lang="uk-UA" sz="2600" dirty="0"/>
              <a:t>, створених </a:t>
            </a:r>
            <a:r>
              <a:rPr lang="uk-UA" sz="2600" b="1" dirty="0">
                <a:solidFill>
                  <a:srgbClr val="FFC000"/>
                </a:solidFill>
              </a:rPr>
              <a:t>суспільними інституціями </a:t>
            </a:r>
            <a:r>
              <a:rPr lang="uk-UA" sz="2600" dirty="0"/>
              <a:t>(норми права, власність, мораль, традиції</a:t>
            </a:r>
            <a:r>
              <a:rPr lang="uk-UA" sz="2600" dirty="0" smtClean="0"/>
              <a:t>), а тому вживають термін </a:t>
            </a:r>
            <a:r>
              <a:rPr lang="uk-UA" sz="2600" b="1" i="1" dirty="0">
                <a:solidFill>
                  <a:srgbClr val="FFC000"/>
                </a:solidFill>
              </a:rPr>
              <a:t>«суспільне </a:t>
            </a:r>
            <a:r>
              <a:rPr lang="uk-UA" sz="2600" b="1" i="1" dirty="0" smtClean="0">
                <a:solidFill>
                  <a:srgbClr val="FFC000"/>
                </a:solidFill>
              </a:rPr>
              <a:t>виробництво»</a:t>
            </a:r>
          </a:p>
          <a:p>
            <a:r>
              <a:rPr lang="uk-UA" sz="2600" b="1" dirty="0" smtClean="0">
                <a:solidFill>
                  <a:srgbClr val="FFC000"/>
                </a:solidFill>
              </a:rPr>
              <a:t>Багатство </a:t>
            </a:r>
            <a:r>
              <a:rPr lang="uk-UA" sz="2600" dirty="0"/>
              <a:t>– </a:t>
            </a:r>
            <a:r>
              <a:rPr lang="uk-UA" sz="2600" dirty="0" smtClean="0"/>
              <a:t>втілена </a:t>
            </a:r>
            <a:r>
              <a:rPr lang="uk-UA" sz="2600" dirty="0"/>
              <a:t>у матеріальних благах нагромаджена </a:t>
            </a:r>
            <a:r>
              <a:rPr lang="uk-UA" sz="2600" dirty="0" smtClean="0"/>
              <a:t>минула праця попередніх </a:t>
            </a:r>
            <a:r>
              <a:rPr lang="uk-UA" sz="2600" dirty="0"/>
              <a:t>та </a:t>
            </a:r>
            <a:r>
              <a:rPr lang="uk-UA" sz="2600" dirty="0" smtClean="0"/>
              <a:t>теперішнього поколінь</a:t>
            </a:r>
          </a:p>
          <a:p>
            <a:r>
              <a:rPr lang="uk-UA" sz="2600" dirty="0" smtClean="0"/>
              <a:t>Багатство можна виразити як в </a:t>
            </a:r>
            <a:r>
              <a:rPr lang="uk-UA" sz="2600" i="1" dirty="0" smtClean="0">
                <a:solidFill>
                  <a:srgbClr val="FFC000"/>
                </a:solidFill>
              </a:rPr>
              <a:t>натуральній</a:t>
            </a:r>
            <a:r>
              <a:rPr lang="uk-UA" sz="2600" dirty="0" smtClean="0"/>
              <a:t>, так і  в </a:t>
            </a:r>
            <a:r>
              <a:rPr lang="uk-UA" sz="2600" i="1" dirty="0" smtClean="0">
                <a:solidFill>
                  <a:srgbClr val="FFC000"/>
                </a:solidFill>
              </a:rPr>
              <a:t>грошовій</a:t>
            </a:r>
            <a:r>
              <a:rPr lang="uk-UA" sz="2600" dirty="0" smtClean="0"/>
              <a:t> формі, проте  багатство переважно </a:t>
            </a:r>
            <a:r>
              <a:rPr lang="uk-UA" sz="2600" i="1" dirty="0" smtClean="0">
                <a:solidFill>
                  <a:srgbClr val="FFC000"/>
                </a:solidFill>
              </a:rPr>
              <a:t>нормативна категорія</a:t>
            </a:r>
            <a:r>
              <a:rPr lang="uk-UA" sz="2600" dirty="0" smtClean="0"/>
              <a:t>, а тому поза оціночними судженнями людини щодо благ не існує 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2186973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94122"/>
          </a:xfrm>
        </p:spPr>
        <p:txBody>
          <a:bodyPr>
            <a:normAutofit fontScale="90000"/>
          </a:bodyPr>
          <a:lstStyle/>
          <a:p>
            <a:r>
              <a:rPr lang="uk-UA" dirty="0"/>
              <a:t>2.2.Стадії руху національного продукту: виробництво, </a:t>
            </a:r>
            <a:r>
              <a:rPr lang="uk-UA" dirty="0" smtClean="0"/>
              <a:t>обмін, розподіл </a:t>
            </a:r>
            <a:r>
              <a:rPr lang="uk-UA" dirty="0"/>
              <a:t>і споживання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uk-UA" dirty="0" smtClean="0"/>
              <a:t>У процесі суспільного виробництва створюється валовий національний продукт, який у своєму русі проходить через взаємозв'язані стадії  - </a:t>
            </a:r>
            <a:r>
              <a:rPr lang="uk-UA" b="1" i="1" dirty="0" smtClean="0">
                <a:solidFill>
                  <a:srgbClr val="FFC000"/>
                </a:solidFill>
              </a:rPr>
              <a:t>виробництво, обмін, розподіл  і споживання</a:t>
            </a:r>
          </a:p>
          <a:p>
            <a:endParaRPr lang="uk-UA" b="1" i="1" dirty="0" smtClean="0">
              <a:solidFill>
                <a:srgbClr val="FFC000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940455164"/>
              </p:ext>
            </p:extLst>
          </p:nvPr>
        </p:nvGraphicFramePr>
        <p:xfrm>
          <a:off x="323528" y="2996952"/>
          <a:ext cx="8568952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357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4942"/>
          </a:xfrm>
        </p:spPr>
        <p:txBody>
          <a:bodyPr/>
          <a:lstStyle/>
          <a:p>
            <a:pPr algn="ctr"/>
            <a:r>
              <a:rPr lang="uk-UA" dirty="0" smtClean="0"/>
              <a:t>ВИРОБНИЦТВО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Виробництво</a:t>
            </a:r>
            <a:r>
              <a:rPr lang="uk-UA" sz="2600" dirty="0" smtClean="0"/>
              <a:t> - вихідний пункт створення матеріальних і нематеріальних благ</a:t>
            </a:r>
            <a:endParaRPr lang="en-US" sz="2600" b="1" i="1" dirty="0" smtClean="0">
              <a:solidFill>
                <a:srgbClr val="FFC000"/>
              </a:solidFill>
            </a:endParaRPr>
          </a:p>
          <a:p>
            <a:r>
              <a:rPr lang="uk-UA" sz="2600" dirty="0" smtClean="0"/>
              <a:t>Створені в процесі виробництва блага завершують свій рух у споживанні</a:t>
            </a:r>
          </a:p>
          <a:p>
            <a:r>
              <a:rPr lang="en-US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NB!</a:t>
            </a:r>
            <a:r>
              <a:rPr lang="en-US" sz="2600" dirty="0" smtClean="0"/>
              <a:t> </a:t>
            </a:r>
            <a:r>
              <a:rPr lang="uk-UA" sz="2600" i="1" dirty="0" smtClean="0">
                <a:solidFill>
                  <a:srgbClr val="FFC000"/>
                </a:solidFill>
              </a:rPr>
              <a:t>Споживання</a:t>
            </a:r>
            <a:r>
              <a:rPr lang="uk-UA" sz="2600" dirty="0" smtClean="0"/>
              <a:t> є кінцевою метою виробництва в неринкових системах господарювання</a:t>
            </a:r>
          </a:p>
          <a:p>
            <a:r>
              <a:rPr lang="uk-UA" sz="2600" dirty="0" smtClean="0"/>
              <a:t>Метою процесу виробництва в ринковій економіці є отримання </a:t>
            </a:r>
            <a:r>
              <a:rPr lang="uk-UA" sz="2600" b="1" i="1" dirty="0" smtClean="0">
                <a:solidFill>
                  <a:srgbClr val="FFC000"/>
                </a:solidFill>
              </a:rPr>
              <a:t>прибутку, </a:t>
            </a:r>
            <a:r>
              <a:rPr lang="uk-UA" sz="2600" dirty="0" smtClean="0"/>
              <a:t>а отже </a:t>
            </a:r>
            <a:r>
              <a:rPr lang="uk-UA" sz="2600" i="1" dirty="0" smtClean="0">
                <a:solidFill>
                  <a:srgbClr val="FFC000"/>
                </a:solidFill>
              </a:rPr>
              <a:t>кінцева</a:t>
            </a:r>
            <a:r>
              <a:rPr lang="uk-UA" sz="2600" dirty="0" smtClean="0"/>
              <a:t> і </a:t>
            </a:r>
            <a:r>
              <a:rPr lang="uk-UA" sz="2600" i="1" dirty="0" smtClean="0">
                <a:solidFill>
                  <a:srgbClr val="FFC000"/>
                </a:solidFill>
              </a:rPr>
              <a:t>безпосередня</a:t>
            </a:r>
            <a:r>
              <a:rPr lang="uk-UA" sz="2600" dirty="0" smtClean="0"/>
              <a:t> мета процесу виробництва в ринковій економіці можуть не співпадати</a:t>
            </a:r>
          </a:p>
          <a:p>
            <a:pPr marL="0" indent="0" algn="r">
              <a:buNone/>
            </a:pPr>
            <a:r>
              <a:rPr lang="uk-UA" sz="2600" i="1" dirty="0" smtClean="0">
                <a:solidFill>
                  <a:srgbClr val="FFFF00"/>
                </a:solidFill>
              </a:rPr>
              <a:t>«Прагнення прибутку – це саме те, що забезпечує використання ресурсів найбільш ефективно»</a:t>
            </a:r>
          </a:p>
          <a:p>
            <a:pPr marL="0" indent="0" algn="r">
              <a:buNone/>
            </a:pPr>
            <a:r>
              <a:rPr lang="uk-UA" sz="2600" i="1" dirty="0" smtClean="0">
                <a:solidFill>
                  <a:srgbClr val="FFFF00"/>
                </a:solidFill>
              </a:rPr>
              <a:t>Фрідріх фон </a:t>
            </a:r>
            <a:r>
              <a:rPr lang="uk-UA" sz="2600" i="1" dirty="0" err="1" smtClean="0">
                <a:solidFill>
                  <a:srgbClr val="FFFF00"/>
                </a:solidFill>
              </a:rPr>
              <a:t>Ґайєк</a:t>
            </a:r>
            <a:endParaRPr lang="uk-UA" sz="2600" i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983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4942"/>
          </a:xfrm>
        </p:spPr>
        <p:txBody>
          <a:bodyPr/>
          <a:lstStyle/>
          <a:p>
            <a:pPr algn="ctr"/>
            <a:r>
              <a:rPr lang="uk-UA" dirty="0" smtClean="0"/>
              <a:t>ОБМІН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72608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Обмін </a:t>
            </a:r>
            <a:r>
              <a:rPr lang="uk-UA" sz="2600" dirty="0" smtClean="0"/>
              <a:t>– стадія руху національного продукту, що сприяє переміщенню у просторі  економічних благ з метою покращення задоволення потреб людини </a:t>
            </a:r>
          </a:p>
          <a:p>
            <a:r>
              <a:rPr lang="uk-UA" sz="2600" b="1" dirty="0" smtClean="0">
                <a:solidFill>
                  <a:srgbClr val="FFC000"/>
                </a:solidFill>
              </a:rPr>
              <a:t>Вільний обмін ресурсами </a:t>
            </a:r>
            <a:r>
              <a:rPr lang="uk-UA" sz="2600" dirty="0" smtClean="0"/>
              <a:t>є важливим елементом виникнення ринкової економіки. Він сприяє формуванню механізму вільного ціноутворення, що скеровує економічні суб'єкти ефективно використовувати ресурси</a:t>
            </a:r>
          </a:p>
          <a:p>
            <a:r>
              <a:rPr lang="en-US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NB!</a:t>
            </a:r>
            <a:r>
              <a:rPr lang="en-US" sz="2600" dirty="0" smtClean="0"/>
              <a:t> </a:t>
            </a:r>
            <a:r>
              <a:rPr lang="uk-UA" sz="2600" i="1" dirty="0" smtClean="0">
                <a:solidFill>
                  <a:srgbClr val="FFC000"/>
                </a:solidFill>
              </a:rPr>
              <a:t>Суспільний поділ праці, спеціалізація і обмін  </a:t>
            </a:r>
            <a:r>
              <a:rPr lang="uk-UA" sz="2600" dirty="0" smtClean="0"/>
              <a:t>можуть існувати також у ієрархічних неринкових системах, але тільки вільний обмін є атрибутом ринку </a:t>
            </a:r>
          </a:p>
          <a:p>
            <a:endParaRPr lang="uk-UA" sz="2600" i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51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1027</TotalTime>
  <Words>1460</Words>
  <Application>Microsoft Office PowerPoint</Application>
  <PresentationFormat>Экран (4:3)</PresentationFormat>
  <Paragraphs>137</Paragraphs>
  <Slides>21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Паркет</vt:lpstr>
      <vt:lpstr>ЕКОНОМІЧНА ТЕОРІЯ</vt:lpstr>
      <vt:lpstr>    Тема 2. Основи суспільного виробництва </vt:lpstr>
      <vt:lpstr>2.1.Суспільне виробництво і багатство суспільства</vt:lpstr>
      <vt:lpstr>Презентация PowerPoint</vt:lpstr>
      <vt:lpstr>Деякі критерії класифікації благ</vt:lpstr>
      <vt:lpstr>Презентация PowerPoint</vt:lpstr>
      <vt:lpstr>2.2.Стадії руху національного продукту: виробництво, обмін, розподіл і споживання</vt:lpstr>
      <vt:lpstr>ВИРОБНИЦТВО</vt:lpstr>
      <vt:lpstr>ОБМІН</vt:lpstr>
      <vt:lpstr>РОЗПОДІЛ</vt:lpstr>
      <vt:lpstr>СПОЖИВАННЯ</vt:lpstr>
      <vt:lpstr>2.3.Технологічний вибір в економіці.  Крива виробничих можливостей</vt:lpstr>
      <vt:lpstr>Таблиця 2.1. Альтернативні можливості виробництва масла і гармат</vt:lpstr>
      <vt:lpstr>Крива виробничих можливостей  (крива трансформації)</vt:lpstr>
      <vt:lpstr>Презентация PowerPoint</vt:lpstr>
      <vt:lpstr>         2.4. Альтернативна вартість</vt:lpstr>
      <vt:lpstr>  2.5.Координація вибору в господарських системах</vt:lpstr>
      <vt:lpstr>Презентация PowerPoint</vt:lpstr>
      <vt:lpstr>Найважливіші трансакційні видатки</vt:lpstr>
      <vt:lpstr>Від трансакційних видатків до інституцій: Що таке інституції ?</vt:lpstr>
      <vt:lpstr>Покликання інституцій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92</cp:revision>
  <dcterms:created xsi:type="dcterms:W3CDTF">2022-09-14T17:34:50Z</dcterms:created>
  <dcterms:modified xsi:type="dcterms:W3CDTF">2022-10-02T19:38:02Z</dcterms:modified>
</cp:coreProperties>
</file>