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4" d="100"/>
          <a:sy n="74" d="100"/>
        </p:scale>
        <p:origin x="-186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6BB2E665-B20F-42F8-9BD0-CBE9FB5AFD45}" type="datetimeFigureOut">
              <a:rPr lang="uk-UA" smtClean="0"/>
              <a:t>13.03.2024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01184B67-62D1-42C0-9D05-521212630943}" type="slidenum">
              <a:rPr lang="uk-UA" smtClean="0"/>
              <a:t>‹#›</a:t>
            </a:fld>
            <a:endParaRPr lang="uk-UA"/>
          </a:p>
        </p:txBody>
      </p:sp>
    </p:spTree>
    <p:extLst>
      <p:ext uri="{BB962C8B-B14F-4D97-AF65-F5344CB8AC3E}">
        <p14:creationId xmlns:p14="http://schemas.microsoft.com/office/powerpoint/2010/main" val="151453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6BB2E665-B20F-42F8-9BD0-CBE9FB5AFD45}" type="datetimeFigureOut">
              <a:rPr lang="uk-UA" smtClean="0"/>
              <a:t>13.03.2024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01184B67-62D1-42C0-9D05-521212630943}" type="slidenum">
              <a:rPr lang="uk-UA" smtClean="0"/>
              <a:t>‹#›</a:t>
            </a:fld>
            <a:endParaRPr lang="uk-UA"/>
          </a:p>
        </p:txBody>
      </p:sp>
    </p:spTree>
    <p:extLst>
      <p:ext uri="{BB962C8B-B14F-4D97-AF65-F5344CB8AC3E}">
        <p14:creationId xmlns:p14="http://schemas.microsoft.com/office/powerpoint/2010/main" val="996380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6BB2E665-B20F-42F8-9BD0-CBE9FB5AFD45}" type="datetimeFigureOut">
              <a:rPr lang="uk-UA" smtClean="0"/>
              <a:t>13.03.2024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01184B67-62D1-42C0-9D05-521212630943}" type="slidenum">
              <a:rPr lang="uk-UA" smtClean="0"/>
              <a:t>‹#›</a:t>
            </a:fld>
            <a:endParaRPr lang="uk-UA"/>
          </a:p>
        </p:txBody>
      </p:sp>
    </p:spTree>
    <p:extLst>
      <p:ext uri="{BB962C8B-B14F-4D97-AF65-F5344CB8AC3E}">
        <p14:creationId xmlns:p14="http://schemas.microsoft.com/office/powerpoint/2010/main" val="1668554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6BB2E665-B20F-42F8-9BD0-CBE9FB5AFD45}" type="datetimeFigureOut">
              <a:rPr lang="uk-UA" smtClean="0"/>
              <a:t>13.03.2024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01184B67-62D1-42C0-9D05-521212630943}" type="slidenum">
              <a:rPr lang="uk-UA" smtClean="0"/>
              <a:t>‹#›</a:t>
            </a:fld>
            <a:endParaRPr lang="uk-UA"/>
          </a:p>
        </p:txBody>
      </p:sp>
    </p:spTree>
    <p:extLst>
      <p:ext uri="{BB962C8B-B14F-4D97-AF65-F5344CB8AC3E}">
        <p14:creationId xmlns:p14="http://schemas.microsoft.com/office/powerpoint/2010/main" val="1382789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BB2E665-B20F-42F8-9BD0-CBE9FB5AFD45}" type="datetimeFigureOut">
              <a:rPr lang="uk-UA" smtClean="0"/>
              <a:t>13.03.2024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01184B67-62D1-42C0-9D05-521212630943}" type="slidenum">
              <a:rPr lang="uk-UA" smtClean="0"/>
              <a:t>‹#›</a:t>
            </a:fld>
            <a:endParaRPr lang="uk-UA"/>
          </a:p>
        </p:txBody>
      </p:sp>
    </p:spTree>
    <p:extLst>
      <p:ext uri="{BB962C8B-B14F-4D97-AF65-F5344CB8AC3E}">
        <p14:creationId xmlns:p14="http://schemas.microsoft.com/office/powerpoint/2010/main" val="257628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6BB2E665-B20F-42F8-9BD0-CBE9FB5AFD45}" type="datetimeFigureOut">
              <a:rPr lang="uk-UA" smtClean="0"/>
              <a:t>13.03.2024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01184B67-62D1-42C0-9D05-521212630943}" type="slidenum">
              <a:rPr lang="uk-UA" smtClean="0"/>
              <a:t>‹#›</a:t>
            </a:fld>
            <a:endParaRPr lang="uk-UA"/>
          </a:p>
        </p:txBody>
      </p:sp>
    </p:spTree>
    <p:extLst>
      <p:ext uri="{BB962C8B-B14F-4D97-AF65-F5344CB8AC3E}">
        <p14:creationId xmlns:p14="http://schemas.microsoft.com/office/powerpoint/2010/main" val="577291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6BB2E665-B20F-42F8-9BD0-CBE9FB5AFD45}" type="datetimeFigureOut">
              <a:rPr lang="uk-UA" smtClean="0"/>
              <a:t>13.03.2024</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01184B67-62D1-42C0-9D05-521212630943}" type="slidenum">
              <a:rPr lang="uk-UA" smtClean="0"/>
              <a:t>‹#›</a:t>
            </a:fld>
            <a:endParaRPr lang="uk-UA"/>
          </a:p>
        </p:txBody>
      </p:sp>
    </p:spTree>
    <p:extLst>
      <p:ext uri="{BB962C8B-B14F-4D97-AF65-F5344CB8AC3E}">
        <p14:creationId xmlns:p14="http://schemas.microsoft.com/office/powerpoint/2010/main" val="1797721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6BB2E665-B20F-42F8-9BD0-CBE9FB5AFD45}" type="datetimeFigureOut">
              <a:rPr lang="uk-UA" smtClean="0"/>
              <a:t>13.03.2024</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01184B67-62D1-42C0-9D05-521212630943}" type="slidenum">
              <a:rPr lang="uk-UA" smtClean="0"/>
              <a:t>‹#›</a:t>
            </a:fld>
            <a:endParaRPr lang="uk-UA"/>
          </a:p>
        </p:txBody>
      </p:sp>
    </p:spTree>
    <p:extLst>
      <p:ext uri="{BB962C8B-B14F-4D97-AF65-F5344CB8AC3E}">
        <p14:creationId xmlns:p14="http://schemas.microsoft.com/office/powerpoint/2010/main" val="3856018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BB2E665-B20F-42F8-9BD0-CBE9FB5AFD45}" type="datetimeFigureOut">
              <a:rPr lang="uk-UA" smtClean="0"/>
              <a:t>13.03.2024</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01184B67-62D1-42C0-9D05-521212630943}" type="slidenum">
              <a:rPr lang="uk-UA" smtClean="0"/>
              <a:t>‹#›</a:t>
            </a:fld>
            <a:endParaRPr lang="uk-UA"/>
          </a:p>
        </p:txBody>
      </p:sp>
    </p:spTree>
    <p:extLst>
      <p:ext uri="{BB962C8B-B14F-4D97-AF65-F5344CB8AC3E}">
        <p14:creationId xmlns:p14="http://schemas.microsoft.com/office/powerpoint/2010/main" val="2570516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BB2E665-B20F-42F8-9BD0-CBE9FB5AFD45}" type="datetimeFigureOut">
              <a:rPr lang="uk-UA" smtClean="0"/>
              <a:t>13.03.2024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01184B67-62D1-42C0-9D05-521212630943}" type="slidenum">
              <a:rPr lang="uk-UA" smtClean="0"/>
              <a:t>‹#›</a:t>
            </a:fld>
            <a:endParaRPr lang="uk-UA"/>
          </a:p>
        </p:txBody>
      </p:sp>
    </p:spTree>
    <p:extLst>
      <p:ext uri="{BB962C8B-B14F-4D97-AF65-F5344CB8AC3E}">
        <p14:creationId xmlns:p14="http://schemas.microsoft.com/office/powerpoint/2010/main" val="50953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BB2E665-B20F-42F8-9BD0-CBE9FB5AFD45}" type="datetimeFigureOut">
              <a:rPr lang="uk-UA" smtClean="0"/>
              <a:t>13.03.2024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01184B67-62D1-42C0-9D05-521212630943}" type="slidenum">
              <a:rPr lang="uk-UA" smtClean="0"/>
              <a:t>‹#›</a:t>
            </a:fld>
            <a:endParaRPr lang="uk-UA"/>
          </a:p>
        </p:txBody>
      </p:sp>
    </p:spTree>
    <p:extLst>
      <p:ext uri="{BB962C8B-B14F-4D97-AF65-F5344CB8AC3E}">
        <p14:creationId xmlns:p14="http://schemas.microsoft.com/office/powerpoint/2010/main" val="1520886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B2E665-B20F-42F8-9BD0-CBE9FB5AFD45}" type="datetimeFigureOut">
              <a:rPr lang="uk-UA" smtClean="0"/>
              <a:t>13.03.2024</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184B67-62D1-42C0-9D05-521212630943}" type="slidenum">
              <a:rPr lang="uk-UA" smtClean="0"/>
              <a:t>‹#›</a:t>
            </a:fld>
            <a:endParaRPr lang="uk-UA"/>
          </a:p>
        </p:txBody>
      </p:sp>
    </p:spTree>
    <p:extLst>
      <p:ext uri="{BB962C8B-B14F-4D97-AF65-F5344CB8AC3E}">
        <p14:creationId xmlns:p14="http://schemas.microsoft.com/office/powerpoint/2010/main" val="20015074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x.gov.ua/baneryi/odnorazove-dobrovilne-deklaruvannya" TargetMode="External"/><Relationship Id="rId2" Type="http://schemas.openxmlformats.org/officeDocument/2006/relationships/hyperlink" Target="https://cabinet.tax.gov.u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3568" y="764704"/>
            <a:ext cx="8064896" cy="369332"/>
          </a:xfrm>
          <a:prstGeom prst="rect">
            <a:avLst/>
          </a:prstGeom>
          <a:noFill/>
        </p:spPr>
        <p:txBody>
          <a:bodyPr wrap="square" rtlCol="0">
            <a:spAutoFit/>
          </a:bodyPr>
          <a:lstStyle/>
          <a:p>
            <a:pPr algn="ctr"/>
            <a:r>
              <a:rPr lang="uk-UA" b="1" dirty="0" smtClean="0"/>
              <a:t>Податковий контроль в Україні</a:t>
            </a:r>
            <a:endParaRPr lang="uk-UA" b="1" dirty="0"/>
          </a:p>
        </p:txBody>
      </p:sp>
    </p:spTree>
    <p:extLst>
      <p:ext uri="{BB962C8B-B14F-4D97-AF65-F5344CB8AC3E}">
        <p14:creationId xmlns:p14="http://schemas.microsoft.com/office/powerpoint/2010/main" val="3479854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8136904" cy="646331"/>
          </a:xfrm>
          <a:prstGeom prst="rect">
            <a:avLst/>
          </a:prstGeom>
          <a:noFill/>
        </p:spPr>
        <p:txBody>
          <a:bodyPr wrap="square" rtlCol="0">
            <a:spAutoFit/>
          </a:bodyPr>
          <a:lstStyle/>
          <a:p>
            <a:pPr marL="342900" indent="-342900">
              <a:buAutoNum type="arabicPeriod"/>
            </a:pPr>
            <a:r>
              <a:rPr lang="uk-UA" dirty="0" smtClean="0"/>
              <a:t>Податкові перевірки </a:t>
            </a:r>
          </a:p>
          <a:p>
            <a:pPr marL="342900" indent="-342900">
              <a:buAutoNum type="arabicPeriod"/>
            </a:pPr>
            <a:r>
              <a:rPr lang="uk-UA" dirty="0" smtClean="0"/>
              <a:t>Непрямі методи контролю</a:t>
            </a:r>
            <a:endParaRPr lang="uk-UA" dirty="0"/>
          </a:p>
        </p:txBody>
      </p:sp>
    </p:spTree>
    <p:extLst>
      <p:ext uri="{BB962C8B-B14F-4D97-AF65-F5344CB8AC3E}">
        <p14:creationId xmlns:p14="http://schemas.microsoft.com/office/powerpoint/2010/main" val="2812285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692696"/>
            <a:ext cx="8784976" cy="4524315"/>
          </a:xfrm>
          <a:prstGeom prst="rect">
            <a:avLst/>
          </a:prstGeom>
        </p:spPr>
        <p:txBody>
          <a:bodyPr wrap="square">
            <a:spAutoFit/>
          </a:bodyPr>
          <a:lstStyle/>
          <a:p>
            <a:r>
              <a:rPr lang="uk-UA" dirty="0" smtClean="0">
                <a:latin typeface="Times New Roman" panose="02020603050405020304" pitchFamily="18" charset="0"/>
                <a:cs typeface="Times New Roman" panose="02020603050405020304" pitchFamily="18" charset="0"/>
              </a:rPr>
              <a:t>2. Непрямі методи контролю</a:t>
            </a:r>
          </a:p>
          <a:p>
            <a:endParaRPr lang="uk-UA" dirty="0">
              <a:latin typeface="Times New Roman" panose="02020603050405020304" pitchFamily="18" charset="0"/>
              <a:cs typeface="Times New Roman" panose="02020603050405020304" pitchFamily="18" charset="0"/>
            </a:endParaRPr>
          </a:p>
          <a:p>
            <a:r>
              <a:rPr lang="uk-UA" dirty="0" smtClean="0">
                <a:latin typeface="Times New Roman" panose="02020603050405020304" pitchFamily="18" charset="0"/>
                <a:cs typeface="Times New Roman" panose="02020603050405020304" pitchFamily="18" charset="0"/>
              </a:rPr>
              <a:t>Виявлення </a:t>
            </a:r>
            <a:r>
              <a:rPr lang="uk-UA" dirty="0">
                <a:latin typeface="Times New Roman" panose="02020603050405020304" pitchFamily="18" charset="0"/>
                <a:cs typeface="Times New Roman" panose="02020603050405020304" pitchFamily="18" charset="0"/>
              </a:rPr>
              <a:t>та запобігання ухилення від сплати податків вимагає більших зусиль, ніж простого аналіз податкових декларацій податкових агентів та потребує аналізу фінансової звітності та транзакцій фізичних та юридичних осіб для правильної оцінки їх податкових зобов’язань. </a:t>
            </a:r>
            <a:endParaRPr lang="uk-UA" dirty="0" smtClean="0">
              <a:latin typeface="Times New Roman" panose="02020603050405020304" pitchFamily="18" charset="0"/>
              <a:cs typeface="Times New Roman" panose="02020603050405020304" pitchFamily="18" charset="0"/>
            </a:endParaRPr>
          </a:p>
          <a:p>
            <a:r>
              <a:rPr lang="uk-UA" dirty="0" smtClean="0">
                <a:latin typeface="Times New Roman" panose="02020603050405020304" pitchFamily="18" charset="0"/>
                <a:cs typeface="Times New Roman" panose="02020603050405020304" pitchFamily="18" charset="0"/>
              </a:rPr>
              <a:t>Відповідно </a:t>
            </a:r>
            <a:r>
              <a:rPr lang="uk-UA" dirty="0">
                <a:latin typeface="Times New Roman" panose="02020603050405020304" pitchFamily="18" charset="0"/>
                <a:cs typeface="Times New Roman" panose="02020603050405020304" pitchFamily="18" charset="0"/>
              </a:rPr>
              <a:t>до рекомендацій від Міжнародного валютного фонду , у разі недоступності або відсутності декларації платника податків, податковій адміністрації рекомендовано використовувати непрямі методи визначення доходів осіб та його податкових зобов’язань.</a:t>
            </a:r>
          </a:p>
          <a:p>
            <a:r>
              <a:rPr lang="uk-UA" dirty="0">
                <a:latin typeface="Times New Roman" panose="02020603050405020304" pitchFamily="18" charset="0"/>
                <a:cs typeface="Times New Roman" panose="02020603050405020304" pitchFamily="18" charset="0"/>
              </a:rPr>
              <a:t>Рекомендації МВФ виділяють 5 ключових методів такого контролю:</a:t>
            </a:r>
          </a:p>
          <a:p>
            <a:r>
              <a:rPr lang="uk-UA" dirty="0">
                <a:latin typeface="Times New Roman" panose="02020603050405020304" pitchFamily="18" charset="0"/>
                <a:cs typeface="Times New Roman" panose="02020603050405020304" pitchFamily="18" charset="0"/>
              </a:rPr>
              <a:t>Метод аналізу банківських депозитів і касових витрат</a:t>
            </a:r>
          </a:p>
          <a:p>
            <a:r>
              <a:rPr lang="uk-UA" dirty="0">
                <a:latin typeface="Times New Roman" panose="02020603050405020304" pitchFamily="18" charset="0"/>
                <a:cs typeface="Times New Roman" panose="02020603050405020304" pitchFamily="18" charset="0"/>
              </a:rPr>
              <a:t>Метод підтвердження джерела походження для застосування коштів</a:t>
            </a:r>
          </a:p>
          <a:p>
            <a:r>
              <a:rPr lang="uk-UA" dirty="0" smtClean="0">
                <a:latin typeface="Times New Roman" panose="02020603050405020304" pitchFamily="18" charset="0"/>
                <a:cs typeface="Times New Roman" panose="02020603050405020304" pitchFamily="18" charset="0"/>
              </a:rPr>
              <a:t>Метод </a:t>
            </a:r>
            <a:r>
              <a:rPr lang="uk-UA" dirty="0">
                <a:latin typeface="Times New Roman" panose="02020603050405020304" pitchFamily="18" charset="0"/>
                <a:cs typeface="Times New Roman" panose="02020603050405020304" pitchFamily="18" charset="0"/>
              </a:rPr>
              <a:t>одиниць виміру та обсягів</a:t>
            </a:r>
          </a:p>
          <a:p>
            <a:r>
              <a:rPr lang="uk-UA" dirty="0">
                <a:latin typeface="Times New Roman" panose="02020603050405020304" pitchFamily="18" charset="0"/>
                <a:cs typeface="Times New Roman" panose="02020603050405020304" pitchFamily="18" charset="0"/>
              </a:rPr>
              <a:t>Запровадження непрямих методів контролю за доходами в Україні, при правильному підході, може стати важливим кроком до зменшення ухилення від сплати податків.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7672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70311" y="188640"/>
            <a:ext cx="8568952" cy="3970318"/>
          </a:xfrm>
          <a:prstGeom prst="rect">
            <a:avLst/>
          </a:prstGeom>
        </p:spPr>
        <p:txBody>
          <a:bodyPr wrap="square">
            <a:spAutoFit/>
          </a:bodyPr>
          <a:lstStyle/>
          <a:p>
            <a:pPr fontAlgn="base"/>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Податкова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амністія</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це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можливість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легалізувати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статки</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яких</a:t>
            </a:r>
            <a:r>
              <a:rPr lang="ru-RU" dirty="0">
                <a:latin typeface="Times New Roman" panose="02020603050405020304" pitchFamily="18" charset="0"/>
                <a:cs typeface="Times New Roman" panose="02020603050405020304" pitchFamily="18" charset="0"/>
              </a:rPr>
              <a:t> не </a:t>
            </a:r>
            <a:r>
              <a:rPr lang="ru-RU" dirty="0" err="1">
                <a:latin typeface="Times New Roman" panose="02020603050405020304" pitchFamily="18" charset="0"/>
                <a:cs typeface="Times New Roman" panose="02020603050405020304" pitchFamily="18" charset="0"/>
              </a:rPr>
              <a:t>були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сплачені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сплачені</a:t>
            </a:r>
            <a:r>
              <a:rPr lang="ru-RU" dirty="0">
                <a:latin typeface="Times New Roman" panose="02020603050405020304" pitchFamily="18" charset="0"/>
                <a:cs typeface="Times New Roman" panose="02020603050405020304" pitchFamily="18" charset="0"/>
              </a:rPr>
              <a:t> не в </a:t>
            </a:r>
            <a:r>
              <a:rPr lang="ru-RU" dirty="0" err="1">
                <a:latin typeface="Times New Roman" panose="02020603050405020304" pitchFamily="18" charset="0"/>
                <a:cs typeface="Times New Roman" panose="02020603050405020304" pitchFamily="18" charset="0"/>
              </a:rPr>
              <a:t>повному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обсязі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податки</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збори</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періоди</a:t>
            </a:r>
            <a:r>
              <a:rPr lang="ru-RU" dirty="0">
                <a:latin typeface="Times New Roman" panose="02020603050405020304" pitchFamily="18" charset="0"/>
                <a:cs typeface="Times New Roman" panose="02020603050405020304" pitchFamily="18" charset="0"/>
              </a:rPr>
              <a:t> до 01 </a:t>
            </a:r>
            <a:r>
              <a:rPr lang="ru-RU" dirty="0" err="1">
                <a:latin typeface="Times New Roman" panose="02020603050405020304" pitchFamily="18" charset="0"/>
                <a:cs typeface="Times New Roman" panose="02020603050405020304" pitchFamily="18" charset="0"/>
              </a:rPr>
              <a:t>січня</a:t>
            </a:r>
            <a:r>
              <a:rPr lang="ru-RU" dirty="0">
                <a:latin typeface="Times New Roman" panose="02020603050405020304" pitchFamily="18" charset="0"/>
                <a:cs typeface="Times New Roman" panose="02020603050405020304" pitchFamily="18" charset="0"/>
              </a:rPr>
              <a:t> 2021 року, та бути </a:t>
            </a:r>
            <a:r>
              <a:rPr lang="ru-RU" dirty="0" err="1">
                <a:latin typeface="Times New Roman" panose="02020603050405020304" pitchFamily="18" charset="0"/>
                <a:cs typeface="Times New Roman" panose="02020603050405020304" pitchFamily="18" charset="0"/>
              </a:rPr>
              <a:t>захищеним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державними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гарантіями</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звільнятися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відповідальності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згідно</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підрозд</a:t>
            </a:r>
            <a:r>
              <a:rPr lang="ru-RU" dirty="0">
                <a:latin typeface="Times New Roman" panose="02020603050405020304" pitchFamily="18" charset="0"/>
                <a:cs typeface="Times New Roman" panose="02020603050405020304" pitchFamily="18" charset="0"/>
              </a:rPr>
              <a:t>. 9 прим. 4 </a:t>
            </a:r>
            <a:r>
              <a:rPr lang="ru-RU" dirty="0" err="1">
                <a:latin typeface="Times New Roman" panose="02020603050405020304" pitchFamily="18" charset="0"/>
                <a:cs typeface="Times New Roman" panose="02020603050405020304" pitchFamily="18" charset="0"/>
              </a:rPr>
              <a:t>розд</a:t>
            </a:r>
            <a:r>
              <a:rPr lang="ru-RU" dirty="0">
                <a:latin typeface="Times New Roman" panose="02020603050405020304" pitchFamily="18" charset="0"/>
                <a:cs typeface="Times New Roman" panose="02020603050405020304" pitchFamily="18" charset="0"/>
              </a:rPr>
              <a:t>. ХХ «</a:t>
            </a:r>
            <a:r>
              <a:rPr lang="ru-RU" dirty="0" err="1">
                <a:latin typeface="Times New Roman" panose="02020603050405020304" pitchFamily="18" charset="0"/>
                <a:cs typeface="Times New Roman" panose="02020603050405020304" pitchFamily="18" charset="0"/>
              </a:rPr>
              <a:t>Перехідні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положення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Податкового</a:t>
            </a:r>
            <a:r>
              <a:rPr lang="ru-RU" dirty="0">
                <a:latin typeface="Times New Roman" panose="02020603050405020304" pitchFamily="18" charset="0"/>
                <a:cs typeface="Times New Roman" panose="02020603050405020304" pitchFamily="18" charset="0"/>
              </a:rPr>
              <a:t> кодексу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02 </a:t>
            </a:r>
            <a:r>
              <a:rPr lang="ru-RU" dirty="0" err="1">
                <a:latin typeface="Times New Roman" panose="02020603050405020304" pitchFamily="18" charset="0"/>
                <a:cs typeface="Times New Roman" panose="02020603050405020304" pitchFamily="18" charset="0"/>
              </a:rPr>
              <a:t>грудня</a:t>
            </a:r>
            <a:r>
              <a:rPr lang="ru-RU" dirty="0">
                <a:latin typeface="Times New Roman" panose="02020603050405020304" pitchFamily="18" charset="0"/>
                <a:cs typeface="Times New Roman" panose="02020603050405020304" pitchFamily="18" charset="0"/>
              </a:rPr>
              <a:t> 2010 року № 2755-VI </a:t>
            </a:r>
            <a:r>
              <a:rPr lang="ru-RU" dirty="0" err="1">
                <a:latin typeface="Times New Roman" panose="02020603050405020304" pitchFamily="18" charset="0"/>
                <a:cs typeface="Times New Roman" panose="02020603050405020304" pitchFamily="18" charset="0"/>
              </a:rPr>
              <a:t>із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змінами</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доповненнями</a:t>
            </a:r>
            <a:r>
              <a:rPr lang="ru-RU" dirty="0">
                <a:latin typeface="Times New Roman" panose="02020603050405020304" pitchFamily="18" charset="0"/>
                <a:cs typeface="Times New Roman" panose="02020603050405020304" pitchFamily="18" charset="0"/>
              </a:rPr>
              <a:t>.</a:t>
            </a:r>
          </a:p>
          <a:p>
            <a:pPr fontAlgn="base"/>
            <a:r>
              <a:rPr lang="ru-RU" dirty="0" smtClean="0">
                <a:latin typeface="Times New Roman" panose="02020603050405020304" pitchFamily="18" charset="0"/>
                <a:cs typeface="Times New Roman" panose="02020603050405020304" pitchFamily="18" charset="0"/>
              </a:rPr>
              <a:t>                 Особи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задекларують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активи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придбані</a:t>
            </a:r>
            <a:r>
              <a:rPr lang="ru-RU" dirty="0">
                <a:latin typeface="Times New Roman" panose="02020603050405020304" pitchFamily="18" charset="0"/>
                <a:cs typeface="Times New Roman" panose="02020603050405020304" pitchFamily="18" charset="0"/>
              </a:rPr>
              <a:t> за доходи без </a:t>
            </a:r>
            <a:r>
              <a:rPr lang="ru-RU" dirty="0" err="1">
                <a:latin typeface="Times New Roman" panose="02020603050405020304" pitchFamily="18" charset="0"/>
                <a:cs typeface="Times New Roman" panose="02020603050405020304" pitchFamily="18" charset="0"/>
              </a:rPr>
              <a:t>сплати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податків</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умови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перерахування</a:t>
            </a:r>
            <a:r>
              <a:rPr lang="ru-RU" dirty="0">
                <a:latin typeface="Times New Roman" panose="02020603050405020304" pitchFamily="18" charset="0"/>
                <a:cs typeface="Times New Roman" panose="02020603050405020304" pitchFamily="18" charset="0"/>
              </a:rPr>
              <a:t> одноразового </a:t>
            </a:r>
            <a:r>
              <a:rPr lang="ru-RU" dirty="0" err="1">
                <a:latin typeface="Times New Roman" panose="02020603050405020304" pitchFamily="18" charset="0"/>
                <a:cs typeface="Times New Roman" panose="02020603050405020304" pitchFamily="18" charset="0"/>
              </a:rPr>
              <a:t>збору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звільняються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кримінальної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адміністративної</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фінансової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відповідальності</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ухилення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оподаткування</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минулому</a:t>
            </a:r>
            <a:r>
              <a:rPr lang="ru-RU" dirty="0">
                <a:latin typeface="Times New Roman" panose="02020603050405020304" pitchFamily="18" charset="0"/>
                <a:cs typeface="Times New Roman" panose="02020603050405020304" pitchFamily="18" charset="0"/>
              </a:rPr>
              <a:t>. Тому </a:t>
            </a:r>
            <a:r>
              <a:rPr lang="ru-RU" dirty="0" err="1">
                <a:latin typeface="Times New Roman" panose="02020603050405020304" pitchFamily="18" charset="0"/>
                <a:cs typeface="Times New Roman" panose="02020603050405020304" pitchFamily="18" charset="0"/>
              </a:rPr>
              <a:t>податкова</a:t>
            </a:r>
            <a:r>
              <a:rPr lang="ru-RU" dirty="0">
                <a:latin typeface="Times New Roman" panose="02020603050405020304" pitchFamily="18" charset="0"/>
                <a:cs typeface="Times New Roman" panose="02020603050405020304" pitchFamily="18" charset="0"/>
              </a:rPr>
              <a:t> служба </a:t>
            </a:r>
            <a:r>
              <a:rPr lang="ru-RU" dirty="0" err="1">
                <a:latin typeface="Times New Roman" panose="02020603050405020304" pitchFamily="18" charset="0"/>
                <a:cs typeface="Times New Roman" panose="02020603050405020304" pitchFamily="18" charset="0"/>
              </a:rPr>
              <a:t>радить</a:t>
            </a:r>
            <a:r>
              <a:rPr lang="ru-RU" dirty="0">
                <a:latin typeface="Times New Roman" panose="02020603050405020304" pitchFamily="18" charset="0"/>
                <a:cs typeface="Times New Roman" panose="02020603050405020304" pitchFamily="18" charset="0"/>
              </a:rPr>
              <a:t> не </a:t>
            </a:r>
            <a:r>
              <a:rPr lang="ru-RU" dirty="0" err="1">
                <a:latin typeface="Times New Roman" panose="02020603050405020304" pitchFamily="18" charset="0"/>
                <a:cs typeface="Times New Roman" panose="02020603050405020304" pitchFamily="18" charset="0"/>
              </a:rPr>
              <a:t>втратити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можливості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розпочати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історію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сумлінного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платника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податків</a:t>
            </a:r>
            <a:r>
              <a:rPr lang="ru-RU" dirty="0">
                <a:latin typeface="Times New Roman" panose="02020603050405020304" pitchFamily="18" charset="0"/>
                <a:cs typeface="Times New Roman" panose="02020603050405020304" pitchFamily="18" charset="0"/>
              </a:rPr>
              <a:t>. </a:t>
            </a:r>
          </a:p>
          <a:p>
            <a:pPr fontAlgn="base"/>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Щоб</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скористатися</a:t>
            </a:r>
            <a:r>
              <a:rPr lang="ru-RU" dirty="0">
                <a:latin typeface="Times New Roman" panose="02020603050405020304" pitchFamily="18" charset="0"/>
                <a:cs typeface="Times New Roman" panose="02020603050405020304" pitchFamily="18" charset="0"/>
              </a:rPr>
              <a:t> правом на </a:t>
            </a:r>
            <a:r>
              <a:rPr lang="ru-RU" dirty="0" err="1">
                <a:latin typeface="Times New Roman" panose="02020603050405020304" pitchFamily="18" charset="0"/>
                <a:cs typeface="Times New Roman" panose="02020603050405020304" pitchFamily="18" charset="0"/>
              </a:rPr>
              <a:t>податкову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амністію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потрібно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заповнити</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hlinkClick r:id="rId2"/>
              </a:rPr>
              <a:t>Електронному</a:t>
            </a:r>
            <a:r>
              <a:rPr lang="ru-RU" dirty="0">
                <a:latin typeface="Times New Roman" panose="02020603050405020304" pitchFamily="18" charset="0"/>
                <a:cs typeface="Times New Roman" panose="02020603050405020304" pitchFamily="18" charset="0"/>
                <a:hlinkClick r:id="rId2"/>
              </a:rPr>
              <a:t> </a:t>
            </a:r>
            <a:r>
              <a:rPr lang="ru-RU" dirty="0" err="1">
                <a:latin typeface="Times New Roman" panose="02020603050405020304" pitchFamily="18" charset="0"/>
                <a:cs typeface="Times New Roman" panose="02020603050405020304" pitchFamily="18" charset="0"/>
                <a:hlinkClick r:id="rId2"/>
              </a:rPr>
              <a:t>кабінеті</a:t>
            </a:r>
            <a:r>
              <a:rPr lang="ru-RU" dirty="0">
                <a:latin typeface="Times New Roman" panose="02020603050405020304" pitchFamily="18" charset="0"/>
                <a:cs typeface="Times New Roman" panose="02020603050405020304" pitchFamily="18" charset="0"/>
              </a:rPr>
              <a:t> і подати </a:t>
            </a:r>
            <a:r>
              <a:rPr lang="ru-RU" dirty="0" err="1">
                <a:latin typeface="Times New Roman" panose="02020603050405020304" pitchFamily="18" charset="0"/>
                <a:cs typeface="Times New Roman" panose="02020603050405020304" pitchFamily="18" charset="0"/>
              </a:rPr>
              <a:t>одноразову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добровільну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спеціальну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декларацію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згодом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сплатити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передбачений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спеціальний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збір</a:t>
            </a:r>
            <a:r>
              <a:rPr lang="ru-RU" dirty="0">
                <a:latin typeface="Times New Roman" panose="02020603050405020304" pitchFamily="18" charset="0"/>
                <a:cs typeface="Times New Roman" panose="02020603050405020304" pitchFamily="18" charset="0"/>
              </a:rPr>
              <a:t>. Про те, як </a:t>
            </a:r>
            <a:r>
              <a:rPr lang="ru-RU" dirty="0" err="1">
                <a:latin typeface="Times New Roman" panose="02020603050405020304" pitchFamily="18" charset="0"/>
                <a:cs typeface="Times New Roman" panose="02020603050405020304" pitchFamily="18" charset="0"/>
              </a:rPr>
              <a:t>це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зробити</a:t>
            </a:r>
            <a:r>
              <a:rPr lang="ru-RU" dirty="0">
                <a:latin typeface="Times New Roman" panose="02020603050405020304" pitchFamily="18" charset="0"/>
                <a:cs typeface="Times New Roman" panose="02020603050405020304" pitchFamily="18" charset="0"/>
              </a:rPr>
              <a:t> правильно - детальна </a:t>
            </a:r>
            <a:r>
              <a:rPr lang="ru-RU" dirty="0" err="1">
                <a:latin typeface="Times New Roman" panose="02020603050405020304" pitchFamily="18" charset="0"/>
                <a:cs typeface="Times New Roman" panose="02020603050405020304" pitchFamily="18" charset="0"/>
              </a:rPr>
              <a:t>інформація</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банері</a:t>
            </a:r>
            <a:r>
              <a:rPr lang="ru-RU"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hlinkClick r:id="rId3"/>
              </a:rPr>
              <a:t>«</a:t>
            </a:r>
            <a:r>
              <a:rPr lang="ru-RU" dirty="0" err="1">
                <a:latin typeface="Times New Roman" panose="02020603050405020304" pitchFamily="18" charset="0"/>
                <a:cs typeface="Times New Roman" panose="02020603050405020304" pitchFamily="18" charset="0"/>
                <a:hlinkClick r:id="rId3"/>
              </a:rPr>
              <a:t>Одноразове</a:t>
            </a:r>
            <a:r>
              <a:rPr lang="ru-RU" dirty="0">
                <a:latin typeface="Times New Roman" panose="02020603050405020304" pitchFamily="18" charset="0"/>
                <a:cs typeface="Times New Roman" panose="02020603050405020304" pitchFamily="18" charset="0"/>
                <a:hlinkClick r:id="rId3"/>
              </a:rPr>
              <a:t> </a:t>
            </a:r>
            <a:r>
              <a:rPr lang="ru-RU" dirty="0" err="1">
                <a:latin typeface="Times New Roman" panose="02020603050405020304" pitchFamily="18" charset="0"/>
                <a:cs typeface="Times New Roman" panose="02020603050405020304" pitchFamily="18" charset="0"/>
                <a:hlinkClick r:id="rId3"/>
              </a:rPr>
              <a:t>добровільне</a:t>
            </a:r>
            <a:r>
              <a:rPr lang="ru-RU" dirty="0">
                <a:latin typeface="Times New Roman" panose="02020603050405020304" pitchFamily="18" charset="0"/>
                <a:cs typeface="Times New Roman" panose="02020603050405020304" pitchFamily="18" charset="0"/>
                <a:hlinkClick r:id="rId3"/>
              </a:rPr>
              <a:t> </a:t>
            </a:r>
            <a:r>
              <a:rPr lang="ru-RU" dirty="0" err="1">
                <a:latin typeface="Times New Roman" panose="02020603050405020304" pitchFamily="18" charset="0"/>
                <a:cs typeface="Times New Roman" panose="02020603050405020304" pitchFamily="18" charset="0"/>
                <a:hlinkClick r:id="rId3"/>
              </a:rPr>
              <a:t>декларування</a:t>
            </a:r>
            <a:r>
              <a:rPr lang="ru-RU" dirty="0">
                <a:latin typeface="Times New Roman" panose="02020603050405020304" pitchFamily="18" charset="0"/>
                <a:cs typeface="Times New Roman" panose="02020603050405020304" pitchFamily="18" charset="0"/>
                <a:hlinkClick r:id="rId3"/>
              </a:rPr>
              <a:t>»</a:t>
            </a:r>
            <a:r>
              <a:rPr lang="ru-RU"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800339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60648"/>
            <a:ext cx="8507288" cy="5865515"/>
          </a:xfrm>
        </p:spPr>
        <p:txBody>
          <a:bodyPr>
            <a:normAutofit fontScale="92500" lnSpcReduction="10000"/>
          </a:bodyPr>
          <a:lstStyle/>
          <a:p>
            <a:pPr marL="0" indent="0">
              <a:buNone/>
            </a:pPr>
            <a:r>
              <a:rPr lang="uk-UA" dirty="0" smtClean="0"/>
              <a:t>     </a:t>
            </a:r>
            <a:r>
              <a:rPr lang="uk-UA" dirty="0" smtClean="0">
                <a:latin typeface="Times New Roman" panose="02020603050405020304" pitchFamily="18" charset="0"/>
                <a:cs typeface="Times New Roman" panose="02020603050405020304" pitchFamily="18" charset="0"/>
              </a:rPr>
              <a:t>Ставки:</a:t>
            </a:r>
            <a:endParaRPr lang="uk-UA" dirty="0">
              <a:latin typeface="Times New Roman" panose="02020603050405020304" pitchFamily="18" charset="0"/>
              <a:cs typeface="Times New Roman" panose="02020603050405020304" pitchFamily="18" charset="0"/>
            </a:endParaRPr>
          </a:p>
          <a:p>
            <a:r>
              <a:rPr lang="uk-UA" dirty="0">
                <a:latin typeface="Times New Roman" panose="02020603050405020304" pitchFamily="18" charset="0"/>
                <a:cs typeface="Times New Roman" panose="02020603050405020304" pitchFamily="18" charset="0"/>
              </a:rPr>
              <a:t>5 відсотків, як альтернативу платник податків може обрати ставку 6 відсотків із сплатою податкового зобов’язання трьома рівними частинами щорічно;</a:t>
            </a:r>
          </a:p>
          <a:p>
            <a:r>
              <a:rPr lang="uk-UA" dirty="0">
                <a:latin typeface="Times New Roman" panose="02020603050405020304" pitchFamily="18" charset="0"/>
                <a:cs typeface="Times New Roman" panose="02020603050405020304" pitchFamily="18" charset="0"/>
              </a:rPr>
              <a:t>9 відсотків, як альтернативу платник податків може обрати ставку 11,5 відсотків із сплатою податкового зобов’язання трьома рівними частинами щорічно;</a:t>
            </a:r>
          </a:p>
          <a:p>
            <a:r>
              <a:rPr lang="uk-UA" dirty="0">
                <a:latin typeface="Times New Roman" panose="02020603050405020304" pitchFamily="18" charset="0"/>
                <a:cs typeface="Times New Roman" panose="02020603050405020304" pitchFamily="18" charset="0"/>
              </a:rPr>
              <a:t>2,5 відсотків, як альтернативу платник податків може обрати ставку 3 відсотки із сплатою податкового зобов’язання трьома рівними частинами щорічно.</a:t>
            </a:r>
          </a:p>
          <a:p>
            <a:pPr marL="0" indent="0">
              <a:buNone/>
            </a:pPr>
            <a:endParaRPr lang="uk-UA" dirty="0"/>
          </a:p>
        </p:txBody>
      </p:sp>
    </p:spTree>
    <p:extLst>
      <p:ext uri="{BB962C8B-B14F-4D97-AF65-F5344CB8AC3E}">
        <p14:creationId xmlns:p14="http://schemas.microsoft.com/office/powerpoint/2010/main" val="1107065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84976" cy="6120680"/>
          </a:xfrm>
        </p:spPr>
        <p:txBody>
          <a:bodyPr>
            <a:normAutofit fontScale="70000" lnSpcReduction="20000"/>
          </a:bodyPr>
          <a:lstStyle/>
          <a:p>
            <a:pPr marL="0" indent="0">
              <a:buNone/>
            </a:pPr>
            <a:r>
              <a:rPr lang="uk-UA" b="1" dirty="0">
                <a:latin typeface="Times New Roman" panose="02020603050405020304" pitchFamily="18" charset="0"/>
                <a:cs typeface="Times New Roman" panose="02020603050405020304" pitchFamily="18" charset="0"/>
              </a:rPr>
              <a:t>Ставка 5 відсотків</a:t>
            </a:r>
            <a:r>
              <a:rPr lang="uk-UA" dirty="0">
                <a:latin typeface="Times New Roman" panose="02020603050405020304" pitchFamily="18" charset="0"/>
                <a:cs typeface="Times New Roman" panose="02020603050405020304" pitchFamily="18" charset="0"/>
              </a:rPr>
              <a:t> застосовується:</a:t>
            </a:r>
          </a:p>
          <a:p>
            <a:r>
              <a:rPr lang="uk-UA" dirty="0">
                <a:latin typeface="Times New Roman" panose="02020603050405020304" pitchFamily="18" charset="0"/>
                <a:cs typeface="Times New Roman" panose="02020603050405020304" pitchFamily="18" charset="0"/>
              </a:rPr>
              <a:t>щодо валютних цінностей, розміщених на рахунках у банках в Україні з дотриманням вимог п. 9 </a:t>
            </a:r>
            <a:r>
              <a:rPr lang="uk-UA" dirty="0" err="1">
                <a:latin typeface="Times New Roman" panose="02020603050405020304" pitchFamily="18" charset="0"/>
                <a:cs typeface="Times New Roman" panose="02020603050405020304" pitchFamily="18" charset="0"/>
              </a:rPr>
              <a:t>підрозд</a:t>
            </a:r>
            <a:r>
              <a:rPr lang="uk-UA" dirty="0">
                <a:latin typeface="Times New Roman" panose="02020603050405020304" pitchFamily="18" charset="0"/>
                <a:cs typeface="Times New Roman" panose="02020603050405020304" pitchFamily="18" charset="0"/>
              </a:rPr>
              <a:t>. 9 прим. 4 </a:t>
            </a:r>
            <a:r>
              <a:rPr lang="uk-UA" dirty="0" err="1">
                <a:latin typeface="Times New Roman" panose="02020603050405020304" pitchFamily="18" charset="0"/>
                <a:cs typeface="Times New Roman" panose="02020603050405020304" pitchFamily="18" charset="0"/>
              </a:rPr>
              <a:t>розд</a:t>
            </a:r>
            <a:r>
              <a:rPr lang="uk-UA"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XX «</a:t>
            </a:r>
            <a:r>
              <a:rPr lang="uk-UA" dirty="0">
                <a:latin typeface="Times New Roman" panose="02020603050405020304" pitchFamily="18" charset="0"/>
                <a:cs typeface="Times New Roman" panose="02020603050405020304" pitchFamily="18" charset="0"/>
              </a:rPr>
              <a:t>Перехідні положення» ПКУ, та щодо права грошової вимоги до резидентів України, визначених </a:t>
            </a:r>
            <a:r>
              <a:rPr lang="uk-UA" dirty="0" err="1">
                <a:latin typeface="Times New Roman" panose="02020603050405020304" pitchFamily="18" charset="0"/>
                <a:cs typeface="Times New Roman" panose="02020603050405020304" pitchFamily="18" charset="0"/>
              </a:rPr>
              <a:t>п.п</a:t>
            </a:r>
            <a:r>
              <a:rPr lang="uk-UA" dirty="0">
                <a:latin typeface="Times New Roman" panose="02020603050405020304" pitchFamily="18" charset="0"/>
                <a:cs typeface="Times New Roman" panose="02020603050405020304" pitchFamily="18" charset="0"/>
              </a:rPr>
              <a:t>. «а» п. 4 </a:t>
            </a:r>
            <a:r>
              <a:rPr lang="uk-UA" dirty="0" err="1">
                <a:latin typeface="Times New Roman" panose="02020603050405020304" pitchFamily="18" charset="0"/>
                <a:cs typeface="Times New Roman" panose="02020603050405020304" pitchFamily="18" charset="0"/>
              </a:rPr>
              <a:t>підрозд</a:t>
            </a:r>
            <a:r>
              <a:rPr lang="uk-UA" dirty="0">
                <a:latin typeface="Times New Roman" panose="02020603050405020304" pitchFamily="18" charset="0"/>
                <a:cs typeface="Times New Roman" panose="02020603050405020304" pitchFamily="18" charset="0"/>
              </a:rPr>
              <a:t>. 9 прим. 4 </a:t>
            </a:r>
            <a:r>
              <a:rPr lang="uk-UA" dirty="0" err="1">
                <a:latin typeface="Times New Roman" panose="02020603050405020304" pitchFamily="18" charset="0"/>
                <a:cs typeface="Times New Roman" panose="02020603050405020304" pitchFamily="18" charset="0"/>
              </a:rPr>
              <a:t>розд</a:t>
            </a:r>
            <a:r>
              <a:rPr lang="uk-UA"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XX «</a:t>
            </a:r>
            <a:r>
              <a:rPr lang="uk-UA" dirty="0">
                <a:latin typeface="Times New Roman" panose="02020603050405020304" pitchFamily="18" charset="0"/>
                <a:cs typeface="Times New Roman" panose="02020603050405020304" pitchFamily="18" charset="0"/>
              </a:rPr>
              <a:t>Перехідні положення» ПКУ;</a:t>
            </a:r>
          </a:p>
          <a:p>
            <a:r>
              <a:rPr lang="uk-UA" dirty="0">
                <a:latin typeface="Times New Roman" panose="02020603050405020304" pitchFamily="18" charset="0"/>
                <a:cs typeface="Times New Roman" panose="02020603050405020304" pitchFamily="18" charset="0"/>
              </a:rPr>
              <a:t>щодо об’єктів декларування, визначених підпунктами «б» – «е» п. 4 </a:t>
            </a:r>
            <a:r>
              <a:rPr lang="uk-UA" dirty="0" err="1">
                <a:latin typeface="Times New Roman" panose="02020603050405020304" pitchFamily="18" charset="0"/>
                <a:cs typeface="Times New Roman" panose="02020603050405020304" pitchFamily="18" charset="0"/>
              </a:rPr>
              <a:t>підрозд</a:t>
            </a:r>
            <a:r>
              <a:rPr lang="uk-UA" dirty="0">
                <a:latin typeface="Times New Roman" panose="02020603050405020304" pitchFamily="18" charset="0"/>
                <a:cs typeface="Times New Roman" panose="02020603050405020304" pitchFamily="18" charset="0"/>
              </a:rPr>
              <a:t>. 9 прим. 4 </a:t>
            </a:r>
            <a:r>
              <a:rPr lang="uk-UA" dirty="0" err="1">
                <a:latin typeface="Times New Roman" panose="02020603050405020304" pitchFamily="18" charset="0"/>
                <a:cs typeface="Times New Roman" panose="02020603050405020304" pitchFamily="18" charset="0"/>
              </a:rPr>
              <a:t>розд</a:t>
            </a:r>
            <a:r>
              <a:rPr lang="uk-UA"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XX «</a:t>
            </a:r>
            <a:r>
              <a:rPr lang="uk-UA" dirty="0">
                <a:latin typeface="Times New Roman" panose="02020603050405020304" pitchFamily="18" charset="0"/>
                <a:cs typeface="Times New Roman" panose="02020603050405020304" pitchFamily="18" charset="0"/>
              </a:rPr>
              <a:t>Перехідні положення» ПКУ, що знаходяться (зареєстровані) в Україні, крім тих, які оподатковуються за ставкою, визначеною </a:t>
            </a:r>
            <a:r>
              <a:rPr lang="uk-UA" dirty="0" err="1">
                <a:latin typeface="Times New Roman" panose="02020603050405020304" pitchFamily="18" charset="0"/>
                <a:cs typeface="Times New Roman" panose="02020603050405020304" pitchFamily="18" charset="0"/>
              </a:rPr>
              <a:t>п.п</a:t>
            </a:r>
            <a:r>
              <a:rPr lang="uk-UA" dirty="0">
                <a:latin typeface="Times New Roman" panose="02020603050405020304" pitchFamily="18" charset="0"/>
                <a:cs typeface="Times New Roman" panose="02020603050405020304" pitchFamily="18" charset="0"/>
              </a:rPr>
              <a:t>. 8.3 п. 8 </a:t>
            </a:r>
            <a:r>
              <a:rPr lang="uk-UA" dirty="0" err="1">
                <a:latin typeface="Times New Roman" panose="02020603050405020304" pitchFamily="18" charset="0"/>
                <a:cs typeface="Times New Roman" panose="02020603050405020304" pitchFamily="18" charset="0"/>
              </a:rPr>
              <a:t>підрозд</a:t>
            </a:r>
            <a:r>
              <a:rPr lang="uk-UA" dirty="0">
                <a:latin typeface="Times New Roman" panose="02020603050405020304" pitchFamily="18" charset="0"/>
                <a:cs typeface="Times New Roman" panose="02020603050405020304" pitchFamily="18" charset="0"/>
              </a:rPr>
              <a:t>. 9 прим. 4 </a:t>
            </a:r>
            <a:r>
              <a:rPr lang="uk-UA" dirty="0" err="1">
                <a:latin typeface="Times New Roman" panose="02020603050405020304" pitchFamily="18" charset="0"/>
                <a:cs typeface="Times New Roman" panose="02020603050405020304" pitchFamily="18" charset="0"/>
              </a:rPr>
              <a:t>розд</a:t>
            </a:r>
            <a:r>
              <a:rPr lang="uk-UA"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XX «</a:t>
            </a:r>
            <a:r>
              <a:rPr lang="uk-UA" dirty="0">
                <a:latin typeface="Times New Roman" panose="02020603050405020304" pitchFamily="18" charset="0"/>
                <a:cs typeface="Times New Roman" panose="02020603050405020304" pitchFamily="18" charset="0"/>
              </a:rPr>
              <a:t>Перехідні положення» ПКУ.</a:t>
            </a:r>
          </a:p>
          <a:p>
            <a:pPr marL="0" indent="0">
              <a:buNone/>
            </a:pPr>
            <a:r>
              <a:rPr lang="uk-UA" dirty="0">
                <a:latin typeface="Times New Roman" panose="02020603050405020304" pitchFamily="18" charset="0"/>
                <a:cs typeface="Times New Roman" panose="02020603050405020304" pitchFamily="18" charset="0"/>
              </a:rPr>
              <a:t>Акцентуємо увагу на те, що у цілях одноразового (спеціального) добровільного декларування для застосування ставки Збору на дату подання одноразової (спеціальної) добровільної декларації кошти декларанта в національній та іноземній валютах, банківських металах мають бути розміщені на рахунках у банках України.</a:t>
            </a:r>
          </a:p>
          <a:p>
            <a:pPr marL="0" indent="0">
              <a:buNone/>
            </a:pPr>
            <a:r>
              <a:rPr lang="uk-UA" dirty="0">
                <a:latin typeface="Times New Roman" panose="02020603050405020304" pitchFamily="18" charset="0"/>
                <a:cs typeface="Times New Roman" panose="02020603050405020304" pitchFamily="18" charset="0"/>
              </a:rPr>
              <a:t>Як альтернативу платник податків може обрати ставку 6 </a:t>
            </a:r>
            <a:r>
              <a:rPr lang="uk-UA" dirty="0" err="1">
                <a:latin typeface="Times New Roman" panose="02020603050405020304" pitchFamily="18" charset="0"/>
                <a:cs typeface="Times New Roman" panose="02020603050405020304" pitchFamily="18" charset="0"/>
              </a:rPr>
              <a:t>відс</a:t>
            </a:r>
            <a:r>
              <a:rPr lang="uk-UA" dirty="0">
                <a:latin typeface="Times New Roman" panose="02020603050405020304" pitchFamily="18" charset="0"/>
                <a:cs typeface="Times New Roman" panose="02020603050405020304" pitchFamily="18" charset="0"/>
              </a:rPr>
              <a:t>. із сплатою податкового зобов’язання трьома рівними частинами щорічно.</a:t>
            </a:r>
          </a:p>
          <a:p>
            <a:pPr marL="0" indent="0">
              <a:buNone/>
            </a:pPr>
            <a:endParaRPr lang="uk-UA" dirty="0"/>
          </a:p>
        </p:txBody>
      </p:sp>
    </p:spTree>
    <p:extLst>
      <p:ext uri="{BB962C8B-B14F-4D97-AF65-F5344CB8AC3E}">
        <p14:creationId xmlns:p14="http://schemas.microsoft.com/office/powerpoint/2010/main" val="2546963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60648"/>
            <a:ext cx="8712968" cy="6336704"/>
          </a:xfrm>
        </p:spPr>
        <p:txBody>
          <a:bodyPr>
            <a:normAutofit fontScale="47500" lnSpcReduction="20000"/>
          </a:bodyPr>
          <a:lstStyle/>
          <a:p>
            <a:r>
              <a:rPr lang="uk-UA" dirty="0">
                <a:latin typeface="Times New Roman" panose="02020603050405020304" pitchFamily="18" charset="0"/>
                <a:cs typeface="Times New Roman" panose="02020603050405020304" pitchFamily="18" charset="0"/>
              </a:rPr>
              <a:t>При цьому підпунктами «б» – «е» п. 4 </a:t>
            </a:r>
            <a:r>
              <a:rPr lang="uk-UA" dirty="0" err="1">
                <a:latin typeface="Times New Roman" panose="02020603050405020304" pitchFamily="18" charset="0"/>
                <a:cs typeface="Times New Roman" panose="02020603050405020304" pitchFamily="18" charset="0"/>
              </a:rPr>
              <a:t>підрозд</a:t>
            </a:r>
            <a:r>
              <a:rPr lang="uk-UA" dirty="0">
                <a:latin typeface="Times New Roman" panose="02020603050405020304" pitchFamily="18" charset="0"/>
                <a:cs typeface="Times New Roman" panose="02020603050405020304" pitchFamily="18" charset="0"/>
              </a:rPr>
              <a:t>. 9 прим. 4 </a:t>
            </a:r>
            <a:r>
              <a:rPr lang="uk-UA" dirty="0" err="1">
                <a:latin typeface="Times New Roman" panose="02020603050405020304" pitchFamily="18" charset="0"/>
                <a:cs typeface="Times New Roman" panose="02020603050405020304" pitchFamily="18" charset="0"/>
              </a:rPr>
              <a:t>розд</a:t>
            </a:r>
            <a:r>
              <a:rPr lang="uk-UA"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XX «</a:t>
            </a:r>
            <a:r>
              <a:rPr lang="uk-UA" dirty="0">
                <a:latin typeface="Times New Roman" panose="02020603050405020304" pitchFamily="18" charset="0"/>
                <a:cs typeface="Times New Roman" panose="02020603050405020304" pitchFamily="18" charset="0"/>
              </a:rPr>
              <a:t>Перехідні положення» ПКУ об’єктами одноразового (спеціального) добровільного декларування визначені такі активи:</a:t>
            </a:r>
          </a:p>
          <a:p>
            <a:r>
              <a:rPr lang="uk-UA" dirty="0">
                <a:latin typeface="Times New Roman" panose="02020603050405020304" pitchFamily="18" charset="0"/>
                <a:cs typeface="Times New Roman" panose="02020603050405020304" pitchFamily="18" charset="0"/>
              </a:rPr>
              <a:t>б) нерухоме майно (земельні ділянки, об’єкти житлової і нежитлової нерухомості).</a:t>
            </a:r>
          </a:p>
          <a:p>
            <a:pPr marL="0" indent="0">
              <a:buNone/>
            </a:pPr>
            <a:r>
              <a:rPr lang="uk-UA" dirty="0">
                <a:latin typeface="Times New Roman" panose="02020603050405020304" pitchFamily="18" charset="0"/>
                <a:cs typeface="Times New Roman" panose="02020603050405020304" pitchFamily="18" charset="0"/>
              </a:rPr>
              <a:t>Для цілей цього підрозділу до нерухомого майна належать також об’єкти незавершеного будівництва, які:</a:t>
            </a:r>
          </a:p>
          <a:p>
            <a:pPr marL="0" indent="0">
              <a:buNone/>
            </a:pPr>
            <a:r>
              <a:rPr lang="uk-UA" dirty="0">
                <a:latin typeface="Times New Roman" panose="02020603050405020304" pitchFamily="18" charset="0"/>
                <a:cs typeface="Times New Roman" panose="02020603050405020304" pitchFamily="18" charset="0"/>
              </a:rPr>
              <a:t>не прийняті в експлуатацію або право власності на які не зареєстроване в установленому законом порядку, але майнові права на такі об’єкти належать декларанту на праві власності;</a:t>
            </a:r>
          </a:p>
          <a:p>
            <a:pPr marL="0" indent="0">
              <a:buNone/>
            </a:pPr>
            <a:r>
              <a:rPr lang="uk-UA" dirty="0">
                <a:latin typeface="Times New Roman" panose="02020603050405020304" pitchFamily="18" charset="0"/>
                <a:cs typeface="Times New Roman" panose="02020603050405020304" pitchFamily="18" charset="0"/>
              </a:rPr>
              <a:t>не прийняті в експлуатацію та розташовані на земельних ділянках, що належать декларанту на праві приватної власності, включаючи спільну власність, або на праві довгострокової оренди або на праві </a:t>
            </a:r>
            <a:r>
              <a:rPr lang="uk-UA" dirty="0" err="1">
                <a:latin typeface="Times New Roman" panose="02020603050405020304" pitchFamily="18" charset="0"/>
                <a:cs typeface="Times New Roman" panose="02020603050405020304" pitchFamily="18" charset="0"/>
              </a:rPr>
              <a:t>суперфіцію</a:t>
            </a:r>
            <a:r>
              <a:rPr lang="uk-UA" dirty="0">
                <a:latin typeface="Times New Roman" panose="02020603050405020304" pitchFamily="18" charset="0"/>
                <a:cs typeface="Times New Roman" panose="02020603050405020304" pitchFamily="18" charset="0"/>
              </a:rPr>
              <a:t>;</a:t>
            </a:r>
          </a:p>
          <a:p>
            <a:r>
              <a:rPr lang="uk-UA" dirty="0">
                <a:latin typeface="Times New Roman" panose="02020603050405020304" pitchFamily="18" charset="0"/>
                <a:cs typeface="Times New Roman" panose="02020603050405020304" pitchFamily="18" charset="0"/>
              </a:rPr>
              <a:t>в) рухоме майно, у тому числі:</a:t>
            </a:r>
          </a:p>
          <a:p>
            <a:r>
              <a:rPr lang="uk-UA" dirty="0">
                <a:latin typeface="Times New Roman" panose="02020603050405020304" pitchFamily="18" charset="0"/>
                <a:cs typeface="Times New Roman" panose="02020603050405020304" pitchFamily="18" charset="0"/>
              </a:rPr>
              <a:t>транспортні засоби та інші самохідні машини і механізми;</a:t>
            </a:r>
          </a:p>
          <a:p>
            <a:r>
              <a:rPr lang="uk-UA" dirty="0">
                <a:latin typeface="Times New Roman" panose="02020603050405020304" pitchFamily="18" charset="0"/>
                <a:cs typeface="Times New Roman" panose="02020603050405020304" pitchFamily="18" charset="0"/>
              </a:rPr>
              <a:t>інше цінне рухоме майно (предмети мистецтва та антикваріату, дорогоцінні метали, дорогоцінне каміння, ювелірні вироби тощо);</a:t>
            </a:r>
          </a:p>
          <a:p>
            <a:pPr marL="0" indent="0">
              <a:buNone/>
            </a:pPr>
            <a:r>
              <a:rPr lang="uk-UA" dirty="0">
                <a:latin typeface="Times New Roman" panose="02020603050405020304" pitchFamily="18" charset="0"/>
                <a:cs typeface="Times New Roman" panose="02020603050405020304" pitchFamily="18" charset="0"/>
              </a:rPr>
              <a:t>г) частки (паї) у майні юридичних осіб або в утвореннях без статусу юридичної особи, інші корпоративні права, майнові права на об’єкти інтелектуальної власності;</a:t>
            </a:r>
          </a:p>
          <a:p>
            <a:pPr marL="0" indent="0">
              <a:buNone/>
            </a:pPr>
            <a:r>
              <a:rPr lang="uk-UA" dirty="0">
                <a:latin typeface="Times New Roman" panose="02020603050405020304" pitchFamily="18" charset="0"/>
                <a:cs typeface="Times New Roman" panose="02020603050405020304" pitchFamily="18" charset="0"/>
              </a:rPr>
              <a:t>ґ) цінні папери та/або фінансові інструменти, визначені законом;</a:t>
            </a:r>
          </a:p>
          <a:p>
            <a:pPr marL="0" indent="0">
              <a:buNone/>
            </a:pPr>
            <a:r>
              <a:rPr lang="uk-UA" dirty="0">
                <a:latin typeface="Times New Roman" panose="02020603050405020304" pitchFamily="18" charset="0"/>
                <a:cs typeface="Times New Roman" panose="02020603050405020304" pitchFamily="18" charset="0"/>
              </a:rPr>
              <a:t>д) права на отримання дивідендів, процентів чи іншої аналогічної майнової вигоди, не пов’язані із правом власності на цінні папери, частки (паї) у майні юридичних осіб та/або в утвореннях без статусу юридичної особи;</a:t>
            </a:r>
          </a:p>
          <a:p>
            <a:pPr marL="0" indent="0">
              <a:buNone/>
            </a:pPr>
            <a:r>
              <a:rPr lang="uk-UA" dirty="0">
                <a:latin typeface="Times New Roman" panose="02020603050405020304" pitchFamily="18" charset="0"/>
                <a:cs typeface="Times New Roman" panose="02020603050405020304" pitchFamily="18" charset="0"/>
              </a:rPr>
              <a:t>е) інші активи фізичної особи, у тому числі майно, банківські метали, що не розміщені на рахунках, пам’ятні банкноти та монети, майнові права, що належать декларанту або з яких декларант отримує чи має право отримувати доходи на підставі договору про управління майном чи іншого аналогічного правочину та не сплачує власнику такого майна частину належного власнику доходу.</a:t>
            </a:r>
          </a:p>
          <a:p>
            <a:pPr marL="0" indent="0">
              <a:buNone/>
            </a:pPr>
            <a:endParaRPr lang="uk-UA" dirty="0"/>
          </a:p>
        </p:txBody>
      </p:sp>
    </p:spTree>
    <p:extLst>
      <p:ext uri="{BB962C8B-B14F-4D97-AF65-F5344CB8AC3E}">
        <p14:creationId xmlns:p14="http://schemas.microsoft.com/office/powerpoint/2010/main" val="2397679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60648"/>
            <a:ext cx="8712968" cy="6264696"/>
          </a:xfrm>
        </p:spPr>
        <p:txBody>
          <a:bodyPr>
            <a:normAutofit fontScale="32500" lnSpcReduction="20000"/>
          </a:bodyPr>
          <a:lstStyle/>
          <a:p>
            <a:pPr marL="0" indent="0">
              <a:buNone/>
            </a:pPr>
            <a:r>
              <a:rPr lang="ru-RU" sz="5500" b="1" dirty="0">
                <a:latin typeface="Times New Roman" panose="02020603050405020304" pitchFamily="18" charset="0"/>
                <a:cs typeface="Times New Roman" panose="02020603050405020304" pitchFamily="18" charset="0"/>
              </a:rPr>
              <a:t>Ставка 9 </a:t>
            </a:r>
            <a:r>
              <a:rPr lang="ru-RU" sz="5500" b="1" dirty="0" err="1">
                <a:latin typeface="Times New Roman" panose="02020603050405020304" pitchFamily="18" charset="0"/>
                <a:cs typeface="Times New Roman" panose="02020603050405020304" pitchFamily="18" charset="0"/>
              </a:rPr>
              <a:t>відсотків</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застосовується</a:t>
            </a:r>
            <a:r>
              <a:rPr lang="ru-RU" sz="5500" dirty="0">
                <a:latin typeface="Times New Roman" panose="02020603050405020304" pitchFamily="18" charset="0"/>
                <a:cs typeface="Times New Roman" panose="02020603050405020304" pitchFamily="18" charset="0"/>
              </a:rPr>
              <a:t>:</a:t>
            </a:r>
          </a:p>
          <a:p>
            <a:r>
              <a:rPr lang="ru-RU" sz="5500" dirty="0" err="1">
                <a:latin typeface="Times New Roman" panose="02020603050405020304" pitchFamily="18" charset="0"/>
                <a:cs typeface="Times New Roman" panose="02020603050405020304" pitchFamily="18" charset="0"/>
              </a:rPr>
              <a:t>щодо</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валютних</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цінностей</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розміщених</a:t>
            </a:r>
            <a:r>
              <a:rPr lang="ru-RU" sz="5500" dirty="0">
                <a:latin typeface="Times New Roman" panose="02020603050405020304" pitchFamily="18" charset="0"/>
                <a:cs typeface="Times New Roman" panose="02020603050405020304" pitchFamily="18" charset="0"/>
              </a:rPr>
              <a:t> на </a:t>
            </a:r>
            <a:r>
              <a:rPr lang="ru-RU" sz="5500" dirty="0" err="1">
                <a:latin typeface="Times New Roman" panose="02020603050405020304" pitchFamily="18" charset="0"/>
                <a:cs typeface="Times New Roman" panose="02020603050405020304" pitchFamily="18" charset="0"/>
              </a:rPr>
              <a:t>рахунках</a:t>
            </a:r>
            <a:r>
              <a:rPr lang="ru-RU" sz="5500" dirty="0">
                <a:latin typeface="Times New Roman" panose="02020603050405020304" pitchFamily="18" charset="0"/>
                <a:cs typeface="Times New Roman" panose="02020603050405020304" pitchFamily="18" charset="0"/>
              </a:rPr>
              <a:t> в </a:t>
            </a:r>
            <a:r>
              <a:rPr lang="ru-RU" sz="5500" dirty="0" err="1">
                <a:latin typeface="Times New Roman" panose="02020603050405020304" pitchFamily="18" charset="0"/>
                <a:cs typeface="Times New Roman" panose="02020603050405020304" pitchFamily="18" charset="0"/>
              </a:rPr>
              <a:t>іноземних</a:t>
            </a:r>
            <a:r>
              <a:rPr lang="ru-RU" sz="5500" dirty="0">
                <a:latin typeface="Times New Roman" panose="02020603050405020304" pitchFamily="18" charset="0"/>
                <a:cs typeface="Times New Roman" panose="02020603050405020304" pitchFamily="18" charset="0"/>
              </a:rPr>
              <a:t> банках </a:t>
            </a:r>
            <a:r>
              <a:rPr lang="ru-RU" sz="5500" dirty="0" err="1">
                <a:latin typeface="Times New Roman" panose="02020603050405020304" pitchFamily="18" charset="0"/>
                <a:cs typeface="Times New Roman" panose="02020603050405020304" pitchFamily="18" charset="0"/>
              </a:rPr>
              <a:t>або</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які</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зберігаються</a:t>
            </a:r>
            <a:r>
              <a:rPr lang="ru-RU" sz="5500" dirty="0">
                <a:latin typeface="Times New Roman" panose="02020603050405020304" pitchFamily="18" charset="0"/>
                <a:cs typeface="Times New Roman" panose="02020603050405020304" pitchFamily="18" charset="0"/>
              </a:rPr>
              <a:t> в </a:t>
            </a:r>
            <a:r>
              <a:rPr lang="ru-RU" sz="5500" dirty="0" err="1">
                <a:latin typeface="Times New Roman" panose="02020603050405020304" pitchFamily="18" charset="0"/>
                <a:cs typeface="Times New Roman" panose="02020603050405020304" pitchFamily="18" charset="0"/>
              </a:rPr>
              <a:t>іноземних</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фінансових</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установах</a:t>
            </a:r>
            <a:r>
              <a:rPr lang="ru-RU" sz="5500" dirty="0">
                <a:latin typeface="Times New Roman" panose="02020603050405020304" pitchFamily="18" charset="0"/>
                <a:cs typeface="Times New Roman" panose="02020603050405020304" pitchFamily="18" charset="0"/>
              </a:rPr>
              <a:t>, та </a:t>
            </a:r>
            <a:r>
              <a:rPr lang="ru-RU" sz="5500" dirty="0" err="1">
                <a:latin typeface="Times New Roman" panose="02020603050405020304" pitchFamily="18" charset="0"/>
                <a:cs typeface="Times New Roman" panose="02020603050405020304" pitchFamily="18" charset="0"/>
              </a:rPr>
              <a:t>щодо</a:t>
            </a:r>
            <a:r>
              <a:rPr lang="ru-RU" sz="5500" dirty="0">
                <a:latin typeface="Times New Roman" panose="02020603050405020304" pitchFamily="18" charset="0"/>
                <a:cs typeface="Times New Roman" panose="02020603050405020304" pitchFamily="18" charset="0"/>
              </a:rPr>
              <a:t> права </a:t>
            </a:r>
            <a:r>
              <a:rPr lang="ru-RU" sz="5500" dirty="0" err="1">
                <a:latin typeface="Times New Roman" panose="02020603050405020304" pitchFamily="18" charset="0"/>
                <a:cs typeface="Times New Roman" panose="02020603050405020304" pitchFamily="18" charset="0"/>
              </a:rPr>
              <a:t>грошової</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вимоги</a:t>
            </a:r>
            <a:r>
              <a:rPr lang="ru-RU" sz="5500" dirty="0">
                <a:latin typeface="Times New Roman" panose="02020603050405020304" pitchFamily="18" charset="0"/>
                <a:cs typeface="Times New Roman" panose="02020603050405020304" pitchFamily="18" charset="0"/>
              </a:rPr>
              <a:t> до </a:t>
            </a:r>
            <a:r>
              <a:rPr lang="ru-RU" sz="5500" dirty="0" err="1">
                <a:latin typeface="Times New Roman" panose="02020603050405020304" pitchFamily="18" charset="0"/>
                <a:cs typeface="Times New Roman" panose="02020603050405020304" pitchFamily="18" charset="0"/>
              </a:rPr>
              <a:t>нерезидентів</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України</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визначених</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п.п</a:t>
            </a:r>
            <a:r>
              <a:rPr lang="ru-RU" sz="5500" dirty="0">
                <a:latin typeface="Times New Roman" panose="02020603050405020304" pitchFamily="18" charset="0"/>
                <a:cs typeface="Times New Roman" panose="02020603050405020304" pitchFamily="18" charset="0"/>
              </a:rPr>
              <a:t>. «а» п. 4 </a:t>
            </a:r>
            <a:r>
              <a:rPr lang="ru-RU" sz="5500" dirty="0" err="1">
                <a:latin typeface="Times New Roman" panose="02020603050405020304" pitchFamily="18" charset="0"/>
                <a:cs typeface="Times New Roman" panose="02020603050405020304" pitchFamily="18" charset="0"/>
              </a:rPr>
              <a:t>підрозд</a:t>
            </a:r>
            <a:r>
              <a:rPr lang="ru-RU" sz="5500" dirty="0">
                <a:latin typeface="Times New Roman" panose="02020603050405020304" pitchFamily="18" charset="0"/>
                <a:cs typeface="Times New Roman" panose="02020603050405020304" pitchFamily="18" charset="0"/>
              </a:rPr>
              <a:t>. 9 прим. 4 </a:t>
            </a:r>
            <a:r>
              <a:rPr lang="ru-RU" sz="5500" dirty="0" err="1">
                <a:latin typeface="Times New Roman" panose="02020603050405020304" pitchFamily="18" charset="0"/>
                <a:cs typeface="Times New Roman" panose="02020603050405020304" pitchFamily="18" charset="0"/>
              </a:rPr>
              <a:t>розд</a:t>
            </a:r>
            <a:r>
              <a:rPr lang="ru-RU" sz="5500" dirty="0">
                <a:latin typeface="Times New Roman" panose="02020603050405020304" pitchFamily="18" charset="0"/>
                <a:cs typeface="Times New Roman" panose="02020603050405020304" pitchFamily="18" charset="0"/>
              </a:rPr>
              <a:t>. XX «</a:t>
            </a:r>
            <a:r>
              <a:rPr lang="ru-RU" sz="5500" dirty="0" err="1">
                <a:latin typeface="Times New Roman" panose="02020603050405020304" pitchFamily="18" charset="0"/>
                <a:cs typeface="Times New Roman" panose="02020603050405020304" pitchFamily="18" charset="0"/>
              </a:rPr>
              <a:t>Перехідні</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положення</a:t>
            </a:r>
            <a:r>
              <a:rPr lang="ru-RU" sz="5500" dirty="0">
                <a:latin typeface="Times New Roman" panose="02020603050405020304" pitchFamily="18" charset="0"/>
                <a:cs typeface="Times New Roman" panose="02020603050405020304" pitchFamily="18" charset="0"/>
              </a:rPr>
              <a:t>» ПКУ;</a:t>
            </a:r>
          </a:p>
          <a:p>
            <a:r>
              <a:rPr lang="ru-RU" sz="5500" dirty="0" err="1">
                <a:latin typeface="Times New Roman" panose="02020603050405020304" pitchFamily="18" charset="0"/>
                <a:cs typeface="Times New Roman" panose="02020603050405020304" pitchFamily="18" charset="0"/>
              </a:rPr>
              <a:t>щодо</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об’єктів</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декларування</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визначених</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підпунктами</a:t>
            </a:r>
            <a:r>
              <a:rPr lang="ru-RU" sz="5500" dirty="0">
                <a:latin typeface="Times New Roman" panose="02020603050405020304" pitchFamily="18" charset="0"/>
                <a:cs typeface="Times New Roman" panose="02020603050405020304" pitchFamily="18" charset="0"/>
              </a:rPr>
              <a:t> «б» – «е» п. 4 </a:t>
            </a:r>
            <a:r>
              <a:rPr lang="ru-RU" sz="5500" dirty="0" err="1">
                <a:latin typeface="Times New Roman" panose="02020603050405020304" pitchFamily="18" charset="0"/>
                <a:cs typeface="Times New Roman" panose="02020603050405020304" pitchFamily="18" charset="0"/>
              </a:rPr>
              <a:t>підрозд</a:t>
            </a:r>
            <a:r>
              <a:rPr lang="ru-RU" sz="5500" dirty="0">
                <a:latin typeface="Times New Roman" panose="02020603050405020304" pitchFamily="18" charset="0"/>
                <a:cs typeface="Times New Roman" panose="02020603050405020304" pitchFamily="18" charset="0"/>
              </a:rPr>
              <a:t>. 9 прим. 4 </a:t>
            </a:r>
            <a:r>
              <a:rPr lang="ru-RU" sz="5500" dirty="0" err="1">
                <a:latin typeface="Times New Roman" panose="02020603050405020304" pitchFamily="18" charset="0"/>
                <a:cs typeface="Times New Roman" panose="02020603050405020304" pitchFamily="18" charset="0"/>
              </a:rPr>
              <a:t>розд</a:t>
            </a:r>
            <a:r>
              <a:rPr lang="ru-RU" sz="5500" dirty="0">
                <a:latin typeface="Times New Roman" panose="02020603050405020304" pitchFamily="18" charset="0"/>
                <a:cs typeface="Times New Roman" panose="02020603050405020304" pitchFamily="18" charset="0"/>
              </a:rPr>
              <a:t>. XX «</a:t>
            </a:r>
            <a:r>
              <a:rPr lang="ru-RU" sz="5500" dirty="0" err="1">
                <a:latin typeface="Times New Roman" panose="02020603050405020304" pitchFamily="18" charset="0"/>
                <a:cs typeface="Times New Roman" panose="02020603050405020304" pitchFamily="18" charset="0"/>
              </a:rPr>
              <a:t>Перехідні</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положення</a:t>
            </a:r>
            <a:r>
              <a:rPr lang="ru-RU" sz="5500" dirty="0">
                <a:latin typeface="Times New Roman" panose="02020603050405020304" pitchFamily="18" charset="0"/>
                <a:cs typeface="Times New Roman" panose="02020603050405020304" pitchFamily="18" charset="0"/>
              </a:rPr>
              <a:t>» ПКУ, </a:t>
            </a:r>
            <a:r>
              <a:rPr lang="ru-RU" sz="5500" dirty="0" err="1">
                <a:latin typeface="Times New Roman" panose="02020603050405020304" pitchFamily="18" charset="0"/>
                <a:cs typeface="Times New Roman" panose="02020603050405020304" pitchFamily="18" charset="0"/>
              </a:rPr>
              <a:t>що</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знаходяться</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зареєстровані</a:t>
            </a:r>
            <a:r>
              <a:rPr lang="ru-RU" sz="5500" dirty="0">
                <a:latin typeface="Times New Roman" panose="02020603050405020304" pitchFamily="18" charset="0"/>
                <a:cs typeface="Times New Roman" panose="02020603050405020304" pitchFamily="18" charset="0"/>
              </a:rPr>
              <a:t>) за кордоном, </a:t>
            </a:r>
            <a:r>
              <a:rPr lang="ru-RU" sz="5500" dirty="0" err="1">
                <a:latin typeface="Times New Roman" panose="02020603050405020304" pitchFamily="18" charset="0"/>
                <a:cs typeface="Times New Roman" panose="02020603050405020304" pitchFamily="18" charset="0"/>
              </a:rPr>
              <a:t>крім</a:t>
            </a:r>
            <a:r>
              <a:rPr lang="ru-RU" sz="5500" dirty="0">
                <a:latin typeface="Times New Roman" panose="02020603050405020304" pitchFamily="18" charset="0"/>
                <a:cs typeface="Times New Roman" panose="02020603050405020304" pitchFamily="18" charset="0"/>
              </a:rPr>
              <a:t> тих, </a:t>
            </a:r>
            <a:r>
              <a:rPr lang="ru-RU" sz="5500" dirty="0" err="1">
                <a:latin typeface="Times New Roman" panose="02020603050405020304" pitchFamily="18" charset="0"/>
                <a:cs typeface="Times New Roman" panose="02020603050405020304" pitchFamily="18" charset="0"/>
              </a:rPr>
              <a:t>які</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оподатковуються</a:t>
            </a:r>
            <a:r>
              <a:rPr lang="ru-RU" sz="5500" dirty="0">
                <a:latin typeface="Times New Roman" panose="02020603050405020304" pitchFamily="18" charset="0"/>
                <a:cs typeface="Times New Roman" panose="02020603050405020304" pitchFamily="18" charset="0"/>
              </a:rPr>
              <a:t> за </a:t>
            </a:r>
            <a:r>
              <a:rPr lang="ru-RU" sz="5500" dirty="0" err="1">
                <a:latin typeface="Times New Roman" panose="02020603050405020304" pitchFamily="18" charset="0"/>
                <a:cs typeface="Times New Roman" panose="02020603050405020304" pitchFamily="18" charset="0"/>
              </a:rPr>
              <a:t>ставкою</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визначеною</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п.п</a:t>
            </a:r>
            <a:r>
              <a:rPr lang="ru-RU" sz="5500" dirty="0">
                <a:latin typeface="Times New Roman" panose="02020603050405020304" pitchFamily="18" charset="0"/>
                <a:cs typeface="Times New Roman" panose="02020603050405020304" pitchFamily="18" charset="0"/>
              </a:rPr>
              <a:t>. 8.3 п. 8 </a:t>
            </a:r>
            <a:r>
              <a:rPr lang="ru-RU" sz="5500" dirty="0" err="1">
                <a:latin typeface="Times New Roman" panose="02020603050405020304" pitchFamily="18" charset="0"/>
                <a:cs typeface="Times New Roman" panose="02020603050405020304" pitchFamily="18" charset="0"/>
              </a:rPr>
              <a:t>підрозд</a:t>
            </a:r>
            <a:r>
              <a:rPr lang="ru-RU" sz="5500" dirty="0">
                <a:latin typeface="Times New Roman" panose="02020603050405020304" pitchFamily="18" charset="0"/>
                <a:cs typeface="Times New Roman" panose="02020603050405020304" pitchFamily="18" charset="0"/>
              </a:rPr>
              <a:t>. 9 прим. 4 </a:t>
            </a:r>
            <a:r>
              <a:rPr lang="ru-RU" sz="5500" dirty="0" err="1">
                <a:latin typeface="Times New Roman" panose="02020603050405020304" pitchFamily="18" charset="0"/>
                <a:cs typeface="Times New Roman" panose="02020603050405020304" pitchFamily="18" charset="0"/>
              </a:rPr>
              <a:t>розд</a:t>
            </a:r>
            <a:r>
              <a:rPr lang="ru-RU" sz="5500" dirty="0">
                <a:latin typeface="Times New Roman" panose="02020603050405020304" pitchFamily="18" charset="0"/>
                <a:cs typeface="Times New Roman" panose="02020603050405020304" pitchFamily="18" charset="0"/>
              </a:rPr>
              <a:t>. XX «</a:t>
            </a:r>
            <a:r>
              <a:rPr lang="ru-RU" sz="5500" dirty="0" err="1">
                <a:latin typeface="Times New Roman" panose="02020603050405020304" pitchFamily="18" charset="0"/>
                <a:cs typeface="Times New Roman" panose="02020603050405020304" pitchFamily="18" charset="0"/>
              </a:rPr>
              <a:t>Перехідні</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положення</a:t>
            </a:r>
            <a:r>
              <a:rPr lang="ru-RU" sz="5500" dirty="0">
                <a:latin typeface="Times New Roman" panose="02020603050405020304" pitchFamily="18" charset="0"/>
                <a:cs typeface="Times New Roman" panose="02020603050405020304" pitchFamily="18" charset="0"/>
              </a:rPr>
              <a:t>» ПКУ.</a:t>
            </a:r>
          </a:p>
          <a:p>
            <a:pPr marL="0" indent="0">
              <a:buNone/>
            </a:pPr>
            <a:r>
              <a:rPr lang="ru-RU" sz="5500" dirty="0" err="1">
                <a:latin typeface="Times New Roman" panose="02020603050405020304" pitchFamily="18" charset="0"/>
                <a:cs typeface="Times New Roman" panose="02020603050405020304" pitchFamily="18" charset="0"/>
              </a:rPr>
              <a:t>Зазначаємо</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що</a:t>
            </a:r>
            <a:r>
              <a:rPr lang="ru-RU" sz="5500" dirty="0">
                <a:latin typeface="Times New Roman" panose="02020603050405020304" pitchFamily="18" charset="0"/>
                <a:cs typeface="Times New Roman" panose="02020603050405020304" pitchFamily="18" charset="0"/>
              </a:rPr>
              <a:t> у </a:t>
            </a:r>
            <a:r>
              <a:rPr lang="ru-RU" sz="5500" dirty="0" err="1">
                <a:latin typeface="Times New Roman" panose="02020603050405020304" pitchFamily="18" charset="0"/>
                <a:cs typeface="Times New Roman" panose="02020603050405020304" pitchFamily="18" charset="0"/>
              </a:rPr>
              <a:t>цілях</a:t>
            </a:r>
            <a:r>
              <a:rPr lang="ru-RU" sz="5500" dirty="0">
                <a:latin typeface="Times New Roman" panose="02020603050405020304" pitchFamily="18" charset="0"/>
                <a:cs typeface="Times New Roman" panose="02020603050405020304" pitchFamily="18" charset="0"/>
              </a:rPr>
              <a:t> одноразового (</a:t>
            </a:r>
            <a:r>
              <a:rPr lang="ru-RU" sz="5500" dirty="0" err="1">
                <a:latin typeface="Times New Roman" panose="02020603050405020304" pitchFamily="18" charset="0"/>
                <a:cs typeface="Times New Roman" panose="02020603050405020304" pitchFamily="18" charset="0"/>
              </a:rPr>
              <a:t>спеціального</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добровільного</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декларування</a:t>
            </a:r>
            <a:r>
              <a:rPr lang="ru-RU" sz="5500" dirty="0">
                <a:latin typeface="Times New Roman" panose="02020603050405020304" pitchFamily="18" charset="0"/>
                <a:cs typeface="Times New Roman" panose="02020603050405020304" pitchFamily="18" charset="0"/>
              </a:rPr>
              <a:t> для </a:t>
            </a:r>
            <a:r>
              <a:rPr lang="ru-RU" sz="5500" dirty="0" err="1">
                <a:latin typeface="Times New Roman" panose="02020603050405020304" pitchFamily="18" charset="0"/>
                <a:cs typeface="Times New Roman" panose="02020603050405020304" pitchFamily="18" charset="0"/>
              </a:rPr>
              <a:t>застосування</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передбаченої</a:t>
            </a:r>
            <a:r>
              <a:rPr lang="ru-RU" sz="5500" dirty="0">
                <a:latin typeface="Times New Roman" panose="02020603050405020304" pitchFamily="18" charset="0"/>
                <a:cs typeface="Times New Roman" panose="02020603050405020304" pitchFamily="18" charset="0"/>
              </a:rPr>
              <a:t> ставки </a:t>
            </a:r>
            <a:r>
              <a:rPr lang="ru-RU" sz="5500" dirty="0" err="1">
                <a:latin typeface="Times New Roman" panose="02020603050405020304" pitchFamily="18" charset="0"/>
                <a:cs typeface="Times New Roman" panose="02020603050405020304" pitchFamily="18" charset="0"/>
              </a:rPr>
              <a:t>збору</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кошти</a:t>
            </a:r>
            <a:r>
              <a:rPr lang="ru-RU" sz="5500" dirty="0">
                <a:latin typeface="Times New Roman" panose="02020603050405020304" pitchFamily="18" charset="0"/>
                <a:cs typeface="Times New Roman" panose="02020603050405020304" pitchFamily="18" charset="0"/>
              </a:rPr>
              <a:t> декларанта в </a:t>
            </a:r>
            <a:r>
              <a:rPr lang="ru-RU" sz="5500" dirty="0" err="1">
                <a:latin typeface="Times New Roman" panose="02020603050405020304" pitchFamily="18" charset="0"/>
                <a:cs typeface="Times New Roman" panose="02020603050405020304" pitchFamily="18" charset="0"/>
              </a:rPr>
              <a:t>іноземній</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валюті</a:t>
            </a:r>
            <a:r>
              <a:rPr lang="ru-RU" sz="5500" dirty="0">
                <a:latin typeface="Times New Roman" panose="02020603050405020304" pitchFamily="18" charset="0"/>
                <a:cs typeface="Times New Roman" panose="02020603050405020304" pitchFamily="18" charset="0"/>
              </a:rPr>
              <a:t> на дату </a:t>
            </a:r>
            <a:r>
              <a:rPr lang="ru-RU" sz="5500" dirty="0" err="1">
                <a:latin typeface="Times New Roman" panose="02020603050405020304" pitchFamily="18" charset="0"/>
                <a:cs typeface="Times New Roman" panose="02020603050405020304" pitchFamily="18" charset="0"/>
              </a:rPr>
              <a:t>подання</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Декларації</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мають</a:t>
            </a:r>
            <a:r>
              <a:rPr lang="ru-RU" sz="5500" dirty="0">
                <a:latin typeface="Times New Roman" panose="02020603050405020304" pitchFamily="18" charset="0"/>
                <a:cs typeface="Times New Roman" panose="02020603050405020304" pitchFamily="18" charset="0"/>
              </a:rPr>
              <a:t> бути </a:t>
            </a:r>
            <a:r>
              <a:rPr lang="ru-RU" sz="5500" dirty="0" err="1">
                <a:latin typeface="Times New Roman" panose="02020603050405020304" pitchFamily="18" charset="0"/>
                <a:cs typeface="Times New Roman" panose="02020603050405020304" pitchFamily="18" charset="0"/>
              </a:rPr>
              <a:t>розміщені</a:t>
            </a:r>
            <a:r>
              <a:rPr lang="ru-RU" sz="5500" dirty="0">
                <a:latin typeface="Times New Roman" panose="02020603050405020304" pitchFamily="18" charset="0"/>
                <a:cs typeface="Times New Roman" panose="02020603050405020304" pitchFamily="18" charset="0"/>
              </a:rPr>
              <a:t> на </a:t>
            </a:r>
            <a:r>
              <a:rPr lang="ru-RU" sz="5500" dirty="0" err="1">
                <a:latin typeface="Times New Roman" panose="02020603050405020304" pitchFamily="18" charset="0"/>
                <a:cs typeface="Times New Roman" panose="02020603050405020304" pitchFamily="18" charset="0"/>
              </a:rPr>
              <a:t>рахунках</a:t>
            </a:r>
            <a:r>
              <a:rPr lang="ru-RU" sz="5500" dirty="0">
                <a:latin typeface="Times New Roman" panose="02020603050405020304" pitchFamily="18" charset="0"/>
                <a:cs typeface="Times New Roman" panose="02020603050405020304" pitchFamily="18" charset="0"/>
              </a:rPr>
              <a:t> у банках та/</a:t>
            </a:r>
            <a:r>
              <a:rPr lang="ru-RU" sz="5500" dirty="0" err="1">
                <a:latin typeface="Times New Roman" panose="02020603050405020304" pitchFamily="18" charset="0"/>
                <a:cs typeface="Times New Roman" panose="02020603050405020304" pitchFamily="18" charset="0"/>
              </a:rPr>
              <a:t>або</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інших</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фінансових</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установах</a:t>
            </a:r>
            <a:r>
              <a:rPr lang="ru-RU" sz="5500" dirty="0">
                <a:latin typeface="Times New Roman" panose="02020603050405020304" pitchFamily="18" charset="0"/>
                <a:cs typeface="Times New Roman" panose="02020603050405020304" pitchFamily="18" charset="0"/>
              </a:rPr>
              <a:t> за кордоном.</a:t>
            </a:r>
          </a:p>
          <a:p>
            <a:pPr marL="0" indent="0">
              <a:buNone/>
            </a:pPr>
            <a:r>
              <a:rPr lang="ru-RU" sz="5500" dirty="0">
                <a:latin typeface="Times New Roman" panose="02020603050405020304" pitchFamily="18" charset="0"/>
                <a:cs typeface="Times New Roman" panose="02020603050405020304" pitchFamily="18" charset="0"/>
              </a:rPr>
              <a:t>Як альтернативу </a:t>
            </a:r>
            <a:r>
              <a:rPr lang="ru-RU" sz="5500" dirty="0" err="1">
                <a:latin typeface="Times New Roman" panose="02020603050405020304" pitchFamily="18" charset="0"/>
                <a:cs typeface="Times New Roman" panose="02020603050405020304" pitchFamily="18" charset="0"/>
              </a:rPr>
              <a:t>платник</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податків</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може</a:t>
            </a:r>
            <a:r>
              <a:rPr lang="ru-RU" sz="5500" dirty="0">
                <a:latin typeface="Times New Roman" panose="02020603050405020304" pitchFamily="18" charset="0"/>
                <a:cs typeface="Times New Roman" panose="02020603050405020304" pitchFamily="18" charset="0"/>
              </a:rPr>
              <a:t> обрати ставку 11,5 </a:t>
            </a:r>
            <a:r>
              <a:rPr lang="ru-RU" sz="5500" dirty="0" err="1">
                <a:latin typeface="Times New Roman" panose="02020603050405020304" pitchFamily="18" charset="0"/>
                <a:cs typeface="Times New Roman" panose="02020603050405020304" pitchFamily="18" charset="0"/>
              </a:rPr>
              <a:t>відс</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із</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сплатою</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податкового</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зобов’язання</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трьома</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рівними</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частинами</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щорічно</a:t>
            </a:r>
            <a:r>
              <a:rPr lang="ru-RU" sz="5500" dirty="0">
                <a:latin typeface="Times New Roman" panose="02020603050405020304" pitchFamily="18" charset="0"/>
                <a:cs typeface="Times New Roman" panose="02020603050405020304" pitchFamily="18" charset="0"/>
              </a:rPr>
              <a:t>.</a:t>
            </a:r>
          </a:p>
          <a:p>
            <a:pPr marL="0" indent="0">
              <a:buNone/>
            </a:pPr>
            <a:r>
              <a:rPr lang="ru-RU" sz="5500" dirty="0">
                <a:latin typeface="Times New Roman" panose="02020603050405020304" pitchFamily="18" charset="0"/>
                <a:cs typeface="Times New Roman" panose="02020603050405020304" pitchFamily="18" charset="0"/>
              </a:rPr>
              <a:t>При </a:t>
            </a:r>
            <a:r>
              <a:rPr lang="ru-RU" sz="5500" dirty="0" err="1">
                <a:latin typeface="Times New Roman" panose="02020603050405020304" pitchFamily="18" charset="0"/>
                <a:cs typeface="Times New Roman" panose="02020603050405020304" pitchFamily="18" charset="0"/>
              </a:rPr>
              <a:t>цьому</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законодавчо</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встановлено</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що</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тимчасово</a:t>
            </a:r>
            <a:r>
              <a:rPr lang="ru-RU" sz="5500" dirty="0">
                <a:latin typeface="Times New Roman" panose="02020603050405020304" pitchFamily="18" charset="0"/>
                <a:cs typeface="Times New Roman" panose="02020603050405020304" pitchFamily="18" charset="0"/>
              </a:rPr>
              <a:t> з 1 </a:t>
            </a:r>
            <a:r>
              <a:rPr lang="ru-RU" sz="5500" dirty="0" err="1">
                <a:latin typeface="Times New Roman" panose="02020603050405020304" pitchFamily="18" charset="0"/>
                <a:cs typeface="Times New Roman" panose="02020603050405020304" pitchFamily="18" charset="0"/>
              </a:rPr>
              <a:t>вересня</a:t>
            </a:r>
            <a:r>
              <a:rPr lang="ru-RU" sz="5500" dirty="0">
                <a:latin typeface="Times New Roman" panose="02020603050405020304" pitchFamily="18" charset="0"/>
                <a:cs typeface="Times New Roman" panose="02020603050405020304" pitchFamily="18" charset="0"/>
              </a:rPr>
              <a:t> 2021 року по 1 </a:t>
            </a:r>
            <a:r>
              <a:rPr lang="ru-RU" sz="5500" dirty="0" err="1">
                <a:latin typeface="Times New Roman" panose="02020603050405020304" pitchFamily="18" charset="0"/>
                <a:cs typeface="Times New Roman" panose="02020603050405020304" pitchFamily="18" charset="0"/>
              </a:rPr>
              <a:t>березня</a:t>
            </a:r>
            <a:r>
              <a:rPr lang="ru-RU" sz="5500" dirty="0">
                <a:latin typeface="Times New Roman" panose="02020603050405020304" pitchFamily="18" charset="0"/>
                <a:cs typeface="Times New Roman" panose="02020603050405020304" pitchFamily="18" charset="0"/>
              </a:rPr>
              <a:t> 2022 року ставка </a:t>
            </a:r>
            <a:r>
              <a:rPr lang="ru-RU" sz="5500" dirty="0" err="1">
                <a:latin typeface="Times New Roman" panose="02020603050405020304" pitchFamily="18" charset="0"/>
                <a:cs typeface="Times New Roman" panose="02020603050405020304" pitchFamily="18" charset="0"/>
              </a:rPr>
              <a:t>збору</a:t>
            </a:r>
            <a:r>
              <a:rPr lang="ru-RU" sz="5500" dirty="0">
                <a:latin typeface="Times New Roman" panose="02020603050405020304" pitchFamily="18" charset="0"/>
                <a:cs typeface="Times New Roman" panose="02020603050405020304" pitchFamily="18" charset="0"/>
              </a:rPr>
              <a:t> з одноразового (</a:t>
            </a:r>
            <a:r>
              <a:rPr lang="ru-RU" sz="5500" dirty="0" err="1">
                <a:latin typeface="Times New Roman" panose="02020603050405020304" pitchFamily="18" charset="0"/>
                <a:cs typeface="Times New Roman" panose="02020603050405020304" pitchFamily="18" charset="0"/>
              </a:rPr>
              <a:t>спеціального</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добровільного</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декларування</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визначена</a:t>
            </a:r>
            <a:r>
              <a:rPr lang="ru-RU" sz="5500" dirty="0">
                <a:latin typeface="Times New Roman" panose="02020603050405020304" pitchFamily="18" charset="0"/>
                <a:cs typeface="Times New Roman" panose="02020603050405020304" pitchFamily="18" charset="0"/>
              </a:rPr>
              <a:t> пунктом 8.2 пункту 8 </a:t>
            </a:r>
            <a:r>
              <a:rPr lang="ru-RU" sz="5500" dirty="0" err="1">
                <a:latin typeface="Times New Roman" panose="02020603050405020304" pitchFamily="18" charset="0"/>
                <a:cs typeface="Times New Roman" panose="02020603050405020304" pitchFamily="18" charset="0"/>
              </a:rPr>
              <a:t>цього</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підрозділу</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застосовується</a:t>
            </a:r>
            <a:r>
              <a:rPr lang="ru-RU" sz="5500" dirty="0">
                <a:latin typeface="Times New Roman" panose="02020603050405020304" pitchFamily="18" charset="0"/>
                <a:cs typeface="Times New Roman" panose="02020603050405020304" pitchFamily="18" charset="0"/>
              </a:rPr>
              <a:t> у </a:t>
            </a:r>
            <a:r>
              <a:rPr lang="ru-RU" sz="5500" dirty="0" err="1">
                <a:latin typeface="Times New Roman" panose="02020603050405020304" pitchFamily="18" charset="0"/>
                <a:cs typeface="Times New Roman" panose="02020603050405020304" pitchFamily="18" charset="0"/>
              </a:rPr>
              <a:t>розмірі</a:t>
            </a:r>
            <a:r>
              <a:rPr lang="ru-RU" sz="5500" dirty="0">
                <a:latin typeface="Times New Roman" panose="02020603050405020304" pitchFamily="18" charset="0"/>
                <a:cs typeface="Times New Roman" panose="02020603050405020304" pitchFamily="18" charset="0"/>
              </a:rPr>
              <a:t> 7 </a:t>
            </a:r>
            <a:r>
              <a:rPr lang="ru-RU" sz="5500" dirty="0" err="1">
                <a:latin typeface="Times New Roman" panose="02020603050405020304" pitchFamily="18" charset="0"/>
                <a:cs typeface="Times New Roman" panose="02020603050405020304" pitchFamily="18" charset="0"/>
              </a:rPr>
              <a:t>відсотків</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замість</a:t>
            </a:r>
            <a:r>
              <a:rPr lang="ru-RU" sz="5500" dirty="0">
                <a:latin typeface="Times New Roman" panose="02020603050405020304" pitchFamily="18" charset="0"/>
                <a:cs typeface="Times New Roman" panose="02020603050405020304" pitchFamily="18" charset="0"/>
              </a:rPr>
              <a:t> 9 </a:t>
            </a:r>
            <a:r>
              <a:rPr lang="ru-RU" sz="5500" dirty="0" err="1">
                <a:latin typeface="Times New Roman" panose="02020603050405020304" pitchFamily="18" charset="0"/>
                <a:cs typeface="Times New Roman" panose="02020603050405020304" pitchFamily="18" charset="0"/>
              </a:rPr>
              <a:t>відсотків</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тоді</a:t>
            </a:r>
            <a:r>
              <a:rPr lang="ru-RU" sz="5500" dirty="0">
                <a:latin typeface="Times New Roman" panose="02020603050405020304" pitchFamily="18" charset="0"/>
                <a:cs typeface="Times New Roman" panose="02020603050405020304" pitchFamily="18" charset="0"/>
              </a:rPr>
              <a:t> як альтернативу </a:t>
            </a:r>
            <a:r>
              <a:rPr lang="ru-RU" sz="5500" dirty="0" err="1">
                <a:latin typeface="Times New Roman" panose="02020603050405020304" pitchFamily="18" charset="0"/>
                <a:cs typeface="Times New Roman" panose="02020603050405020304" pitchFamily="18" charset="0"/>
              </a:rPr>
              <a:t>платник</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податків</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може</a:t>
            </a:r>
            <a:r>
              <a:rPr lang="ru-RU" sz="5500" dirty="0">
                <a:latin typeface="Times New Roman" panose="02020603050405020304" pitchFamily="18" charset="0"/>
                <a:cs typeface="Times New Roman" panose="02020603050405020304" pitchFamily="18" charset="0"/>
              </a:rPr>
              <a:t> обрати ставку 9,5 </a:t>
            </a:r>
            <a:r>
              <a:rPr lang="ru-RU" sz="5500" dirty="0" err="1">
                <a:latin typeface="Times New Roman" panose="02020603050405020304" pitchFamily="18" charset="0"/>
                <a:cs typeface="Times New Roman" panose="02020603050405020304" pitchFamily="18" charset="0"/>
              </a:rPr>
              <a:t>відсотка</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із</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сплатою</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податкового</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зобов'язання</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трьома</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рівними</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частинами</a:t>
            </a:r>
            <a:r>
              <a:rPr lang="ru-RU" sz="5500" dirty="0">
                <a:latin typeface="Times New Roman" panose="02020603050405020304" pitchFamily="18" charset="0"/>
                <a:cs typeface="Times New Roman" panose="02020603050405020304" pitchFamily="18" charset="0"/>
              </a:rPr>
              <a:t> </a:t>
            </a:r>
            <a:r>
              <a:rPr lang="ru-RU" sz="5500" dirty="0" err="1">
                <a:latin typeface="Times New Roman" panose="02020603050405020304" pitchFamily="18" charset="0"/>
                <a:cs typeface="Times New Roman" panose="02020603050405020304" pitchFamily="18" charset="0"/>
              </a:rPr>
              <a:t>щорічно</a:t>
            </a:r>
            <a:r>
              <a:rPr lang="ru-RU" sz="5500" dirty="0">
                <a:latin typeface="Times New Roman" panose="02020603050405020304" pitchFamily="18" charset="0"/>
                <a:cs typeface="Times New Roman" panose="02020603050405020304" pitchFamily="18" charset="0"/>
              </a:rPr>
              <a:t>.</a:t>
            </a:r>
          </a:p>
          <a:p>
            <a:endParaRPr lang="uk-UA" dirty="0"/>
          </a:p>
        </p:txBody>
      </p:sp>
    </p:spTree>
    <p:extLst>
      <p:ext uri="{BB962C8B-B14F-4D97-AF65-F5344CB8AC3E}">
        <p14:creationId xmlns:p14="http://schemas.microsoft.com/office/powerpoint/2010/main" val="2422175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332656"/>
            <a:ext cx="8208912" cy="3139321"/>
          </a:xfrm>
          <a:prstGeom prst="rect">
            <a:avLst/>
          </a:prstGeom>
        </p:spPr>
        <p:txBody>
          <a:bodyPr wrap="square">
            <a:spAutoFit/>
          </a:bodyPr>
          <a:lstStyle/>
          <a:p>
            <a:r>
              <a:rPr lang="ru-RU" b="1" dirty="0">
                <a:latin typeface="Times New Roman" panose="02020603050405020304" pitchFamily="18" charset="0"/>
                <a:cs typeface="Times New Roman" panose="02020603050405020304" pitchFamily="18" charset="0"/>
              </a:rPr>
              <a:t>Ставка 2,5 </a:t>
            </a:r>
            <a:r>
              <a:rPr lang="ru-RU" b="1"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застосовується</a:t>
            </a:r>
            <a:r>
              <a:rPr lang="ru-RU" dirty="0">
                <a:latin typeface="Times New Roman" panose="02020603050405020304" pitchFamily="18" charset="0"/>
                <a:cs typeface="Times New Roman" panose="02020603050405020304" pitchFamily="18" charset="0"/>
              </a:rPr>
              <a:t>:</a:t>
            </a:r>
          </a:p>
          <a:p>
            <a:r>
              <a:rPr lang="ru-RU" dirty="0" err="1">
                <a:latin typeface="Times New Roman" panose="02020603050405020304" pitchFamily="18" charset="0"/>
                <a:cs typeface="Times New Roman" panose="02020603050405020304" pitchFamily="18" charset="0"/>
              </a:rPr>
              <a:t>щодо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номінальної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вартості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державних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облігацій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терміном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обігу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більше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ніж</a:t>
            </a:r>
            <a:r>
              <a:rPr lang="ru-RU" dirty="0">
                <a:latin typeface="Times New Roman" panose="02020603050405020304" pitchFamily="18" charset="0"/>
                <a:cs typeface="Times New Roman" panose="02020603050405020304" pitchFamily="18" charset="0"/>
              </a:rPr>
              <a:t> 365 </a:t>
            </a:r>
            <a:r>
              <a:rPr lang="ru-RU" dirty="0" err="1">
                <a:latin typeface="Times New Roman" panose="02020603050405020304" pitchFamily="18" charset="0"/>
                <a:cs typeface="Times New Roman" panose="02020603050405020304" pitchFamily="18" charset="0"/>
              </a:rPr>
              <a:t>днів</a:t>
            </a:r>
            <a:r>
              <a:rPr lang="ru-RU" dirty="0">
                <a:latin typeface="Times New Roman" panose="02020603050405020304" pitchFamily="18" charset="0"/>
                <a:cs typeface="Times New Roman" panose="02020603050405020304" pitchFamily="18" charset="0"/>
              </a:rPr>
              <a:t> без права </a:t>
            </a:r>
            <a:r>
              <a:rPr lang="ru-RU" dirty="0" err="1">
                <a:latin typeface="Times New Roman" panose="02020603050405020304" pitchFamily="18" charset="0"/>
                <a:cs typeface="Times New Roman" panose="02020603050405020304" pitchFamily="18" charset="0"/>
              </a:rPr>
              <a:t>дострокового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погашення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придбаних</a:t>
            </a:r>
            <a:r>
              <a:rPr lang="ru-RU" dirty="0">
                <a:latin typeface="Times New Roman" panose="02020603050405020304" pitchFamily="18" charset="0"/>
                <a:cs typeface="Times New Roman" panose="02020603050405020304" pitchFamily="18" charset="0"/>
              </a:rPr>
              <a:t> декларантом у </a:t>
            </a:r>
            <a:r>
              <a:rPr lang="ru-RU" dirty="0" err="1">
                <a:latin typeface="Times New Roman" panose="02020603050405020304" pitchFamily="18" charset="0"/>
                <a:cs typeface="Times New Roman" panose="02020603050405020304" pitchFamily="18" charset="0"/>
              </a:rPr>
              <a:t>період</a:t>
            </a:r>
            <a:r>
              <a:rPr lang="ru-RU" dirty="0">
                <a:latin typeface="Times New Roman" panose="02020603050405020304" pitchFamily="18" charset="0"/>
                <a:cs typeface="Times New Roman" panose="02020603050405020304" pitchFamily="18" charset="0"/>
              </a:rPr>
              <a:t> з 01 </a:t>
            </a:r>
            <a:r>
              <a:rPr lang="ru-RU" dirty="0" err="1">
                <a:latin typeface="Times New Roman" panose="02020603050405020304" pitchFamily="18" charset="0"/>
                <a:cs typeface="Times New Roman" panose="02020603050405020304" pitchFamily="18" charset="0"/>
              </a:rPr>
              <a:t>вересня</a:t>
            </a:r>
            <a:r>
              <a:rPr lang="ru-RU" dirty="0">
                <a:latin typeface="Times New Roman" panose="02020603050405020304" pitchFamily="18" charset="0"/>
                <a:cs typeface="Times New Roman" panose="02020603050405020304" pitchFamily="18" charset="0"/>
              </a:rPr>
              <a:t> 2021 року до 31 </a:t>
            </a:r>
            <a:r>
              <a:rPr lang="ru-RU" dirty="0" err="1">
                <a:latin typeface="Times New Roman" panose="02020603050405020304" pitchFamily="18" charset="0"/>
                <a:cs typeface="Times New Roman" panose="02020603050405020304" pitchFamily="18" charset="0"/>
              </a:rPr>
              <a:t>серпня</a:t>
            </a:r>
            <a:r>
              <a:rPr lang="ru-RU" dirty="0">
                <a:latin typeface="Times New Roman" panose="02020603050405020304" pitchFamily="18" charset="0"/>
                <a:cs typeface="Times New Roman" panose="02020603050405020304" pitchFamily="18" charset="0"/>
              </a:rPr>
              <a:t> 2022 року до </a:t>
            </a:r>
            <a:r>
              <a:rPr lang="ru-RU" dirty="0" err="1">
                <a:latin typeface="Times New Roman" panose="02020603050405020304" pitchFamily="18" charset="0"/>
                <a:cs typeface="Times New Roman" panose="02020603050405020304" pitchFamily="18" charset="0"/>
              </a:rPr>
              <a:t>подання</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одноразової</a:t>
            </a:r>
            <a:r>
              <a:rPr lang="ru-RU" dirty="0" smtClean="0">
                <a:latin typeface="Times New Roman" panose="02020603050405020304" pitchFamily="18" charset="0"/>
                <a:cs typeface="Times New Roman" panose="02020603050405020304" pitchFamily="18" charset="0"/>
              </a:rPr>
              <a:t> </a:t>
            </a:r>
            <a:r>
              <a:rPr lang="ru-RU" smtClean="0">
                <a:latin typeface="Times New Roman" panose="02020603050405020304" pitchFamily="18" charset="0"/>
                <a:cs typeface="Times New Roman" panose="02020603050405020304" pitchFamily="18" charset="0"/>
              </a:rPr>
              <a:t>(</a:t>
            </a:r>
            <a:r>
              <a:rPr lang="ru-RU" dirty="0" err="1" smtClean="0">
                <a:latin typeface="Times New Roman" panose="02020603050405020304" pitchFamily="18" charset="0"/>
                <a:cs typeface="Times New Roman" panose="02020603050405020304" pitchFamily="18" charset="0"/>
              </a:rPr>
              <a:t>спеціальної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добровільної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декларації</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Як альтернативу </a:t>
            </a:r>
            <a:r>
              <a:rPr lang="ru-RU" dirty="0" err="1">
                <a:latin typeface="Times New Roman" panose="02020603050405020304" pitchFamily="18" charset="0"/>
                <a:cs typeface="Times New Roman" panose="02020603050405020304" pitchFamily="18" charset="0"/>
              </a:rPr>
              <a:t>платник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податків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може</a:t>
            </a:r>
            <a:r>
              <a:rPr lang="ru-RU" dirty="0">
                <a:latin typeface="Times New Roman" panose="02020603050405020304" pitchFamily="18" charset="0"/>
                <a:cs typeface="Times New Roman" panose="02020603050405020304" pitchFamily="18" charset="0"/>
              </a:rPr>
              <a:t> обрати ставку 3 %</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сплатою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податкового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зобов’язання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трьома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рівними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частинами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щорічно</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Таким чином, </a:t>
            </a:r>
            <a:r>
              <a:rPr lang="ru-RU" dirty="0" err="1">
                <a:latin typeface="Times New Roman" panose="02020603050405020304" pitchFamily="18" charset="0"/>
                <a:cs typeface="Times New Roman" panose="02020603050405020304" pitchFamily="18" charset="0"/>
              </a:rPr>
              <a:t>якщо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фізична</a:t>
            </a:r>
            <a:r>
              <a:rPr lang="ru-RU" dirty="0">
                <a:latin typeface="Times New Roman" panose="02020603050405020304" pitchFamily="18" charset="0"/>
                <a:cs typeface="Times New Roman" panose="02020603050405020304" pitchFamily="18" charset="0"/>
              </a:rPr>
              <a:t> особа у межах одноразового (</a:t>
            </a:r>
            <a:r>
              <a:rPr lang="ru-RU" dirty="0" err="1">
                <a:latin typeface="Times New Roman" panose="02020603050405020304" pitchFamily="18" charset="0"/>
                <a:cs typeface="Times New Roman" panose="02020603050405020304" pitchFamily="18" charset="0"/>
              </a:rPr>
              <a:t>спеціального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добровільного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декларування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обирає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сплату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Збору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трьома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рівними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частинами</a:t>
            </a:r>
            <a:r>
              <a:rPr lang="ru-RU" dirty="0">
                <a:latin typeface="Times New Roman" panose="02020603050405020304" pitchFamily="18" charset="0"/>
                <a:cs typeface="Times New Roman" panose="02020603050405020304" pitchFamily="18" charset="0"/>
              </a:rPr>
              <a:t>, то </a:t>
            </a:r>
            <a:r>
              <a:rPr lang="ru-RU" dirty="0" err="1">
                <a:latin typeface="Times New Roman" panose="02020603050405020304" pitchFamily="18" charset="0"/>
                <a:cs typeface="Times New Roman" panose="02020603050405020304" pitchFamily="18" charset="0"/>
              </a:rPr>
              <a:t>така</a:t>
            </a:r>
            <a:r>
              <a:rPr lang="ru-RU" dirty="0">
                <a:latin typeface="Times New Roman" panose="02020603050405020304" pitchFamily="18" charset="0"/>
                <a:cs typeface="Times New Roman" panose="02020603050405020304" pitchFamily="18" charset="0"/>
              </a:rPr>
              <a:t> особа </a:t>
            </a:r>
            <a:r>
              <a:rPr lang="ru-RU" dirty="0" err="1">
                <a:latin typeface="Times New Roman" panose="02020603050405020304" pitchFamily="18" charset="0"/>
                <a:cs typeface="Times New Roman" panose="02020603050405020304" pitchFamily="18" charset="0"/>
              </a:rPr>
              <a:t>застосовує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альтернативну</a:t>
            </a:r>
            <a:r>
              <a:rPr lang="ru-RU" dirty="0">
                <a:latin typeface="Times New Roman" panose="02020603050405020304" pitchFamily="18" charset="0"/>
                <a:cs typeface="Times New Roman" panose="02020603050405020304" pitchFamily="18" charset="0"/>
              </a:rPr>
              <a:t> ставку </a:t>
            </a:r>
            <a:r>
              <a:rPr lang="ru-RU" dirty="0" err="1">
                <a:latin typeface="Times New Roman" panose="02020603050405020304" pitchFamily="18" charset="0"/>
                <a:cs typeface="Times New Roman" panose="02020603050405020304" pitchFamily="18" charset="0"/>
              </a:rPr>
              <a:t>збору</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залежності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задекларованих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об’єктів</a:t>
            </a:r>
            <a:r>
              <a:rPr lang="ru-RU"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24155640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2210</TotalTime>
  <Words>730</Words>
  <Application>Microsoft Office PowerPoint</Application>
  <PresentationFormat>Экран (4:3)</PresentationFormat>
  <Paragraphs>46</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Пользователь Windows</cp:lastModifiedBy>
  <cp:revision>8</cp:revision>
  <dcterms:created xsi:type="dcterms:W3CDTF">2024-03-05T08:22:37Z</dcterms:created>
  <dcterms:modified xsi:type="dcterms:W3CDTF">2024-03-13T12:13:34Z</dcterms:modified>
</cp:coreProperties>
</file>