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notesMasterIdLst>
    <p:notesMasterId r:id="rId45"/>
  </p:notesMasterIdLst>
  <p:sldIdLst>
    <p:sldId id="256" r:id="rId2"/>
    <p:sldId id="345" r:id="rId3"/>
    <p:sldId id="349" r:id="rId4"/>
    <p:sldId id="327" r:id="rId5"/>
    <p:sldId id="342" r:id="rId6"/>
    <p:sldId id="343" r:id="rId7"/>
    <p:sldId id="344" r:id="rId8"/>
    <p:sldId id="346" r:id="rId9"/>
    <p:sldId id="347" r:id="rId10"/>
    <p:sldId id="348" r:id="rId11"/>
    <p:sldId id="352" r:id="rId12"/>
    <p:sldId id="365" r:id="rId13"/>
    <p:sldId id="367" r:id="rId14"/>
    <p:sldId id="368" r:id="rId15"/>
    <p:sldId id="350" r:id="rId16"/>
    <p:sldId id="351" r:id="rId17"/>
    <p:sldId id="353" r:id="rId18"/>
    <p:sldId id="354" r:id="rId19"/>
    <p:sldId id="355" r:id="rId20"/>
    <p:sldId id="356" r:id="rId21"/>
    <p:sldId id="357" r:id="rId22"/>
    <p:sldId id="328" r:id="rId23"/>
    <p:sldId id="329" r:id="rId24"/>
    <p:sldId id="262" r:id="rId25"/>
    <p:sldId id="339" r:id="rId26"/>
    <p:sldId id="358" r:id="rId27"/>
    <p:sldId id="360" r:id="rId28"/>
    <p:sldId id="359" r:id="rId29"/>
    <p:sldId id="361" r:id="rId30"/>
    <p:sldId id="362" r:id="rId31"/>
    <p:sldId id="340" r:id="rId32"/>
    <p:sldId id="341" r:id="rId33"/>
    <p:sldId id="332" r:id="rId34"/>
    <p:sldId id="334" r:id="rId35"/>
    <p:sldId id="333" r:id="rId36"/>
    <p:sldId id="335" r:id="rId37"/>
    <p:sldId id="336" r:id="rId38"/>
    <p:sldId id="338" r:id="rId39"/>
    <p:sldId id="363" r:id="rId40"/>
    <p:sldId id="370" r:id="rId41"/>
    <p:sldId id="364" r:id="rId42"/>
    <p:sldId id="369" r:id="rId43"/>
    <p:sldId id="36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5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D7D40-6D17-4673-8CC0-21FBB777BDEA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76E2-2948-4BF8-8B32-6CFBE2FCB6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756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83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72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0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2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01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91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15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46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828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21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75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77A8-962F-41A8-A0E7-D7F860AE1952}" type="datetimeFigureOut">
              <a:rPr lang="uk-UA" smtClean="0"/>
              <a:t>03.10.2025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51FBE75-223B-4378-B0E1-B12C8A5D8F78}" type="slidenum">
              <a:rPr lang="uk-UA" smtClean="0"/>
              <a:t>‹№›</a:t>
            </a:fld>
            <a:endParaRPr lang="uk-U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app=desktop&amp;v=5AXRp0W1FX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wOWR_fBqUQ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behindthenews.ua/quiz/10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86288-3D5D-683F-FB0A-DFB86C659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111" y="1140432"/>
            <a:ext cx="10713502" cy="266100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uk-UA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3600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1698BA1-3F5F-9B5D-59FD-E8A82F500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4935" y="3429000"/>
            <a:ext cx="11689548" cy="2288568"/>
          </a:xfrm>
        </p:spPr>
        <p:txBody>
          <a:bodyPr>
            <a:normAutofit fontScale="85000" lnSpcReduction="10000"/>
          </a:bodyPr>
          <a:lstStyle/>
          <a:p>
            <a:pPr algn="ctr"/>
            <a:endParaRPr lang="uk-UA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Критичного мислення </a:t>
            </a:r>
          </a:p>
          <a:p>
            <a:pPr algn="ctr"/>
            <a:r>
              <a:rPr lang="uk-UA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Інформаційна безпека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51EF7-8B11-AE96-F97C-B0BF86A0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95" y="254303"/>
            <a:ext cx="6657654" cy="37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2615B-310A-8BB8-B319-982645B75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804" y="2015732"/>
            <a:ext cx="5266796" cy="345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інакше</a:t>
            </a:r>
          </a:p>
        </p:txBody>
      </p:sp>
    </p:spTree>
    <p:extLst>
      <p:ext uri="{BB962C8B-B14F-4D97-AF65-F5344CB8AC3E}">
        <p14:creationId xmlns:p14="http://schemas.microsoft.com/office/powerpoint/2010/main" val="59395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3D5A1-83A2-D10B-3302-2417A97A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668003"/>
            <a:ext cx="9520158" cy="1160797"/>
          </a:xfrm>
        </p:spPr>
        <p:txBody>
          <a:bodyPr/>
          <a:lstStyle/>
          <a:p>
            <a:pPr algn="ctr"/>
            <a:r>
              <a:rPr lang="uk-UA" sz="4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 чого це залежить?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52B387-CE50-C213-9804-FC12EE23D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874" y="2178707"/>
            <a:ext cx="5024063" cy="34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0927FE88-6ED6-A9C2-4C2B-71E7DFB35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980" y="274062"/>
            <a:ext cx="9616611" cy="63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13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9FE12E2B-82FF-18E9-A6E1-6751A876B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8005" y="879335"/>
            <a:ext cx="5289958" cy="50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1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2FE74D2-DBBE-5A0B-3B1B-32CDDE414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728832"/>
            <a:ext cx="6320852" cy="52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C6A8D7A-E375-AB73-F9BE-8BC270DA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42" y="798972"/>
            <a:ext cx="6304540" cy="4050429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Угорський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лікар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Ігнац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Земмельвейср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який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запропонував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мити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руки для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запобігання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смертельним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інфекціям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1847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рік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Відень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Пологовий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будинок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https://suprun.doctor/zdorovya/xto-pridumav-miti-ruki/</a:t>
            </a:r>
            <a:br>
              <a:rPr lang="uk-UA" dirty="0"/>
            </a:br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911CB415-E857-30A9-FACA-8541BA298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4561" y="962899"/>
            <a:ext cx="3467808" cy="4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916ACD7-EB36-1FA6-D035-24A9829C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412" y="698644"/>
            <a:ext cx="9390441" cy="4767702"/>
          </a:xfrm>
        </p:spPr>
        <p:txBody>
          <a:bodyPr/>
          <a:lstStyle/>
          <a:p>
            <a:pPr algn="just"/>
            <a:r>
              <a:rPr lang="uk-UA" sz="2800" dirty="0">
                <a:solidFill>
                  <a:schemeClr val="accent3">
                    <a:lumMod val="75000"/>
                  </a:schemeClr>
                </a:solidFill>
              </a:rPr>
              <a:t>Лише через століття після відкриття </a:t>
            </a:r>
            <a:r>
              <a:rPr lang="uk-UA" sz="2800" dirty="0" err="1">
                <a:solidFill>
                  <a:schemeClr val="accent3">
                    <a:lumMod val="75000"/>
                  </a:schemeClr>
                </a:solidFill>
              </a:rPr>
              <a:t>Земмельвейса</a:t>
            </a:r>
            <a:r>
              <a:rPr lang="uk-UA" sz="2800" dirty="0">
                <a:solidFill>
                  <a:schemeClr val="accent3">
                    <a:lumMod val="75000"/>
                  </a:schemeClr>
                </a:solidFill>
              </a:rPr>
              <a:t>, у 1980-х роках, центри з контролю за захворюваннями (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CDC) </a:t>
            </a:r>
            <a:r>
              <a:rPr lang="uk-UA" sz="2800" dirty="0">
                <a:solidFill>
                  <a:schemeClr val="accent3">
                    <a:lumMod val="75000"/>
                  </a:schemeClr>
                </a:solidFill>
              </a:rPr>
              <a:t>у США визнали гігієну рук важливим методом запобігання поширенню інфекцій. </a:t>
            </a:r>
          </a:p>
          <a:p>
            <a:pPr algn="just"/>
            <a:r>
              <a:rPr lang="uk-UA" sz="2800" dirty="0">
                <a:solidFill>
                  <a:schemeClr val="accent3">
                    <a:lumMod val="75000"/>
                  </a:schemeClr>
                </a:solidFill>
              </a:rPr>
              <a:t>Відтоді миття рук стало загальноприйнятою практикою в медичних установах у всьому світі, хоча впровадження було складним процесом, який вимагав значного часу. 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446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8D121848-814F-3F07-7900-4895A6FFD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8005" y="859960"/>
            <a:ext cx="5300578" cy="51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FDE03C9-28DF-1CEE-4D6B-D12CC150A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4310" y="654856"/>
            <a:ext cx="4572724" cy="50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054A5549-63A1-F0B2-61F5-B785FCB9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973" y="415064"/>
            <a:ext cx="5206447" cy="57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1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44C3D-958F-CA86-2AC7-2E937A86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318500"/>
            <a:ext cx="9520158" cy="117125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Наш курс є поєднанням базових інтелектуальних навичок та прикладного змісту</a:t>
            </a:r>
            <a:endParaRPr lang="uk-UA" dirty="0"/>
          </a:p>
        </p:txBody>
      </p:sp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id="{A27C1AE8-F91C-889B-44B7-797D502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1489754"/>
            <a:ext cx="11281024" cy="53682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uk-UA" sz="29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Лекції дистанційно по п’ятницях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uk-UA" sz="29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Практичні заняття: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sz="29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 група онлайн  (1-2 пари)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sz="29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 група </a:t>
            </a:r>
            <a:r>
              <a:rPr lang="uk-UA" sz="29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офлайн</a:t>
            </a:r>
            <a:r>
              <a:rPr lang="uk-UA" sz="29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(3-4 пари)</a:t>
            </a:r>
          </a:p>
        </p:txBody>
      </p:sp>
    </p:spTree>
    <p:extLst>
      <p:ext uri="{BB962C8B-B14F-4D97-AF65-F5344CB8AC3E}">
        <p14:creationId xmlns:p14="http://schemas.microsoft.com/office/powerpoint/2010/main" val="367516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2CBAC3-8219-542A-91D2-02745711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77" y="798513"/>
            <a:ext cx="3183128" cy="2247117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3">
                    <a:lumMod val="75000"/>
                  </a:schemeClr>
                </a:solidFill>
              </a:rPr>
              <a:t>Хто правий?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78B14011-321E-85F0-3B0C-E2D689F5E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1245" y="274355"/>
            <a:ext cx="4089678" cy="63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7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9ADAD-058E-E0EB-4FB0-E0A97636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42" y="798974"/>
            <a:ext cx="3183128" cy="731876"/>
          </a:xfrm>
        </p:spPr>
        <p:txBody>
          <a:bodyPr/>
          <a:lstStyle/>
          <a:p>
            <a:r>
              <a:rPr lang="uk-UA" sz="3200" b="1" dirty="0">
                <a:solidFill>
                  <a:schemeClr val="accent3">
                    <a:lumMod val="75000"/>
                  </a:schemeClr>
                </a:solidFill>
              </a:rPr>
              <a:t>Що це?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AA1B0FC-BAB0-77DC-D484-0004D5555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1601" y="798513"/>
            <a:ext cx="3737224" cy="4659312"/>
          </a:xfrm>
          <a:prstGeom prst="rect">
            <a:avLst/>
          </a:prstGeo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5875BE-C57C-2132-7CAD-7A2A34D4D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4695" y="2465799"/>
            <a:ext cx="3184989" cy="2987874"/>
          </a:xfrm>
        </p:spPr>
        <p:txBody>
          <a:bodyPr/>
          <a:lstStyle/>
          <a:p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Де і коли?</a:t>
            </a:r>
          </a:p>
        </p:txBody>
      </p:sp>
    </p:spTree>
    <p:extLst>
      <p:ext uri="{BB962C8B-B14F-4D97-AF65-F5344CB8AC3E}">
        <p14:creationId xmlns:p14="http://schemas.microsoft.com/office/powerpoint/2010/main" val="3741803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EF4C1-C808-33F0-4874-FF93C2F1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Критичне мислення - 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71523DF-8B7A-8E06-4485-145535F0B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400" dirty="0">
                <a:solidFill>
                  <a:schemeClr val="accent3">
                    <a:lumMod val="50000"/>
                  </a:schemeClr>
                </a:solidFill>
              </a:rPr>
              <a:t>це вміння не просто сприймати інформацію, а аналізувати її, ставити під сумнів, оцінювати докази та логіку, щоб робити раціональні та обґрунтовані висновки й рішення. </a:t>
            </a:r>
          </a:p>
          <a:p>
            <a:pPr marL="0" indent="0">
              <a:buNone/>
            </a:pPr>
            <a:r>
              <a:rPr lang="uk-UA" sz="2400" dirty="0">
                <a:solidFill>
                  <a:schemeClr val="accent3">
                    <a:lumMod val="50000"/>
                  </a:schemeClr>
                </a:solidFill>
              </a:rPr>
              <a:t>Це здатність розрізняти факти від припущень, бачити проблеми, розглядати різні точки зору та не піддаватися маніпуляціям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082426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CB96B-F3C3-4103-E7D2-6E499BA5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Критичне мислення -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54F169-48BA-313A-5A95-F3349D0D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400" dirty="0">
                <a:solidFill>
                  <a:schemeClr val="accent3">
                    <a:lumMod val="50000"/>
                  </a:schemeClr>
                </a:solidFill>
              </a:rPr>
              <a:t>інтелектуальний процес аналізу, оцінювання та інтерпретації інформації, який ґрунтується на </a:t>
            </a:r>
            <a:r>
              <a:rPr lang="uk-UA" sz="2400" dirty="0" err="1">
                <a:solidFill>
                  <a:schemeClr val="accent3">
                    <a:lumMod val="50000"/>
                  </a:schemeClr>
                </a:solidFill>
              </a:rPr>
              <a:t>логіці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</a:rPr>
              <a:t>, аргументації й доказах.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741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F2FB9C-7110-FB8A-C505-DD14AA11A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737" y="801384"/>
            <a:ext cx="9688530" cy="5109838"/>
          </a:xfrm>
        </p:spPr>
        <p:txBody>
          <a:bodyPr/>
          <a:lstStyle/>
          <a:p>
            <a:pPr marL="0" indent="0" algn="just">
              <a:buNone/>
            </a:pPr>
            <a:r>
              <a:rPr lang="uk-UA" sz="32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 мислення </a:t>
            </a:r>
            <a:r>
              <a:rPr lang="uk-UA" sz="24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 </a:t>
            </a:r>
            <a:r>
              <a:rPr lang="en-US" sz="24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must have </a:t>
            </a:r>
            <a:r>
              <a:rPr lang="uk-UA" sz="24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сучасною навичкою, </a:t>
            </a:r>
          </a:p>
          <a:p>
            <a:pPr marL="0" indent="0" algn="just">
              <a:buNone/>
            </a:pPr>
            <a:r>
              <a:rPr lang="uk-UA" sz="24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дозволяє протидіяти пропаганді, дезінформації, </a:t>
            </a:r>
            <a:endParaRPr lang="en-US" sz="2400" kern="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стати жертвою маніпуляцій політиків, шахраїв чи будь кого зацікавленого вплинути  в неправомірний деструктивний спосіб.</a:t>
            </a:r>
          </a:p>
          <a:p>
            <a:pPr marL="0" indent="0" algn="just">
              <a:buNone/>
            </a:pPr>
            <a:endParaRPr lang="uk-UA" sz="2400" kern="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876B11-20B6-31B1-C344-5B37AF29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859" y="3326826"/>
            <a:ext cx="4380002" cy="27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87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7F39-1BA9-20E1-71EB-6B1AFA9C5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421241"/>
            <a:ext cx="9520158" cy="970414"/>
          </a:xfrm>
        </p:spPr>
        <p:txBody>
          <a:bodyPr/>
          <a:lstStyle/>
          <a:p>
            <a:r>
              <a:rPr lang="uk-UA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чого потрібне критичне мислення?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2A45C6-9C8A-EAD5-5A7A-DFEB4812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690038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AAA14-1D55-A9FA-D249-D4FA4A40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44" y="2064534"/>
            <a:ext cx="2816596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8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9CF81-9407-818A-6F88-E6889901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777" y="763423"/>
            <a:ext cx="9520158" cy="167155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Чому лише критичне мислення може врятувати нас від великої людської дурості |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MED Goblin |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TEDxKyiv</a:t>
            </a:r>
            <a:br>
              <a:rPr lang="uk-UA" b="1" dirty="0">
                <a:solidFill>
                  <a:schemeClr val="accent3">
                    <a:lumMod val="75000"/>
                  </a:schemeClr>
                </a:solidFill>
              </a:rPr>
            </a:b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96E0F-2A55-383C-1181-AF7BA8435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702103"/>
            <a:ext cx="9520158" cy="276424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https://www.youtube.com/watch?app=desktop&amp;v=5AXRp0W1FX8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3331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BD4F6-08FD-E8CC-041A-29047F04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Рефлексія</a:t>
            </a:r>
          </a:p>
        </p:txBody>
      </p:sp>
    </p:spTree>
    <p:extLst>
      <p:ext uri="{BB962C8B-B14F-4D97-AF65-F5344CB8AC3E}">
        <p14:creationId xmlns:p14="http://schemas.microsoft.com/office/powerpoint/2010/main" val="2077815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6557C-26FA-66E9-0768-6E0DDEF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200032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Як фейки про війну в Україні маніпулюють користувачами -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фактчек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DW | DW Ukrainian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 (відео 2022 року)</a:t>
            </a:r>
            <a:br>
              <a:rPr lang="en-US" b="1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5C5D9D-CE00-3626-E768-13F2F8DC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3041151"/>
            <a:ext cx="9520158" cy="242519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https://www.youtube.com/watch?v=RwOWR_fBqUQ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9980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64E23-41AC-FA93-A12A-FC907684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Рефлексія</a:t>
            </a:r>
          </a:p>
        </p:txBody>
      </p:sp>
    </p:spTree>
    <p:extLst>
      <p:ext uri="{BB962C8B-B14F-4D97-AF65-F5344CB8AC3E}">
        <p14:creationId xmlns:p14="http://schemas.microsoft.com/office/powerpoint/2010/main" val="41881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29C3F4-95C5-EC3B-FE36-4B1C938FD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142" y="339048"/>
            <a:ext cx="11075540" cy="633915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тематичні блоки: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 та ознаки критичного мислення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 помилки та когнітивні упередження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інформації та їх надійність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Фейки, маніпуляції та пропаганда (прийоми впливу: емоційний тиск, страх, перебільшення тощо)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 мислення проти псевдонауки  (як відрізняти доказовість від «думки експерта» чи шарлатанства)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 в умовах невизначеності (як приймати рішення, коли бракує інформації чи є суперечливі дані)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Аргументація та контраргументація (як будувати переконливу позицію й як </a:t>
            </a:r>
            <a:r>
              <a:rPr lang="uk-UA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коректно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заперечувати)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Критичне мислення в медіапросторі та соцмережах (алгоритми, інформаційні бульбашки, як не стати жертвою «</a:t>
            </a:r>
            <a:r>
              <a:rPr lang="uk-UA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ехо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-камери» та ін.)</a:t>
            </a:r>
          </a:p>
          <a:p>
            <a:pPr>
              <a:lnSpc>
                <a:spcPct val="100000"/>
              </a:lnSpc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Етика критичного мислення (чи завжди варто «ламати» чужі переконання, і як робити це </a:t>
            </a:r>
            <a:r>
              <a:rPr lang="uk-UA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коректно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5238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65D5D-0BEA-4F2C-0EB9-807D1546B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360B-B310-BE60-DA5B-815BCF29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421241"/>
            <a:ext cx="9520158" cy="970414"/>
          </a:xfrm>
        </p:spPr>
        <p:txBody>
          <a:bodyPr/>
          <a:lstStyle/>
          <a:p>
            <a:r>
              <a:rPr lang="uk-UA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чого потрібне критичне мислення?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CC01D5-753E-6601-97AB-C5344715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690038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351A7-B2D7-8BCC-40FC-4B42E423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44" y="2064534"/>
            <a:ext cx="2816596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55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81C2CD4-A49B-2522-DFDA-B74C3024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365" y="842482"/>
            <a:ext cx="10479641" cy="500351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Ухвалення зважених рішень (ми приймаємо обґрунтовані рішення як у особистому житті, так і в професійній сфері). </a:t>
            </a:r>
          </a:p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Розв'язання проблем (допомога у знаходженні ефективних шляхів вирішення складних завдань, адаптація до змін). </a:t>
            </a:r>
          </a:p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Протистояння маніпуляціям (розпізнавання брехні, пропаганди та інших форм інформаційного впливу, тиску тощо). </a:t>
            </a:r>
          </a:p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Покращення дослідницьких навичок (стимулювання допитливості та </a:t>
            </a:r>
            <a:r>
              <a:rPr lang="uk-UA" dirty="0" err="1">
                <a:solidFill>
                  <a:schemeClr val="accent3">
                    <a:lumMod val="50000"/>
                  </a:schemeClr>
                </a:solidFill>
              </a:rPr>
              <a:t>допомага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 глибше досліджувати, аналізувати та синтезувати інформацію). </a:t>
            </a:r>
          </a:p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Розширення горизонтів, допомога краще зрозуміти себе та свої цінності, свобода вибору.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0921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7F552-8EEC-ED9C-82F7-C47747C6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Отже,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AF5DD5-D533-93E1-7F9A-1A68F49EA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людиною, яка оволоділа мистецтвом критичного мислення, складніше маніпулювати та вводити в оману. Вона не вірить в неймовірні збіги та чудеса, а шукає базу доказів та виводить причинно-наслідкові зв’язки.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957636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FD27B-117A-21A2-D2A7-6B01AAA8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Ключові аспекти критичного мислення:</a:t>
            </a:r>
            <a:br>
              <a:rPr lang="uk-UA" b="1" dirty="0">
                <a:solidFill>
                  <a:schemeClr val="accent3">
                    <a:lumMod val="50000"/>
                  </a:schemeClr>
                </a:solidFill>
              </a:rPr>
            </a:b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3D1436-9E9C-B3F3-CCFF-34D8FF822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A25701-6149-4523-783D-3FBE4478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92" y="2259571"/>
            <a:ext cx="3328704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FBE8E-3BED-D61C-4762-F755103E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Аналіз інформації 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7073FF-D2CC-6031-3C4D-057B9565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Розуміння та інтерпретація отриманих даних, а не просто їхнє прийняття на віру.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729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3DF6-3D2F-0024-202E-F9135333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363328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chemeClr val="accent3">
                    <a:lumMod val="50000"/>
                  </a:schemeClr>
                </a:solidFill>
              </a:rPr>
              <a:t>Постановка під сумнів</a:t>
            </a:r>
            <a:br>
              <a:rPr lang="uk-UA" sz="3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</a:rPr>
              <a:t>Раціональність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4057CB-F06D-E317-2A82-D417E3F6E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Ставлення запитань до інформації, пошук логічних </a:t>
            </a:r>
            <a:r>
              <a:rPr lang="uk-UA" sz="3200" dirty="0" err="1">
                <a:solidFill>
                  <a:schemeClr val="accent3">
                    <a:lumMod val="75000"/>
                  </a:schemeClr>
                </a:solidFill>
              </a:rPr>
              <a:t>зв'язків</a:t>
            </a: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 і перевірка фактів. </a:t>
            </a:r>
          </a:p>
          <a:p>
            <a:pPr marL="0" indent="0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Ухвалення рішень на основі логіки та розумних міркувань. 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8852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30726-EB55-8D1D-A442-00739D86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Обґрунтованість </a:t>
            </a:r>
            <a:br>
              <a:rPr lang="uk-UA" b="1" dirty="0">
                <a:solidFill>
                  <a:schemeClr val="accent3">
                    <a:lumMod val="50000"/>
                  </a:schemeClr>
                </a:solidFill>
              </a:rPr>
            </a:b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BBC5D0-D118-9323-5561-B41EFF7D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853754"/>
            <a:ext cx="9520158" cy="3450613"/>
          </a:xfrm>
        </p:spPr>
        <p:txBody>
          <a:bodyPr/>
          <a:lstStyle/>
          <a:p>
            <a:pPr marL="0" indent="0" algn="just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Формування суджень та висновків на основі надійної інформації та доказів. </a:t>
            </a:r>
          </a:p>
          <a:p>
            <a:pPr marL="0" indent="0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4000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2B087-C679-53CB-6ACA-456742DD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Незалежність</a:t>
            </a:r>
            <a:br>
              <a:rPr lang="uk-UA" b="1" dirty="0">
                <a:solidFill>
                  <a:schemeClr val="accent3">
                    <a:lumMod val="50000"/>
                  </a:schemeClr>
                </a:solidFill>
              </a:rPr>
            </a:b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0525C0-96A5-A06C-DB59-31F80F859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Здатність формувати власні переконання та рішення, не піддаючись впливу чужих думок чи маніпуляцій. 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788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C0B01-58B6-8152-97DD-03AF1C7D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Цілеспрямованість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08EC1E-B966-6031-B4DB-463D9DB93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Спрямування мислення на досягнення конкретного результату або розв'язання проблеми.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3944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1FCC6-321D-34D6-FC9D-98D693D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Чи можна виміряти рівень критичного мислення?</a:t>
            </a:r>
          </a:p>
        </p:txBody>
      </p:sp>
    </p:spTree>
    <p:extLst>
      <p:ext uri="{BB962C8B-B14F-4D97-AF65-F5344CB8AC3E}">
        <p14:creationId xmlns:p14="http://schemas.microsoft.com/office/powerpoint/2010/main" val="255391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F5808-F82A-8D34-2FA6-95C00BA1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таке критичне мислення?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EE97BEB0-CA3E-2E92-BE18-E77CC9677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400" y="2252430"/>
            <a:ext cx="2815274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6D52D4-EBDD-25C7-595E-634074E2D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729466"/>
            <a:ext cx="9520158" cy="473688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3200" b="1" dirty="0">
                <a:solidFill>
                  <a:schemeClr val="accent3">
                    <a:lumMod val="75000"/>
                  </a:schemeClr>
                </a:solidFill>
              </a:rPr>
              <a:t>Для визначення рівня критичного мислення слід оцінити вміння: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аналізувати інформацію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ставити запитання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перевіряти факти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розрізняти факти та емоції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знаходити логічні помилки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аналізувати аргументи та формувати власну, обґрунтовану позицію.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5901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B73F9-602C-D9CE-1DB7-18A134A6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Тест для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молодших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братиків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сестричок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D7A1E9-A169-E28E-90D6-EA608C79F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Онлайн-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Міць</a:t>
            </a:r>
            <a:r>
              <a:rPr lang="ru-RU" dirty="0"/>
              <a:t>: </a:t>
            </a:r>
            <a:r>
              <a:rPr lang="ru-RU" sz="2700" b="1" dirty="0" err="1">
                <a:solidFill>
                  <a:schemeClr val="accent3">
                    <a:lumMod val="75000"/>
                  </a:schemeClr>
                </a:solidFill>
              </a:rPr>
              <a:t>перевір</a:t>
            </a: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700" b="1" dirty="0" err="1">
                <a:solidFill>
                  <a:schemeClr val="accent3">
                    <a:lumMod val="75000"/>
                  </a:schemeClr>
                </a:solidFill>
              </a:rPr>
              <a:t>чи</a:t>
            </a: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</a:rPr>
              <a:t> взяли би тебе в </a:t>
            </a:r>
            <a:r>
              <a:rPr lang="ru-RU" sz="2700" b="1" dirty="0" err="1">
                <a:solidFill>
                  <a:schemeClr val="accent3">
                    <a:lumMod val="75000"/>
                  </a:schemeClr>
                </a:solidFill>
              </a:rPr>
              <a:t>дитячі</a:t>
            </a: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3">
                    <a:lumMod val="75000"/>
                  </a:schemeClr>
                </a:solidFill>
              </a:rPr>
              <a:t>кібервійська</a:t>
            </a: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</a:rPr>
              <a:t>:   </a:t>
            </a:r>
            <a:r>
              <a:rPr lang="en-US" dirty="0">
                <a:hlinkClick r:id="rId2"/>
              </a:rPr>
              <a:t>https://behindthenews.ua/quiz/10</a:t>
            </a:r>
            <a:r>
              <a:rPr lang="uk-UA" dirty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FE3A47-C3E4-027A-A44C-243937E7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825" y="2979505"/>
            <a:ext cx="2897313" cy="28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0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68FD0-2422-63B0-DB06-36F033F8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575" y="804519"/>
            <a:ext cx="10376899" cy="152771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ДЗ Підготувати приклади </a:t>
            </a:r>
            <a:r>
              <a:rPr lang="uk-UA" b="1" dirty="0" err="1">
                <a:solidFill>
                  <a:schemeClr val="accent3">
                    <a:lumMod val="50000"/>
                  </a:schemeClr>
                </a:solidFill>
              </a:rPr>
              <a:t>шахрайств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 з Вами й Вашими знайомими, які недієві, якщо розвинене критичне мислення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E7E3402-4E9B-C800-527C-578A2B594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861" y="2632575"/>
            <a:ext cx="3770278" cy="40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52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05A29-02DB-A703-F93E-675829725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Дякую за увагу!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ED42FC8-235C-3B39-582C-510AF0EFB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4141" y="2478462"/>
            <a:ext cx="360016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AAF3B1-A9E1-6DAA-07AA-4C2AB5067AE9}"/>
              </a:ext>
            </a:extLst>
          </p:cNvPr>
          <p:cNvSpPr txBox="1"/>
          <p:nvPr/>
        </p:nvSpPr>
        <p:spPr>
          <a:xfrm>
            <a:off x="626724" y="3257176"/>
            <a:ext cx="11198831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3700" b="1" cap="all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Критичне мислення = все критикувати</a:t>
            </a:r>
          </a:p>
        </p:txBody>
      </p:sp>
    </p:spTree>
    <p:extLst>
      <p:ext uri="{BB962C8B-B14F-4D97-AF65-F5344CB8AC3E}">
        <p14:creationId xmlns:p14="http://schemas.microsoft.com/office/powerpoint/2010/main" val="1696177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6B4FBB-8758-2DB7-3785-826ACA29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3700" b="1" cap="all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Розумні люди автоматично мислять критично</a:t>
            </a:r>
          </a:p>
        </p:txBody>
      </p:sp>
    </p:spTree>
    <p:extLst>
      <p:ext uri="{BB962C8B-B14F-4D97-AF65-F5344CB8AC3E}">
        <p14:creationId xmlns:p14="http://schemas.microsoft.com/office/powerpoint/2010/main" val="143353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2608FC-D865-9DA1-C43D-BA55032C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921" y="2303409"/>
            <a:ext cx="9520158" cy="345061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uk-UA" sz="36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інтуїція відрізняється від критичного мислення?</a:t>
            </a:r>
          </a:p>
        </p:txBody>
      </p:sp>
    </p:spTree>
    <p:extLst>
      <p:ext uri="{BB962C8B-B14F-4D97-AF65-F5344CB8AC3E}">
        <p14:creationId xmlns:p14="http://schemas.microsoft.com/office/powerpoint/2010/main" val="314803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C432-5D0A-0A0E-FFFB-8901D654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26C9EB-CA54-482F-BEEF-9239B59B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921" y="2303409"/>
            <a:ext cx="9520158" cy="345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скептицизм та негативізм відрізняються від критичного мислення?</a:t>
            </a:r>
          </a:p>
        </p:txBody>
      </p:sp>
    </p:spTree>
    <p:extLst>
      <p:ext uri="{BB962C8B-B14F-4D97-AF65-F5344CB8AC3E}">
        <p14:creationId xmlns:p14="http://schemas.microsoft.com/office/powerpoint/2010/main" val="1794211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C6DF8A-1240-9C11-4306-45B6614BF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027416"/>
            <a:ext cx="9520158" cy="2609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Думати більше чи …</a:t>
            </a:r>
          </a:p>
        </p:txBody>
      </p:sp>
    </p:spTree>
    <p:extLst>
      <p:ext uri="{BB962C8B-B14F-4D97-AF65-F5344CB8AC3E}">
        <p14:creationId xmlns:p14="http://schemas.microsoft.com/office/powerpoint/2010/main" val="396975776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Галерея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алерея">
    <a:dk1>
      <a:sysClr val="windowText" lastClr="000000"/>
    </a:dk1>
    <a:lt1>
      <a:sysClr val="window" lastClr="FFFFFF"/>
    </a:lt1>
    <a:dk2>
      <a:srgbClr val="454545"/>
    </a:dk2>
    <a:lt2>
      <a:srgbClr val="EDEBE7"/>
    </a:lt2>
    <a:accent1>
      <a:srgbClr val="5FA534"/>
    </a:accent1>
    <a:accent2>
      <a:srgbClr val="DCAB34"/>
    </a:accent2>
    <a:accent3>
      <a:srgbClr val="D26D23"/>
    </a:accent3>
    <a:accent4>
      <a:srgbClr val="972323"/>
    </a:accent4>
    <a:accent5>
      <a:srgbClr val="236797"/>
    </a:accent5>
    <a:accent6>
      <a:srgbClr val="2FB6C6"/>
    </a:accent6>
    <a:hlink>
      <a:srgbClr val="8FC639"/>
    </a:hlink>
    <a:folHlink>
      <a:srgbClr val="E7C2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8446</TotalTime>
  <Words>785</Words>
  <Application>Microsoft Office PowerPoint</Application>
  <PresentationFormat>Широкий екран</PresentationFormat>
  <Paragraphs>84</Paragraphs>
  <Slides>43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9" baseType="lpstr">
      <vt:lpstr>Arial</vt:lpstr>
      <vt:lpstr>Calibri</vt:lpstr>
      <vt:lpstr>Palatino Linotype</vt:lpstr>
      <vt:lpstr>Times New Roman</vt:lpstr>
      <vt:lpstr>Wingdings</vt:lpstr>
      <vt:lpstr>Галерея</vt:lpstr>
      <vt:lpstr>  </vt:lpstr>
      <vt:lpstr>Наш курс є поєднанням базових інтелектуальних навичок та прикладного змісту</vt:lpstr>
      <vt:lpstr>Презентація PowerPoint</vt:lpstr>
      <vt:lpstr>Що таке критичне мислення?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Від чого це залежить?</vt:lpstr>
      <vt:lpstr>Презентація PowerPoint</vt:lpstr>
      <vt:lpstr>Презентація PowerPoint</vt:lpstr>
      <vt:lpstr>Презентація PowerPoint</vt:lpstr>
      <vt:lpstr>Угорський лікар Ігнац Земмельвейср, який запропонував мити руки для запобігання смертельним інфекціям  1847 рік, Відень Пологовий будинок  https://suprun.doctor/zdorovya/xto-pridumav-miti-ruki/ </vt:lpstr>
      <vt:lpstr>Презентація PowerPoint</vt:lpstr>
      <vt:lpstr>Презентація PowerPoint</vt:lpstr>
      <vt:lpstr>Презентація PowerPoint</vt:lpstr>
      <vt:lpstr>Презентація PowerPoint</vt:lpstr>
      <vt:lpstr>Хто правий?</vt:lpstr>
      <vt:lpstr>Що це?</vt:lpstr>
      <vt:lpstr>Критичне мислення -  </vt:lpstr>
      <vt:lpstr>Критичне мислення -</vt:lpstr>
      <vt:lpstr>Презентація PowerPoint</vt:lpstr>
      <vt:lpstr>Для чого потрібне критичне мислення?</vt:lpstr>
      <vt:lpstr>Чому лише критичне мислення може врятувати нас від великої людської дурості | MED Goblin | TEDxKyiv </vt:lpstr>
      <vt:lpstr>Рефлексія</vt:lpstr>
      <vt:lpstr>Як фейки про війну в Україні маніпулюють користувачами - фактчек DW | DW Ukrainian (відео 2022 року) </vt:lpstr>
      <vt:lpstr>Рефлексія</vt:lpstr>
      <vt:lpstr>Для чого потрібне критичне мислення?</vt:lpstr>
      <vt:lpstr>Презентація PowerPoint</vt:lpstr>
      <vt:lpstr>Отже,</vt:lpstr>
      <vt:lpstr>Ключові аспекти критичного мислення: </vt:lpstr>
      <vt:lpstr>Аналіз інформації  </vt:lpstr>
      <vt:lpstr>Постановка під сумнів Раціональність </vt:lpstr>
      <vt:lpstr>Обґрунтованість  </vt:lpstr>
      <vt:lpstr>Незалежність </vt:lpstr>
      <vt:lpstr>Цілеспрямованість </vt:lpstr>
      <vt:lpstr>Чи можна виміряти рівень критичного мислення?</vt:lpstr>
      <vt:lpstr>Презентація PowerPoint</vt:lpstr>
      <vt:lpstr>Тест для молодших братиків та сестричок </vt:lpstr>
      <vt:lpstr>ДЗ Підготувати приклади шахрайств з Вами й Вашими знайомими, які недієві, якщо розвинене критичне мислення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Olga</cp:lastModifiedBy>
  <cp:revision>22</cp:revision>
  <dcterms:created xsi:type="dcterms:W3CDTF">2025-02-19T11:29:24Z</dcterms:created>
  <dcterms:modified xsi:type="dcterms:W3CDTF">2025-10-03T14:28:34Z</dcterms:modified>
</cp:coreProperties>
</file>