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7" r:id="rId1"/>
  </p:sldMasterIdLst>
  <p:notesMasterIdLst>
    <p:notesMasterId r:id="rId45"/>
  </p:notesMasterIdLst>
  <p:sldIdLst>
    <p:sldId id="256" r:id="rId2"/>
    <p:sldId id="345" r:id="rId3"/>
    <p:sldId id="349" r:id="rId4"/>
    <p:sldId id="327" r:id="rId5"/>
    <p:sldId id="342" r:id="rId6"/>
    <p:sldId id="343" r:id="rId7"/>
    <p:sldId id="344" r:id="rId8"/>
    <p:sldId id="346" r:id="rId9"/>
    <p:sldId id="347" r:id="rId10"/>
    <p:sldId id="348" r:id="rId11"/>
    <p:sldId id="352" r:id="rId12"/>
    <p:sldId id="365" r:id="rId13"/>
    <p:sldId id="367" r:id="rId14"/>
    <p:sldId id="368" r:id="rId15"/>
    <p:sldId id="350" r:id="rId16"/>
    <p:sldId id="351" r:id="rId17"/>
    <p:sldId id="353" r:id="rId18"/>
    <p:sldId id="354" r:id="rId19"/>
    <p:sldId id="355" r:id="rId20"/>
    <p:sldId id="356" r:id="rId21"/>
    <p:sldId id="357" r:id="rId22"/>
    <p:sldId id="328" r:id="rId23"/>
    <p:sldId id="329" r:id="rId24"/>
    <p:sldId id="262" r:id="rId25"/>
    <p:sldId id="339" r:id="rId26"/>
    <p:sldId id="358" r:id="rId27"/>
    <p:sldId id="360" r:id="rId28"/>
    <p:sldId id="359" r:id="rId29"/>
    <p:sldId id="361" r:id="rId30"/>
    <p:sldId id="362" r:id="rId31"/>
    <p:sldId id="340" r:id="rId32"/>
    <p:sldId id="341" r:id="rId33"/>
    <p:sldId id="332" r:id="rId34"/>
    <p:sldId id="334" r:id="rId35"/>
    <p:sldId id="333" r:id="rId36"/>
    <p:sldId id="335" r:id="rId37"/>
    <p:sldId id="336" r:id="rId38"/>
    <p:sldId id="338" r:id="rId39"/>
    <p:sldId id="363" r:id="rId40"/>
    <p:sldId id="370" r:id="rId41"/>
    <p:sldId id="364" r:id="rId42"/>
    <p:sldId id="369" r:id="rId43"/>
    <p:sldId id="366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5A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AD7D40-6D17-4673-8CC0-21FBB777BDEA}" type="datetimeFigureOut">
              <a:rPr lang="uk-UA" smtClean="0"/>
              <a:t>03.10.2025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8C76E2-2948-4BF8-8B32-6CFBE2FCB69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97569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177A8-962F-41A8-A0E7-D7F860AE1952}" type="datetimeFigureOut">
              <a:rPr lang="uk-UA" smtClean="0"/>
              <a:t>03.10.2025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851FBE75-223B-4378-B0E1-B12C8A5D8F78}" type="slidenum">
              <a:rPr lang="uk-UA" smtClean="0"/>
              <a:t>‹№›</a:t>
            </a:fld>
            <a:endParaRPr lang="uk-UA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9833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177A8-962F-41A8-A0E7-D7F860AE1952}" type="datetimeFigureOut">
              <a:rPr lang="uk-UA" smtClean="0"/>
              <a:t>03.10.2025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FBE75-223B-4378-B0E1-B12C8A5D8F78}" type="slidenum">
              <a:rPr lang="uk-UA" smtClean="0"/>
              <a:t>‹№›</a:t>
            </a:fld>
            <a:endParaRPr lang="uk-UA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3726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177A8-962F-41A8-A0E7-D7F860AE1952}" type="datetimeFigureOut">
              <a:rPr lang="uk-UA" smtClean="0"/>
              <a:t>03.10.2025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FBE75-223B-4378-B0E1-B12C8A5D8F78}" type="slidenum">
              <a:rPr lang="uk-UA" smtClean="0"/>
              <a:t>‹№›</a:t>
            </a:fld>
            <a:endParaRPr lang="uk-UA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2307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177A8-962F-41A8-A0E7-D7F860AE1952}" type="datetimeFigureOut">
              <a:rPr lang="uk-UA" smtClean="0"/>
              <a:t>03.10.2025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FBE75-223B-4378-B0E1-B12C8A5D8F78}" type="slidenum">
              <a:rPr lang="uk-UA" smtClean="0"/>
              <a:t>‹№›</a:t>
            </a:fld>
            <a:endParaRPr lang="uk-UA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4282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177A8-962F-41A8-A0E7-D7F860AE1952}" type="datetimeFigureOut">
              <a:rPr lang="uk-UA" smtClean="0"/>
              <a:t>03.10.2025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FBE75-223B-4378-B0E1-B12C8A5D8F78}" type="slidenum">
              <a:rPr lang="uk-UA" smtClean="0"/>
              <a:t>‹№›</a:t>
            </a:fld>
            <a:endParaRPr lang="uk-UA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1013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177A8-962F-41A8-A0E7-D7F860AE1952}" type="datetimeFigureOut">
              <a:rPr lang="uk-UA" smtClean="0"/>
              <a:t>03.10.2025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FBE75-223B-4378-B0E1-B12C8A5D8F78}" type="slidenum">
              <a:rPr lang="uk-UA" smtClean="0"/>
              <a:t>‹№›</a:t>
            </a:fld>
            <a:endParaRPr lang="uk-UA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4915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177A8-962F-41A8-A0E7-D7F860AE1952}" type="datetimeFigureOut">
              <a:rPr lang="uk-UA" smtClean="0"/>
              <a:t>03.10.2025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FBE75-223B-4378-B0E1-B12C8A5D8F78}" type="slidenum">
              <a:rPr lang="uk-UA" smtClean="0"/>
              <a:t>‹№›</a:t>
            </a:fld>
            <a:endParaRPr lang="uk-UA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8156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177A8-962F-41A8-A0E7-D7F860AE1952}" type="datetimeFigureOut">
              <a:rPr lang="uk-UA" smtClean="0"/>
              <a:t>03.10.2025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FBE75-223B-4378-B0E1-B12C8A5D8F78}" type="slidenum">
              <a:rPr lang="uk-UA" smtClean="0"/>
              <a:t>‹№›</a:t>
            </a:fld>
            <a:endParaRPr lang="uk-UA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0460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177A8-962F-41A8-A0E7-D7F860AE1952}" type="datetimeFigureOut">
              <a:rPr lang="uk-UA" smtClean="0"/>
              <a:t>03.10.2025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FBE75-223B-4378-B0E1-B12C8A5D8F7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48284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177A8-962F-41A8-A0E7-D7F860AE1952}" type="datetimeFigureOut">
              <a:rPr lang="uk-UA" smtClean="0"/>
              <a:t>03.10.2025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FBE75-223B-4378-B0E1-B12C8A5D8F78}" type="slidenum">
              <a:rPr lang="uk-UA" smtClean="0"/>
              <a:t>‹№›</a:t>
            </a:fld>
            <a:endParaRPr lang="uk-UA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2219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A51177A8-962F-41A8-A0E7-D7F860AE1952}" type="datetimeFigureOut">
              <a:rPr lang="uk-UA" smtClean="0"/>
              <a:t>03.10.2025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FBE75-223B-4378-B0E1-B12C8A5D8F78}" type="slidenum">
              <a:rPr lang="uk-UA" smtClean="0"/>
              <a:t>‹№›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8755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177A8-962F-41A8-A0E7-D7F860AE1952}" type="datetimeFigureOut">
              <a:rPr lang="uk-UA" smtClean="0"/>
              <a:t>03.10.2025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851FBE75-223B-4378-B0E1-B12C8A5D8F78}" type="slidenum">
              <a:rPr lang="uk-UA" smtClean="0"/>
              <a:t>‹№›</a:t>
            </a:fld>
            <a:endParaRPr lang="uk-UA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00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8" r:id="rId1"/>
    <p:sldLayoutId id="2147484099" r:id="rId2"/>
    <p:sldLayoutId id="2147484100" r:id="rId3"/>
    <p:sldLayoutId id="2147484101" r:id="rId4"/>
    <p:sldLayoutId id="2147484102" r:id="rId5"/>
    <p:sldLayoutId id="2147484103" r:id="rId6"/>
    <p:sldLayoutId id="2147484104" r:id="rId7"/>
    <p:sldLayoutId id="2147484105" r:id="rId8"/>
    <p:sldLayoutId id="2147484106" r:id="rId9"/>
    <p:sldLayoutId id="2147484107" r:id="rId10"/>
    <p:sldLayoutId id="21474841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app=desktop&amp;v=5AXRp0W1FX8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RwOWR_fBqUQ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behindthenews.ua/quiz/10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486288-3D5D-683F-FB0A-DFB86C659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1111" y="1140432"/>
            <a:ext cx="10713502" cy="2661008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br>
              <a:rPr lang="uk-UA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uk-UA" sz="3600" kern="1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81698BA1-3F5F-9B5D-59FD-E8A82F5009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84935" y="3429000"/>
            <a:ext cx="11689548" cy="2288568"/>
          </a:xfrm>
        </p:spPr>
        <p:txBody>
          <a:bodyPr>
            <a:normAutofit fontScale="85000" lnSpcReduction="10000"/>
          </a:bodyPr>
          <a:lstStyle/>
          <a:p>
            <a:pPr algn="ctr"/>
            <a:endParaRPr lang="uk-UA" sz="4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Основи Критичного мислення </a:t>
            </a:r>
          </a:p>
          <a:p>
            <a:pPr algn="ctr"/>
            <a:r>
              <a:rPr lang="uk-UA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Інформаційна безпека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BB51EF7-8B11-AE96-F97C-B0BF86A090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8395" y="254303"/>
            <a:ext cx="6657654" cy="376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692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4B2615B-310A-8BB8-B319-982645B75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2804" y="2015732"/>
            <a:ext cx="5266796" cy="34506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4800" b="1" kern="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інакше</a:t>
            </a:r>
          </a:p>
        </p:txBody>
      </p:sp>
    </p:spTree>
    <p:extLst>
      <p:ext uri="{BB962C8B-B14F-4D97-AF65-F5344CB8AC3E}">
        <p14:creationId xmlns:p14="http://schemas.microsoft.com/office/powerpoint/2010/main" val="5939572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33D5A1-83A2-D10B-3302-2417A97A2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668003"/>
            <a:ext cx="9520158" cy="1160797"/>
          </a:xfrm>
        </p:spPr>
        <p:txBody>
          <a:bodyPr/>
          <a:lstStyle/>
          <a:p>
            <a:pPr algn="ctr"/>
            <a:r>
              <a:rPr lang="uk-UA" sz="4800" b="1" kern="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 чого це залежить?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352B387-CE50-C213-9804-FC12EE23D5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7874" y="2178707"/>
            <a:ext cx="5024063" cy="3466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926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0927FE88-6ED6-A9C2-4C2B-71E7DFB354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0980" y="274062"/>
            <a:ext cx="9616611" cy="6309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6131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9FE12E2B-82FF-18E9-A6E1-6751A876B6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98005" y="879335"/>
            <a:ext cx="5289958" cy="509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7128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F2FE74D2-DBBE-5A0B-3B1B-32CDDE4143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3201" y="728832"/>
            <a:ext cx="6320852" cy="524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1935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7C6A8D7A-E375-AB73-F9BE-8BC270DAC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42" y="798972"/>
            <a:ext cx="6304540" cy="4050429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chemeClr val="accent3">
                    <a:lumMod val="75000"/>
                  </a:schemeClr>
                </a:solidFill>
              </a:rPr>
              <a:t>Угорський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3">
                    <a:lumMod val="75000"/>
                  </a:schemeClr>
                </a:solidFill>
              </a:rPr>
              <a:t>лікар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 </a:t>
            </a:r>
            <a:r>
              <a:rPr lang="ru-RU" b="1" dirty="0" err="1">
                <a:solidFill>
                  <a:schemeClr val="accent3">
                    <a:lumMod val="75000"/>
                  </a:schemeClr>
                </a:solidFill>
              </a:rPr>
              <a:t>Ігнац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3">
                    <a:lumMod val="75000"/>
                  </a:schemeClr>
                </a:solidFill>
              </a:rPr>
              <a:t>Земмельвейср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3">
                    <a:lumMod val="75000"/>
                  </a:schemeClr>
                </a:solidFill>
              </a:rPr>
              <a:t>який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3">
                    <a:lumMod val="75000"/>
                  </a:schemeClr>
                </a:solidFill>
              </a:rPr>
              <a:t>запропонував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3">
                    <a:lumMod val="75000"/>
                  </a:schemeClr>
                </a:solidFill>
              </a:rPr>
              <a:t>мити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 руки для </a:t>
            </a:r>
            <a:r>
              <a:rPr lang="ru-RU" dirty="0" err="1">
                <a:solidFill>
                  <a:schemeClr val="accent3">
                    <a:lumMod val="75000"/>
                  </a:schemeClr>
                </a:solidFill>
              </a:rPr>
              <a:t>запобігання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3">
                    <a:lumMod val="75000"/>
                  </a:schemeClr>
                </a:solidFill>
              </a:rPr>
              <a:t>смертельним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3">
                    <a:lumMod val="75000"/>
                  </a:schemeClr>
                </a:solidFill>
              </a:rPr>
              <a:t>інфекціям</a:t>
            </a:r>
            <a:br>
              <a:rPr lang="ru-RU" dirty="0">
                <a:solidFill>
                  <a:schemeClr val="accent3">
                    <a:lumMod val="75000"/>
                  </a:schemeClr>
                </a:solidFill>
              </a:rPr>
            </a:br>
            <a:br>
              <a:rPr lang="ru-RU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1847 </a:t>
            </a:r>
            <a:r>
              <a:rPr lang="ru-RU" dirty="0" err="1">
                <a:solidFill>
                  <a:schemeClr val="accent3">
                    <a:lumMod val="75000"/>
                  </a:schemeClr>
                </a:solidFill>
              </a:rPr>
              <a:t>рік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3">
                    <a:lumMod val="75000"/>
                  </a:schemeClr>
                </a:solidFill>
              </a:rPr>
              <a:t>Відень</a:t>
            </a:r>
            <a:br>
              <a:rPr lang="ru-RU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dirty="0" err="1">
                <a:solidFill>
                  <a:schemeClr val="accent3">
                    <a:lumMod val="75000"/>
                  </a:schemeClr>
                </a:solidFill>
              </a:rPr>
              <a:t>Пологовий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3">
                    <a:lumMod val="75000"/>
                  </a:schemeClr>
                </a:solidFill>
              </a:rPr>
              <a:t>будинок</a:t>
            </a:r>
            <a:br>
              <a:rPr lang="ru-RU" dirty="0">
                <a:solidFill>
                  <a:schemeClr val="accent3">
                    <a:lumMod val="75000"/>
                  </a:schemeClr>
                </a:solidFill>
              </a:rPr>
            </a:br>
            <a:br>
              <a:rPr lang="ru-RU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1600" dirty="0">
                <a:solidFill>
                  <a:schemeClr val="accent3">
                    <a:lumMod val="75000"/>
                  </a:schemeClr>
                </a:solidFill>
              </a:rPr>
              <a:t>https://suprun.doctor/zdorovya/xto-pridumav-miti-ruki/</a:t>
            </a:r>
            <a:br>
              <a:rPr lang="uk-UA" dirty="0"/>
            </a:br>
            <a:endParaRPr lang="uk-UA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911CB415-E857-30A9-FACA-8541BA2987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24561" y="962899"/>
            <a:ext cx="3467808" cy="465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7733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6916ACD7-EB36-1FA6-D035-24A9829CD9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4412" y="698644"/>
            <a:ext cx="9390441" cy="4767702"/>
          </a:xfrm>
        </p:spPr>
        <p:txBody>
          <a:bodyPr/>
          <a:lstStyle/>
          <a:p>
            <a:pPr algn="just"/>
            <a:r>
              <a:rPr lang="uk-UA" sz="2800" dirty="0">
                <a:solidFill>
                  <a:schemeClr val="accent3">
                    <a:lumMod val="75000"/>
                  </a:schemeClr>
                </a:solidFill>
              </a:rPr>
              <a:t>Лише через століття після відкриття </a:t>
            </a:r>
            <a:r>
              <a:rPr lang="uk-UA" sz="2800" dirty="0" err="1">
                <a:solidFill>
                  <a:schemeClr val="accent3">
                    <a:lumMod val="75000"/>
                  </a:schemeClr>
                </a:solidFill>
              </a:rPr>
              <a:t>Земмельвейса</a:t>
            </a:r>
            <a:r>
              <a:rPr lang="uk-UA" sz="2800" dirty="0">
                <a:solidFill>
                  <a:schemeClr val="accent3">
                    <a:lumMod val="75000"/>
                  </a:schemeClr>
                </a:solidFill>
              </a:rPr>
              <a:t>, у 1980-х роках, центри з контролю за захворюваннями (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</a:rPr>
              <a:t>CDC) </a:t>
            </a:r>
            <a:r>
              <a:rPr lang="uk-UA" sz="2800" dirty="0">
                <a:solidFill>
                  <a:schemeClr val="accent3">
                    <a:lumMod val="75000"/>
                  </a:schemeClr>
                </a:solidFill>
              </a:rPr>
              <a:t>у США визнали гігієну рук важливим методом запобігання поширенню інфекцій. </a:t>
            </a:r>
          </a:p>
          <a:p>
            <a:pPr algn="just"/>
            <a:r>
              <a:rPr lang="uk-UA" sz="2800" dirty="0">
                <a:solidFill>
                  <a:schemeClr val="accent3">
                    <a:lumMod val="75000"/>
                  </a:schemeClr>
                </a:solidFill>
              </a:rPr>
              <a:t>Відтоді миття рук стало загальноприйнятою практикою в медичних установах у всьому світі, хоча впровадження було складним процесом, який вимагав значного часу. 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644650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8D121848-814F-3F07-7900-4895A6FFDE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98005" y="859960"/>
            <a:ext cx="5300578" cy="513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010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6FDE03C9-28DF-1CEE-4D6B-D12CC150AD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34310" y="654856"/>
            <a:ext cx="4572724" cy="5006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3860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054A5549-63A1-F0B2-61F5-B785FCB9E3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1973" y="415064"/>
            <a:ext cx="5206447" cy="5749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911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944C3D-958F-CA86-2AC7-2E937A867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318500"/>
            <a:ext cx="9520158" cy="1171254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chemeClr val="accent3">
                    <a:lumMod val="50000"/>
                  </a:schemeClr>
                </a:solidFill>
              </a:rPr>
              <a:t>Наш курс є поєднанням базових інтелектуальних навичок та прикладного змісту</a:t>
            </a:r>
            <a:endParaRPr lang="uk-UA" dirty="0"/>
          </a:p>
        </p:txBody>
      </p:sp>
      <p:sp>
        <p:nvSpPr>
          <p:cNvPr id="5" name="Місце для вмісту 2">
            <a:extLst>
              <a:ext uri="{FF2B5EF4-FFF2-40B4-BE49-F238E27FC236}">
                <a16:creationId xmlns:a16="http://schemas.microsoft.com/office/drawing/2014/main" id="{A27C1AE8-F91C-889B-44B7-797D502005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596" y="1489754"/>
            <a:ext cx="11281024" cy="536824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  <a:p>
            <a:pPr marL="0" indent="0">
              <a:lnSpc>
                <a:spcPct val="90000"/>
              </a:lnSpc>
              <a:spcBef>
                <a:spcPct val="0"/>
              </a:spcBef>
              <a:buNone/>
            </a:pPr>
            <a:r>
              <a:rPr lang="uk-UA" sz="2900" dirty="0">
                <a:solidFill>
                  <a:schemeClr val="accent3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Лекції дистанційно по п’ятницях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None/>
            </a:pPr>
            <a:r>
              <a:rPr lang="uk-UA" sz="2900" dirty="0">
                <a:solidFill>
                  <a:schemeClr val="accent3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Практичні заняття: 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uk-UA" sz="2900" dirty="0">
                <a:solidFill>
                  <a:schemeClr val="accent3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1 група онлайн  (1-2 пари)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uk-UA" sz="2900" dirty="0">
                <a:solidFill>
                  <a:schemeClr val="accent3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2 група </a:t>
            </a:r>
            <a:r>
              <a:rPr lang="uk-UA" sz="2900" dirty="0" err="1">
                <a:solidFill>
                  <a:schemeClr val="accent3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офлайн</a:t>
            </a:r>
            <a:r>
              <a:rPr lang="uk-UA" sz="2900" dirty="0">
                <a:solidFill>
                  <a:schemeClr val="accent3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(3-4 пари)</a:t>
            </a:r>
          </a:p>
        </p:txBody>
      </p:sp>
    </p:spTree>
    <p:extLst>
      <p:ext uri="{BB962C8B-B14F-4D97-AF65-F5344CB8AC3E}">
        <p14:creationId xmlns:p14="http://schemas.microsoft.com/office/powerpoint/2010/main" val="36751632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FB2CBAC3-8219-542A-91D2-02745711E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1077" y="798513"/>
            <a:ext cx="3183128" cy="2247117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chemeClr val="accent3">
                    <a:lumMod val="75000"/>
                  </a:schemeClr>
                </a:solidFill>
              </a:rPr>
              <a:t>Хто правий?</a:t>
            </a: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78B14011-321E-85F0-3B0C-E2D689F5EC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01245" y="274355"/>
            <a:ext cx="4089678" cy="6309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8720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F9ADAD-058E-E0EB-4FB0-E0A976361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42" y="798974"/>
            <a:ext cx="3183128" cy="731876"/>
          </a:xfrm>
        </p:spPr>
        <p:txBody>
          <a:bodyPr/>
          <a:lstStyle/>
          <a:p>
            <a:r>
              <a:rPr lang="uk-UA" sz="3200" b="1" dirty="0">
                <a:solidFill>
                  <a:schemeClr val="accent3">
                    <a:lumMod val="75000"/>
                  </a:schemeClr>
                </a:solidFill>
              </a:rPr>
              <a:t>Що це?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AAA1B0FC-BAB0-77DC-D484-0004D5555D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81601" y="798513"/>
            <a:ext cx="3737224" cy="4659312"/>
          </a:xfrm>
          <a:prstGeom prst="rect">
            <a:avLst/>
          </a:prstGeom>
        </p:spPr>
      </p:pic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F55875BE-C57C-2132-7CAD-7A2A34D4D6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34695" y="2465799"/>
            <a:ext cx="3184989" cy="2987874"/>
          </a:xfrm>
        </p:spPr>
        <p:txBody>
          <a:bodyPr/>
          <a:lstStyle/>
          <a:p>
            <a:r>
              <a:rPr lang="uk-UA" sz="3200" b="1" dirty="0">
                <a:solidFill>
                  <a:schemeClr val="accent3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Де і коли?</a:t>
            </a:r>
          </a:p>
        </p:txBody>
      </p:sp>
    </p:spTree>
    <p:extLst>
      <p:ext uri="{BB962C8B-B14F-4D97-AF65-F5344CB8AC3E}">
        <p14:creationId xmlns:p14="http://schemas.microsoft.com/office/powerpoint/2010/main" val="37418038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BEF4C1-C808-33F0-4874-FF93C2F14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chemeClr val="accent3">
                    <a:lumMod val="50000"/>
                  </a:schemeClr>
                </a:solidFill>
              </a:rPr>
              <a:t>Критичне мислення -  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71523DF-8B7A-8E06-4485-145535F0B2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sz="2400" dirty="0">
                <a:solidFill>
                  <a:schemeClr val="accent3">
                    <a:lumMod val="50000"/>
                  </a:schemeClr>
                </a:solidFill>
              </a:rPr>
              <a:t>це вміння не просто сприймати інформацію, а аналізувати її, ставити під сумнів, оцінювати докази та логіку, щоб робити раціональні та обґрунтовані висновки й рішення. </a:t>
            </a:r>
          </a:p>
          <a:p>
            <a:pPr marL="0" indent="0">
              <a:buNone/>
            </a:pPr>
            <a:r>
              <a:rPr lang="uk-UA" sz="2400" dirty="0">
                <a:solidFill>
                  <a:schemeClr val="accent3">
                    <a:lumMod val="50000"/>
                  </a:schemeClr>
                </a:solidFill>
              </a:rPr>
              <a:t>Це здатність розрізняти факти від припущень, бачити проблеми, розглядати різні точки зору та не піддаватися маніпуляціям</a:t>
            </a:r>
            <a:r>
              <a:rPr lang="uk-UA" dirty="0">
                <a:solidFill>
                  <a:schemeClr val="accent3">
                    <a:lumMod val="50000"/>
                  </a:schemeClr>
                </a:solidFill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20824264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7CB96B-F3C3-4103-E7D2-6E499BA5D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chemeClr val="accent3">
                    <a:lumMod val="50000"/>
                  </a:schemeClr>
                </a:solidFill>
              </a:rPr>
              <a:t>Критичне мислення -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454F169-48BA-313A-5A95-F3349D0D53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sz="2400" dirty="0">
                <a:solidFill>
                  <a:schemeClr val="accent3">
                    <a:lumMod val="50000"/>
                  </a:schemeClr>
                </a:solidFill>
              </a:rPr>
              <a:t>інтелектуальний процес аналізу, оцінювання та інтерпретації інформації, який ґрунтується на </a:t>
            </a:r>
            <a:r>
              <a:rPr lang="uk-UA" sz="2400" dirty="0" err="1">
                <a:solidFill>
                  <a:schemeClr val="accent3">
                    <a:lumMod val="50000"/>
                  </a:schemeClr>
                </a:solidFill>
              </a:rPr>
              <a:t>логіці</a:t>
            </a:r>
            <a:r>
              <a:rPr lang="uk-UA" sz="2400" dirty="0">
                <a:solidFill>
                  <a:schemeClr val="accent3">
                    <a:lumMod val="50000"/>
                  </a:schemeClr>
                </a:solidFill>
              </a:rPr>
              <a:t>, аргументації й доказах.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47418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8F2FB9C-7110-FB8A-C505-DD14AA11A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6737" y="801384"/>
            <a:ext cx="9688530" cy="5109838"/>
          </a:xfrm>
        </p:spPr>
        <p:txBody>
          <a:bodyPr/>
          <a:lstStyle/>
          <a:p>
            <a:pPr marL="0" indent="0" algn="just">
              <a:buNone/>
            </a:pPr>
            <a:r>
              <a:rPr lang="uk-UA" sz="3200" b="1" kern="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Критичне мислення </a:t>
            </a:r>
            <a:r>
              <a:rPr lang="uk-UA" sz="2400" kern="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є </a:t>
            </a:r>
            <a:r>
              <a:rPr lang="en-US" sz="2400" kern="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must have </a:t>
            </a:r>
            <a:r>
              <a:rPr lang="uk-UA" sz="2400" kern="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сучасною навичкою, </a:t>
            </a:r>
          </a:p>
          <a:p>
            <a:pPr marL="0" indent="0" algn="just">
              <a:buNone/>
            </a:pPr>
            <a:r>
              <a:rPr lang="uk-UA" sz="2400" kern="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 дозволяє протидіяти пропаганді, дезінформації, </a:t>
            </a:r>
            <a:endParaRPr lang="en-US" sz="2400" kern="1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400" kern="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стати жертвою маніпуляцій політиків, шахраїв чи будь кого зацікавленого вплинути  в неправомірний деструктивний спосіб.</a:t>
            </a:r>
          </a:p>
          <a:p>
            <a:pPr marL="0" indent="0" algn="just">
              <a:buNone/>
            </a:pPr>
            <a:endParaRPr lang="uk-UA" sz="2400" kern="1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9876B11-20B6-31B1-C344-5B37AF29BD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1859" y="3326826"/>
            <a:ext cx="4380002" cy="272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8878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627F39-1BA9-20E1-71EB-6B1AFA9C5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421241"/>
            <a:ext cx="9520158" cy="970414"/>
          </a:xfrm>
        </p:spPr>
        <p:txBody>
          <a:bodyPr/>
          <a:lstStyle/>
          <a:p>
            <a:r>
              <a:rPr lang="uk-UA" b="1" kern="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чого потрібне критичне мислення?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C2A45C6-9C8A-EAD5-5A7A-DFEB481271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4696" y="2015732"/>
            <a:ext cx="6900387" cy="345061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uk-UA" dirty="0"/>
          </a:p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4CAAA14-1D55-A9FA-D249-D4FA4A407E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1944" y="2064534"/>
            <a:ext cx="2816596" cy="345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9816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E9CF81-9407-818A-6F88-E6889901A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2777" y="763423"/>
            <a:ext cx="9520158" cy="1671553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chemeClr val="accent3">
                    <a:lumMod val="75000"/>
                  </a:schemeClr>
                </a:solidFill>
              </a:rPr>
              <a:t>Чому лише критичне мислення може врятувати нас від великої людської дурості | 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MED Goblin |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</a:rPr>
              <a:t>TEDxKyiv</a:t>
            </a:r>
            <a:br>
              <a:rPr lang="uk-UA" b="1" dirty="0">
                <a:solidFill>
                  <a:schemeClr val="accent3">
                    <a:lumMod val="75000"/>
                  </a:schemeClr>
                </a:solidFill>
              </a:rPr>
            </a:br>
            <a:endParaRPr lang="uk-UA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E996E0F-2A55-383C-1181-AF7BA8435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4696" y="2702103"/>
            <a:ext cx="9520158" cy="2764242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https://www.youtube.com/watch?app=desktop&amp;v=5AXRp0W1FX8</a:t>
            </a: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333312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CBD4F6-08FD-E8CC-041A-29047F045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4800" b="1" kern="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Рефлексія</a:t>
            </a:r>
          </a:p>
        </p:txBody>
      </p:sp>
    </p:spTree>
    <p:extLst>
      <p:ext uri="{BB962C8B-B14F-4D97-AF65-F5344CB8AC3E}">
        <p14:creationId xmlns:p14="http://schemas.microsoft.com/office/powerpoint/2010/main" val="20778156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B6557C-26FA-66E9-0768-6E0DDEF63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2000326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chemeClr val="accent3">
                    <a:lumMod val="75000"/>
                  </a:schemeClr>
                </a:solidFill>
              </a:rPr>
              <a:t>Як фейки про війну в Україні маніпулюють користувачами - </a:t>
            </a:r>
            <a:r>
              <a:rPr lang="uk-UA" b="1" dirty="0" err="1">
                <a:solidFill>
                  <a:schemeClr val="accent3">
                    <a:lumMod val="75000"/>
                  </a:schemeClr>
                </a:solidFill>
              </a:rPr>
              <a:t>фактчек</a:t>
            </a:r>
            <a:r>
              <a:rPr lang="uk-UA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DW | DW Ukrainian</a:t>
            </a:r>
            <a:r>
              <a:rPr lang="uk-UA" b="1" dirty="0">
                <a:solidFill>
                  <a:schemeClr val="accent3">
                    <a:lumMod val="75000"/>
                  </a:schemeClr>
                </a:solidFill>
              </a:rPr>
              <a:t> (відео 2022 року)</a:t>
            </a:r>
            <a:br>
              <a:rPr lang="en-US" b="1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85C5D9D-CE00-3626-E768-13F2F8DC6F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4696" y="3041151"/>
            <a:ext cx="9520158" cy="2425194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https://www.youtube.com/watch?v=RwOWR_fBqUQ</a:t>
            </a: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99808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B64E23-41AC-FA93-A12A-FC9076844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4800" b="1" kern="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Рефлексія</a:t>
            </a:r>
          </a:p>
        </p:txBody>
      </p:sp>
    </p:spTree>
    <p:extLst>
      <p:ext uri="{BB962C8B-B14F-4D97-AF65-F5344CB8AC3E}">
        <p14:creationId xmlns:p14="http://schemas.microsoft.com/office/powerpoint/2010/main" val="418819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F29C3F4-95C5-EC3B-FE36-4B1C938FD8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7142" y="339048"/>
            <a:ext cx="11075540" cy="633915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uk-UA" b="1" kern="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Основні тематичні блоки:</a:t>
            </a:r>
          </a:p>
          <a:p>
            <a:pPr>
              <a:lnSpc>
                <a:spcPct val="100000"/>
              </a:lnSpc>
            </a:pPr>
            <a:r>
              <a:rPr lang="uk-UA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Зміст та ознаки критичного мислення</a:t>
            </a:r>
          </a:p>
          <a:p>
            <a:pPr>
              <a:lnSpc>
                <a:spcPct val="100000"/>
              </a:lnSpc>
            </a:pPr>
            <a:r>
              <a:rPr lang="uk-UA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Логічні помилки та когнітивні упередження</a:t>
            </a:r>
          </a:p>
          <a:p>
            <a:pPr>
              <a:lnSpc>
                <a:spcPct val="100000"/>
              </a:lnSpc>
            </a:pPr>
            <a:r>
              <a:rPr lang="uk-UA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 інформації та їх надійність</a:t>
            </a:r>
          </a:p>
          <a:p>
            <a:pPr>
              <a:lnSpc>
                <a:spcPct val="100000"/>
              </a:lnSpc>
            </a:pPr>
            <a:r>
              <a:rPr lang="uk-UA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Фейки, маніпуляції та пропаганда (прийоми впливу: емоційний тиск, страх, перебільшення тощо)</a:t>
            </a:r>
          </a:p>
          <a:p>
            <a:pPr>
              <a:lnSpc>
                <a:spcPct val="100000"/>
              </a:lnSpc>
            </a:pPr>
            <a:r>
              <a:rPr lang="uk-UA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Наукове мислення проти псевдонауки  (як відрізняти доказовість від «думки експерта» чи шарлатанства)</a:t>
            </a:r>
          </a:p>
          <a:p>
            <a:pPr>
              <a:lnSpc>
                <a:spcPct val="100000"/>
              </a:lnSpc>
            </a:pPr>
            <a:r>
              <a:rPr lang="uk-UA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Мислення в умовах невизначеності (як приймати рішення, коли бракує інформації чи є суперечливі дані)</a:t>
            </a:r>
          </a:p>
          <a:p>
            <a:pPr>
              <a:lnSpc>
                <a:spcPct val="100000"/>
              </a:lnSpc>
            </a:pPr>
            <a:r>
              <a:rPr lang="uk-UA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Аргументація та контраргументація (як будувати переконливу позицію й як </a:t>
            </a:r>
            <a:r>
              <a:rPr lang="uk-UA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коректно</a:t>
            </a:r>
            <a:r>
              <a:rPr lang="uk-UA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заперечувати)</a:t>
            </a:r>
          </a:p>
          <a:p>
            <a:pPr>
              <a:lnSpc>
                <a:spcPct val="100000"/>
              </a:lnSpc>
            </a:pPr>
            <a:r>
              <a:rPr lang="uk-UA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Критичне мислення в медіапросторі та соцмережах (алгоритми, інформаційні бульбашки, як не стати жертвою «</a:t>
            </a:r>
            <a:r>
              <a:rPr lang="uk-UA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ехо</a:t>
            </a:r>
            <a:r>
              <a:rPr lang="uk-UA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-камери» та ін.)</a:t>
            </a:r>
          </a:p>
          <a:p>
            <a:pPr>
              <a:lnSpc>
                <a:spcPct val="100000"/>
              </a:lnSpc>
            </a:pPr>
            <a:r>
              <a:rPr lang="uk-UA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Етика критичного мислення (чи завжди варто «ламати» чужі переконання, і як робити це </a:t>
            </a:r>
            <a:r>
              <a:rPr lang="uk-UA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коректно</a:t>
            </a:r>
            <a:r>
              <a:rPr lang="uk-UA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0000"/>
              </a:lnSpc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252389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65D5D-0BEA-4F2C-0EB9-807D1546B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7D360B-B310-BE60-DA5B-815BCF29D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421241"/>
            <a:ext cx="9520158" cy="970414"/>
          </a:xfrm>
        </p:spPr>
        <p:txBody>
          <a:bodyPr/>
          <a:lstStyle/>
          <a:p>
            <a:r>
              <a:rPr lang="uk-UA" b="1" kern="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чого потрібне критичне мислення?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4CC01D5-753E-6601-97AB-C5344715EB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4696" y="2015732"/>
            <a:ext cx="6900387" cy="345061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uk-UA" dirty="0"/>
          </a:p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F1351A7-B2D7-8BCC-40FC-4B42E4239B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1944" y="2064534"/>
            <a:ext cx="2816596" cy="345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0550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81C2CD4-A49B-2522-DFDA-B74C3024E2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5365" y="842482"/>
            <a:ext cx="10479641" cy="5003514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chemeClr val="accent3">
                    <a:lumMod val="50000"/>
                  </a:schemeClr>
                </a:solidFill>
              </a:rPr>
              <a:t>Ухвалення зважених рішень (ми приймаємо обґрунтовані рішення як у особистому житті, так і в професійній сфері). </a:t>
            </a:r>
          </a:p>
          <a:p>
            <a:r>
              <a:rPr lang="uk-UA" dirty="0">
                <a:solidFill>
                  <a:schemeClr val="accent3">
                    <a:lumMod val="50000"/>
                  </a:schemeClr>
                </a:solidFill>
              </a:rPr>
              <a:t>Розв'язання проблем (допомога у знаходженні ефективних шляхів вирішення складних завдань, адаптація до змін). </a:t>
            </a:r>
          </a:p>
          <a:p>
            <a:r>
              <a:rPr lang="uk-UA" dirty="0">
                <a:solidFill>
                  <a:schemeClr val="accent3">
                    <a:lumMod val="50000"/>
                  </a:schemeClr>
                </a:solidFill>
              </a:rPr>
              <a:t>Протистояння маніпуляціям (розпізнавання брехні, пропаганди та інших форм інформаційного впливу, тиску тощо). </a:t>
            </a:r>
          </a:p>
          <a:p>
            <a:r>
              <a:rPr lang="uk-UA" dirty="0">
                <a:solidFill>
                  <a:schemeClr val="accent3">
                    <a:lumMod val="50000"/>
                  </a:schemeClr>
                </a:solidFill>
              </a:rPr>
              <a:t>Покращення дослідницьких навичок (стимулювання допитливості та </a:t>
            </a:r>
            <a:r>
              <a:rPr lang="uk-UA" dirty="0" err="1">
                <a:solidFill>
                  <a:schemeClr val="accent3">
                    <a:lumMod val="50000"/>
                  </a:schemeClr>
                </a:solidFill>
              </a:rPr>
              <a:t>допомага</a:t>
            </a:r>
            <a:r>
              <a:rPr lang="uk-UA" dirty="0">
                <a:solidFill>
                  <a:schemeClr val="accent3">
                    <a:lumMod val="50000"/>
                  </a:schemeClr>
                </a:solidFill>
              </a:rPr>
              <a:t> глибше досліджувати, аналізувати та синтезувати інформацію). </a:t>
            </a:r>
          </a:p>
          <a:p>
            <a:r>
              <a:rPr lang="uk-UA" dirty="0">
                <a:solidFill>
                  <a:schemeClr val="accent3">
                    <a:lumMod val="50000"/>
                  </a:schemeClr>
                </a:solidFill>
              </a:rPr>
              <a:t>Розширення горизонтів, допомога краще зрозуміти себе та свої цінності, свобода вибору.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509212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A7F552-8EEC-ED9C-82F7-C47747C68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accent3">
                    <a:lumMod val="50000"/>
                  </a:schemeClr>
                </a:solidFill>
              </a:rPr>
              <a:t>Отже,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7AF5DD5-D533-93E1-7F9A-1A68F49EA0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800" kern="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людиною, яка оволоділа мистецтвом критичного мислення, складніше маніпулювати та вводити в оману. Вона не вірить в неймовірні збіги та чудеса, а шукає базу доказів та виводить причинно-наслідкові зв’язки.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39576362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5FD27B-117A-21A2-D2A7-6B01AAA88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chemeClr val="accent3">
                    <a:lumMod val="50000"/>
                  </a:schemeClr>
                </a:solidFill>
              </a:rPr>
              <a:t>Ключові аспекти критичного мислення:</a:t>
            </a:r>
            <a:br>
              <a:rPr lang="uk-UA" b="1" dirty="0">
                <a:solidFill>
                  <a:schemeClr val="accent3">
                    <a:lumMod val="50000"/>
                  </a:schemeClr>
                </a:solidFill>
              </a:rPr>
            </a:br>
            <a:endParaRPr lang="uk-UA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C3D1436-9E9C-B3F3-CCFF-34D8FF8221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DA25701-6149-4523-783D-3FBE4478C0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7392" y="2259571"/>
            <a:ext cx="3328704" cy="320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4416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AFBE8E-3BED-D61C-4762-F755103E8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chemeClr val="accent3">
                    <a:lumMod val="50000"/>
                  </a:schemeClr>
                </a:solidFill>
              </a:rPr>
              <a:t>Аналіз інформації 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47073FF-D2CC-6031-3C4D-057B9565A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uk-UA" sz="3200" dirty="0">
                <a:solidFill>
                  <a:schemeClr val="accent3">
                    <a:lumMod val="75000"/>
                  </a:schemeClr>
                </a:solidFill>
              </a:rPr>
              <a:t>Розуміння та інтерпретація отриманих даних, а не просто їхнє прийняття на віру.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87290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483DF6-3D2F-0024-202E-F9135333F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363328"/>
          </a:xfrm>
        </p:spPr>
        <p:txBody>
          <a:bodyPr>
            <a:normAutofit fontScale="90000"/>
          </a:bodyPr>
          <a:lstStyle/>
          <a:p>
            <a:r>
              <a:rPr lang="uk-UA" sz="3600" b="1" dirty="0">
                <a:solidFill>
                  <a:schemeClr val="accent3">
                    <a:lumMod val="50000"/>
                  </a:schemeClr>
                </a:solidFill>
              </a:rPr>
              <a:t>Постановка під сумнів</a:t>
            </a:r>
            <a:br>
              <a:rPr lang="uk-UA" sz="36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uk-UA" sz="3600" b="1" dirty="0">
                <a:solidFill>
                  <a:schemeClr val="accent3">
                    <a:lumMod val="50000"/>
                  </a:schemeClr>
                </a:solidFill>
              </a:rPr>
              <a:t>Раціональність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D4057CB-F06D-E317-2A82-D417E3F6E2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sz="3200" dirty="0">
                <a:solidFill>
                  <a:schemeClr val="accent3">
                    <a:lumMod val="75000"/>
                  </a:schemeClr>
                </a:solidFill>
              </a:rPr>
              <a:t>Ставлення запитань до інформації, пошук логічних </a:t>
            </a:r>
            <a:r>
              <a:rPr lang="uk-UA" sz="3200" dirty="0" err="1">
                <a:solidFill>
                  <a:schemeClr val="accent3">
                    <a:lumMod val="75000"/>
                  </a:schemeClr>
                </a:solidFill>
              </a:rPr>
              <a:t>зв'язків</a:t>
            </a:r>
            <a:r>
              <a:rPr lang="uk-UA" sz="3200" dirty="0">
                <a:solidFill>
                  <a:schemeClr val="accent3">
                    <a:lumMod val="75000"/>
                  </a:schemeClr>
                </a:solidFill>
              </a:rPr>
              <a:t> і перевірка фактів. </a:t>
            </a:r>
          </a:p>
          <a:p>
            <a:pPr marL="0" indent="0">
              <a:buNone/>
            </a:pPr>
            <a:r>
              <a:rPr lang="uk-UA" sz="3200" dirty="0">
                <a:solidFill>
                  <a:schemeClr val="accent3">
                    <a:lumMod val="75000"/>
                  </a:schemeClr>
                </a:solidFill>
              </a:rPr>
              <a:t>Ухвалення рішень на основі логіки та розумних міркувань. </a:t>
            </a:r>
          </a:p>
          <a:p>
            <a:pPr marL="0" indent="0">
              <a:buNone/>
            </a:pP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688527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E30726-EB55-8D1D-A442-00739D86E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chemeClr val="accent3">
                    <a:lumMod val="50000"/>
                  </a:schemeClr>
                </a:solidFill>
              </a:rPr>
              <a:t>Обґрунтованість </a:t>
            </a:r>
            <a:br>
              <a:rPr lang="uk-UA" b="1" dirty="0">
                <a:solidFill>
                  <a:schemeClr val="accent3">
                    <a:lumMod val="50000"/>
                  </a:schemeClr>
                </a:solidFill>
              </a:rPr>
            </a:br>
            <a:endParaRPr lang="uk-UA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3BBC5D0-D118-9323-5561-B41EFF7DA5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4696" y="1853754"/>
            <a:ext cx="9520158" cy="3450613"/>
          </a:xfrm>
        </p:spPr>
        <p:txBody>
          <a:bodyPr/>
          <a:lstStyle/>
          <a:p>
            <a:pPr marL="0" indent="0" algn="just">
              <a:buNone/>
            </a:pPr>
            <a:r>
              <a:rPr lang="uk-UA" sz="3200" dirty="0">
                <a:solidFill>
                  <a:schemeClr val="accent3">
                    <a:lumMod val="75000"/>
                  </a:schemeClr>
                </a:solidFill>
              </a:rPr>
              <a:t>Формування суджень та висновків на основі надійної інформації та доказів. </a:t>
            </a:r>
          </a:p>
          <a:p>
            <a:pPr marL="0" indent="0">
              <a:buNone/>
            </a:pPr>
            <a:r>
              <a:rPr lang="uk-UA" sz="3200" dirty="0">
                <a:solidFill>
                  <a:schemeClr val="accent3">
                    <a:lumMod val="75000"/>
                  </a:schemeClr>
                </a:solidFill>
              </a:rPr>
              <a:t> 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640003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02B087-C679-53CB-6ACA-456742DD3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chemeClr val="accent3">
                    <a:lumMod val="50000"/>
                  </a:schemeClr>
                </a:solidFill>
              </a:rPr>
              <a:t>Незалежність</a:t>
            </a:r>
            <a:br>
              <a:rPr lang="uk-UA" b="1" dirty="0">
                <a:solidFill>
                  <a:schemeClr val="accent3">
                    <a:lumMod val="50000"/>
                  </a:schemeClr>
                </a:solidFill>
              </a:rPr>
            </a:br>
            <a:endParaRPr lang="uk-UA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60525C0-96A5-A06C-DB59-31F80F8594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uk-UA" sz="3200" dirty="0">
                <a:solidFill>
                  <a:schemeClr val="accent3">
                    <a:lumMod val="75000"/>
                  </a:schemeClr>
                </a:solidFill>
              </a:rPr>
              <a:t>Здатність формувати власні переконання та рішення, не піддаючись впливу чужих думок чи маніпуляцій.  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578879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EC0B01-58B6-8152-97DD-03AF1C7D0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chemeClr val="accent3">
                    <a:lumMod val="50000"/>
                  </a:schemeClr>
                </a:solidFill>
              </a:rPr>
              <a:t>Цілеспрямованість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C08EC1E-B966-6031-B4DB-463D9DB930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uk-UA" sz="3200" dirty="0">
                <a:solidFill>
                  <a:schemeClr val="accent3">
                    <a:lumMod val="75000"/>
                  </a:schemeClr>
                </a:solidFill>
              </a:rPr>
              <a:t>Спрямування мислення на досягнення конкретного результату або розв'язання проблеми.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039446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51FCC6-321D-34D6-FC9D-98D693D6B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chemeClr val="accent3">
                    <a:lumMod val="50000"/>
                  </a:schemeClr>
                </a:solidFill>
              </a:rPr>
              <a:t>Чи можна виміряти рівень критичного мислення?</a:t>
            </a:r>
          </a:p>
        </p:txBody>
      </p:sp>
    </p:spTree>
    <p:extLst>
      <p:ext uri="{BB962C8B-B14F-4D97-AF65-F5344CB8AC3E}">
        <p14:creationId xmlns:p14="http://schemas.microsoft.com/office/powerpoint/2010/main" val="2553912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FF5808-F82A-8D34-2FA6-95C00BA1B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kern="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 таке критичне мислення?</a:t>
            </a: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EE97BEB0-CA3E-2E92-BE18-E77CC96775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05400" y="2252430"/>
            <a:ext cx="2815274" cy="344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67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D6D52D4-EBDD-25C7-595E-634074E2DC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4696" y="729466"/>
            <a:ext cx="9520158" cy="473688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uk-UA" sz="3200" b="1" dirty="0">
                <a:solidFill>
                  <a:schemeClr val="accent3">
                    <a:lumMod val="75000"/>
                  </a:schemeClr>
                </a:solidFill>
              </a:rPr>
              <a:t>Для визначення рівня критичного мислення слід оцінити вміння: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uk-UA" sz="3200" dirty="0">
                <a:solidFill>
                  <a:schemeClr val="accent3">
                    <a:lumMod val="75000"/>
                  </a:schemeClr>
                </a:solidFill>
              </a:rPr>
              <a:t>аналізувати інформацію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uk-UA" sz="3200" dirty="0">
                <a:solidFill>
                  <a:schemeClr val="accent3">
                    <a:lumMod val="75000"/>
                  </a:schemeClr>
                </a:solidFill>
              </a:rPr>
              <a:t>ставити запитання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uk-UA" sz="3200" dirty="0">
                <a:solidFill>
                  <a:schemeClr val="accent3">
                    <a:lumMod val="75000"/>
                  </a:schemeClr>
                </a:solidFill>
              </a:rPr>
              <a:t>перевіряти факти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uk-UA" sz="3200" dirty="0">
                <a:solidFill>
                  <a:schemeClr val="accent3">
                    <a:lumMod val="75000"/>
                  </a:schemeClr>
                </a:solidFill>
              </a:rPr>
              <a:t>розрізняти факти та емоції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uk-UA" sz="3200" dirty="0">
                <a:solidFill>
                  <a:schemeClr val="accent3">
                    <a:lumMod val="75000"/>
                  </a:schemeClr>
                </a:solidFill>
              </a:rPr>
              <a:t>знаходити логічні помилки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uk-UA" sz="3200" dirty="0">
                <a:solidFill>
                  <a:schemeClr val="accent3">
                    <a:lumMod val="75000"/>
                  </a:schemeClr>
                </a:solidFill>
              </a:rPr>
              <a:t>аналізувати аргументи та формувати власну, обґрунтовану позицію.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659017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CB73F9-602C-D9CE-1DB7-18A134A62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Тест для </a:t>
            </a:r>
            <a:r>
              <a:rPr lang="ru-RU" b="1" dirty="0" err="1">
                <a:solidFill>
                  <a:schemeClr val="accent3">
                    <a:lumMod val="50000"/>
                  </a:schemeClr>
                </a:solidFill>
              </a:rPr>
              <a:t>молодших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3">
                    <a:lumMod val="50000"/>
                  </a:schemeClr>
                </a:solidFill>
              </a:rPr>
              <a:t>братиків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 та </a:t>
            </a:r>
            <a:r>
              <a:rPr lang="ru-RU" b="1" dirty="0" err="1">
                <a:solidFill>
                  <a:schemeClr val="accent3">
                    <a:lumMod val="50000"/>
                  </a:schemeClr>
                </a:solidFill>
              </a:rPr>
              <a:t>сестричок</a:t>
            </a:r>
            <a:br>
              <a:rPr lang="ru-RU" b="1" dirty="0">
                <a:solidFill>
                  <a:schemeClr val="accent3">
                    <a:lumMod val="50000"/>
                  </a:schemeClr>
                </a:solidFill>
              </a:rPr>
            </a:br>
            <a:endParaRPr lang="uk-UA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8D7A1E9-A169-E28E-90D6-EA608C79FA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Онлайн-</a:t>
            </a:r>
            <a:r>
              <a:rPr lang="ru-RU" sz="3200" b="1" dirty="0" err="1">
                <a:solidFill>
                  <a:schemeClr val="accent3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Міць</a:t>
            </a:r>
            <a:r>
              <a:rPr lang="ru-RU" dirty="0"/>
              <a:t>: </a:t>
            </a:r>
            <a:r>
              <a:rPr lang="ru-RU" sz="2700" b="1" dirty="0" err="1">
                <a:solidFill>
                  <a:schemeClr val="accent3">
                    <a:lumMod val="75000"/>
                  </a:schemeClr>
                </a:solidFill>
              </a:rPr>
              <a:t>перевір</a:t>
            </a:r>
            <a:r>
              <a:rPr lang="ru-RU" sz="2700" b="1" dirty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ru-RU" sz="2700" b="1" dirty="0" err="1">
                <a:solidFill>
                  <a:schemeClr val="accent3">
                    <a:lumMod val="75000"/>
                  </a:schemeClr>
                </a:solidFill>
              </a:rPr>
              <a:t>чи</a:t>
            </a:r>
            <a:r>
              <a:rPr lang="ru-RU" sz="2700" b="1" dirty="0">
                <a:solidFill>
                  <a:schemeClr val="accent3">
                    <a:lumMod val="75000"/>
                  </a:schemeClr>
                </a:solidFill>
              </a:rPr>
              <a:t> взяли би тебе в </a:t>
            </a:r>
            <a:r>
              <a:rPr lang="ru-RU" sz="2700" b="1" dirty="0" err="1">
                <a:solidFill>
                  <a:schemeClr val="accent3">
                    <a:lumMod val="75000"/>
                  </a:schemeClr>
                </a:solidFill>
              </a:rPr>
              <a:t>дитячі</a:t>
            </a:r>
            <a:r>
              <a:rPr lang="ru-RU" sz="27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2700" b="1" dirty="0" err="1">
                <a:solidFill>
                  <a:schemeClr val="accent3">
                    <a:lumMod val="75000"/>
                  </a:schemeClr>
                </a:solidFill>
              </a:rPr>
              <a:t>кібервійська</a:t>
            </a:r>
            <a:r>
              <a:rPr lang="ru-RU" sz="2700" b="1" dirty="0">
                <a:solidFill>
                  <a:schemeClr val="accent3">
                    <a:lumMod val="75000"/>
                  </a:schemeClr>
                </a:solidFill>
              </a:rPr>
              <a:t>:   </a:t>
            </a:r>
            <a:r>
              <a:rPr lang="en-US" dirty="0">
                <a:hlinkClick r:id="rId2"/>
              </a:rPr>
              <a:t>https://behindthenews.ua/quiz/10</a:t>
            </a:r>
            <a:r>
              <a:rPr lang="uk-UA" dirty="0"/>
              <a:t>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8FE3A47-C3E4-027A-A44C-243937E7FE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1825" y="2979505"/>
            <a:ext cx="2897313" cy="2897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9407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668FD0-2422-63B0-DB06-36F033F88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0575" y="804519"/>
            <a:ext cx="10376899" cy="1527715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chemeClr val="accent3">
                    <a:lumMod val="50000"/>
                  </a:schemeClr>
                </a:solidFill>
              </a:rPr>
              <a:t>ДЗ Підготувати приклади </a:t>
            </a:r>
            <a:r>
              <a:rPr lang="uk-UA" b="1" dirty="0" err="1">
                <a:solidFill>
                  <a:schemeClr val="accent3">
                    <a:lumMod val="50000"/>
                  </a:schemeClr>
                </a:solidFill>
              </a:rPr>
              <a:t>шахрайств</a:t>
            </a:r>
            <a:r>
              <a:rPr lang="uk-UA" b="1" dirty="0">
                <a:solidFill>
                  <a:schemeClr val="accent3">
                    <a:lumMod val="50000"/>
                  </a:schemeClr>
                </a:solidFill>
              </a:rPr>
              <a:t> з Вами й Вашими знайомими, які недієві, якщо розвинене критичне мислення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DE7E3402-4E9B-C800-527C-578A2B5949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10861" y="2632575"/>
            <a:ext cx="3770278" cy="404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1529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305A29-02DB-A703-F93E-675829725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chemeClr val="accent3">
                    <a:lumMod val="50000"/>
                  </a:schemeClr>
                </a:solidFill>
              </a:rPr>
              <a:t>Дякую за увагу!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8ED42FC8-235C-3B39-582C-510AF0EFBD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04141" y="2478462"/>
            <a:ext cx="3600167" cy="344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649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EAAF3B1-A9E1-6DAA-07AA-4C2AB5067AE9}"/>
              </a:ext>
            </a:extLst>
          </p:cNvPr>
          <p:cNvSpPr txBox="1"/>
          <p:nvPr/>
        </p:nvSpPr>
        <p:spPr>
          <a:xfrm>
            <a:off x="626724" y="3257176"/>
            <a:ext cx="11198831" cy="66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uk-UA" sz="3700" b="1" cap="all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Критичне мислення = все критикувати</a:t>
            </a:r>
          </a:p>
        </p:txBody>
      </p:sp>
    </p:spTree>
    <p:extLst>
      <p:ext uri="{BB962C8B-B14F-4D97-AF65-F5344CB8AC3E}">
        <p14:creationId xmlns:p14="http://schemas.microsoft.com/office/powerpoint/2010/main" val="1696177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E6B4FBB-8758-2DB7-3785-826ACA29AD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uk-UA" sz="3700" b="1" cap="all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Розумні люди автоматично мислять критично</a:t>
            </a:r>
          </a:p>
        </p:txBody>
      </p:sp>
    </p:spTree>
    <p:extLst>
      <p:ext uri="{BB962C8B-B14F-4D97-AF65-F5344CB8AC3E}">
        <p14:creationId xmlns:p14="http://schemas.microsoft.com/office/powerpoint/2010/main" val="143353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C2608FC-D865-9DA1-C43D-BA55032C7A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5921" y="2303409"/>
            <a:ext cx="9520158" cy="3450613"/>
          </a:xfrm>
        </p:spPr>
        <p:txBody>
          <a:bodyPr/>
          <a:lstStyle/>
          <a:p>
            <a:pPr marL="0" indent="0" algn="ctr">
              <a:lnSpc>
                <a:spcPct val="90000"/>
              </a:lnSpc>
              <a:spcBef>
                <a:spcPct val="0"/>
              </a:spcBef>
              <a:buNone/>
            </a:pPr>
            <a:r>
              <a:rPr lang="uk-UA" sz="3600" b="1" kern="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Чим інтуїція відрізняється від критичного мислення?</a:t>
            </a:r>
          </a:p>
        </p:txBody>
      </p:sp>
    </p:spTree>
    <p:extLst>
      <p:ext uri="{BB962C8B-B14F-4D97-AF65-F5344CB8AC3E}">
        <p14:creationId xmlns:p14="http://schemas.microsoft.com/office/powerpoint/2010/main" val="3148032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1C432-5D0A-0A0E-FFFB-8901D654F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C26C9EB-CA54-482F-BEEF-9239B59B3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5921" y="2303409"/>
            <a:ext cx="9520158" cy="34506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3600" b="1" kern="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Чим скептицизм та негативізм відрізняються від критичного мислення?</a:t>
            </a:r>
          </a:p>
        </p:txBody>
      </p:sp>
    </p:spTree>
    <p:extLst>
      <p:ext uri="{BB962C8B-B14F-4D97-AF65-F5344CB8AC3E}">
        <p14:creationId xmlns:p14="http://schemas.microsoft.com/office/powerpoint/2010/main" val="1794211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CC6DF8A-1240-9C11-4306-45B6614BF8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4696" y="1027416"/>
            <a:ext cx="9520158" cy="26096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4800" b="1" kern="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Думати більше чи …</a:t>
            </a:r>
          </a:p>
        </p:txBody>
      </p:sp>
    </p:spTree>
    <p:extLst>
      <p:ext uri="{BB962C8B-B14F-4D97-AF65-F5344CB8AC3E}">
        <p14:creationId xmlns:p14="http://schemas.microsoft.com/office/powerpoint/2010/main" val="3969757762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Галерея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Галерея">
    <a:dk1>
      <a:sysClr val="windowText" lastClr="000000"/>
    </a:dk1>
    <a:lt1>
      <a:sysClr val="window" lastClr="FFFFFF"/>
    </a:lt1>
    <a:dk2>
      <a:srgbClr val="454545"/>
    </a:dk2>
    <a:lt2>
      <a:srgbClr val="EDEBE7"/>
    </a:lt2>
    <a:accent1>
      <a:srgbClr val="5FA534"/>
    </a:accent1>
    <a:accent2>
      <a:srgbClr val="DCAB34"/>
    </a:accent2>
    <a:accent3>
      <a:srgbClr val="D26D23"/>
    </a:accent3>
    <a:accent4>
      <a:srgbClr val="972323"/>
    </a:accent4>
    <a:accent5>
      <a:srgbClr val="236797"/>
    </a:accent5>
    <a:accent6>
      <a:srgbClr val="2FB6C6"/>
    </a:accent6>
    <a:hlink>
      <a:srgbClr val="8FC639"/>
    </a:hlink>
    <a:folHlink>
      <a:srgbClr val="E7C2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8446</TotalTime>
  <Words>785</Words>
  <Application>Microsoft Office PowerPoint</Application>
  <PresentationFormat>Широкий екран</PresentationFormat>
  <Paragraphs>84</Paragraphs>
  <Slides>43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43</vt:i4>
      </vt:variant>
    </vt:vector>
  </HeadingPairs>
  <TitlesOfParts>
    <vt:vector size="49" baseType="lpstr">
      <vt:lpstr>Arial</vt:lpstr>
      <vt:lpstr>Calibri</vt:lpstr>
      <vt:lpstr>Palatino Linotype</vt:lpstr>
      <vt:lpstr>Times New Roman</vt:lpstr>
      <vt:lpstr>Wingdings</vt:lpstr>
      <vt:lpstr>Галерея</vt:lpstr>
      <vt:lpstr>  </vt:lpstr>
      <vt:lpstr>Наш курс є поєднанням базових інтелектуальних навичок та прикладного змісту</vt:lpstr>
      <vt:lpstr>Презентація PowerPoint</vt:lpstr>
      <vt:lpstr>Що таке критичне мислення?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Від чого це залежить?</vt:lpstr>
      <vt:lpstr>Презентація PowerPoint</vt:lpstr>
      <vt:lpstr>Презентація PowerPoint</vt:lpstr>
      <vt:lpstr>Презентація PowerPoint</vt:lpstr>
      <vt:lpstr>Угорський лікар Ігнац Земмельвейср, який запропонував мити руки для запобігання смертельним інфекціям  1847 рік, Відень Пологовий будинок  https://suprun.doctor/zdorovya/xto-pridumav-miti-ruki/ </vt:lpstr>
      <vt:lpstr>Презентація PowerPoint</vt:lpstr>
      <vt:lpstr>Презентація PowerPoint</vt:lpstr>
      <vt:lpstr>Презентація PowerPoint</vt:lpstr>
      <vt:lpstr>Презентація PowerPoint</vt:lpstr>
      <vt:lpstr>Хто правий?</vt:lpstr>
      <vt:lpstr>Що це?</vt:lpstr>
      <vt:lpstr>Критичне мислення -  </vt:lpstr>
      <vt:lpstr>Критичне мислення -</vt:lpstr>
      <vt:lpstr>Презентація PowerPoint</vt:lpstr>
      <vt:lpstr>Для чого потрібне критичне мислення?</vt:lpstr>
      <vt:lpstr>Чому лише критичне мислення може врятувати нас від великої людської дурості | MED Goblin | TEDxKyiv </vt:lpstr>
      <vt:lpstr>Рефлексія</vt:lpstr>
      <vt:lpstr>Як фейки про війну в Україні маніпулюють користувачами - фактчек DW | DW Ukrainian (відео 2022 року) </vt:lpstr>
      <vt:lpstr>Рефлексія</vt:lpstr>
      <vt:lpstr>Для чого потрібне критичне мислення?</vt:lpstr>
      <vt:lpstr>Презентація PowerPoint</vt:lpstr>
      <vt:lpstr>Отже,</vt:lpstr>
      <vt:lpstr>Ключові аспекти критичного мислення: </vt:lpstr>
      <vt:lpstr>Аналіз інформації  </vt:lpstr>
      <vt:lpstr>Постановка під сумнів Раціональність </vt:lpstr>
      <vt:lpstr>Обґрунтованість  </vt:lpstr>
      <vt:lpstr>Незалежність </vt:lpstr>
      <vt:lpstr>Цілеспрямованість </vt:lpstr>
      <vt:lpstr>Чи можна виміряти рівень критичного мислення?</vt:lpstr>
      <vt:lpstr>Презентація PowerPoint</vt:lpstr>
      <vt:lpstr>Тест для молодших братиків та сестричок </vt:lpstr>
      <vt:lpstr>ДЗ Підготувати приклади шахрайств з Вами й Вашими знайомими, які недієві, якщо розвинене критичне мислення</vt:lpstr>
      <vt:lpstr>Дякую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Olga</dc:creator>
  <cp:lastModifiedBy>Olga</cp:lastModifiedBy>
  <cp:revision>22</cp:revision>
  <dcterms:created xsi:type="dcterms:W3CDTF">2025-02-19T11:29:24Z</dcterms:created>
  <dcterms:modified xsi:type="dcterms:W3CDTF">2025-10-03T14:28:34Z</dcterms:modified>
</cp:coreProperties>
</file>