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39"/>
  </p:notesMasterIdLst>
  <p:sldIdLst>
    <p:sldId id="282" r:id="rId2"/>
    <p:sldId id="285" r:id="rId3"/>
    <p:sldId id="266" r:id="rId4"/>
    <p:sldId id="324" r:id="rId5"/>
    <p:sldId id="415" r:id="rId6"/>
    <p:sldId id="416" r:id="rId7"/>
    <p:sldId id="376" r:id="rId8"/>
    <p:sldId id="412" r:id="rId9"/>
    <p:sldId id="413" r:id="rId10"/>
    <p:sldId id="414" r:id="rId11"/>
    <p:sldId id="419" r:id="rId12"/>
    <p:sldId id="417" r:id="rId13"/>
    <p:sldId id="418" r:id="rId14"/>
    <p:sldId id="420" r:id="rId15"/>
    <p:sldId id="409" r:id="rId16"/>
    <p:sldId id="421" r:id="rId17"/>
    <p:sldId id="422" r:id="rId18"/>
    <p:sldId id="423" r:id="rId19"/>
    <p:sldId id="424" r:id="rId20"/>
    <p:sldId id="425" r:id="rId21"/>
    <p:sldId id="410" r:id="rId22"/>
    <p:sldId id="426" r:id="rId23"/>
    <p:sldId id="427" r:id="rId24"/>
    <p:sldId id="428" r:id="rId25"/>
    <p:sldId id="429" r:id="rId26"/>
    <p:sldId id="430" r:id="rId27"/>
    <p:sldId id="431" r:id="rId28"/>
    <p:sldId id="432" r:id="rId29"/>
    <p:sldId id="433" r:id="rId30"/>
    <p:sldId id="436" r:id="rId31"/>
    <p:sldId id="411" r:id="rId32"/>
    <p:sldId id="434" r:id="rId33"/>
    <p:sldId id="435" r:id="rId34"/>
    <p:sldId id="437" r:id="rId35"/>
    <p:sldId id="438" r:id="rId36"/>
    <p:sldId id="439" r:id="rId37"/>
    <p:sldId id="338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EB8"/>
    <a:srgbClr val="CEA336"/>
    <a:srgbClr val="F8F2E4"/>
    <a:srgbClr val="BC932E"/>
    <a:srgbClr val="8BE420"/>
    <a:srgbClr val="FCE1AA"/>
    <a:srgbClr val="3DC5F5"/>
    <a:srgbClr val="794CF6"/>
    <a:srgbClr val="00964B"/>
    <a:srgbClr val="00C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0" autoAdjust="0"/>
    <p:restoredTop sz="85981" autoAdjust="0"/>
  </p:normalViewPr>
  <p:slideViewPr>
    <p:cSldViewPr>
      <p:cViewPr varScale="1">
        <p:scale>
          <a:sx n="97" d="100"/>
          <a:sy n="97" d="100"/>
        </p:scale>
        <p:origin x="9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4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21:40:49.780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3950 332,'-6'-1,"0"1,1-2,-1 1,0 0,1-1,0 0,-1-1,-6-3,-1 0,-80-36,-143-44,-397-65,572 140,-113-5,-62 15,127 2,62 2,1 2,0 2,-68 19,-31 6,-88 15,-256 88,381-108,67-18,-67 23,-257 112,338-135,1 2,0 1,0 0,1 2,1 1,0 1,1 1,-35 34,52-45,-6 6,0 1,1 0,-17 27,11-14,-33 40,35-49,1 1,0 1,2 1,-18 34,25-43,-1-1,0 0,0-1,-1 0,0 0,-9 9,-13 16,25-27,0-1,0 1,1 0,0 0,0 0,0 0,1 0,0 1,1-1,-2 14,2 8,3 45,0-21,-2 3,1 50,1-96,1 0,-1-1,2 1,-1-1,1 0,1 0,0 0,0-1,8 11,12 22,-16-24,-2-1,1-1,1 0,0 0,1-1,1 0,0 0,0-1,16 12,4-1,2-2,49 26,77 28,-134-65,358 129,-289-110,-65-22,0-1,0-1,1-1,33 0,122-6,-72-2,579 3,-676-1,0 0,0-1,0-1,23-6,62-27,-8 2,61-7,-80 24,0-5,82-34,-116 38,-1-2,0-1,60-45,112-127,-97 84,79-47,-71 63,-42 30,61-51,-121 96,-1-1,-1-1,-1-1,25-38,-25 31,-2 3,18-37,-29 52,-1 0,1 0,-2-1,1 1,-1 0,-1-1,1-16,-2 3,0 5,0 1,-1-1,-7-36,6 49,1 0,-2 0,1 0,-1 1,0-1,0 1,0-1,-1 1,0 0,0 0,0 1,-1-1,1 1,-1 0,-9-6,6 6,0 0,0 1,0-1,0 2,-1-1,1 1,-1 1,-9-1,10 1,0 0,0-1,-1 1,1-2,0 1,1-1,-1 0,0-1,-9-5,3-1,1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21:40:54.875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1 167,'520'24,"-378"-4,-2-1,153 3,643-24,-884-1,-1-2,80-18,-76 11,110-8,417 19,-281 3,-237-2,365-13,-148-16,-246 25,-1-2,1-1,-2-1,1-2,61-28,-78 31,-1 2,1 0,0 0,0 2,1 0,-1 1,26 0,116-17,1 0,227 16,-209 5,-141 2,-24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D734E-9CD5-4AB4-85D4-49E88F12FE57}" type="datetimeFigureOut">
              <a:rPr lang="uk-UA" smtClean="0"/>
              <a:t>11.02.2025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804E5-FC04-4AF4-8532-D3A1DA4FD01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8824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804E5-FC04-4AF4-8532-D3A1DA4FD01B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9844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804E5-FC04-4AF4-8532-D3A1DA4FD01B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5747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804E5-FC04-4AF4-8532-D3A1DA4FD01B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9160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804E5-FC04-4AF4-8532-D3A1DA4FD01B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3629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804E5-FC04-4AF4-8532-D3A1DA4FD01B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8666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804E5-FC04-4AF4-8532-D3A1DA4FD01B}" type="slidenum">
              <a:rPr lang="uk-UA" smtClean="0"/>
              <a:t>30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003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5" Type="http://schemas.openxmlformats.org/officeDocument/2006/relationships/image" Target="../media/image33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8699" y="4653136"/>
            <a:ext cx="3888432" cy="504056"/>
          </a:xfrm>
        </p:spPr>
        <p:txBody>
          <a:bodyPr>
            <a:normAutofit/>
          </a:bodyPr>
          <a:lstStyle/>
          <a:p>
            <a:pPr algn="ctr"/>
            <a:r>
              <a:rPr lang="uk-UA" sz="2500" b="1" dirty="0">
                <a:latin typeface="Times New Roman" pitchFamily="18" charset="0"/>
                <a:cs typeface="Times New Roman" pitchFamily="18" charset="0"/>
              </a:rPr>
              <a:t>Навчальна дисципліна</a:t>
            </a:r>
            <a:endParaRPr lang="ru-RU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9572" y="2780929"/>
            <a:ext cx="7704856" cy="936104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uk-UA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Поведінка споживача</a:t>
            </a:r>
          </a:p>
        </p:txBody>
      </p:sp>
      <p:pic>
        <p:nvPicPr>
          <p:cNvPr id="5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698699" y="836712"/>
            <a:ext cx="6160034" cy="1872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uk-UA" sz="2000" i="1" dirty="0">
                <a:latin typeface="Times New Roman" panose="02020603050405020304" pitchFamily="18" charset="0"/>
                <a:cs typeface="Times New Roman" pitchFamily="18" charset="0"/>
              </a:rPr>
              <a:t>Викладачі курсу  -  </a:t>
            </a:r>
            <a:endParaRPr lang="en-US" sz="2000" i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uk-UA" sz="2000" i="1" dirty="0">
                <a:latin typeface="Times New Roman" panose="02020603050405020304" pitchFamily="18" charset="0"/>
                <a:cs typeface="Times New Roman" pitchFamily="18" charset="0"/>
              </a:rPr>
              <a:t>д.е.н., проф. завідувач кафедри інформаційних систем в управлінні та обліку </a:t>
            </a:r>
            <a:r>
              <a:rPr lang="uk-UA" sz="2000" b="1" i="1" dirty="0">
                <a:latin typeface="Times New Roman" panose="02020603050405020304" pitchFamily="18" charset="0"/>
                <a:cs typeface="Times New Roman" pitchFamily="18" charset="0"/>
              </a:rPr>
              <a:t>Сергій ЛЕГЕНЧУК</a:t>
            </a:r>
            <a:endParaRPr lang="en-US" sz="2000" b="1" i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latin typeface="Times New Roman" panose="02020603050405020304" pitchFamily="18" charset="0"/>
                <a:cs typeface="Times New Roman" pitchFamily="18" charset="0"/>
              </a:rPr>
              <a:t>PhD</a:t>
            </a:r>
            <a:r>
              <a:rPr lang="uk-UA" sz="2000" i="1" dirty="0">
                <a:latin typeface="Times New Roman" panose="02020603050405020304" pitchFamily="18" charset="0"/>
                <a:cs typeface="Times New Roman" pitchFamily="18" charset="0"/>
              </a:rPr>
              <a:t>, доц. кафедри менеджменту, бізнесу та маркетингових технологій</a:t>
            </a:r>
            <a:endParaRPr lang="ru-RU" sz="2000" i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uk-UA" sz="2000" b="1" i="1" dirty="0">
                <a:latin typeface="Times New Roman" panose="02020603050405020304" pitchFamily="18" charset="0"/>
                <a:cs typeface="Times New Roman" pitchFamily="18" charset="0"/>
              </a:rPr>
              <a:t>Тетяна ЗАВАЛІЙ</a:t>
            </a:r>
          </a:p>
        </p:txBody>
      </p:sp>
    </p:spTree>
    <p:extLst>
      <p:ext uri="{BB962C8B-B14F-4D97-AF65-F5344CB8AC3E}">
        <p14:creationId xmlns:p14="http://schemas.microsoft.com/office/powerpoint/2010/main" val="2847948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812CFEA-0FD7-46CE-B8AE-89ECF8D22C21}"/>
              </a:ext>
            </a:extLst>
          </p:cNvPr>
          <p:cNvSpPr txBox="1"/>
          <p:nvPr/>
        </p:nvSpPr>
        <p:spPr>
          <a:xfrm>
            <a:off x="1781944" y="5877852"/>
            <a:ext cx="5580112" cy="430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Релігійні символи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7FC321-DEBC-46FB-B08D-CA95661A0034}"/>
              </a:ext>
            </a:extLst>
          </p:cNvPr>
          <p:cNvSpPr txBox="1"/>
          <p:nvPr/>
        </p:nvSpPr>
        <p:spPr>
          <a:xfrm>
            <a:off x="6372200" y="210706"/>
            <a:ext cx="257403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Традиційні символи різних культур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DB4F33-F386-4ECB-AAE4-2CC450A3D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6715"/>
            <a:ext cx="9144000" cy="4964570"/>
          </a:xfrm>
          <a:prstGeom prst="rect">
            <a:avLst/>
          </a:prstGeom>
        </p:spPr>
      </p:pic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FECF58-AD91-40B0-B222-159A13F7E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1812" y="178411"/>
            <a:ext cx="2448272" cy="7971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Стрілка: угору 9">
            <a:extLst>
              <a:ext uri="{FF2B5EF4-FFF2-40B4-BE49-F238E27FC236}">
                <a16:creationId xmlns:a16="http://schemas.microsoft.com/office/drawing/2014/main" id="{287BD48B-60AA-4AB1-9985-EF4DB903E999}"/>
              </a:ext>
            </a:extLst>
          </p:cNvPr>
          <p:cNvSpPr/>
          <p:nvPr/>
        </p:nvSpPr>
        <p:spPr>
          <a:xfrm rot="2210484">
            <a:off x="2859784" y="820419"/>
            <a:ext cx="504056" cy="955444"/>
          </a:xfrm>
          <a:prstGeom prst="up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6753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37FC321-DEBC-46FB-B08D-CA95661A0034}"/>
              </a:ext>
            </a:extLst>
          </p:cNvPr>
          <p:cNvSpPr txBox="1"/>
          <p:nvPr/>
        </p:nvSpPr>
        <p:spPr>
          <a:xfrm>
            <a:off x="763551" y="4774484"/>
            <a:ext cx="2574032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Позитивний в США, образливий в Бразилії, </a:t>
            </a:r>
          </a:p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Франції може означати «0» (нуль)</a:t>
            </a:r>
          </a:p>
        </p:txBody>
      </p:sp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2327D8-F87B-4676-92F7-2F19D39F5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182956"/>
            <a:ext cx="3816424" cy="35915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746654-C6A5-407E-A1D5-B10994588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1182956"/>
            <a:ext cx="3607398" cy="35465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96A7CE-0CE6-4C54-907F-B3D679E01349}"/>
              </a:ext>
            </a:extLst>
          </p:cNvPr>
          <p:cNvSpPr txBox="1"/>
          <p:nvPr/>
        </p:nvSpPr>
        <p:spPr>
          <a:xfrm>
            <a:off x="5448722" y="4729555"/>
            <a:ext cx="3090715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Thumbs-up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Позитивний в США, образливий в Саудівській Аравії (і в інших країнах Близького Сходу)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F4FD76-E877-45D6-8A71-2040EEC0D242}"/>
              </a:ext>
            </a:extLst>
          </p:cNvPr>
          <p:cNvSpPr txBox="1"/>
          <p:nvPr/>
        </p:nvSpPr>
        <p:spPr>
          <a:xfrm>
            <a:off x="6372200" y="210706"/>
            <a:ext cx="257403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Традиційні символи різних культур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9BD703-96F0-49E1-8009-FE9588CB7101}"/>
              </a:ext>
            </a:extLst>
          </p:cNvPr>
          <p:cNvSpPr txBox="1"/>
          <p:nvPr/>
        </p:nvSpPr>
        <p:spPr>
          <a:xfrm>
            <a:off x="3484933" y="5827176"/>
            <a:ext cx="1753446" cy="430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Жести</a:t>
            </a:r>
          </a:p>
        </p:txBody>
      </p:sp>
    </p:spTree>
    <p:extLst>
      <p:ext uri="{BB962C8B-B14F-4D97-AF65-F5344CB8AC3E}">
        <p14:creationId xmlns:p14="http://schemas.microsoft.com/office/powerpoint/2010/main" val="3627163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9EB2ED-3488-4B9E-B4CC-760246CDDBC9}"/>
              </a:ext>
            </a:extLst>
          </p:cNvPr>
          <p:cNvSpPr txBox="1"/>
          <p:nvPr/>
        </p:nvSpPr>
        <p:spPr>
          <a:xfrm>
            <a:off x="2771800" y="572808"/>
            <a:ext cx="5616624" cy="553998"/>
          </a:xfrm>
          <a:prstGeom prst="rect">
            <a:avLst/>
          </a:prstGeom>
          <a:solidFill>
            <a:srgbClr val="EDEEB8"/>
          </a:solidFill>
        </p:spPr>
        <p:txBody>
          <a:bodyPr wrap="square">
            <a:spAutoFit/>
          </a:bodyPr>
          <a:lstStyle/>
          <a:p>
            <a:pPr algn="ctr"/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США: кредити на освіту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E11205-0E7A-4229-AA45-22AF579241CC}"/>
              </a:ext>
            </a:extLst>
          </p:cNvPr>
          <p:cNvSpPr txBox="1"/>
          <p:nvPr/>
        </p:nvSpPr>
        <p:spPr>
          <a:xfrm>
            <a:off x="397536" y="1489773"/>
            <a:ext cx="4104456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Історичні передумови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Традиція платної вищої освіти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Висока вартість навчання в престижних університетах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alt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Розвинена система фінансових послуг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031194-1857-4527-B219-FD8C27EA0E2B}"/>
              </a:ext>
            </a:extLst>
          </p:cNvPr>
          <p:cNvSpPr txBox="1"/>
          <p:nvPr/>
        </p:nvSpPr>
        <p:spPr>
          <a:xfrm>
            <a:off x="4499992" y="1074275"/>
            <a:ext cx="4392488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 чинники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 освіти як інвестиції в майбутнє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Віра в «американську мрію» та соціальну мобільність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Престиж диплому відомих університетів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Очікування вищих доходів після отримання освіти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AF3E94-F25B-4588-A5D2-CD24A41B4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464715"/>
            <a:ext cx="5224629" cy="90038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F1BA9B-0D2E-4930-89AA-7D8F8E06CD54}"/>
              </a:ext>
            </a:extLst>
          </p:cNvPr>
          <p:cNvSpPr txBox="1"/>
          <p:nvPr/>
        </p:nvSpPr>
        <p:spPr>
          <a:xfrm>
            <a:off x="1508809" y="4365104"/>
            <a:ext cx="598236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Споживча поведінка</a:t>
            </a:r>
          </a:p>
          <a:p>
            <a:pPr marR="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Готовність брати значні суми в борг на початку кар'єри </a:t>
            </a:r>
          </a:p>
          <a:p>
            <a:pPr marR="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 довгострокових фінансових зобов'язань </a:t>
            </a:r>
          </a:p>
          <a:p>
            <a:pPr marR="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Планування сімейного бюджету з урахуванням майбутніх освітніх витрат </a:t>
            </a:r>
          </a:p>
          <a:p>
            <a:pPr marR="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освітніх накопичувальних рахунків для дітей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31F5BC-B236-495E-86F6-CBCACADB9CC2}"/>
              </a:ext>
            </a:extLst>
          </p:cNvPr>
          <p:cNvSpPr txBox="1"/>
          <p:nvPr/>
        </p:nvSpPr>
        <p:spPr>
          <a:xfrm>
            <a:off x="5709833" y="3483957"/>
            <a:ext cx="32403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Середній борг випускника, який буде виплачуватися протягом 10-25 років </a:t>
            </a:r>
          </a:p>
          <a:p>
            <a:pPr algn="r"/>
            <a:r>
              <a:rPr lang="uk-UA" sz="1600" i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Дані за 2024 р.</a:t>
            </a:r>
          </a:p>
        </p:txBody>
      </p:sp>
    </p:spTree>
    <p:extLst>
      <p:ext uri="{BB962C8B-B14F-4D97-AF65-F5344CB8AC3E}">
        <p14:creationId xmlns:p14="http://schemas.microsoft.com/office/powerpoint/2010/main" val="1292844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9EB2ED-3488-4B9E-B4CC-760246CDDBC9}"/>
              </a:ext>
            </a:extLst>
          </p:cNvPr>
          <p:cNvSpPr txBox="1"/>
          <p:nvPr/>
        </p:nvSpPr>
        <p:spPr>
          <a:xfrm>
            <a:off x="2904737" y="453711"/>
            <a:ext cx="5616624" cy="5539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Сієста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E11205-0E7A-4229-AA45-22AF579241CC}"/>
              </a:ext>
            </a:extLst>
          </p:cNvPr>
          <p:cNvSpPr txBox="1"/>
          <p:nvPr/>
        </p:nvSpPr>
        <p:spPr>
          <a:xfrm>
            <a:off x="423449" y="1071876"/>
            <a:ext cx="4104456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Історичні передумови</a:t>
            </a:r>
          </a:p>
          <a:p>
            <a:pPr marR="0" lvl="0" indent="9207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 з південних регіонів (Іспанія, Італія, Греція) </a:t>
            </a:r>
          </a:p>
          <a:p>
            <a:pPr marR="0" lvl="0" indent="9207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Адаптація до спекотного клімату </a:t>
            </a:r>
          </a:p>
          <a:p>
            <a:pPr marR="0" lvl="0" indent="92075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Традиція післяобіднього відпочинку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031194-1857-4527-B219-FD8C27EA0E2B}"/>
              </a:ext>
            </a:extLst>
          </p:cNvPr>
          <p:cNvSpPr txBox="1"/>
          <p:nvPr/>
        </p:nvSpPr>
        <p:spPr>
          <a:xfrm>
            <a:off x="5278813" y="2718270"/>
            <a:ext cx="3757683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Економічні наслідки</a:t>
            </a:r>
          </a:p>
          <a:p>
            <a:pPr indent="920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Подовження робочого дня</a:t>
            </a:r>
          </a:p>
          <a:p>
            <a:pPr indent="920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Специфіка організації торгівлі</a:t>
            </a:r>
          </a:p>
          <a:p>
            <a:pPr indent="920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роботи сфери послуг</a:t>
            </a:r>
          </a:p>
          <a:p>
            <a:pPr indent="920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 на продуктивність праці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F1BA9B-0D2E-4930-89AA-7D8F8E06CD54}"/>
              </a:ext>
            </a:extLst>
          </p:cNvPr>
          <p:cNvSpPr txBox="1"/>
          <p:nvPr/>
        </p:nvSpPr>
        <p:spPr>
          <a:xfrm>
            <a:off x="4493208" y="1043924"/>
            <a:ext cx="4392488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Споживча поведінка</a:t>
            </a:r>
          </a:p>
          <a:p>
            <a:pPr indent="920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76213" algn="l"/>
              </a:tabLst>
            </a:pP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специфічних годин шопінгу </a:t>
            </a:r>
          </a:p>
          <a:p>
            <a:pPr indent="920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76213" algn="l"/>
              </a:tabLst>
            </a:pP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Особливий режим харчування </a:t>
            </a:r>
          </a:p>
          <a:p>
            <a:pPr indent="920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76213" algn="l"/>
              </a:tabLst>
            </a:pP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Адаптація бізнесу до денної перерви </a:t>
            </a:r>
          </a:p>
          <a:p>
            <a:pPr indent="92075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76213" algn="l"/>
              </a:tabLst>
            </a:pP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 на туристичний сервіс </a:t>
            </a: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C499D152-C9E3-4073-BBAB-472E89B11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4586354" cy="305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EE0ED1-8BB4-4BAF-A2F9-7B3B0078F403}"/>
              </a:ext>
            </a:extLst>
          </p:cNvPr>
          <p:cNvSpPr txBox="1"/>
          <p:nvPr/>
        </p:nvSpPr>
        <p:spPr>
          <a:xfrm>
            <a:off x="5197914" y="4453728"/>
            <a:ext cx="38385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Ця культурна особливість впливає не лише на режим роботи та відпочинку, але й формує цілі категорії товарів та послуг, адаптованих під такий спосіб життя</a:t>
            </a:r>
          </a:p>
        </p:txBody>
      </p:sp>
    </p:spTree>
    <p:extLst>
      <p:ext uri="{BB962C8B-B14F-4D97-AF65-F5344CB8AC3E}">
        <p14:creationId xmlns:p14="http://schemas.microsoft.com/office/powerpoint/2010/main" val="2296714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9EB2ED-3488-4B9E-B4CC-760246CDDBC9}"/>
              </a:ext>
            </a:extLst>
          </p:cNvPr>
          <p:cNvSpPr txBox="1"/>
          <p:nvPr/>
        </p:nvSpPr>
        <p:spPr>
          <a:xfrm>
            <a:off x="1779295" y="1628800"/>
            <a:ext cx="5616624" cy="5539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Індія</a:t>
            </a:r>
            <a:endParaRPr lang="uk-UA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6856C9-04E5-4B49-B890-A366BF9DA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43" y="2363567"/>
            <a:ext cx="3953264" cy="27661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0B9DB9-F76D-4AC9-85DF-3934B0F9E98E}"/>
              </a:ext>
            </a:extLst>
          </p:cNvPr>
          <p:cNvSpPr txBox="1"/>
          <p:nvPr/>
        </p:nvSpPr>
        <p:spPr>
          <a:xfrm>
            <a:off x="4788024" y="2742572"/>
            <a:ext cx="34563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лівої руки для їжі в індійській культурі вважається табу через кілька культурних причин</a:t>
            </a:r>
            <a:endParaRPr lang="uk-UA" alt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386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3">
            <a:extLst>
              <a:ext uri="{FF2B5EF4-FFF2-40B4-BE49-F238E27FC236}">
                <a16:creationId xmlns:a16="http://schemas.microsoft.com/office/drawing/2014/main" id="{3053B23F-A2D3-966F-93E8-CD0390D1491E}"/>
              </a:ext>
            </a:extLst>
          </p:cNvPr>
          <p:cNvSpPr txBox="1">
            <a:spLocks/>
          </p:cNvSpPr>
          <p:nvPr/>
        </p:nvSpPr>
        <p:spPr>
          <a:xfrm>
            <a:off x="854628" y="2492896"/>
            <a:ext cx="7641094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 Соціальні чинники у формуванні споживчої поведінки</a:t>
            </a:r>
          </a:p>
        </p:txBody>
      </p:sp>
    </p:spTree>
    <p:extLst>
      <p:ext uri="{BB962C8B-B14F-4D97-AF65-F5344CB8AC3E}">
        <p14:creationId xmlns:p14="http://schemas.microsoft.com/office/powerpoint/2010/main" val="1867096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57224-EB13-410A-821C-21365FC74A1A}"/>
              </a:ext>
            </a:extLst>
          </p:cNvPr>
          <p:cNvSpPr txBox="1"/>
          <p:nvPr/>
        </p:nvSpPr>
        <p:spPr>
          <a:xfrm>
            <a:off x="483871" y="2492896"/>
            <a:ext cx="1872208" cy="86177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та виховання</a:t>
            </a:r>
            <a:endParaRPr lang="uk-UA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6F874-0933-4B4E-9954-57AFA9EB8194}"/>
              </a:ext>
            </a:extLst>
          </p:cNvPr>
          <p:cNvSpPr txBox="1"/>
          <p:nvPr/>
        </p:nvSpPr>
        <p:spPr>
          <a:xfrm>
            <a:off x="2469924" y="2062009"/>
            <a:ext cx="1872208" cy="86177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Референтні групи</a:t>
            </a:r>
            <a:endParaRPr lang="uk-UA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1AEB0A-690B-46B9-9969-C12FA477635C}"/>
              </a:ext>
            </a:extLst>
          </p:cNvPr>
          <p:cNvSpPr txBox="1"/>
          <p:nvPr/>
        </p:nvSpPr>
        <p:spPr>
          <a:xfrm>
            <a:off x="4455977" y="2062009"/>
            <a:ext cx="2088232" cy="86177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Соціальний статус</a:t>
            </a:r>
            <a:endParaRPr lang="uk-UA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A8FBDE-093E-478E-81A2-81BD3F356B0B}"/>
              </a:ext>
            </a:extLst>
          </p:cNvPr>
          <p:cNvSpPr txBox="1"/>
          <p:nvPr/>
        </p:nvSpPr>
        <p:spPr>
          <a:xfrm>
            <a:off x="6658054" y="2400990"/>
            <a:ext cx="2088232" cy="86177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та субкультура</a:t>
            </a:r>
            <a:endParaRPr lang="uk-UA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2FCEE-DB15-4D4B-AB5D-09026AAB937C}"/>
              </a:ext>
            </a:extLst>
          </p:cNvPr>
          <p:cNvSpPr txBox="1"/>
          <p:nvPr/>
        </p:nvSpPr>
        <p:spPr>
          <a:xfrm>
            <a:off x="1251315" y="3579265"/>
            <a:ext cx="1872208" cy="4770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endParaRPr lang="uk-UA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7D2662-6CFE-40CA-A6CD-5E300108CD35}"/>
              </a:ext>
            </a:extLst>
          </p:cNvPr>
          <p:cNvSpPr txBox="1"/>
          <p:nvPr/>
        </p:nvSpPr>
        <p:spPr>
          <a:xfrm>
            <a:off x="3347864" y="3579265"/>
            <a:ext cx="2980321" cy="86177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 мережі та медіа</a:t>
            </a:r>
            <a:endParaRPr lang="uk-UA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76F857-7266-489C-8482-E339BBEE421F}"/>
              </a:ext>
            </a:extLst>
          </p:cNvPr>
          <p:cNvSpPr txBox="1"/>
          <p:nvPr/>
        </p:nvSpPr>
        <p:spPr>
          <a:xfrm>
            <a:off x="1400298" y="4692082"/>
            <a:ext cx="2088232" cy="86177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 рухи</a:t>
            </a:r>
            <a:endParaRPr lang="uk-UA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50C4E8-D788-4EBC-B5C8-3A69475328F8}"/>
              </a:ext>
            </a:extLst>
          </p:cNvPr>
          <p:cNvSpPr txBox="1"/>
          <p:nvPr/>
        </p:nvSpPr>
        <p:spPr>
          <a:xfrm>
            <a:off x="6544209" y="3577431"/>
            <a:ext cx="2088232" cy="4770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Урбанізація</a:t>
            </a:r>
            <a:endParaRPr lang="uk-UA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28E76E-0071-41C8-867A-8990401EBBE9}"/>
              </a:ext>
            </a:extLst>
          </p:cNvPr>
          <p:cNvSpPr txBox="1"/>
          <p:nvPr/>
        </p:nvSpPr>
        <p:spPr>
          <a:xfrm>
            <a:off x="3632546" y="4692082"/>
            <a:ext cx="2088232" cy="86177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Економічні умови</a:t>
            </a:r>
            <a:endParaRPr lang="uk-UA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D3C4AB-4848-4A12-8904-879A3AA8399D}"/>
              </a:ext>
            </a:extLst>
          </p:cNvPr>
          <p:cNvSpPr txBox="1"/>
          <p:nvPr/>
        </p:nvSpPr>
        <p:spPr>
          <a:xfrm>
            <a:off x="5893741" y="4692082"/>
            <a:ext cx="2088232" cy="86177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Гендерні ролі</a:t>
            </a:r>
            <a:endParaRPr lang="uk-UA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173117-1E9D-477D-A7A0-75C5DD52F410}"/>
              </a:ext>
            </a:extLst>
          </p:cNvPr>
          <p:cNvSpPr txBox="1"/>
          <p:nvPr/>
        </p:nvSpPr>
        <p:spPr>
          <a:xfrm>
            <a:off x="2051806" y="1270288"/>
            <a:ext cx="4896457" cy="4770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 ЧИННИКИ</a:t>
            </a:r>
            <a:endParaRPr lang="uk-UA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463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36F874-0933-4B4E-9954-57AFA9EB8194}"/>
              </a:ext>
            </a:extLst>
          </p:cNvPr>
          <p:cNvSpPr txBox="1"/>
          <p:nvPr/>
        </p:nvSpPr>
        <p:spPr>
          <a:xfrm>
            <a:off x="1619672" y="2060848"/>
            <a:ext cx="5904656" cy="20159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Референтні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групи у контексті споживчої поведінки </a:t>
            </a:r>
          </a:p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соціальні групи, які впливають на формування споживчих установок, переконань та поведінки людини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173117-1E9D-477D-A7A0-75C5DD52F410}"/>
              </a:ext>
            </a:extLst>
          </p:cNvPr>
          <p:cNvSpPr txBox="1"/>
          <p:nvPr/>
        </p:nvSpPr>
        <p:spPr>
          <a:xfrm>
            <a:off x="2051806" y="1270288"/>
            <a:ext cx="4968466" cy="4770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 ЧИННИКИ</a:t>
            </a:r>
            <a:endParaRPr lang="uk-UA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4F26FD-642D-4582-A92A-F4ABF4DC2947}"/>
              </a:ext>
            </a:extLst>
          </p:cNvPr>
          <p:cNvSpPr txBox="1"/>
          <p:nvPr/>
        </p:nvSpPr>
        <p:spPr>
          <a:xfrm>
            <a:off x="5004048" y="4270593"/>
            <a:ext cx="3672408" cy="170816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Вторинні</a:t>
            </a: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Професійні спільноти</a:t>
            </a: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Релігійні спільноти</a:t>
            </a: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Спортивні клуби</a:t>
            </a: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Громадські об'єднання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C75B5B-9C40-4FAB-AA64-910AAD2C200D}"/>
              </a:ext>
            </a:extLst>
          </p:cNvPr>
          <p:cNvSpPr txBox="1"/>
          <p:nvPr/>
        </p:nvSpPr>
        <p:spPr>
          <a:xfrm>
            <a:off x="608210" y="4270593"/>
            <a:ext cx="3672408" cy="170816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Первинні</a:t>
            </a: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та близькі</a:t>
            </a: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 спілкування</a:t>
            </a:r>
          </a:p>
          <a:p>
            <a:pPr algn="ctr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Колеги по роботі чи по навчанню</a:t>
            </a:r>
          </a:p>
        </p:txBody>
      </p:sp>
    </p:spTree>
    <p:extLst>
      <p:ext uri="{BB962C8B-B14F-4D97-AF65-F5344CB8AC3E}">
        <p14:creationId xmlns:p14="http://schemas.microsoft.com/office/powerpoint/2010/main" val="239491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4F26FD-642D-4582-A92A-F4ABF4DC2947}"/>
              </a:ext>
            </a:extLst>
          </p:cNvPr>
          <p:cNvSpPr txBox="1"/>
          <p:nvPr/>
        </p:nvSpPr>
        <p:spPr>
          <a:xfrm>
            <a:off x="366899" y="3153111"/>
            <a:ext cx="5328592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рік -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Apple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запустила в ринок свої навушники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AirPods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рік -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Apple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продає близько 16 млн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AirPods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рік -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Apple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продає майже 35 млн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AirPods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рік -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Apple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продає 50 млн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AirPods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9882B8-1453-4B3A-BA19-E4BEDDFDEAB6}"/>
              </a:ext>
            </a:extLst>
          </p:cNvPr>
          <p:cNvSpPr txBox="1"/>
          <p:nvPr/>
        </p:nvSpPr>
        <p:spPr>
          <a:xfrm>
            <a:off x="4896037" y="3560463"/>
            <a:ext cx="39782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 випуску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Apple AirPods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2016 році індустрія технологій висміювала нетрадиційний вигляд бездротових навушників. Однак з того часу вони стали революційним технологічним продуктом на ринку бездротових навушників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417815-C80C-462F-B132-CA0BB5D72829}"/>
              </a:ext>
            </a:extLst>
          </p:cNvPr>
          <p:cNvSpPr txBox="1"/>
          <p:nvPr/>
        </p:nvSpPr>
        <p:spPr>
          <a:xfrm>
            <a:off x="665912" y="4141564"/>
            <a:ext cx="36724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«Якби тільки був винахід, який міг би тримати ці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AirPods </a:t>
            </a:r>
            <a:r>
              <a:rPr lang="uk-UA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прив’язаними разом, як шнурок», </a:t>
            </a:r>
            <a:r>
              <a:rPr lang="uk-UA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написав Ешлі Ескеда з технічного вебсайту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CNET </a:t>
            </a:r>
            <a:r>
              <a:rPr lang="uk-UA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en-US" i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Twitter</a:t>
            </a:r>
            <a:endParaRPr lang="uk-UA" i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08D6C5-74F6-4508-A747-CAE40F446E8F}"/>
              </a:ext>
            </a:extLst>
          </p:cNvPr>
          <p:cNvSpPr txBox="1"/>
          <p:nvPr/>
        </p:nvSpPr>
        <p:spPr>
          <a:xfrm>
            <a:off x="539552" y="5622339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Якимось чином маленькі стручки вартістю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159 фунтів стерлінгів за пару перетворилися на справжній символ статусу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99B59A-B272-44FA-A6B3-A1932726D81C}"/>
              </a:ext>
            </a:extLst>
          </p:cNvPr>
          <p:cNvSpPr txBox="1"/>
          <p:nvPr/>
        </p:nvSpPr>
        <p:spPr>
          <a:xfrm>
            <a:off x="5453937" y="5129897"/>
            <a:ext cx="34563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AirPods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вдалося зібрати масу прихильників, які з тих пір не були відтворені. Це свого роду символ статусу серед підлітків і молоді, хоча це і не найдорожчі навушники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673ACD7-B02F-4C4A-83FC-2C923D21D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37924"/>
            <a:ext cx="4936196" cy="21040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6F3C7A-0993-4551-9904-3FC1B06B0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331" y="2390437"/>
            <a:ext cx="4050289" cy="72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173117-1E9D-477D-A7A0-75C5DD52F410}"/>
              </a:ext>
            </a:extLst>
          </p:cNvPr>
          <p:cNvSpPr txBox="1"/>
          <p:nvPr/>
        </p:nvSpPr>
        <p:spPr>
          <a:xfrm>
            <a:off x="5111552" y="1413917"/>
            <a:ext cx="3420380" cy="8617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ФЕНОМЕН 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AIRRODS</a:t>
            </a:r>
            <a:endParaRPr lang="uk-UA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B6CEA8-4DBC-4C08-A5D6-BDC3469456FB}"/>
              </a:ext>
            </a:extLst>
          </p:cNvPr>
          <p:cNvSpPr txBox="1"/>
          <p:nvPr/>
        </p:nvSpPr>
        <p:spPr>
          <a:xfrm>
            <a:off x="2545059" y="241824"/>
            <a:ext cx="65343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 студентської спільноти: с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туденти престижних університетів почали їх активно використовувати, вони стали символом статусу для студентства, за рік перетворились з «дивного аксесуару» на мастхев серед молоді, </a:t>
            </a:r>
            <a:r>
              <a:rPr lang="uk-UA" altLang="uk-UA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з'явився 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тренд на преміальні бездротові навушники </a:t>
            </a:r>
          </a:p>
        </p:txBody>
      </p:sp>
    </p:spTree>
    <p:extLst>
      <p:ext uri="{BB962C8B-B14F-4D97-AF65-F5344CB8AC3E}">
        <p14:creationId xmlns:p14="http://schemas.microsoft.com/office/powerpoint/2010/main" val="1834353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36F874-0933-4B4E-9954-57AFA9EB8194}"/>
              </a:ext>
            </a:extLst>
          </p:cNvPr>
          <p:cNvSpPr txBox="1"/>
          <p:nvPr/>
        </p:nvSpPr>
        <p:spPr>
          <a:xfrm>
            <a:off x="395536" y="1823504"/>
            <a:ext cx="8352928" cy="14927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Урбанізація у контексті споживчої поведінки </a:t>
            </a:r>
          </a:p>
          <a:p>
            <a:pPr algn="ctr"/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 соціально-економічний процес, який характеризується концентрацією населення у містах та формуванням специфічних міських моделей споживання, що проявляється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173117-1E9D-477D-A7A0-75C5DD52F410}"/>
              </a:ext>
            </a:extLst>
          </p:cNvPr>
          <p:cNvSpPr txBox="1"/>
          <p:nvPr/>
        </p:nvSpPr>
        <p:spPr>
          <a:xfrm>
            <a:off x="2051806" y="1270288"/>
            <a:ext cx="4968466" cy="4770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 ЧИННИКИ</a:t>
            </a:r>
            <a:endParaRPr lang="uk-UA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C75B5B-9C40-4FAB-AA64-910AAD2C200D}"/>
              </a:ext>
            </a:extLst>
          </p:cNvPr>
          <p:cNvSpPr txBox="1"/>
          <p:nvPr/>
        </p:nvSpPr>
        <p:spPr>
          <a:xfrm>
            <a:off x="395536" y="3382194"/>
            <a:ext cx="4535440" cy="107721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Часову орієнтацію споживання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Планування покупок з врахуванням трафіку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A03CDF-5612-495A-B00E-13243D91E42D}"/>
              </a:ext>
            </a:extLst>
          </p:cNvPr>
          <p:cNvSpPr txBox="1"/>
          <p:nvPr/>
        </p:nvSpPr>
        <p:spPr>
          <a:xfrm>
            <a:off x="396600" y="4547853"/>
            <a:ext cx="4535440" cy="69249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Психологічні аспекти</a:t>
            </a:r>
          </a:p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Вища схильність до експериментів з новими продуктами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5C29D0-6277-48AB-A40B-5B1BEFFC058A}"/>
              </a:ext>
            </a:extLst>
          </p:cNvPr>
          <p:cNvSpPr txBox="1"/>
          <p:nvPr/>
        </p:nvSpPr>
        <p:spPr>
          <a:xfrm>
            <a:off x="395536" y="5328791"/>
            <a:ext cx="4535440" cy="69249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Соціальна стратифікація</a:t>
            </a:r>
          </a:p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преміум-сегменту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286C07-8EA5-4F94-BA3B-C327F4035E9B}"/>
              </a:ext>
            </a:extLst>
          </p:cNvPr>
          <p:cNvSpPr txBox="1"/>
          <p:nvPr/>
        </p:nvSpPr>
        <p:spPr>
          <a:xfrm>
            <a:off x="5004048" y="3382194"/>
            <a:ext cx="3744416" cy="107721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Просторова організація споживання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комплексних ТРЦ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FFA0A2-D7E3-4894-8B0E-327535771265}"/>
              </a:ext>
            </a:extLst>
          </p:cNvPr>
          <p:cNvSpPr txBox="1"/>
          <p:nvPr/>
        </p:nvSpPr>
        <p:spPr>
          <a:xfrm>
            <a:off x="5010113" y="4543052"/>
            <a:ext cx="3737287" cy="69249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 та велнес</a:t>
            </a: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Wellness-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індустрія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2E31CD-ED2C-4171-A62A-441F053309FC}"/>
              </a:ext>
            </a:extLst>
          </p:cNvPr>
          <p:cNvSpPr txBox="1"/>
          <p:nvPr/>
        </p:nvSpPr>
        <p:spPr>
          <a:xfrm>
            <a:off x="5014955" y="5319189"/>
            <a:ext cx="3737287" cy="69249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Професійна зайнятість</a:t>
            </a:r>
          </a:p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 професійного статусу на споживання</a:t>
            </a:r>
          </a:p>
        </p:txBody>
      </p:sp>
    </p:spTree>
    <p:extLst>
      <p:ext uri="{BB962C8B-B14F-4D97-AF65-F5344CB8AC3E}">
        <p14:creationId xmlns:p14="http://schemas.microsoft.com/office/powerpoint/2010/main" val="2314439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E6BA48-9DA4-4FDF-9F4B-4776D9F77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6" name="Объект 3">
            <a:extLst>
              <a:ext uri="{FF2B5EF4-FFF2-40B4-BE49-F238E27FC236}">
                <a16:creationId xmlns:a16="http://schemas.microsoft.com/office/drawing/2014/main" id="{7693129D-93FF-4C5D-A5E7-0275AEE9A9EE}"/>
              </a:ext>
            </a:extLst>
          </p:cNvPr>
          <p:cNvSpPr txBox="1">
            <a:spLocks/>
          </p:cNvSpPr>
          <p:nvPr/>
        </p:nvSpPr>
        <p:spPr>
          <a:xfrm>
            <a:off x="6372199" y="1988840"/>
            <a:ext cx="2765613" cy="345638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Тема 2.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Фактори зовнішнього впливу на поведінку споживачів</a:t>
            </a:r>
          </a:p>
        </p:txBody>
      </p:sp>
      <p:pic>
        <p:nvPicPr>
          <p:cNvPr id="5" name="Рисунок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551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038A4A-1200-4C5A-A981-832CAD257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5577"/>
            <a:ext cx="9144000" cy="58124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F93873-7AFB-40D3-92A5-996A934C4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16632"/>
            <a:ext cx="4191585" cy="8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98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3">
            <a:extLst>
              <a:ext uri="{FF2B5EF4-FFF2-40B4-BE49-F238E27FC236}">
                <a16:creationId xmlns:a16="http://schemas.microsoft.com/office/drawing/2014/main" id="{3053B23F-A2D3-966F-93E8-CD0390D1491E}"/>
              </a:ext>
            </a:extLst>
          </p:cNvPr>
          <p:cNvSpPr txBox="1">
            <a:spLocks/>
          </p:cNvSpPr>
          <p:nvPr/>
        </p:nvSpPr>
        <p:spPr>
          <a:xfrm>
            <a:off x="854628" y="2492896"/>
            <a:ext cx="7641094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 Особливості впливу зовнішніх чинників на індивідуального споживача</a:t>
            </a:r>
          </a:p>
          <a:p>
            <a:pPr marL="45720" indent="0" algn="ctr">
              <a:buNone/>
            </a:pPr>
            <a:endParaRPr lang="uk-UA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59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3">
            <a:extLst>
              <a:ext uri="{FF2B5EF4-FFF2-40B4-BE49-F238E27FC236}">
                <a16:creationId xmlns:a16="http://schemas.microsoft.com/office/drawing/2014/main" id="{3053B23F-A2D3-966F-93E8-CD0390D1491E}"/>
              </a:ext>
            </a:extLst>
          </p:cNvPr>
          <p:cNvSpPr txBox="1">
            <a:spLocks/>
          </p:cNvSpPr>
          <p:nvPr/>
        </p:nvSpPr>
        <p:spPr>
          <a:xfrm>
            <a:off x="539552" y="1124744"/>
            <a:ext cx="8136904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 чинники, що впливають на споживача</a:t>
            </a:r>
            <a:endParaRPr lang="uk-UA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C11902-1128-478D-A8F3-6E07B70C244B}"/>
              </a:ext>
            </a:extLst>
          </p:cNvPr>
          <p:cNvSpPr txBox="1">
            <a:spLocks/>
          </p:cNvSpPr>
          <p:nvPr/>
        </p:nvSpPr>
        <p:spPr>
          <a:xfrm>
            <a:off x="5220072" y="1765134"/>
            <a:ext cx="3456384" cy="1656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2.Соціально-культурні чинники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Культурні традиції та цінності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Соціальний статус та приналежність до певної групи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Мода та тренди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Стиль життя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Референтні групи та їх вплив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uk-UA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uk-UA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uk-UA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3">
            <a:extLst>
              <a:ext uri="{FF2B5EF4-FFF2-40B4-BE49-F238E27FC236}">
                <a16:creationId xmlns:a16="http://schemas.microsoft.com/office/drawing/2014/main" id="{04A6734F-3772-430F-8EE6-4399F1AC50A4}"/>
              </a:ext>
            </a:extLst>
          </p:cNvPr>
          <p:cNvSpPr txBox="1">
            <a:spLocks/>
          </p:cNvSpPr>
          <p:nvPr/>
        </p:nvSpPr>
        <p:spPr>
          <a:xfrm>
            <a:off x="687016" y="1837988"/>
            <a:ext cx="3456384" cy="1656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1.Економічні чинники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 доходів та купівельна спроможність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Інфляційні процеси та цінова динаміка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Економічна ситуація в країні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 валют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Умови кредитування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споживача</a:t>
            </a:r>
            <a:endParaRPr lang="uk-UA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0E1E01-2219-4DE9-AB5C-12857FB9FEA5}"/>
              </a:ext>
            </a:extLst>
          </p:cNvPr>
          <p:cNvSpPr txBox="1"/>
          <p:nvPr/>
        </p:nvSpPr>
        <p:spPr>
          <a:xfrm>
            <a:off x="3196824" y="3284984"/>
            <a:ext cx="261444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4.Політико-правові чинники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Законодавче регулювання споживчого ринку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Захист прав споживачів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Політична стабільність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Державна політика щодо споживчого ринку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D588AD-C925-4DF5-8FBE-A9CB8D4DCBF4}"/>
              </a:ext>
            </a:extLst>
          </p:cNvPr>
          <p:cNvSpPr txBox="1"/>
          <p:nvPr/>
        </p:nvSpPr>
        <p:spPr>
          <a:xfrm>
            <a:off x="448345" y="3537138"/>
            <a:ext cx="22796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.Демографічні чинники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 родини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 проживання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 освіти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7BF3A2-9BF8-4CCF-9C31-F68061330B5D}"/>
              </a:ext>
            </a:extLst>
          </p:cNvPr>
          <p:cNvSpPr txBox="1"/>
          <p:nvPr/>
        </p:nvSpPr>
        <p:spPr>
          <a:xfrm>
            <a:off x="6059592" y="3485644"/>
            <a:ext cx="264343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5.Технологічні чинники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цифрових технологій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Доступність інформації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Онлайн-торгівля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Нові способи оплати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Інновації в продуктах та послугах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A97CE-B389-44A3-9D89-77A028FCA2F2}"/>
              </a:ext>
            </a:extLst>
          </p:cNvPr>
          <p:cNvSpPr txBox="1"/>
          <p:nvPr/>
        </p:nvSpPr>
        <p:spPr>
          <a:xfrm>
            <a:off x="1833772" y="5014022"/>
            <a:ext cx="22796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6.Маркетингові чинники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 та просування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Брендинг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Упаковка та дизайн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 продажу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Сервіс та обслуговування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E730D2-0C14-44E3-A6C3-17DA410559F7}"/>
              </a:ext>
            </a:extLst>
          </p:cNvPr>
          <p:cNvSpPr txBox="1"/>
          <p:nvPr/>
        </p:nvSpPr>
        <p:spPr>
          <a:xfrm>
            <a:off x="4336324" y="4994033"/>
            <a:ext cx="327596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7.Екологічні чинники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Доступність екологічно чистих продуктів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Енергоефективність товарів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Екологічна свідомість суспільства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Державна політика щодо захисту довкілля</a:t>
            </a:r>
          </a:p>
        </p:txBody>
      </p:sp>
    </p:spTree>
    <p:extLst>
      <p:ext uri="{BB962C8B-B14F-4D97-AF65-F5344CB8AC3E}">
        <p14:creationId xmlns:p14="http://schemas.microsoft.com/office/powerpoint/2010/main" val="1285728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3">
            <a:extLst>
              <a:ext uri="{FF2B5EF4-FFF2-40B4-BE49-F238E27FC236}">
                <a16:creationId xmlns:a16="http://schemas.microsoft.com/office/drawing/2014/main" id="{3053B23F-A2D3-966F-93E8-CD0390D1491E}"/>
              </a:ext>
            </a:extLst>
          </p:cNvPr>
          <p:cNvSpPr txBox="1">
            <a:spLocks/>
          </p:cNvSpPr>
          <p:nvPr/>
        </p:nvSpPr>
        <p:spPr>
          <a:xfrm>
            <a:off x="1098053" y="1700808"/>
            <a:ext cx="6947894" cy="56354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Механізми впливу зовнішніх чинників</a:t>
            </a:r>
            <a:endParaRPr lang="uk-UA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5" name="Объект 3">
            <a:extLst>
              <a:ext uri="{FF2B5EF4-FFF2-40B4-BE49-F238E27FC236}">
                <a16:creationId xmlns:a16="http://schemas.microsoft.com/office/drawing/2014/main" id="{8EA79AB0-45D2-49B7-8090-E79C5F7E93BC}"/>
              </a:ext>
            </a:extLst>
          </p:cNvPr>
          <p:cNvSpPr txBox="1">
            <a:spLocks/>
          </p:cNvSpPr>
          <p:nvPr/>
        </p:nvSpPr>
        <p:spPr>
          <a:xfrm>
            <a:off x="1098053" y="2636912"/>
            <a:ext cx="3096344" cy="2958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Пряма дія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Безпосередній вплив на купівельну спроможність</a:t>
            </a:r>
          </a:p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uk-UA" alt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 доступність товарів</a:t>
            </a:r>
          </a:p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uk-UA" alt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Законодавчі обмеження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F13ADE80-20C5-4C17-BB7A-A4991A0E7492}"/>
              </a:ext>
            </a:extLst>
          </p:cNvPr>
          <p:cNvSpPr txBox="1">
            <a:spLocks/>
          </p:cNvSpPr>
          <p:nvPr/>
        </p:nvSpPr>
        <p:spPr>
          <a:xfrm>
            <a:off x="4940972" y="2646381"/>
            <a:ext cx="3096344" cy="2958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Непряма дія</a:t>
            </a:r>
          </a:p>
          <a:p>
            <a:pPr marL="0" indent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споживчих переваг</a:t>
            </a:r>
          </a:p>
          <a:p>
            <a:pPr marL="0" indent="0" fontAlgn="base">
              <a:spcBef>
                <a:spcPts val="0"/>
              </a:spcBef>
              <a:spcAft>
                <a:spcPts val="0"/>
              </a:spcAft>
              <a:buNone/>
            </a:pPr>
            <a:endParaRPr lang="uk-UA" alt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Зміна споживчої поведінки</a:t>
            </a:r>
          </a:p>
          <a:p>
            <a:pPr marL="0" indent="0" fontAlgn="base">
              <a:spcBef>
                <a:spcPts val="0"/>
              </a:spcBef>
              <a:spcAft>
                <a:spcPts val="0"/>
              </a:spcAft>
              <a:buNone/>
            </a:pPr>
            <a:endParaRPr lang="uk-UA" alt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uk-UA" alt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 на прийняття рішень</a:t>
            </a:r>
          </a:p>
        </p:txBody>
      </p:sp>
    </p:spTree>
    <p:extLst>
      <p:ext uri="{BB962C8B-B14F-4D97-AF65-F5344CB8AC3E}">
        <p14:creationId xmlns:p14="http://schemas.microsoft.com/office/powerpoint/2010/main" val="2669698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3">
            <a:extLst>
              <a:ext uri="{FF2B5EF4-FFF2-40B4-BE49-F238E27FC236}">
                <a16:creationId xmlns:a16="http://schemas.microsoft.com/office/drawing/2014/main" id="{3053B23F-A2D3-966F-93E8-CD0390D1491E}"/>
              </a:ext>
            </a:extLst>
          </p:cNvPr>
          <p:cNvSpPr txBox="1">
            <a:spLocks/>
          </p:cNvSpPr>
          <p:nvPr/>
        </p:nvSpPr>
        <p:spPr>
          <a:xfrm>
            <a:off x="539552" y="1124744"/>
            <a:ext cx="8136904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 впливу зовнішніх чинників</a:t>
            </a:r>
            <a:endParaRPr lang="uk-UA" sz="3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C11902-1128-478D-A8F3-6E07B70C244B}"/>
              </a:ext>
            </a:extLst>
          </p:cNvPr>
          <p:cNvSpPr txBox="1">
            <a:spLocks/>
          </p:cNvSpPr>
          <p:nvPr/>
        </p:nvSpPr>
        <p:spPr>
          <a:xfrm>
            <a:off x="4860032" y="2126771"/>
            <a:ext cx="3456384" cy="1656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Адаптація споживачів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Пошук нових джерел інформації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нових споживчих навичок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Зміна споживчих звичок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uk-UA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uk-UA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uk-UA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3">
            <a:extLst>
              <a:ext uri="{FF2B5EF4-FFF2-40B4-BE49-F238E27FC236}">
                <a16:creationId xmlns:a16="http://schemas.microsoft.com/office/drawing/2014/main" id="{04A6734F-3772-430F-8EE6-4399F1AC50A4}"/>
              </a:ext>
            </a:extLst>
          </p:cNvPr>
          <p:cNvSpPr txBox="1">
            <a:spLocks/>
          </p:cNvSpPr>
          <p:nvPr/>
        </p:nvSpPr>
        <p:spPr>
          <a:xfrm>
            <a:off x="987191" y="2260125"/>
            <a:ext cx="3456384" cy="1302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Зміна споживчої поведінки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Перегляд споживчого кошика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Зміна частоти покупок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Перехід на альтернативні товар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0E1E01-2219-4DE9-AB5C-12857FB9FEA5}"/>
              </a:ext>
            </a:extLst>
          </p:cNvPr>
          <p:cNvSpPr txBox="1"/>
          <p:nvPr/>
        </p:nvSpPr>
        <p:spPr>
          <a:xfrm>
            <a:off x="4794303" y="4208918"/>
            <a:ext cx="35941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Економічні наслідки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Зміна структури витрат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Перерозподіл споживчого бюджету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Пошук способів економії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D588AD-C925-4DF5-8FBE-A9CB8D4DCBF4}"/>
              </a:ext>
            </a:extLst>
          </p:cNvPr>
          <p:cNvSpPr txBox="1"/>
          <p:nvPr/>
        </p:nvSpPr>
        <p:spPr>
          <a:xfrm>
            <a:off x="680614" y="3946385"/>
            <a:ext cx="40695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Трансформація споживчих цінностей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Переоцінка важливості різних характеристик товарів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Зміна пріоритетів при виборі товарів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нових споживчих очікувань</a:t>
            </a:r>
          </a:p>
        </p:txBody>
      </p:sp>
    </p:spTree>
    <p:extLst>
      <p:ext uri="{BB962C8B-B14F-4D97-AF65-F5344CB8AC3E}">
        <p14:creationId xmlns:p14="http://schemas.microsoft.com/office/powerpoint/2010/main" val="2364709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D588AD-C925-4DF5-8FBE-A9CB8D4DCBF4}"/>
              </a:ext>
            </a:extLst>
          </p:cNvPr>
          <p:cNvSpPr txBox="1"/>
          <p:nvPr/>
        </p:nvSpPr>
        <p:spPr>
          <a:xfrm>
            <a:off x="539553" y="1501286"/>
            <a:ext cx="388843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Споживча звичка 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сформований автоматичний спосіб споживчої поведінки, який виконується регулярно без особливих роздумів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CDC250-0ABE-4202-A1FC-1A8D0CDBF9DA}"/>
              </a:ext>
            </a:extLst>
          </p:cNvPr>
          <p:cNvSpPr txBox="1"/>
          <p:nvPr/>
        </p:nvSpPr>
        <p:spPr>
          <a:xfrm>
            <a:off x="3169685" y="5622839"/>
            <a:ext cx="30753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22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 бути корисною чи шкідливою</a:t>
            </a:r>
            <a:endParaRPr lang="uk-UA" sz="22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915900-94CB-4314-B3D2-7BA2078DA24E}"/>
              </a:ext>
            </a:extLst>
          </p:cNvPr>
          <p:cNvSpPr txBox="1"/>
          <p:nvPr/>
        </p:nvSpPr>
        <p:spPr>
          <a:xfrm>
            <a:off x="2627785" y="4813894"/>
            <a:ext cx="19442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2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Емоційна прив'язаність</a:t>
            </a:r>
            <a:endParaRPr lang="uk-UA" sz="2200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F9B6A4-7E5A-4872-BD89-C291D85E3D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994829"/>
            <a:ext cx="4191217" cy="41912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C7B840-38B3-44F5-A20E-FC94A6132985}"/>
              </a:ext>
            </a:extLst>
          </p:cNvPr>
          <p:cNvSpPr txBox="1"/>
          <p:nvPr/>
        </p:nvSpPr>
        <p:spPr>
          <a:xfrm>
            <a:off x="755576" y="5589240"/>
            <a:ext cx="25202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Формується через повторення</a:t>
            </a:r>
            <a:endParaRPr lang="uk-UA" sz="22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E96CA-4A8E-4E25-8F08-E4DD0862BF01}"/>
              </a:ext>
            </a:extLst>
          </p:cNvPr>
          <p:cNvSpPr txBox="1"/>
          <p:nvPr/>
        </p:nvSpPr>
        <p:spPr>
          <a:xfrm>
            <a:off x="497715" y="4939957"/>
            <a:ext cx="21602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2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Автоматизм</a:t>
            </a:r>
            <a:endParaRPr lang="uk-UA" sz="2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1D9340-EA03-4318-8254-529C8366FAFB}"/>
              </a:ext>
            </a:extLst>
          </p:cNvPr>
          <p:cNvSpPr txBox="1"/>
          <p:nvPr/>
        </p:nvSpPr>
        <p:spPr>
          <a:xfrm>
            <a:off x="5961183" y="5404443"/>
            <a:ext cx="21602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2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Складність зміни</a:t>
            </a:r>
            <a:endParaRPr lang="uk-UA" sz="22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306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D588AD-C925-4DF5-8FBE-A9CB8D4DCBF4}"/>
              </a:ext>
            </a:extLst>
          </p:cNvPr>
          <p:cNvSpPr txBox="1"/>
          <p:nvPr/>
        </p:nvSpPr>
        <p:spPr>
          <a:xfrm>
            <a:off x="539553" y="1501286"/>
            <a:ext cx="388843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Споживча навичка 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набута здатність ефективно виконувати певні споживчі дії на основі знань та досвіду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2260A6-65F0-4044-AFF2-3302A23E0EC5}"/>
              </a:ext>
            </a:extLst>
          </p:cNvPr>
          <p:cNvSpPr txBox="1"/>
          <p:nvPr/>
        </p:nvSpPr>
        <p:spPr>
          <a:xfrm>
            <a:off x="716785" y="4365104"/>
            <a:ext cx="368716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Ключові характеристики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Свідоме засвоєння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 удосконалення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Базується на знаннях та досвіді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Раціональний характер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Спрямованість на ефективність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4402C5-F786-4D2F-A8E9-15C89F61F3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521" y="1246448"/>
            <a:ext cx="4365104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08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D588AD-C925-4DF5-8FBE-A9CB8D4DCBF4}"/>
              </a:ext>
            </a:extLst>
          </p:cNvPr>
          <p:cNvSpPr txBox="1"/>
          <p:nvPr/>
        </p:nvSpPr>
        <p:spPr>
          <a:xfrm>
            <a:off x="539552" y="1196752"/>
            <a:ext cx="806489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Споживчий кошик </a:t>
            </a:r>
          </a:p>
          <a:p>
            <a:pPr algn="ctr">
              <a:buClr>
                <a:schemeClr val="accent6">
                  <a:lumMod val="75000"/>
                </a:schemeClr>
              </a:buClr>
              <a:buSzPct val="130000"/>
            </a:pP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цe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набір товарів i послуг,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нeобхідних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задоволення наших першочергових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пoтреб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середньому за рік</a:t>
            </a:r>
          </a:p>
        </p:txBody>
      </p:sp>
      <p:pic>
        <p:nvPicPr>
          <p:cNvPr id="2050" name="Picture 2" descr="Споживчий кошик українця">
            <a:extLst>
              <a:ext uri="{FF2B5EF4-FFF2-40B4-BE49-F238E27FC236}">
                <a16:creationId xmlns:a16="http://schemas.microsoft.com/office/drawing/2014/main" id="{9C8F7CDE-BD41-48BD-B9A0-C67F52CE6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85" y="3068960"/>
            <a:ext cx="4470227" cy="29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187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E80EB5-79FF-4BB6-8A08-FA1AFDFE8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983" y="1201109"/>
            <a:ext cx="1840724" cy="52666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049527-684A-4632-955F-C8F75D895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780" y="1168171"/>
            <a:ext cx="1976750" cy="52995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8235F4-EDD8-44CC-A335-EBBEAD368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187" y="0"/>
            <a:ext cx="1910491" cy="67324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62C2F6-5BE6-41D3-BAA4-63821D103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6603" y="34545"/>
            <a:ext cx="1959584" cy="66979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569532F-659A-4391-BD2B-E8C7E0D1A8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008237"/>
            <a:ext cx="9144000" cy="84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661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C64B14-B0B5-459D-8DDA-96174C227411}"/>
              </a:ext>
            </a:extLst>
          </p:cNvPr>
          <p:cNvSpPr txBox="1"/>
          <p:nvPr/>
        </p:nvSpPr>
        <p:spPr>
          <a:xfrm>
            <a:off x="827584" y="836712"/>
            <a:ext cx="770485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Прожитковий мінімум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 вартісна оцінка споживчого кошика, що містить мінімальні набори продуктів харчування, непродовольчих товарів та послуг, необхідних для збереження здоров'я людини і забезпечення її життєдіяльності. Чільні положення, що визначають порядок формування споживчого кошика і використання прожиткового мінімуму, встановлені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України «Про прожитковий мінімум»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 966-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XIV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 15.07.1999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4B0A3E-C845-4609-B968-8737C22C1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5805263"/>
            <a:ext cx="6458851" cy="5430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Рукописні дані 4">
                <a:extLst>
                  <a:ext uri="{FF2B5EF4-FFF2-40B4-BE49-F238E27FC236}">
                    <a16:creationId xmlns:a16="http://schemas.microsoft.com/office/drawing/2014/main" id="{0B057AC9-B75D-4D19-9675-92F6432CA7A1}"/>
                  </a:ext>
                </a:extLst>
              </p14:cNvPr>
              <p14:cNvContentPartPr/>
              <p14:nvPr/>
            </p14:nvContentPartPr>
            <p14:xfrm>
              <a:off x="6599382" y="5627140"/>
              <a:ext cx="1512360" cy="767520"/>
            </p14:xfrm>
          </p:contentPart>
        </mc:Choice>
        <mc:Fallback xmlns="">
          <p:pic>
            <p:nvPicPr>
              <p:cNvPr id="5" name="Рукописні дані 4">
                <a:extLst>
                  <a:ext uri="{FF2B5EF4-FFF2-40B4-BE49-F238E27FC236}">
                    <a16:creationId xmlns:a16="http://schemas.microsoft.com/office/drawing/2014/main" id="{0B057AC9-B75D-4D19-9675-92F6432CA7A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63742" y="5555500"/>
                <a:ext cx="1584000" cy="91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Рукописні дані 6">
                <a:extLst>
                  <a:ext uri="{FF2B5EF4-FFF2-40B4-BE49-F238E27FC236}">
                    <a16:creationId xmlns:a16="http://schemas.microsoft.com/office/drawing/2014/main" id="{4CED670F-59BB-433F-9628-8B549E8DEACE}"/>
                  </a:ext>
                </a:extLst>
              </p14:cNvPr>
              <p14:cNvContentPartPr/>
              <p14:nvPr/>
            </p14:nvContentPartPr>
            <p14:xfrm>
              <a:off x="1077702" y="6206740"/>
              <a:ext cx="1981800" cy="91080"/>
            </p14:xfrm>
          </p:contentPart>
        </mc:Choice>
        <mc:Fallback xmlns="">
          <p:pic>
            <p:nvPicPr>
              <p:cNvPr id="7" name="Рукописні дані 6">
                <a:extLst>
                  <a:ext uri="{FF2B5EF4-FFF2-40B4-BE49-F238E27FC236}">
                    <a16:creationId xmlns:a16="http://schemas.microsoft.com/office/drawing/2014/main" id="{4CED670F-59BB-433F-9628-8B549E8DEAC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2062" y="6134740"/>
                <a:ext cx="2053440" cy="23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59627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311860" y="1912075"/>
            <a:ext cx="2520280" cy="75326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 ЛЕКЦІЇ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 noChangeAspect="1"/>
          </p:cNvSpPr>
          <p:nvPr>
            <p:ph sz="quarter" idx="14"/>
          </p:nvPr>
        </p:nvSpPr>
        <p:spPr>
          <a:xfrm>
            <a:off x="1115616" y="2677818"/>
            <a:ext cx="7272808" cy="240736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29200" algn="l"/>
              </a:tabLst>
            </a:pP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 Культурні чинники та їх вплив на споживчу поведінку</a:t>
            </a:r>
          </a:p>
          <a:p>
            <a:pPr marL="0" indent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29200" algn="l"/>
              </a:tabLst>
            </a:pP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 Соціальні чинники у формуванні споживчої поведінки</a:t>
            </a:r>
          </a:p>
          <a:p>
            <a:pPr marL="0" indent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29200" algn="l"/>
              </a:tabLst>
            </a:pP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 Особливості впливу зовнішніх чинників на індивідуального споживача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029200" algn="l"/>
              </a:tabLst>
            </a:pPr>
            <a:r>
              <a:rPr lang="uk-UA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 Специфіка впливу зовнішніх чинників на промислового споживача</a:t>
            </a:r>
          </a:p>
          <a:p>
            <a:pPr marL="0" indent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2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8306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C64B14-B0B5-459D-8DDA-96174C227411}"/>
              </a:ext>
            </a:extLst>
          </p:cNvPr>
          <p:cNvSpPr txBox="1"/>
          <p:nvPr/>
        </p:nvSpPr>
        <p:spPr>
          <a:xfrm>
            <a:off x="755576" y="1340768"/>
            <a:ext cx="7704856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Прожитковий мінімум </a:t>
            </a:r>
          </a:p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 </a:t>
            </a:r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вартісна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величина </a:t>
            </a:r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достатнього для забезпечення нормального функціонування організму людини, збереження його здоров'я </a:t>
            </a:r>
            <a:r>
              <a:rPr lang="uk-UA" sz="24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набору продуктів харчування</a:t>
            </a:r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, а також мінімального </a:t>
            </a:r>
            <a:r>
              <a:rPr lang="uk-UA" sz="24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набору непродовольчих товарів </a:t>
            </a:r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та мінімального </a:t>
            </a:r>
            <a:r>
              <a:rPr lang="uk-UA" sz="24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набору послуг</a:t>
            </a:r>
            <a:r>
              <a:rPr lang="uk-UA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, необхідних для задоволення основних соціальних і культурних потреб особистості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uk-UA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uk-UA" sz="2000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України «Про прожитковий мінімум»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E8A3B4-9822-400D-8C32-27C38EED3648}"/>
              </a:ext>
            </a:extLst>
          </p:cNvPr>
          <p:cNvSpPr txBox="1"/>
          <p:nvPr/>
        </p:nvSpPr>
        <p:spPr>
          <a:xfrm>
            <a:off x="755576" y="4701624"/>
            <a:ext cx="77048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</a:rPr>
              <a:t>Прожитковий</a:t>
            </a:r>
            <a:r>
              <a:rPr lang="ru-RU" sz="2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</a:rPr>
              <a:t>мінімум визначається нормативним методом у розрахунку на місяць на одну особу, а також окремо для тих, хто відноситься до основних соціальних і демографічних груп населення: дітей віком до 6 років; дітей віком від 6 до 18 років; працездатних осіб; осіб, які втратили працездатність</a:t>
            </a:r>
          </a:p>
        </p:txBody>
      </p:sp>
    </p:spTree>
    <p:extLst>
      <p:ext uri="{BB962C8B-B14F-4D97-AF65-F5344CB8AC3E}">
        <p14:creationId xmlns:p14="http://schemas.microsoft.com/office/powerpoint/2010/main" val="40619052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3">
            <a:extLst>
              <a:ext uri="{FF2B5EF4-FFF2-40B4-BE49-F238E27FC236}">
                <a16:creationId xmlns:a16="http://schemas.microsoft.com/office/drawing/2014/main" id="{3053B23F-A2D3-966F-93E8-CD0390D1491E}"/>
              </a:ext>
            </a:extLst>
          </p:cNvPr>
          <p:cNvSpPr txBox="1">
            <a:spLocks/>
          </p:cNvSpPr>
          <p:nvPr/>
        </p:nvSpPr>
        <p:spPr>
          <a:xfrm>
            <a:off x="854628" y="2492896"/>
            <a:ext cx="7641094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 Специфіка впливу зовнішніх чинників на промислового споживача</a:t>
            </a:r>
          </a:p>
          <a:p>
            <a:pPr marL="45720" indent="0" algn="ctr">
              <a:buNone/>
            </a:pPr>
            <a:endParaRPr lang="uk-UA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947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3">
            <a:extLst>
              <a:ext uri="{FF2B5EF4-FFF2-40B4-BE49-F238E27FC236}">
                <a16:creationId xmlns:a16="http://schemas.microsoft.com/office/drawing/2014/main" id="{3053B23F-A2D3-966F-93E8-CD0390D1491E}"/>
              </a:ext>
            </a:extLst>
          </p:cNvPr>
          <p:cNvSpPr txBox="1">
            <a:spLocks/>
          </p:cNvSpPr>
          <p:nvPr/>
        </p:nvSpPr>
        <p:spPr>
          <a:xfrm>
            <a:off x="1115616" y="1628800"/>
            <a:ext cx="3141308" cy="12961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Промисловий споживач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2C793F-10A2-4255-AEA6-3711E12CDDF0}"/>
              </a:ext>
            </a:extLst>
          </p:cNvPr>
          <p:cNvSpPr txBox="1">
            <a:spLocks/>
          </p:cNvSpPr>
          <p:nvPr/>
        </p:nvSpPr>
        <p:spPr>
          <a:xfrm>
            <a:off x="5083127" y="1628800"/>
            <a:ext cx="3141308" cy="12961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uk-UA" sz="1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B2B-</a:t>
            </a:r>
            <a: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ринок</a:t>
            </a:r>
          </a:p>
        </p:txBody>
      </p:sp>
      <p:sp>
        <p:nvSpPr>
          <p:cNvPr id="5" name="Объект 3">
            <a:extLst>
              <a:ext uri="{FF2B5EF4-FFF2-40B4-BE49-F238E27FC236}">
                <a16:creationId xmlns:a16="http://schemas.microsoft.com/office/drawing/2014/main" id="{269BF40C-5F22-4660-8573-D0E98DA5BB0C}"/>
              </a:ext>
            </a:extLst>
          </p:cNvPr>
          <p:cNvSpPr txBox="1">
            <a:spLocks/>
          </p:cNvSpPr>
          <p:nvPr/>
        </p:nvSpPr>
        <p:spPr>
          <a:xfrm>
            <a:off x="4256923" y="1862835"/>
            <a:ext cx="826203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sz="5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63D90C-CCCF-47B3-92A7-0527B8BFE0C4}"/>
              </a:ext>
            </a:extLst>
          </p:cNvPr>
          <p:cNvSpPr txBox="1"/>
          <p:nvPr/>
        </p:nvSpPr>
        <p:spPr>
          <a:xfrm>
            <a:off x="467544" y="3014963"/>
            <a:ext cx="427689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Промисловий споживач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організація або підприємство, яке купує товари та послуги не для кінцевого споживання, а для: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у власному виробництві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перепродажу іншим організаціям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діяльності підприємства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471942-6BF9-4ADA-A555-B88092A92F8E}"/>
              </a:ext>
            </a:extLst>
          </p:cNvPr>
          <p:cNvSpPr txBox="1"/>
          <p:nvPr/>
        </p:nvSpPr>
        <p:spPr>
          <a:xfrm>
            <a:off x="4775401" y="3014963"/>
            <a:ext cx="397306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B2B-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ринок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характеризується тим, що: -процес прийняття рішень про покупку є більш раціональним і складним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-рішення часто приймаються колегіально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-закупівлі зазвичай більші за обсягом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-важливу роль відіграють довгострокові партнерські відносини</a:t>
            </a:r>
          </a:p>
        </p:txBody>
      </p:sp>
    </p:spTree>
    <p:extLst>
      <p:ext uri="{BB962C8B-B14F-4D97-AF65-F5344CB8AC3E}">
        <p14:creationId xmlns:p14="http://schemas.microsoft.com/office/powerpoint/2010/main" val="137997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3">
            <a:extLst>
              <a:ext uri="{FF2B5EF4-FFF2-40B4-BE49-F238E27FC236}">
                <a16:creationId xmlns:a16="http://schemas.microsoft.com/office/drawing/2014/main" id="{3053B23F-A2D3-966F-93E8-CD0390D1491E}"/>
              </a:ext>
            </a:extLst>
          </p:cNvPr>
          <p:cNvSpPr txBox="1">
            <a:spLocks/>
          </p:cNvSpPr>
          <p:nvPr/>
        </p:nvSpPr>
        <p:spPr>
          <a:xfrm>
            <a:off x="827584" y="1628800"/>
            <a:ext cx="7641094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Економічні чинники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DDAA4F-DAB1-4C6B-822A-612D6CDFE1BD}"/>
              </a:ext>
            </a:extLst>
          </p:cNvPr>
          <p:cNvSpPr txBox="1">
            <a:spLocks/>
          </p:cNvSpPr>
          <p:nvPr/>
        </p:nvSpPr>
        <p:spPr>
          <a:xfrm>
            <a:off x="971600" y="2554969"/>
            <a:ext cx="7641094" cy="2674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uk-UA" alt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Макроекономічні показники: ВВП, інфляція, курс валют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uk-UA" alt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Галузеві економічні тенденції та їх вплив на закупівельну поведінку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uk-UA" alt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Фінансова стабільність ринку та доступність кредитних ресурсів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uk-UA" alt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Вплив економічних циклів на промислові закупівлі </a:t>
            </a:r>
          </a:p>
        </p:txBody>
      </p:sp>
    </p:spTree>
    <p:extLst>
      <p:ext uri="{BB962C8B-B14F-4D97-AF65-F5344CB8AC3E}">
        <p14:creationId xmlns:p14="http://schemas.microsoft.com/office/powerpoint/2010/main" val="22969560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3">
            <a:extLst>
              <a:ext uri="{FF2B5EF4-FFF2-40B4-BE49-F238E27FC236}">
                <a16:creationId xmlns:a16="http://schemas.microsoft.com/office/drawing/2014/main" id="{3053B23F-A2D3-966F-93E8-CD0390D1491E}"/>
              </a:ext>
            </a:extLst>
          </p:cNvPr>
          <p:cNvSpPr txBox="1">
            <a:spLocks/>
          </p:cNvSpPr>
          <p:nvPr/>
        </p:nvSpPr>
        <p:spPr>
          <a:xfrm>
            <a:off x="827584" y="1591420"/>
            <a:ext cx="7641094" cy="720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Політико-правові</a:t>
            </a:r>
            <a:r>
              <a:rPr lang="uk-UA" sz="2800" dirty="0"/>
              <a:t> </a:t>
            </a:r>
            <a: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фактори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DDAA4F-DAB1-4C6B-822A-612D6CDFE1BD}"/>
              </a:ext>
            </a:extLst>
          </p:cNvPr>
          <p:cNvSpPr txBox="1">
            <a:spLocks/>
          </p:cNvSpPr>
          <p:nvPr/>
        </p:nvSpPr>
        <p:spPr>
          <a:xfrm>
            <a:off x="1259632" y="2554969"/>
            <a:ext cx="6840760" cy="19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alt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Законодавче регулювання промислових ринків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alt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Вплив державної політики та програм підтримки промисловості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alt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Міжнародні торговельні угоди та обмеження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alt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Стандарти якості та сертифікація продукції</a:t>
            </a:r>
          </a:p>
        </p:txBody>
      </p:sp>
    </p:spTree>
    <p:extLst>
      <p:ext uri="{BB962C8B-B14F-4D97-AF65-F5344CB8AC3E}">
        <p14:creationId xmlns:p14="http://schemas.microsoft.com/office/powerpoint/2010/main" val="35656940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3">
            <a:extLst>
              <a:ext uri="{FF2B5EF4-FFF2-40B4-BE49-F238E27FC236}">
                <a16:creationId xmlns:a16="http://schemas.microsoft.com/office/drawing/2014/main" id="{3053B23F-A2D3-966F-93E8-CD0390D1491E}"/>
              </a:ext>
            </a:extLst>
          </p:cNvPr>
          <p:cNvSpPr txBox="1">
            <a:spLocks/>
          </p:cNvSpPr>
          <p:nvPr/>
        </p:nvSpPr>
        <p:spPr>
          <a:xfrm>
            <a:off x="827584" y="1591420"/>
            <a:ext cx="7641094" cy="720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Технологічні та інноваційні фактори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DDAA4F-DAB1-4C6B-822A-612D6CDFE1BD}"/>
              </a:ext>
            </a:extLst>
          </p:cNvPr>
          <p:cNvSpPr txBox="1">
            <a:spLocks/>
          </p:cNvSpPr>
          <p:nvPr/>
        </p:nvSpPr>
        <p:spPr>
          <a:xfrm>
            <a:off x="1259632" y="2554969"/>
            <a:ext cx="6840760" cy="19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uk-UA" alt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Вплив технологічних змін на виробничі процеси </a:t>
            </a:r>
          </a:p>
          <a:p>
            <a:pPr marL="0"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uk-UA" alt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Роль цифровізації у промислових закупівлях </a:t>
            </a:r>
          </a:p>
          <a:p>
            <a:pPr marL="0"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uk-UA" alt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Інноваційні тренди галузі </a:t>
            </a:r>
          </a:p>
          <a:p>
            <a:pPr marL="0"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uk-UA" alt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Вимоги до технологічної сумісності продукції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uk-UA" altLang="uk-UA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uk-UA" altLang="uk-UA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uk-UA" altLang="uk-UA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uk-UA" altLang="uk-UA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93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3">
            <a:extLst>
              <a:ext uri="{FF2B5EF4-FFF2-40B4-BE49-F238E27FC236}">
                <a16:creationId xmlns:a16="http://schemas.microsoft.com/office/drawing/2014/main" id="{3053B23F-A2D3-966F-93E8-CD0390D1491E}"/>
              </a:ext>
            </a:extLst>
          </p:cNvPr>
          <p:cNvSpPr txBox="1">
            <a:spLocks/>
          </p:cNvSpPr>
          <p:nvPr/>
        </p:nvSpPr>
        <p:spPr>
          <a:xfrm>
            <a:off x="827584" y="1591420"/>
            <a:ext cx="7641094" cy="1189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Конкурентне середовище та ринкові чинники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DDAA4F-DAB1-4C6B-822A-612D6CDFE1BD}"/>
              </a:ext>
            </a:extLst>
          </p:cNvPr>
          <p:cNvSpPr txBox="1">
            <a:spLocks/>
          </p:cNvSpPr>
          <p:nvPr/>
        </p:nvSpPr>
        <p:spPr>
          <a:xfrm>
            <a:off x="1227751" y="2852936"/>
            <a:ext cx="6840760" cy="1991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alt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конкуренції на промисловому ринку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alt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Вплив постачальників та посередників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alt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Зміни в поведінці кінцевих споживачів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altLang="uk-UA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Глобалізація та її вплив на промислові закупівлі</a:t>
            </a:r>
          </a:p>
          <a:p>
            <a:pPr marL="0" marR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uk-UA" altLang="uk-UA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uk-UA" altLang="uk-UA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uk-UA" altLang="uk-UA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uk-UA" altLang="uk-UA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uk-UA" altLang="uk-UA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046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4414" y="2875002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uk-UA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11">
            <a:extLst>
              <a:ext uri="{FF2B5EF4-FFF2-40B4-BE49-F238E27FC236}">
                <a16:creationId xmlns:a16="http://schemas.microsoft.com/office/drawing/2014/main" id="{2F9E8271-9876-2092-6648-72DDD55C9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557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3">
            <a:extLst>
              <a:ext uri="{FF2B5EF4-FFF2-40B4-BE49-F238E27FC236}">
                <a16:creationId xmlns:a16="http://schemas.microsoft.com/office/drawing/2014/main" id="{3053B23F-A2D3-966F-93E8-CD0390D1491E}"/>
              </a:ext>
            </a:extLst>
          </p:cNvPr>
          <p:cNvSpPr txBox="1">
            <a:spLocks/>
          </p:cNvSpPr>
          <p:nvPr/>
        </p:nvSpPr>
        <p:spPr>
          <a:xfrm>
            <a:off x="854628" y="2492896"/>
            <a:ext cx="7641094" cy="1728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uk-UA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 Культурні чинники та їх вплив на споживчу поведінку</a:t>
            </a:r>
          </a:p>
        </p:txBody>
      </p:sp>
    </p:spTree>
    <p:extLst>
      <p:ext uri="{BB962C8B-B14F-4D97-AF65-F5344CB8AC3E}">
        <p14:creationId xmlns:p14="http://schemas.microsoft.com/office/powerpoint/2010/main" val="1231791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9EB2ED-3488-4B9E-B4CC-760246CDDBC9}"/>
              </a:ext>
            </a:extLst>
          </p:cNvPr>
          <p:cNvSpPr txBox="1"/>
          <p:nvPr/>
        </p:nvSpPr>
        <p:spPr>
          <a:xfrm>
            <a:off x="755576" y="1266869"/>
            <a:ext cx="7632848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  <a:p>
            <a:pPr algn="ctr"/>
            <a:endParaRPr lang="uk-UA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комплексне поняття</a:t>
            </a:r>
          </a:p>
          <a:p>
            <a:pPr algn="ctr"/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охоплює сукупність цінностей, переконань, звичаїв, набуті знання та моделі поведінки, символи та традиції</a:t>
            </a:r>
          </a:p>
          <a:p>
            <a:pPr algn="ctr"/>
            <a:endParaRPr lang="uk-UA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контексті поведінки споживачів</a:t>
            </a:r>
          </a:p>
          <a:p>
            <a:pPr algn="ctr"/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охоплює питання впливу на процес прийняття рішень про покупку, формування споживчих переваг, визначення прийнятних способів споживання</a:t>
            </a:r>
          </a:p>
        </p:txBody>
      </p:sp>
    </p:spTree>
    <p:extLst>
      <p:ext uri="{BB962C8B-B14F-4D97-AF65-F5344CB8AC3E}">
        <p14:creationId xmlns:p14="http://schemas.microsoft.com/office/powerpoint/2010/main" val="1604604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9EB2ED-3488-4B9E-B4CC-760246CDDBC9}"/>
              </a:ext>
            </a:extLst>
          </p:cNvPr>
          <p:cNvSpPr txBox="1"/>
          <p:nvPr/>
        </p:nvSpPr>
        <p:spPr>
          <a:xfrm>
            <a:off x="755576" y="2036311"/>
            <a:ext cx="7632848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  <a:p>
            <a:pPr algn="ctr"/>
            <a:r>
              <a:rPr lang="uk-UA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контексті споживчої поведінки </a:t>
            </a:r>
          </a:p>
          <a:p>
            <a:pPr algn="ctr"/>
            <a:endParaRPr lang="uk-UA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це комплексна система цінностей, переконань та звичаїв, що визначає специфіку споживчих рішень та формує прийнятні способи задоволення потреб у певному суспільстві</a:t>
            </a:r>
          </a:p>
        </p:txBody>
      </p:sp>
    </p:spTree>
    <p:extLst>
      <p:ext uri="{BB962C8B-B14F-4D97-AF65-F5344CB8AC3E}">
        <p14:creationId xmlns:p14="http://schemas.microsoft.com/office/powerpoint/2010/main" val="557448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F61B05-0AD5-4203-84CD-7E9F6B2ED326}"/>
              </a:ext>
            </a:extLst>
          </p:cNvPr>
          <p:cNvSpPr txBox="1"/>
          <p:nvPr/>
        </p:nvSpPr>
        <p:spPr>
          <a:xfrm>
            <a:off x="971600" y="5220069"/>
            <a:ext cx="24482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Вишиванка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B7BB80-07D5-45A2-921D-D3A2FD193F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43" y="1794472"/>
            <a:ext cx="2934545" cy="34255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D6BA18-131A-4C36-A076-6D0212782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6481" y="764704"/>
            <a:ext cx="2251140" cy="32061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680C63-FDB7-44FD-A26A-819941E3C8D0}"/>
              </a:ext>
            </a:extLst>
          </p:cNvPr>
          <p:cNvSpPr txBox="1"/>
          <p:nvPr/>
        </p:nvSpPr>
        <p:spPr>
          <a:xfrm>
            <a:off x="3717915" y="4077072"/>
            <a:ext cx="24482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Кімоно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0FA853-C94E-4A74-86B1-F131047473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5551" y="1655286"/>
            <a:ext cx="2448273" cy="37640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2AF0FD-A3C3-4DC2-A324-B714D87D4FEE}"/>
              </a:ext>
            </a:extLst>
          </p:cNvPr>
          <p:cNvSpPr txBox="1"/>
          <p:nvPr/>
        </p:nvSpPr>
        <p:spPr>
          <a:xfrm>
            <a:off x="6372200" y="5419353"/>
            <a:ext cx="24482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Індійське сарі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12CFEA-0FD7-46CE-B8AE-89ECF8D22C21}"/>
              </a:ext>
            </a:extLst>
          </p:cNvPr>
          <p:cNvSpPr txBox="1"/>
          <p:nvPr/>
        </p:nvSpPr>
        <p:spPr>
          <a:xfrm>
            <a:off x="6372200" y="210706"/>
            <a:ext cx="257403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Традиційні символи різних культур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E6EE77-8AB7-4C4A-B2E1-FD1F15214256}"/>
              </a:ext>
            </a:extLst>
          </p:cNvPr>
          <p:cNvSpPr txBox="1"/>
          <p:nvPr/>
        </p:nvSpPr>
        <p:spPr>
          <a:xfrm>
            <a:off x="2915951" y="5877852"/>
            <a:ext cx="3438128" cy="430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 одяг</a:t>
            </a:r>
          </a:p>
        </p:txBody>
      </p:sp>
    </p:spTree>
    <p:extLst>
      <p:ext uri="{BB962C8B-B14F-4D97-AF65-F5344CB8AC3E}">
        <p14:creationId xmlns:p14="http://schemas.microsoft.com/office/powerpoint/2010/main" val="2650452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F61B05-0AD5-4203-84CD-7E9F6B2ED326}"/>
              </a:ext>
            </a:extLst>
          </p:cNvPr>
          <p:cNvSpPr txBox="1"/>
          <p:nvPr/>
        </p:nvSpPr>
        <p:spPr>
          <a:xfrm>
            <a:off x="693376" y="4486998"/>
            <a:ext cx="24482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Борщ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680C63-FDB7-44FD-A26A-819941E3C8D0}"/>
              </a:ext>
            </a:extLst>
          </p:cNvPr>
          <p:cNvSpPr txBox="1"/>
          <p:nvPr/>
        </p:nvSpPr>
        <p:spPr>
          <a:xfrm>
            <a:off x="3664273" y="2732479"/>
            <a:ext cx="24482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Піца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2AF0FD-A3C3-4DC2-A324-B714D87D4FEE}"/>
              </a:ext>
            </a:extLst>
          </p:cNvPr>
          <p:cNvSpPr txBox="1"/>
          <p:nvPr/>
        </p:nvSpPr>
        <p:spPr>
          <a:xfrm>
            <a:off x="6139632" y="4127853"/>
            <a:ext cx="24482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Роли / суші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12CFEA-0FD7-46CE-B8AE-89ECF8D22C21}"/>
              </a:ext>
            </a:extLst>
          </p:cNvPr>
          <p:cNvSpPr txBox="1"/>
          <p:nvPr/>
        </p:nvSpPr>
        <p:spPr>
          <a:xfrm>
            <a:off x="1781944" y="5877852"/>
            <a:ext cx="5580112" cy="430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Національні страви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E36143-47E5-4B0D-AF34-CCB31EF7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923" y="438195"/>
            <a:ext cx="3259578" cy="216884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68F8152-18C8-4AA6-9E1E-B46F2055C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266" y="2309025"/>
            <a:ext cx="2970897" cy="18709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7FC321-DEBC-46FB-B08D-CA95661A0034}"/>
              </a:ext>
            </a:extLst>
          </p:cNvPr>
          <p:cNvSpPr txBox="1"/>
          <p:nvPr/>
        </p:nvSpPr>
        <p:spPr>
          <a:xfrm>
            <a:off x="6372200" y="210706"/>
            <a:ext cx="257403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Традиційні символи різних культур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28F52D9-6F6E-48A6-8EB3-B38929F8FD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4677" y="3283576"/>
            <a:ext cx="2448272" cy="19958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11E9FD-C29D-41AD-BC52-6E05891F7F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976" y="2136435"/>
            <a:ext cx="2970896" cy="23741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EACF66A-884C-401E-817F-F694307D2D2B}"/>
              </a:ext>
            </a:extLst>
          </p:cNvPr>
          <p:cNvSpPr txBox="1"/>
          <p:nvPr/>
        </p:nvSpPr>
        <p:spPr>
          <a:xfrm>
            <a:off x="3564677" y="5279410"/>
            <a:ext cx="24482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Гамбургер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477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6021"/>
            <a:ext cx="2048878" cy="82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F61B05-0AD5-4203-84CD-7E9F6B2ED326}"/>
              </a:ext>
            </a:extLst>
          </p:cNvPr>
          <p:cNvSpPr txBox="1"/>
          <p:nvPr/>
        </p:nvSpPr>
        <p:spPr>
          <a:xfrm>
            <a:off x="2565584" y="5364829"/>
            <a:ext cx="38066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Китайський Новий рік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680C63-FDB7-44FD-A26A-819941E3C8D0}"/>
              </a:ext>
            </a:extLst>
          </p:cNvPr>
          <p:cNvSpPr txBox="1"/>
          <p:nvPr/>
        </p:nvSpPr>
        <p:spPr>
          <a:xfrm>
            <a:off x="835227" y="3434698"/>
            <a:ext cx="24482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Дівалі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2AF0FD-A3C3-4DC2-A324-B714D87D4FEE}"/>
              </a:ext>
            </a:extLst>
          </p:cNvPr>
          <p:cNvSpPr txBox="1"/>
          <p:nvPr/>
        </p:nvSpPr>
        <p:spPr>
          <a:xfrm>
            <a:off x="5998956" y="3429000"/>
            <a:ext cx="24482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подяки</a:t>
            </a:r>
            <a:endParaRPr lang="uk-UA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12CFEA-0FD7-46CE-B8AE-89ECF8D22C21}"/>
              </a:ext>
            </a:extLst>
          </p:cNvPr>
          <p:cNvSpPr txBox="1"/>
          <p:nvPr/>
        </p:nvSpPr>
        <p:spPr>
          <a:xfrm>
            <a:off x="1781944" y="5877852"/>
            <a:ext cx="5580112" cy="4308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Свята та традиції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7FC321-DEBC-46FB-B08D-CA95661A0034}"/>
              </a:ext>
            </a:extLst>
          </p:cNvPr>
          <p:cNvSpPr txBox="1"/>
          <p:nvPr/>
        </p:nvSpPr>
        <p:spPr>
          <a:xfrm>
            <a:off x="6372200" y="210706"/>
            <a:ext cx="257403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Традиційні символи різних культур</a:t>
            </a:r>
          </a:p>
        </p:txBody>
      </p:sp>
      <p:pic>
        <p:nvPicPr>
          <p:cNvPr id="1026" name="Picture 2" descr="День подяки 2024. Як американці відзначають свято і чому готують саме індичку">
            <a:extLst>
              <a:ext uri="{FF2B5EF4-FFF2-40B4-BE49-F238E27FC236}">
                <a16:creationId xmlns:a16="http://schemas.microsoft.com/office/drawing/2014/main" id="{6AC15C90-42AA-4187-912B-B99C5EC38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256" y="1221545"/>
            <a:ext cx="3527673" cy="222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E825A9-034F-46EE-BEC0-FEC6B9B71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1221545"/>
            <a:ext cx="3183638" cy="22251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9C6B85-298E-4E9C-8111-9F335D761D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9812" y="3622959"/>
            <a:ext cx="3384376" cy="165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43277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10158</TotalTime>
  <Words>1431</Words>
  <Application>Microsoft Office PowerPoint</Application>
  <PresentationFormat>Екран (4:3)</PresentationFormat>
  <Paragraphs>274</Paragraphs>
  <Slides>37</Slides>
  <Notes>6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37</vt:i4>
      </vt:variant>
    </vt:vector>
  </HeadingPairs>
  <TitlesOfParts>
    <vt:vector size="42" baseType="lpstr">
      <vt:lpstr>Calibri</vt:lpstr>
      <vt:lpstr>Georgia</vt:lpstr>
      <vt:lpstr>Times New Roman</vt:lpstr>
      <vt:lpstr>Trebuchet MS</vt:lpstr>
      <vt:lpstr>Воздушный поток</vt:lpstr>
      <vt:lpstr>Поведінка споживача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Цифровий маркетинг</dc:title>
  <dc:creator>admin</dc:creator>
  <cp:lastModifiedBy>User</cp:lastModifiedBy>
  <cp:revision>706</cp:revision>
  <dcterms:created xsi:type="dcterms:W3CDTF">2021-03-05T12:47:04Z</dcterms:created>
  <dcterms:modified xsi:type="dcterms:W3CDTF">2025-02-11T09:20:46Z</dcterms:modified>
</cp:coreProperties>
</file>