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2"/>
  </p:notesMasterIdLst>
  <p:handoutMasterIdLst>
    <p:handoutMasterId r:id="rId33"/>
  </p:handoutMasterIdLst>
  <p:sldIdLst>
    <p:sldId id="440" r:id="rId2"/>
    <p:sldId id="286" r:id="rId3"/>
    <p:sldId id="280" r:id="rId4"/>
    <p:sldId id="257" r:id="rId5"/>
    <p:sldId id="341" r:id="rId6"/>
    <p:sldId id="415" r:id="rId7"/>
    <p:sldId id="416" r:id="rId8"/>
    <p:sldId id="417" r:id="rId9"/>
    <p:sldId id="436" r:id="rId10"/>
    <p:sldId id="418" r:id="rId11"/>
    <p:sldId id="439" r:id="rId12"/>
    <p:sldId id="429" r:id="rId13"/>
    <p:sldId id="430" r:id="rId14"/>
    <p:sldId id="431" r:id="rId15"/>
    <p:sldId id="433" r:id="rId16"/>
    <p:sldId id="435" r:id="rId17"/>
    <p:sldId id="434" r:id="rId18"/>
    <p:sldId id="437" r:id="rId19"/>
    <p:sldId id="419" r:id="rId20"/>
    <p:sldId id="328" r:id="rId21"/>
    <p:sldId id="420" r:id="rId22"/>
    <p:sldId id="421" r:id="rId23"/>
    <p:sldId id="422" r:id="rId24"/>
    <p:sldId id="423" r:id="rId25"/>
    <p:sldId id="424" r:id="rId26"/>
    <p:sldId id="438" r:id="rId27"/>
    <p:sldId id="425" r:id="rId28"/>
    <p:sldId id="426" r:id="rId29"/>
    <p:sldId id="427" r:id="rId30"/>
    <p:sldId id="428" r:id="rId31"/>
  </p:sldIdLst>
  <p:sldSz cx="9144000" cy="6858000" type="screen4x3"/>
  <p:notesSz cx="9144000" cy="6858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7F7F7F"/>
    <a:srgbClr val="FF0000"/>
    <a:srgbClr val="FF99FF"/>
    <a:srgbClr val="33CCFF"/>
    <a:srgbClr val="6666FF"/>
    <a:srgbClr val="FFCC00"/>
    <a:srgbClr val="7DF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ітли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9526" autoAdjust="0"/>
  </p:normalViewPr>
  <p:slideViewPr>
    <p:cSldViewPr showGuides="1">
      <p:cViewPr varScale="1">
        <p:scale>
          <a:sx n="70" d="100"/>
          <a:sy n="70" d="100"/>
        </p:scale>
        <p:origin x="12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1EFBB-BA58-48DB-9A68-78401CF4591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EE5DC7-8F2A-45A7-8550-7C17961D16B4}">
      <dgm:prSet phldrT="[Текст]" custT="1"/>
      <dgm:spPr>
        <a:solidFill>
          <a:srgbClr val="33CCFF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фільтрів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06FC2-CA75-4EE1-804E-5851A9671BD7}" type="parTrans" cxnId="{4B0DFE9C-0BA2-4E2C-B952-A9915A5F3D1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286FEC-B3A3-477C-8FE9-B460BDDD8346}" type="sibTrans" cxnId="{4B0DFE9C-0BA2-4E2C-B952-A9915A5F3D1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4EEC14-71D5-4A20-9FCD-8D430C89EED8}">
      <dgm:prSet custT="1"/>
      <dgm:spPr>
        <a:solidFill>
          <a:srgbClr val="8F8FFF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канальних </a:t>
          </a:r>
          <a:r>
            <a:rPr lang="uk-UA" altLang="en-US" sz="20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кодеків</a:t>
          </a:r>
          <a:endParaRPr lang="uk-UA" altLang="en-US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732A6-706B-4248-A71D-5AE5311E39F2}" type="parTrans" cxnId="{A3FF190E-077F-4D79-A6B6-605EFD5FEF1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018D2-D1D5-4B9B-8067-94379E372FEA}" type="sibTrans" cxnId="{A3FF190E-077F-4D79-A6B6-605EFD5FEF1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DAB61-DD8A-4AA0-AB2A-AE1B5D88E74D}">
      <dgm:prSet custT="1"/>
      <dgm:spPr>
        <a:solidFill>
          <a:srgbClr val="6666FF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модулів синхронізації</a:t>
          </a:r>
          <a:endParaRPr lang="uk-UA" altLang="en-US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5F6BF-CF9B-42E4-9BDB-E4AB38AAE394}" type="parTrans" cxnId="{43FD6BC7-81E9-44C5-8911-398EA0798A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B8F33C-3A66-4F91-BF69-DB748B5D0382}" type="sibTrans" cxnId="{43FD6BC7-81E9-44C5-8911-398EA0798A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E32391-A2A5-4385-8DC9-79A2984EE01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uk-UA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демодуляторів</a:t>
          </a:r>
          <a:endParaRPr lang="uk-UA" altLang="en-US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2B75D1-2DB7-4EB6-AFA9-672F66DE6268}" type="parTrans" cxnId="{AA49C794-2E23-49AB-9A5A-A80D5A49D6B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2892DA-A8BE-4938-93FE-4EFE38B55619}" type="sibTrans" cxnId="{AA49C794-2E23-49AB-9A5A-A80D5A49D6B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9124B-C4F7-4424-80C6-AF289DA50B87}">
      <dgm:prSet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еквалайзерів</a:t>
          </a:r>
          <a:endParaRPr lang="uk-UA" altLang="en-US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F1E0C-7FF8-4BF8-91D8-B52C443A382A}" type="parTrans" cxnId="{8EBB5546-F8B0-43CD-9438-78DA2CEF02C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71801-D5EA-4FD5-A3A5-5EE7A82E5BA5}" type="sibTrans" cxnId="{8EBB5546-F8B0-43CD-9438-78DA2CEF02CD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EEE312-64EA-4424-851C-18D880C1184C}">
      <dgm:prSet custT="1"/>
      <dgm:spPr>
        <a:solidFill>
          <a:srgbClr val="7DFFBE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голосових </a:t>
          </a:r>
          <a:r>
            <a:rPr lang="uk-UA" altLang="en-US" sz="20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кодеків</a:t>
          </a:r>
          <a:endParaRPr lang="uk-UA" altLang="en-US" sz="20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740A4C-6103-431F-B6B7-51659A0AD731}" type="parTrans" cxnId="{92869FE2-E9CF-4E0C-B393-F19F7E2B4CD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A0ACE-7DE1-4334-BD79-2B4838516B8B}" type="sibTrans" cxnId="{92869FE2-E9CF-4E0C-B393-F19F7E2B4CD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54FEF-FE0B-4450-9125-F22723C4EF67}">
      <dgm:prSet custT="1"/>
      <dgm:spPr>
        <a:solidFill>
          <a:srgbClr val="FFFF66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декодерів</a:t>
          </a:r>
        </a:p>
      </dgm:t>
    </dgm:pt>
    <dgm:pt modelId="{36AD12BF-0732-42E4-A341-1EFBC6E04794}" type="parTrans" cxnId="{ECED44A7-F4FB-402F-B746-A04A1137ABB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DEDAE-B16F-45BB-9865-8852881286C7}" type="sibTrans" cxnId="{ECED44A7-F4FB-402F-B746-A04A1137ABB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54E6EC-D699-4AFD-B438-F541F3138D39}">
      <dgm:prSet custT="1"/>
      <dgm:spPr>
        <a:solidFill>
          <a:srgbClr val="FF99FF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інших елементів, необхідних для створення радіосистем</a:t>
          </a:r>
        </a:p>
      </dgm:t>
    </dgm:pt>
    <dgm:pt modelId="{286265D6-DB16-4B74-A491-58C289DFE24A}" type="parTrans" cxnId="{BFE20A7E-C8BD-4216-8DF2-2CC3DD4DF84A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01875-F481-41D5-B911-5A9C72CFE841}" type="sibTrans" cxnId="{BFE20A7E-C8BD-4216-8DF2-2CC3DD4DF84A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E23DC-3B88-459A-B739-5CAF1613C1D1}" type="pres">
      <dgm:prSet presAssocID="{BAE1EFBB-BA58-48DB-9A68-78401CF459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EED17-B265-47CB-9AA6-1AC51E1B168F}" type="pres">
      <dgm:prSet presAssocID="{B9EE5DC7-8F2A-45A7-8550-7C17961D16B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5AB3B-4F5B-4EDB-8A2C-3F7D50FFF6E9}" type="pres">
      <dgm:prSet presAssocID="{3D286FEC-B3A3-477C-8FE9-B460BDDD8346}" presName="sibTrans" presStyleCnt="0"/>
      <dgm:spPr/>
    </dgm:pt>
    <dgm:pt modelId="{7B75F833-DEE1-4028-AA88-02F9482D81C4}" type="pres">
      <dgm:prSet presAssocID="{A64EEC14-71D5-4A20-9FCD-8D430C89EED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9FF27-7837-45A9-8EE4-05B5D0016A50}" type="pres">
      <dgm:prSet presAssocID="{CAC018D2-D1D5-4B9B-8067-94379E372FEA}" presName="sibTrans" presStyleCnt="0"/>
      <dgm:spPr/>
    </dgm:pt>
    <dgm:pt modelId="{4FB6AFFD-B69B-4C1E-8A01-6631864B0B94}" type="pres">
      <dgm:prSet presAssocID="{A40DAB61-DD8A-4AA0-AB2A-AE1B5D88E74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A388F-B8EB-4732-94B8-0D7FFCE8FA81}" type="pres">
      <dgm:prSet presAssocID="{ADB8F33C-3A66-4F91-BF69-DB748B5D0382}" presName="sibTrans" presStyleCnt="0"/>
      <dgm:spPr/>
    </dgm:pt>
    <dgm:pt modelId="{E52A9378-C470-4052-935A-A1EF58BCFF3F}" type="pres">
      <dgm:prSet presAssocID="{F2E32391-A2A5-4385-8DC9-79A2984EE01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2E382-F9F0-412E-B2D5-C065AC1AC594}" type="pres">
      <dgm:prSet presAssocID="{1A2892DA-A8BE-4938-93FE-4EFE38B55619}" presName="sibTrans" presStyleCnt="0"/>
      <dgm:spPr/>
    </dgm:pt>
    <dgm:pt modelId="{8737E233-04B2-4B9A-8929-8829F165A6EF}" type="pres">
      <dgm:prSet presAssocID="{6749124B-C4F7-4424-80C6-AF289DA50B8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EBAEC-D7AF-44F9-854C-157B1858EBED}" type="pres">
      <dgm:prSet presAssocID="{04571801-D5EA-4FD5-A3A5-5EE7A82E5BA5}" presName="sibTrans" presStyleCnt="0"/>
      <dgm:spPr/>
    </dgm:pt>
    <dgm:pt modelId="{67AB1F0A-A91A-4730-B25E-DA8FEA936B77}" type="pres">
      <dgm:prSet presAssocID="{28EEE312-64EA-4424-851C-18D880C1184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CDDA7-90C2-4D82-9B30-BFF3449441D6}" type="pres">
      <dgm:prSet presAssocID="{17EA0ACE-7DE1-4334-BD79-2B4838516B8B}" presName="sibTrans" presStyleCnt="0"/>
      <dgm:spPr/>
    </dgm:pt>
    <dgm:pt modelId="{F40E7B8F-062C-4852-8875-0C0F119DD491}" type="pres">
      <dgm:prSet presAssocID="{C8C54FEF-FE0B-4450-9125-F22723C4EF6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074F1-ECB5-49F2-A0E7-E1384564253E}" type="pres">
      <dgm:prSet presAssocID="{6FFDEDAE-B16F-45BB-9865-8852881286C7}" presName="sibTrans" presStyleCnt="0"/>
      <dgm:spPr/>
    </dgm:pt>
    <dgm:pt modelId="{E48745CA-0EA8-4F91-AFBD-3CBC9B95ADF5}" type="pres">
      <dgm:prSet presAssocID="{D454E6EC-D699-4AFD-B438-F541F3138D39}" presName="node" presStyleLbl="node1" presStyleIdx="7" presStyleCnt="8" custScaleX="124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D0FAF-2A91-4AF1-ADE2-4A0E165A4EC0}" type="presOf" srcId="{A64EEC14-71D5-4A20-9FCD-8D430C89EED8}" destId="{7B75F833-DEE1-4028-AA88-02F9482D81C4}" srcOrd="0" destOrd="0" presId="urn:microsoft.com/office/officeart/2005/8/layout/default"/>
    <dgm:cxn modelId="{4B0DFE9C-0BA2-4E2C-B952-A9915A5F3D13}" srcId="{BAE1EFBB-BA58-48DB-9A68-78401CF45914}" destId="{B9EE5DC7-8F2A-45A7-8550-7C17961D16B4}" srcOrd="0" destOrd="0" parTransId="{11A06FC2-CA75-4EE1-804E-5851A9671BD7}" sibTransId="{3D286FEC-B3A3-477C-8FE9-B460BDDD8346}"/>
    <dgm:cxn modelId="{92869FE2-E9CF-4E0C-B393-F19F7E2B4CD9}" srcId="{BAE1EFBB-BA58-48DB-9A68-78401CF45914}" destId="{28EEE312-64EA-4424-851C-18D880C1184C}" srcOrd="5" destOrd="0" parTransId="{B5740A4C-6103-431F-B6B7-51659A0AD731}" sibTransId="{17EA0ACE-7DE1-4334-BD79-2B4838516B8B}"/>
    <dgm:cxn modelId="{231B4B1D-B0A8-4252-A01E-EA7343BBEBAD}" type="presOf" srcId="{F2E32391-A2A5-4385-8DC9-79A2984EE015}" destId="{E52A9378-C470-4052-935A-A1EF58BCFF3F}" srcOrd="0" destOrd="0" presId="urn:microsoft.com/office/officeart/2005/8/layout/default"/>
    <dgm:cxn modelId="{163E44F6-495E-43DB-AF36-FD0DE4410BDB}" type="presOf" srcId="{6749124B-C4F7-4424-80C6-AF289DA50B87}" destId="{8737E233-04B2-4B9A-8929-8829F165A6EF}" srcOrd="0" destOrd="0" presId="urn:microsoft.com/office/officeart/2005/8/layout/default"/>
    <dgm:cxn modelId="{637A622A-5E91-495D-B996-E07E38CFAC24}" type="presOf" srcId="{B9EE5DC7-8F2A-45A7-8550-7C17961D16B4}" destId="{B70EED17-B265-47CB-9AA6-1AC51E1B168F}" srcOrd="0" destOrd="0" presId="urn:microsoft.com/office/officeart/2005/8/layout/default"/>
    <dgm:cxn modelId="{AA49C794-2E23-49AB-9A5A-A80D5A49D6BD}" srcId="{BAE1EFBB-BA58-48DB-9A68-78401CF45914}" destId="{F2E32391-A2A5-4385-8DC9-79A2984EE015}" srcOrd="3" destOrd="0" parTransId="{E32B75D1-2DB7-4EB6-AFA9-672F66DE6268}" sibTransId="{1A2892DA-A8BE-4938-93FE-4EFE38B55619}"/>
    <dgm:cxn modelId="{E1817EDD-7A3B-40DD-AA11-434003D2FF1E}" type="presOf" srcId="{BAE1EFBB-BA58-48DB-9A68-78401CF45914}" destId="{953E23DC-3B88-459A-B739-5CAF1613C1D1}" srcOrd="0" destOrd="0" presId="urn:microsoft.com/office/officeart/2005/8/layout/default"/>
    <dgm:cxn modelId="{A3FF190E-077F-4D79-A6B6-605EFD5FEF1C}" srcId="{BAE1EFBB-BA58-48DB-9A68-78401CF45914}" destId="{A64EEC14-71D5-4A20-9FCD-8D430C89EED8}" srcOrd="1" destOrd="0" parTransId="{E4D732A6-706B-4248-A71D-5AE5311E39F2}" sibTransId="{CAC018D2-D1D5-4B9B-8067-94379E372FEA}"/>
    <dgm:cxn modelId="{8EBB5546-F8B0-43CD-9438-78DA2CEF02CD}" srcId="{BAE1EFBB-BA58-48DB-9A68-78401CF45914}" destId="{6749124B-C4F7-4424-80C6-AF289DA50B87}" srcOrd="4" destOrd="0" parTransId="{5B2F1E0C-7FF8-4BF8-91D8-B52C443A382A}" sibTransId="{04571801-D5EA-4FD5-A3A5-5EE7A82E5BA5}"/>
    <dgm:cxn modelId="{86F1D630-239A-4B09-A7C9-B57FBB9E7780}" type="presOf" srcId="{A40DAB61-DD8A-4AA0-AB2A-AE1B5D88E74D}" destId="{4FB6AFFD-B69B-4C1E-8A01-6631864B0B94}" srcOrd="0" destOrd="0" presId="urn:microsoft.com/office/officeart/2005/8/layout/default"/>
    <dgm:cxn modelId="{43FD6BC7-81E9-44C5-8911-398EA0798A0F}" srcId="{BAE1EFBB-BA58-48DB-9A68-78401CF45914}" destId="{A40DAB61-DD8A-4AA0-AB2A-AE1B5D88E74D}" srcOrd="2" destOrd="0" parTransId="{9E85F6BF-CF9B-42E4-9BDB-E4AB38AAE394}" sibTransId="{ADB8F33C-3A66-4F91-BF69-DB748B5D0382}"/>
    <dgm:cxn modelId="{121E2FC5-6228-4F57-ACEB-CF84C3A4D9AE}" type="presOf" srcId="{D454E6EC-D699-4AFD-B438-F541F3138D39}" destId="{E48745CA-0EA8-4F91-AFBD-3CBC9B95ADF5}" srcOrd="0" destOrd="0" presId="urn:microsoft.com/office/officeart/2005/8/layout/default"/>
    <dgm:cxn modelId="{ECED44A7-F4FB-402F-B746-A04A1137ABBC}" srcId="{BAE1EFBB-BA58-48DB-9A68-78401CF45914}" destId="{C8C54FEF-FE0B-4450-9125-F22723C4EF67}" srcOrd="6" destOrd="0" parTransId="{36AD12BF-0732-42E4-A341-1EFBC6E04794}" sibTransId="{6FFDEDAE-B16F-45BB-9865-8852881286C7}"/>
    <dgm:cxn modelId="{C5DACBA1-1AB4-4FA0-BD97-15B82200D1E0}" type="presOf" srcId="{C8C54FEF-FE0B-4450-9125-F22723C4EF67}" destId="{F40E7B8F-062C-4852-8875-0C0F119DD491}" srcOrd="0" destOrd="0" presId="urn:microsoft.com/office/officeart/2005/8/layout/default"/>
    <dgm:cxn modelId="{BFE20A7E-C8BD-4216-8DF2-2CC3DD4DF84A}" srcId="{BAE1EFBB-BA58-48DB-9A68-78401CF45914}" destId="{D454E6EC-D699-4AFD-B438-F541F3138D39}" srcOrd="7" destOrd="0" parTransId="{286265D6-DB16-4B74-A491-58C289DFE24A}" sibTransId="{D0201875-F481-41D5-B911-5A9C72CFE841}"/>
    <dgm:cxn modelId="{BE99ADB2-3E34-4CB1-BE55-4345BEE80A8C}" type="presOf" srcId="{28EEE312-64EA-4424-851C-18D880C1184C}" destId="{67AB1F0A-A91A-4730-B25E-DA8FEA936B77}" srcOrd="0" destOrd="0" presId="urn:microsoft.com/office/officeart/2005/8/layout/default"/>
    <dgm:cxn modelId="{75ABA5BB-8E8B-4976-926A-2DD46F0B88A0}" type="presParOf" srcId="{953E23DC-3B88-459A-B739-5CAF1613C1D1}" destId="{B70EED17-B265-47CB-9AA6-1AC51E1B168F}" srcOrd="0" destOrd="0" presId="urn:microsoft.com/office/officeart/2005/8/layout/default"/>
    <dgm:cxn modelId="{B2CCE128-88BB-4AE6-B970-B8D78D200370}" type="presParOf" srcId="{953E23DC-3B88-459A-B739-5CAF1613C1D1}" destId="{8AE5AB3B-4F5B-4EDB-8A2C-3F7D50FFF6E9}" srcOrd="1" destOrd="0" presId="urn:microsoft.com/office/officeart/2005/8/layout/default"/>
    <dgm:cxn modelId="{D5385667-D391-4E24-829F-53044B3CF603}" type="presParOf" srcId="{953E23DC-3B88-459A-B739-5CAF1613C1D1}" destId="{7B75F833-DEE1-4028-AA88-02F9482D81C4}" srcOrd="2" destOrd="0" presId="urn:microsoft.com/office/officeart/2005/8/layout/default"/>
    <dgm:cxn modelId="{D523B561-BE6D-4D6C-AA9B-06540A893524}" type="presParOf" srcId="{953E23DC-3B88-459A-B739-5CAF1613C1D1}" destId="{28B9FF27-7837-45A9-8EE4-05B5D0016A50}" srcOrd="3" destOrd="0" presId="urn:microsoft.com/office/officeart/2005/8/layout/default"/>
    <dgm:cxn modelId="{872B84CB-BED1-409D-BB1C-1B70FCD5F34E}" type="presParOf" srcId="{953E23DC-3B88-459A-B739-5CAF1613C1D1}" destId="{4FB6AFFD-B69B-4C1E-8A01-6631864B0B94}" srcOrd="4" destOrd="0" presId="urn:microsoft.com/office/officeart/2005/8/layout/default"/>
    <dgm:cxn modelId="{37957DB3-33E5-46AD-8962-4F18C236CA0B}" type="presParOf" srcId="{953E23DC-3B88-459A-B739-5CAF1613C1D1}" destId="{B86A388F-B8EB-4732-94B8-0D7FFCE8FA81}" srcOrd="5" destOrd="0" presId="urn:microsoft.com/office/officeart/2005/8/layout/default"/>
    <dgm:cxn modelId="{574C9893-FE3A-49A0-87D9-9CB334BA5D8B}" type="presParOf" srcId="{953E23DC-3B88-459A-B739-5CAF1613C1D1}" destId="{E52A9378-C470-4052-935A-A1EF58BCFF3F}" srcOrd="6" destOrd="0" presId="urn:microsoft.com/office/officeart/2005/8/layout/default"/>
    <dgm:cxn modelId="{990551A4-D069-4F4C-BDA6-A226462065E3}" type="presParOf" srcId="{953E23DC-3B88-459A-B739-5CAF1613C1D1}" destId="{0342E382-F9F0-412E-B2D5-C065AC1AC594}" srcOrd="7" destOrd="0" presId="urn:microsoft.com/office/officeart/2005/8/layout/default"/>
    <dgm:cxn modelId="{E772A9FC-CC51-496A-9B11-9836977EF43F}" type="presParOf" srcId="{953E23DC-3B88-459A-B739-5CAF1613C1D1}" destId="{8737E233-04B2-4B9A-8929-8829F165A6EF}" srcOrd="8" destOrd="0" presId="urn:microsoft.com/office/officeart/2005/8/layout/default"/>
    <dgm:cxn modelId="{BC77486B-96CB-4855-9AA2-A3160F573187}" type="presParOf" srcId="{953E23DC-3B88-459A-B739-5CAF1613C1D1}" destId="{24CEBAEC-D7AF-44F9-854C-157B1858EBED}" srcOrd="9" destOrd="0" presId="urn:microsoft.com/office/officeart/2005/8/layout/default"/>
    <dgm:cxn modelId="{80367D03-9441-4B3E-B6E3-027212A921DA}" type="presParOf" srcId="{953E23DC-3B88-459A-B739-5CAF1613C1D1}" destId="{67AB1F0A-A91A-4730-B25E-DA8FEA936B77}" srcOrd="10" destOrd="0" presId="urn:microsoft.com/office/officeart/2005/8/layout/default"/>
    <dgm:cxn modelId="{0064EAA9-9224-4293-B3E5-F9F1E113C032}" type="presParOf" srcId="{953E23DC-3B88-459A-B739-5CAF1613C1D1}" destId="{CAACDDA7-90C2-4D82-9B30-BFF3449441D6}" srcOrd="11" destOrd="0" presId="urn:microsoft.com/office/officeart/2005/8/layout/default"/>
    <dgm:cxn modelId="{E85A556F-6A9D-4CA7-B2D8-1B5FD8FB4064}" type="presParOf" srcId="{953E23DC-3B88-459A-B739-5CAF1613C1D1}" destId="{F40E7B8F-062C-4852-8875-0C0F119DD491}" srcOrd="12" destOrd="0" presId="urn:microsoft.com/office/officeart/2005/8/layout/default"/>
    <dgm:cxn modelId="{5F6A2EB2-95D1-4AAF-9E86-FD38DD1E2B1A}" type="presParOf" srcId="{953E23DC-3B88-459A-B739-5CAF1613C1D1}" destId="{3BE074F1-ECB5-49F2-A0E7-E1384564253E}" srcOrd="13" destOrd="0" presId="urn:microsoft.com/office/officeart/2005/8/layout/default"/>
    <dgm:cxn modelId="{4862314B-102F-4A78-8C69-72119B3B0DDD}" type="presParOf" srcId="{953E23DC-3B88-459A-B739-5CAF1613C1D1}" destId="{E48745CA-0EA8-4F91-AFBD-3CBC9B95ADF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30ABD-62A0-41EC-AD85-A8710BC9BE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0350E-0CAC-469E-AEFF-52396CD4D8DD}">
      <dgm:prSet phldrT="[Текст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Графи потоку</a:t>
          </a:r>
          <a:endParaRPr lang="ru-RU" sz="4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0AF99-B8D6-4CCD-88E9-F6A3104C227C}" type="parTrans" cxnId="{F5E30A87-61C5-483E-BD89-33B0C543EEC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8A3AC-F164-43B9-8811-2E29FC2117A6}" type="sibTrans" cxnId="{F5E30A87-61C5-483E-BD89-33B0C543EEC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8F026-8015-49EE-B8FE-C73C19C6625F}">
      <dgm:prSet phldrT="[Текст]" custT="1"/>
      <dgm:spPr>
        <a:solidFill>
          <a:srgbClr val="FFCC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Блоки</a:t>
          </a:r>
          <a:endParaRPr lang="ru-RU" sz="4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747C8-EBA9-4E28-BF07-4D38813DF3E0}" type="parTrans" cxnId="{302BA1E1-287C-4618-A31E-22EC64B361D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68979-4B6E-426C-AA15-3ACF4DE382A5}" type="sibTrans" cxnId="{302BA1E1-287C-4618-A31E-22EC64B361DD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A8038-D6CD-4C50-BAE0-A671D06B9C43}">
      <dgm:prSet phldrT="[Текст]"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Будь-яка реальна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обробка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сигналу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здійснюється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блоках.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Кожен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блок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виконує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точно одну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операцію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таким чином GNU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Radio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залишається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модульним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гнучким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A20E03-DF9D-449C-8A25-91D3E2A0839B}" type="parTrans" cxnId="{9F7F3E40-1AF3-48C6-A940-BB54D9D9ED5A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CE5B6-FF95-4A01-8791-B95E5DFC5F88}" type="sibTrans" cxnId="{9F7F3E40-1AF3-48C6-A940-BB54D9D9ED5A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2F75B2-9E3C-47F2-8DB0-AD4C9ED0F424}">
      <dgm:prSet phldrT="[Текст]" custT="1"/>
      <dgm:spPr>
        <a:solidFill>
          <a:srgbClr val="33CC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графи, через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які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протікають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дані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Вузли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такого графа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називаються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блоками , а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дані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протікають</a:t>
          </a:r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 ребрах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BDC5-EF12-4F3D-BEC3-B88F1BA4668E}" type="sibTrans" cxnId="{B71B10E5-9F77-43D1-9FDD-AD5FFD58672F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D46E86-D646-43A6-9240-98AA8EC747A0}" type="parTrans" cxnId="{B71B10E5-9F77-43D1-9FDD-AD5FFD58672F}">
      <dgm:prSet/>
      <dgm:spPr/>
      <dgm:t>
        <a:bodyPr/>
        <a:lstStyle/>
        <a:p>
          <a:endParaRPr lang="ru-RU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382D5-1D1B-4178-81F0-63E0D4EC4A3E}" type="pres">
      <dgm:prSet presAssocID="{BE430ABD-62A0-41EC-AD85-A8710BC9BE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3B843E-0366-45D1-B58F-A4F50D108C13}" type="pres">
      <dgm:prSet presAssocID="{04B0350E-0CAC-469E-AEFF-52396CD4D8DD}" presName="linNode" presStyleCnt="0"/>
      <dgm:spPr/>
    </dgm:pt>
    <dgm:pt modelId="{E6857AC1-0E45-4F8C-B111-2E87DA6E5253}" type="pres">
      <dgm:prSet presAssocID="{04B0350E-0CAC-469E-AEFF-52396CD4D8DD}" presName="parentText" presStyleLbl="node1" presStyleIdx="0" presStyleCnt="2" custScaleX="75179" custScaleY="599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F051A-10FF-4F51-B5E0-276FD627F1C6}" type="pres">
      <dgm:prSet presAssocID="{04B0350E-0CAC-469E-AEFF-52396CD4D8DD}" presName="descendantText" presStyleLbl="alignAccFollowNode1" presStyleIdx="0" presStyleCnt="2" custScaleY="61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CB56B-5CF7-4D76-A3BC-8E252F83B91E}" type="pres">
      <dgm:prSet presAssocID="{0DA8A3AC-F164-43B9-8811-2E29FC2117A6}" presName="sp" presStyleCnt="0"/>
      <dgm:spPr/>
    </dgm:pt>
    <dgm:pt modelId="{03B4E9E7-5BC3-4F85-96AF-B0E64B10F53E}" type="pres">
      <dgm:prSet presAssocID="{4BE8F026-8015-49EE-B8FE-C73C19C6625F}" presName="linNode" presStyleCnt="0"/>
      <dgm:spPr/>
    </dgm:pt>
    <dgm:pt modelId="{F5A14C48-F9AA-4E9A-90BA-D4588D6F6B42}" type="pres">
      <dgm:prSet presAssocID="{4BE8F026-8015-49EE-B8FE-C73C19C6625F}" presName="parentText" presStyleLbl="node1" presStyleIdx="1" presStyleCnt="2" custScaleX="75179" custScaleY="766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626C4-F400-4944-84AE-49AA58E8477A}" type="pres">
      <dgm:prSet presAssocID="{4BE8F026-8015-49EE-B8FE-C73C19C6625F}" presName="descendantText" presStyleLbl="alignAccFollowNode1" presStyleIdx="1" presStyleCnt="2" custScaleY="8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746D4B-A04B-4259-9B99-9A8B601039AE}" type="presOf" srcId="{440A8038-D6CD-4C50-BAE0-A671D06B9C43}" destId="{45A626C4-F400-4944-84AE-49AA58E8477A}" srcOrd="0" destOrd="0" presId="urn:microsoft.com/office/officeart/2005/8/layout/vList5"/>
    <dgm:cxn modelId="{701B8DE4-252C-42CC-8227-B365E5278F96}" type="presOf" srcId="{4BE8F026-8015-49EE-B8FE-C73C19C6625F}" destId="{F5A14C48-F9AA-4E9A-90BA-D4588D6F6B42}" srcOrd="0" destOrd="0" presId="urn:microsoft.com/office/officeart/2005/8/layout/vList5"/>
    <dgm:cxn modelId="{302BA1E1-287C-4618-A31E-22EC64B361DD}" srcId="{BE430ABD-62A0-41EC-AD85-A8710BC9BEE7}" destId="{4BE8F026-8015-49EE-B8FE-C73C19C6625F}" srcOrd="1" destOrd="0" parTransId="{CE4747C8-EBA9-4E28-BF07-4D38813DF3E0}" sibTransId="{3A768979-4B6E-426C-AA15-3ACF4DE382A5}"/>
    <dgm:cxn modelId="{80C9E6B8-DFF6-4366-B18D-25A6B372047E}" type="presOf" srcId="{BE430ABD-62A0-41EC-AD85-A8710BC9BEE7}" destId="{FB3382D5-1D1B-4178-81F0-63E0D4EC4A3E}" srcOrd="0" destOrd="0" presId="urn:microsoft.com/office/officeart/2005/8/layout/vList5"/>
    <dgm:cxn modelId="{F5E30A87-61C5-483E-BD89-33B0C543EECD}" srcId="{BE430ABD-62A0-41EC-AD85-A8710BC9BEE7}" destId="{04B0350E-0CAC-469E-AEFF-52396CD4D8DD}" srcOrd="0" destOrd="0" parTransId="{44E0AF99-B8D6-4CCD-88E9-F6A3104C227C}" sibTransId="{0DA8A3AC-F164-43B9-8811-2E29FC2117A6}"/>
    <dgm:cxn modelId="{B71B10E5-9F77-43D1-9FDD-AD5FFD58672F}" srcId="{04B0350E-0CAC-469E-AEFF-52396CD4D8DD}" destId="{A82F75B2-9E3C-47F2-8DB0-AD4C9ED0F424}" srcOrd="0" destOrd="0" parTransId="{6ED46E86-D646-43A6-9240-98AA8EC747A0}" sibTransId="{5FC7BDC5-EF12-4F3D-BEC3-B88F1BA4668E}"/>
    <dgm:cxn modelId="{9F7F3E40-1AF3-48C6-A940-BB54D9D9ED5A}" srcId="{4BE8F026-8015-49EE-B8FE-C73C19C6625F}" destId="{440A8038-D6CD-4C50-BAE0-A671D06B9C43}" srcOrd="0" destOrd="0" parTransId="{F6A20E03-DF9D-449C-8A25-91D3E2A0839B}" sibTransId="{3DDCE5B6-FF95-4A01-8791-B95E5DFC5F88}"/>
    <dgm:cxn modelId="{9C189DD9-145B-43B2-832B-527201AB3727}" type="presOf" srcId="{A82F75B2-9E3C-47F2-8DB0-AD4C9ED0F424}" destId="{FCBF051A-10FF-4F51-B5E0-276FD627F1C6}" srcOrd="0" destOrd="0" presId="urn:microsoft.com/office/officeart/2005/8/layout/vList5"/>
    <dgm:cxn modelId="{E6E67FE5-A1EA-4142-A161-827510C412B6}" type="presOf" srcId="{04B0350E-0CAC-469E-AEFF-52396CD4D8DD}" destId="{E6857AC1-0E45-4F8C-B111-2E87DA6E5253}" srcOrd="0" destOrd="0" presId="urn:microsoft.com/office/officeart/2005/8/layout/vList5"/>
    <dgm:cxn modelId="{F19B647F-67FF-4447-9763-56F8B044A9BA}" type="presParOf" srcId="{FB3382D5-1D1B-4178-81F0-63E0D4EC4A3E}" destId="{F43B843E-0366-45D1-B58F-A4F50D108C13}" srcOrd="0" destOrd="0" presId="urn:microsoft.com/office/officeart/2005/8/layout/vList5"/>
    <dgm:cxn modelId="{FE12369F-1769-47F4-9716-15F10B7CA088}" type="presParOf" srcId="{F43B843E-0366-45D1-B58F-A4F50D108C13}" destId="{E6857AC1-0E45-4F8C-B111-2E87DA6E5253}" srcOrd="0" destOrd="0" presId="urn:microsoft.com/office/officeart/2005/8/layout/vList5"/>
    <dgm:cxn modelId="{11458C16-C287-4232-A314-6F4B06E91860}" type="presParOf" srcId="{F43B843E-0366-45D1-B58F-A4F50D108C13}" destId="{FCBF051A-10FF-4F51-B5E0-276FD627F1C6}" srcOrd="1" destOrd="0" presId="urn:microsoft.com/office/officeart/2005/8/layout/vList5"/>
    <dgm:cxn modelId="{9F1CAABB-FE70-466B-AC23-C950E1672A81}" type="presParOf" srcId="{FB3382D5-1D1B-4178-81F0-63E0D4EC4A3E}" destId="{F7DCB56B-5CF7-4D76-A3BC-8E252F83B91E}" srcOrd="1" destOrd="0" presId="urn:microsoft.com/office/officeart/2005/8/layout/vList5"/>
    <dgm:cxn modelId="{1055AB5B-C155-471B-A95D-8F34067306A0}" type="presParOf" srcId="{FB3382D5-1D1B-4178-81F0-63E0D4EC4A3E}" destId="{03B4E9E7-5BC3-4F85-96AF-B0E64B10F53E}" srcOrd="2" destOrd="0" presId="urn:microsoft.com/office/officeart/2005/8/layout/vList5"/>
    <dgm:cxn modelId="{A6181F82-B6C4-4837-9411-4F3A40BEE1AC}" type="presParOf" srcId="{03B4E9E7-5BC3-4F85-96AF-B0E64B10F53E}" destId="{F5A14C48-F9AA-4E9A-90BA-D4588D6F6B42}" srcOrd="0" destOrd="0" presId="urn:microsoft.com/office/officeart/2005/8/layout/vList5"/>
    <dgm:cxn modelId="{C9FAC148-9B83-4873-A5E1-D74E326CF55D}" type="presParOf" srcId="{03B4E9E7-5BC3-4F85-96AF-B0E64B10F53E}" destId="{45A626C4-F400-4944-84AE-49AA58E847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759A8A-AB81-4322-8C3C-E10841900989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544A0B76-56D3-428E-A8C4-8CEA1D946BC9}">
      <dgm:prSet phldrT="[Текст]" custT="1"/>
      <dgm:spPr>
        <a:solidFill>
          <a:srgbClr val="6666FF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Вся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обробка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сигналу в GNU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Radio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здійснюється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за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допомогою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графів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потоку.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C37F8-DFAD-4AB3-8E14-16BA8094C035}" type="parTrans" cxnId="{2CF886AB-83DA-4DF3-8CB7-4E9C6BB9A649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56001-912B-4629-89A8-723F0CFAA8AC}" type="sibTrans" cxnId="{2CF886AB-83DA-4DF3-8CB7-4E9C6BB9A649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AFACCB-DD0C-459F-A00C-186563F961BD}">
      <dgm:prSet custT="1"/>
      <dgm:spPr>
        <a:solidFill>
          <a:srgbClr val="33CCFF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Граф потоку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складається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з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блоків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Блок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виконує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одну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операцію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обробки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сигналу,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таку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як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фільтрування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додавання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сигналів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перетворення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декодування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апаратний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доступ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або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багато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інших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E969E-F990-47D4-B850-64356E19F6AF}" type="parTrans" cxnId="{E951BF33-3416-48C2-A03D-E3F814171DDA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160E7-CA8F-4768-A6EA-9262288AF3A4}" type="sibTrans" cxnId="{E951BF33-3416-48C2-A03D-E3F814171DDA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57120-33D7-4EA9-A8CB-34BA40EB82E4}">
      <dgm:prSet custT="1"/>
      <dgm:spPr>
        <a:solidFill>
          <a:srgbClr val="FF99FF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Дані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передаються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між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блоками в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різних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форматах,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комлексних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дійсних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цілих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чисел, чисел з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плаваючою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комою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або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основному будь-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якого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типу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даних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який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можете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визначити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5A1E1-E6BA-4E84-A66F-2886464DFE30}" type="parTrans" cxnId="{BE9165D4-B148-4AEF-BF26-D34D3B917516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BED98-FCC1-4686-8B2F-B4EDE67F6B1D}" type="sibTrans" cxnId="{BE9165D4-B148-4AEF-BF26-D34D3B917516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FBA96-D47D-449A-8EBF-F2BC1BD48BB8}">
      <dgm:prSet custT="1"/>
      <dgm:spPr>
        <a:solidFill>
          <a:srgbClr val="FFFF66"/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Кожен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граф потоку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потребує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щонайменше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одного стоку та </a:t>
          </a:r>
          <a:r>
            <a:rPr lang="ru-RU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джерела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ADFBE-8DD8-4C1D-8C55-713A420FDB3A}" type="parTrans" cxnId="{E450343B-5F49-4485-B450-72D4E291007F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47E01-1EEE-4DEC-9EB4-E1969CC97026}" type="sibTrans" cxnId="{E450343B-5F49-4485-B450-72D4E291007F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0F030-B040-42EB-B412-6C34CA8E7814}" type="pres">
      <dgm:prSet presAssocID="{FF759A8A-AB81-4322-8C3C-E108419009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45D9D4-3701-4541-A5DC-7A0CC57C2824}" type="pres">
      <dgm:prSet presAssocID="{544A0B76-56D3-428E-A8C4-8CEA1D946BC9}" presName="parentLin" presStyleCnt="0"/>
      <dgm:spPr/>
    </dgm:pt>
    <dgm:pt modelId="{6BFBA50E-4FBD-4137-8969-F31122FB39AF}" type="pres">
      <dgm:prSet presAssocID="{544A0B76-56D3-428E-A8C4-8CEA1D946BC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89D96B6-DFA2-49F2-997C-BA1C7965DC20}" type="pres">
      <dgm:prSet presAssocID="{544A0B76-56D3-428E-A8C4-8CEA1D946BC9}" presName="parentText" presStyleLbl="node1" presStyleIdx="0" presStyleCnt="4" custScaleX="1118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69004-345B-4EC0-8076-94D5EE3B1144}" type="pres">
      <dgm:prSet presAssocID="{544A0B76-56D3-428E-A8C4-8CEA1D946BC9}" presName="negativeSpace" presStyleCnt="0"/>
      <dgm:spPr/>
    </dgm:pt>
    <dgm:pt modelId="{3EDAC3F7-4AE0-4773-BCDA-DADDD4F53B96}" type="pres">
      <dgm:prSet presAssocID="{544A0B76-56D3-428E-A8C4-8CEA1D946BC9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6666FF"/>
          </a:solidFill>
        </a:ln>
      </dgm:spPr>
    </dgm:pt>
    <dgm:pt modelId="{9B8B63BC-5FE3-4212-BEAA-CF284EB72DEF}" type="pres">
      <dgm:prSet presAssocID="{50C56001-912B-4629-89A8-723F0CFAA8AC}" presName="spaceBetweenRectangles" presStyleCnt="0"/>
      <dgm:spPr/>
    </dgm:pt>
    <dgm:pt modelId="{C646FF8D-6CC2-463F-A05D-C675E3838523}" type="pres">
      <dgm:prSet presAssocID="{44AFACCB-DD0C-459F-A00C-186563F961BD}" presName="parentLin" presStyleCnt="0"/>
      <dgm:spPr/>
    </dgm:pt>
    <dgm:pt modelId="{1DAD7324-B0A4-41D0-B38C-E4532BDC697D}" type="pres">
      <dgm:prSet presAssocID="{44AFACCB-DD0C-459F-A00C-186563F961B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CEF992D-1343-4936-9811-B5114DA2DC33}" type="pres">
      <dgm:prSet presAssocID="{44AFACCB-DD0C-459F-A00C-186563F961BD}" presName="parentText" presStyleLbl="node1" presStyleIdx="1" presStyleCnt="4" custScaleX="111909" custScaleY="185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CF0D3-6332-466E-AAA4-3BB966447C10}" type="pres">
      <dgm:prSet presAssocID="{44AFACCB-DD0C-459F-A00C-186563F961BD}" presName="negativeSpace" presStyleCnt="0"/>
      <dgm:spPr/>
    </dgm:pt>
    <dgm:pt modelId="{5D765A9C-9A8D-4D8A-81A8-CE34F9A6EFD2}" type="pres">
      <dgm:prSet presAssocID="{44AFACCB-DD0C-459F-A00C-186563F961BD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33CCFF"/>
          </a:solidFill>
        </a:ln>
      </dgm:spPr>
    </dgm:pt>
    <dgm:pt modelId="{74435F69-935E-4B68-AC97-40CE5C73E624}" type="pres">
      <dgm:prSet presAssocID="{ADD160E7-CA8F-4768-A6EA-9262288AF3A4}" presName="spaceBetweenRectangles" presStyleCnt="0"/>
      <dgm:spPr/>
    </dgm:pt>
    <dgm:pt modelId="{4724016D-1594-471F-98D8-7F2FAF030505}" type="pres">
      <dgm:prSet presAssocID="{15657120-33D7-4EA9-A8CB-34BA40EB82E4}" presName="parentLin" presStyleCnt="0"/>
      <dgm:spPr/>
    </dgm:pt>
    <dgm:pt modelId="{D43FE9A0-2688-4B04-A5A6-8E23D96AD3D8}" type="pres">
      <dgm:prSet presAssocID="{15657120-33D7-4EA9-A8CB-34BA40EB82E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0BDB154-90F8-4446-9970-B01C5D5CA716}" type="pres">
      <dgm:prSet presAssocID="{15657120-33D7-4EA9-A8CB-34BA40EB82E4}" presName="parentText" presStyleLbl="node1" presStyleIdx="2" presStyleCnt="4" custScaleX="111910" custScaleY="175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2D2F-C8BE-4776-9394-39965EEC07A5}" type="pres">
      <dgm:prSet presAssocID="{15657120-33D7-4EA9-A8CB-34BA40EB82E4}" presName="negativeSpace" presStyleCnt="0"/>
      <dgm:spPr/>
    </dgm:pt>
    <dgm:pt modelId="{22F8FDEB-A3DB-4CFC-A697-86634EFF132E}" type="pres">
      <dgm:prSet presAssocID="{15657120-33D7-4EA9-A8CB-34BA40EB82E4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FF99FF"/>
          </a:solidFill>
        </a:ln>
      </dgm:spPr>
    </dgm:pt>
    <dgm:pt modelId="{8AA4A78A-7245-40D7-A895-83F761FBDFEF}" type="pres">
      <dgm:prSet presAssocID="{ACDBED98-FCC1-4686-8B2F-B4EDE67F6B1D}" presName="spaceBetweenRectangles" presStyleCnt="0"/>
      <dgm:spPr/>
    </dgm:pt>
    <dgm:pt modelId="{B577465E-4CBD-4B4F-9B47-02E950CC4667}" type="pres">
      <dgm:prSet presAssocID="{678FBA96-D47D-449A-8EBF-F2BC1BD48BB8}" presName="parentLin" presStyleCnt="0"/>
      <dgm:spPr/>
    </dgm:pt>
    <dgm:pt modelId="{C372CD3C-DD44-4F5C-8D4C-20543EB19187}" type="pres">
      <dgm:prSet presAssocID="{678FBA96-D47D-449A-8EBF-F2BC1BD48BB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7CAEC57-6B18-4B44-A2B8-57C16B9BB87E}" type="pres">
      <dgm:prSet presAssocID="{678FBA96-D47D-449A-8EBF-F2BC1BD48BB8}" presName="parentText" presStyleLbl="node1" presStyleIdx="3" presStyleCnt="4" custScaleX="1118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D3A13-F3BE-444A-84C9-050CF237F802}" type="pres">
      <dgm:prSet presAssocID="{678FBA96-D47D-449A-8EBF-F2BC1BD48BB8}" presName="negativeSpace" presStyleCnt="0"/>
      <dgm:spPr/>
    </dgm:pt>
    <dgm:pt modelId="{28490704-D6B7-4596-9E6C-E6500A950F29}" type="pres">
      <dgm:prSet presAssocID="{678FBA96-D47D-449A-8EBF-F2BC1BD48BB8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FFFF66"/>
          </a:solidFill>
        </a:ln>
      </dgm:spPr>
    </dgm:pt>
  </dgm:ptLst>
  <dgm:cxnLst>
    <dgm:cxn modelId="{BE9165D4-B148-4AEF-BF26-D34D3B917516}" srcId="{FF759A8A-AB81-4322-8C3C-E10841900989}" destId="{15657120-33D7-4EA9-A8CB-34BA40EB82E4}" srcOrd="2" destOrd="0" parTransId="{F865A1E1-E6BA-4E84-A66F-2886464DFE30}" sibTransId="{ACDBED98-FCC1-4686-8B2F-B4EDE67F6B1D}"/>
    <dgm:cxn modelId="{FEB68189-8337-4F36-BA06-26D95021B090}" type="presOf" srcId="{44AFACCB-DD0C-459F-A00C-186563F961BD}" destId="{4CEF992D-1343-4936-9811-B5114DA2DC33}" srcOrd="1" destOrd="0" presId="urn:microsoft.com/office/officeart/2005/8/layout/list1"/>
    <dgm:cxn modelId="{7F75C62A-A00B-4FAD-9B8C-6FC3557E52DB}" type="presOf" srcId="{544A0B76-56D3-428E-A8C4-8CEA1D946BC9}" destId="{489D96B6-DFA2-49F2-997C-BA1C7965DC20}" srcOrd="1" destOrd="0" presId="urn:microsoft.com/office/officeart/2005/8/layout/list1"/>
    <dgm:cxn modelId="{269E7B45-944E-4101-8C89-92BA9FFC04E7}" type="presOf" srcId="{44AFACCB-DD0C-459F-A00C-186563F961BD}" destId="{1DAD7324-B0A4-41D0-B38C-E4532BDC697D}" srcOrd="0" destOrd="0" presId="urn:microsoft.com/office/officeart/2005/8/layout/list1"/>
    <dgm:cxn modelId="{0CA3491E-7962-4172-A752-40F07B29F548}" type="presOf" srcId="{15657120-33D7-4EA9-A8CB-34BA40EB82E4}" destId="{D0BDB154-90F8-4446-9970-B01C5D5CA716}" srcOrd="1" destOrd="0" presId="urn:microsoft.com/office/officeart/2005/8/layout/list1"/>
    <dgm:cxn modelId="{2CF886AB-83DA-4DF3-8CB7-4E9C6BB9A649}" srcId="{FF759A8A-AB81-4322-8C3C-E10841900989}" destId="{544A0B76-56D3-428E-A8C4-8CEA1D946BC9}" srcOrd="0" destOrd="0" parTransId="{C8BC37F8-DFAD-4AB3-8E14-16BA8094C035}" sibTransId="{50C56001-912B-4629-89A8-723F0CFAA8AC}"/>
    <dgm:cxn modelId="{60686EBC-A487-49D0-BCB5-C01B7A7A4CE0}" type="presOf" srcId="{15657120-33D7-4EA9-A8CB-34BA40EB82E4}" destId="{D43FE9A0-2688-4B04-A5A6-8E23D96AD3D8}" srcOrd="0" destOrd="0" presId="urn:microsoft.com/office/officeart/2005/8/layout/list1"/>
    <dgm:cxn modelId="{04E06439-757B-44CC-8695-693BE8972AC7}" type="presOf" srcId="{678FBA96-D47D-449A-8EBF-F2BC1BD48BB8}" destId="{C372CD3C-DD44-4F5C-8D4C-20543EB19187}" srcOrd="0" destOrd="0" presId="urn:microsoft.com/office/officeart/2005/8/layout/list1"/>
    <dgm:cxn modelId="{E94C26BF-9DE3-4E53-B14D-C10B78E86431}" type="presOf" srcId="{544A0B76-56D3-428E-A8C4-8CEA1D946BC9}" destId="{6BFBA50E-4FBD-4137-8969-F31122FB39AF}" srcOrd="0" destOrd="0" presId="urn:microsoft.com/office/officeart/2005/8/layout/list1"/>
    <dgm:cxn modelId="{E450343B-5F49-4485-B450-72D4E291007F}" srcId="{FF759A8A-AB81-4322-8C3C-E10841900989}" destId="{678FBA96-D47D-449A-8EBF-F2BC1BD48BB8}" srcOrd="3" destOrd="0" parTransId="{467ADFBE-8DD8-4C1D-8C55-713A420FDB3A}" sibTransId="{8B447E01-1EEE-4DEC-9EB4-E1969CC97026}"/>
    <dgm:cxn modelId="{E951BF33-3416-48C2-A03D-E3F814171DDA}" srcId="{FF759A8A-AB81-4322-8C3C-E10841900989}" destId="{44AFACCB-DD0C-459F-A00C-186563F961BD}" srcOrd="1" destOrd="0" parTransId="{52FE969E-F990-47D4-B850-64356E19F6AF}" sibTransId="{ADD160E7-CA8F-4768-A6EA-9262288AF3A4}"/>
    <dgm:cxn modelId="{4023D447-1458-4561-B9A7-2FCCAF05DCD2}" type="presOf" srcId="{678FBA96-D47D-449A-8EBF-F2BC1BD48BB8}" destId="{27CAEC57-6B18-4B44-A2B8-57C16B9BB87E}" srcOrd="1" destOrd="0" presId="urn:microsoft.com/office/officeart/2005/8/layout/list1"/>
    <dgm:cxn modelId="{DC346C4F-222B-4256-9ABC-029ABF9198CE}" type="presOf" srcId="{FF759A8A-AB81-4322-8C3C-E10841900989}" destId="{29C0F030-B040-42EB-B412-6C34CA8E7814}" srcOrd="0" destOrd="0" presId="urn:microsoft.com/office/officeart/2005/8/layout/list1"/>
    <dgm:cxn modelId="{FC8CDDE1-E316-4AEA-9134-04B853CB1086}" type="presParOf" srcId="{29C0F030-B040-42EB-B412-6C34CA8E7814}" destId="{A545D9D4-3701-4541-A5DC-7A0CC57C2824}" srcOrd="0" destOrd="0" presId="urn:microsoft.com/office/officeart/2005/8/layout/list1"/>
    <dgm:cxn modelId="{D6DB4166-9269-4E76-A302-9408CC763184}" type="presParOf" srcId="{A545D9D4-3701-4541-A5DC-7A0CC57C2824}" destId="{6BFBA50E-4FBD-4137-8969-F31122FB39AF}" srcOrd="0" destOrd="0" presId="urn:microsoft.com/office/officeart/2005/8/layout/list1"/>
    <dgm:cxn modelId="{64C726FA-92AC-41D2-91C5-9F210F8351D6}" type="presParOf" srcId="{A545D9D4-3701-4541-A5DC-7A0CC57C2824}" destId="{489D96B6-DFA2-49F2-997C-BA1C7965DC20}" srcOrd="1" destOrd="0" presId="urn:microsoft.com/office/officeart/2005/8/layout/list1"/>
    <dgm:cxn modelId="{7498C85E-8A6E-4C07-8F3D-0CDE691156DC}" type="presParOf" srcId="{29C0F030-B040-42EB-B412-6C34CA8E7814}" destId="{72369004-345B-4EC0-8076-94D5EE3B1144}" srcOrd="1" destOrd="0" presId="urn:microsoft.com/office/officeart/2005/8/layout/list1"/>
    <dgm:cxn modelId="{FF0A0456-7599-4819-AB9E-93CB2A4406C4}" type="presParOf" srcId="{29C0F030-B040-42EB-B412-6C34CA8E7814}" destId="{3EDAC3F7-4AE0-4773-BCDA-DADDD4F53B96}" srcOrd="2" destOrd="0" presId="urn:microsoft.com/office/officeart/2005/8/layout/list1"/>
    <dgm:cxn modelId="{896F8682-762D-4CB1-9965-59E0D3D210F5}" type="presParOf" srcId="{29C0F030-B040-42EB-B412-6C34CA8E7814}" destId="{9B8B63BC-5FE3-4212-BEAA-CF284EB72DEF}" srcOrd="3" destOrd="0" presId="urn:microsoft.com/office/officeart/2005/8/layout/list1"/>
    <dgm:cxn modelId="{CE229ED1-EBC1-40B7-938F-118F421BEC8A}" type="presParOf" srcId="{29C0F030-B040-42EB-B412-6C34CA8E7814}" destId="{C646FF8D-6CC2-463F-A05D-C675E3838523}" srcOrd="4" destOrd="0" presId="urn:microsoft.com/office/officeart/2005/8/layout/list1"/>
    <dgm:cxn modelId="{EBAD8716-6B06-4EBB-BF0C-C21B696FCAA2}" type="presParOf" srcId="{C646FF8D-6CC2-463F-A05D-C675E3838523}" destId="{1DAD7324-B0A4-41D0-B38C-E4532BDC697D}" srcOrd="0" destOrd="0" presId="urn:microsoft.com/office/officeart/2005/8/layout/list1"/>
    <dgm:cxn modelId="{C8747D60-0D81-42D2-A7A7-33BE7DF1E22E}" type="presParOf" srcId="{C646FF8D-6CC2-463F-A05D-C675E3838523}" destId="{4CEF992D-1343-4936-9811-B5114DA2DC33}" srcOrd="1" destOrd="0" presId="urn:microsoft.com/office/officeart/2005/8/layout/list1"/>
    <dgm:cxn modelId="{6F78DC7A-CB9A-40AF-95BD-87BDAD2E965D}" type="presParOf" srcId="{29C0F030-B040-42EB-B412-6C34CA8E7814}" destId="{A28CF0D3-6332-466E-AAA4-3BB966447C10}" srcOrd="5" destOrd="0" presId="urn:microsoft.com/office/officeart/2005/8/layout/list1"/>
    <dgm:cxn modelId="{967A33E2-C816-44BF-8173-E1C60ED867A8}" type="presParOf" srcId="{29C0F030-B040-42EB-B412-6C34CA8E7814}" destId="{5D765A9C-9A8D-4D8A-81A8-CE34F9A6EFD2}" srcOrd="6" destOrd="0" presId="urn:microsoft.com/office/officeart/2005/8/layout/list1"/>
    <dgm:cxn modelId="{696DDB62-AD8C-4F56-9D3A-EAA21520CBCD}" type="presParOf" srcId="{29C0F030-B040-42EB-B412-6C34CA8E7814}" destId="{74435F69-935E-4B68-AC97-40CE5C73E624}" srcOrd="7" destOrd="0" presId="urn:microsoft.com/office/officeart/2005/8/layout/list1"/>
    <dgm:cxn modelId="{10BB24D8-8A60-4573-9F6C-D54FEB1C6F65}" type="presParOf" srcId="{29C0F030-B040-42EB-B412-6C34CA8E7814}" destId="{4724016D-1594-471F-98D8-7F2FAF030505}" srcOrd="8" destOrd="0" presId="urn:microsoft.com/office/officeart/2005/8/layout/list1"/>
    <dgm:cxn modelId="{A302E2AD-3F0C-4F61-968A-79425C345E57}" type="presParOf" srcId="{4724016D-1594-471F-98D8-7F2FAF030505}" destId="{D43FE9A0-2688-4B04-A5A6-8E23D96AD3D8}" srcOrd="0" destOrd="0" presId="urn:microsoft.com/office/officeart/2005/8/layout/list1"/>
    <dgm:cxn modelId="{1DCECFEE-9779-4B03-B072-C245E2161752}" type="presParOf" srcId="{4724016D-1594-471F-98D8-7F2FAF030505}" destId="{D0BDB154-90F8-4446-9970-B01C5D5CA716}" srcOrd="1" destOrd="0" presId="urn:microsoft.com/office/officeart/2005/8/layout/list1"/>
    <dgm:cxn modelId="{39BC4095-9DF0-42F5-B974-B60C2924FE2F}" type="presParOf" srcId="{29C0F030-B040-42EB-B412-6C34CA8E7814}" destId="{BFDF2D2F-C8BE-4776-9394-39965EEC07A5}" srcOrd="9" destOrd="0" presId="urn:microsoft.com/office/officeart/2005/8/layout/list1"/>
    <dgm:cxn modelId="{AE5A4F48-0261-4BBC-9BC4-094D5685BE40}" type="presParOf" srcId="{29C0F030-B040-42EB-B412-6C34CA8E7814}" destId="{22F8FDEB-A3DB-4CFC-A697-86634EFF132E}" srcOrd="10" destOrd="0" presId="urn:microsoft.com/office/officeart/2005/8/layout/list1"/>
    <dgm:cxn modelId="{23E2707A-1B17-4F83-B18F-17A062C92117}" type="presParOf" srcId="{29C0F030-B040-42EB-B412-6C34CA8E7814}" destId="{8AA4A78A-7245-40D7-A895-83F761FBDFEF}" srcOrd="11" destOrd="0" presId="urn:microsoft.com/office/officeart/2005/8/layout/list1"/>
    <dgm:cxn modelId="{47EE889C-CE29-4FDF-A731-5DF358B7C8B6}" type="presParOf" srcId="{29C0F030-B040-42EB-B412-6C34CA8E7814}" destId="{B577465E-4CBD-4B4F-9B47-02E950CC4667}" srcOrd="12" destOrd="0" presId="urn:microsoft.com/office/officeart/2005/8/layout/list1"/>
    <dgm:cxn modelId="{99D280CF-64B1-431B-94F3-1662168938F3}" type="presParOf" srcId="{B577465E-4CBD-4B4F-9B47-02E950CC4667}" destId="{C372CD3C-DD44-4F5C-8D4C-20543EB19187}" srcOrd="0" destOrd="0" presId="urn:microsoft.com/office/officeart/2005/8/layout/list1"/>
    <dgm:cxn modelId="{FBF47E56-E260-4416-BB11-D6C110DA898A}" type="presParOf" srcId="{B577465E-4CBD-4B4F-9B47-02E950CC4667}" destId="{27CAEC57-6B18-4B44-A2B8-57C16B9BB87E}" srcOrd="1" destOrd="0" presId="urn:microsoft.com/office/officeart/2005/8/layout/list1"/>
    <dgm:cxn modelId="{91AF2924-1073-41E0-8ACE-940F468F9B47}" type="presParOf" srcId="{29C0F030-B040-42EB-B412-6C34CA8E7814}" destId="{B35D3A13-F3BE-444A-84C9-050CF237F802}" srcOrd="13" destOrd="0" presId="urn:microsoft.com/office/officeart/2005/8/layout/list1"/>
    <dgm:cxn modelId="{466F7174-659B-4BD6-BB0D-E698B17FD8B7}" type="presParOf" srcId="{29C0F030-B040-42EB-B412-6C34CA8E7814}" destId="{28490704-D6B7-4596-9E6C-E6500A950F2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EED17-B265-47CB-9AA6-1AC51E1B168F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rgbClr val="33CC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фільтрів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7000"/>
        <a:ext cx="1904999" cy="1143000"/>
      </dsp:txXfrm>
    </dsp:sp>
    <dsp:sp modelId="{7B75F833-DEE1-4028-AA88-02F9482D81C4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rgbClr val="8F8F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канальних </a:t>
          </a:r>
          <a:r>
            <a:rPr lang="uk-UA" altLang="en-US" sz="20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кодеків</a:t>
          </a:r>
          <a:endParaRPr lang="uk-UA" altLang="en-US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5500" y="127000"/>
        <a:ext cx="1904999" cy="1143000"/>
      </dsp:txXfrm>
    </dsp:sp>
    <dsp:sp modelId="{4FB6AFFD-B69B-4C1E-8A01-6631864B0B94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rgbClr val="6666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модулів синхронізації</a:t>
          </a:r>
          <a:endParaRPr lang="uk-UA" altLang="en-US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1000" y="127000"/>
        <a:ext cx="1904999" cy="1143000"/>
      </dsp:txXfrm>
    </dsp:sp>
    <dsp:sp modelId="{E52A9378-C470-4052-935A-A1EF58BCFF3F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демодуляторів</a:t>
          </a:r>
          <a:endParaRPr lang="uk-UA" altLang="en-US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60500"/>
        <a:ext cx="1904999" cy="1143000"/>
      </dsp:txXfrm>
    </dsp:sp>
    <dsp:sp modelId="{8737E233-04B2-4B9A-8929-8829F165A6EF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еквалайзерів</a:t>
          </a:r>
          <a:endParaRPr lang="uk-UA" altLang="en-US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5500" y="1460500"/>
        <a:ext cx="1904999" cy="1143000"/>
      </dsp:txXfrm>
    </dsp:sp>
    <dsp:sp modelId="{67AB1F0A-A91A-4730-B25E-DA8FEA936B77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rgbClr val="7DFFBE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голосових </a:t>
          </a:r>
          <a:r>
            <a:rPr lang="uk-UA" altLang="en-US" sz="2000" kern="1200" dirty="0" err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кодеків</a:t>
          </a:r>
          <a:endParaRPr lang="uk-UA" altLang="en-US" sz="200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1000" y="1460500"/>
        <a:ext cx="1904999" cy="1143000"/>
      </dsp:txXfrm>
    </dsp:sp>
    <dsp:sp modelId="{F40E7B8F-062C-4852-8875-0C0F119DD491}">
      <dsp:nvSpPr>
        <dsp:cNvPr id="0" name=""/>
        <dsp:cNvSpPr/>
      </dsp:nvSpPr>
      <dsp:spPr>
        <a:xfrm>
          <a:off x="815749" y="2793999"/>
          <a:ext cx="1904999" cy="1143000"/>
        </a:xfrm>
        <a:prstGeom prst="rect">
          <a:avLst/>
        </a:prstGeom>
        <a:solidFill>
          <a:srgbClr val="FFFF6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декодерів</a:t>
          </a:r>
        </a:p>
      </dsp:txBody>
      <dsp:txXfrm>
        <a:off x="815749" y="2793999"/>
        <a:ext cx="1904999" cy="1143000"/>
      </dsp:txXfrm>
    </dsp:sp>
    <dsp:sp modelId="{E48745CA-0EA8-4F91-AFBD-3CBC9B95ADF5}">
      <dsp:nvSpPr>
        <dsp:cNvPr id="0" name=""/>
        <dsp:cNvSpPr/>
      </dsp:nvSpPr>
      <dsp:spPr>
        <a:xfrm>
          <a:off x="2911249" y="2793999"/>
          <a:ext cx="2369000" cy="1143000"/>
        </a:xfrm>
        <a:prstGeom prst="rect">
          <a:avLst/>
        </a:prstGeom>
        <a:solidFill>
          <a:srgbClr val="FF99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en-US" sz="2000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інших елементів, необхідних для створення радіосистем</a:t>
          </a:r>
        </a:p>
      </dsp:txBody>
      <dsp:txXfrm>
        <a:off x="2911249" y="2793999"/>
        <a:ext cx="2369000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F051A-10FF-4F51-B5E0-276FD627F1C6}">
      <dsp:nvSpPr>
        <dsp:cNvPr id="0" name=""/>
        <dsp:cNvSpPr/>
      </dsp:nvSpPr>
      <dsp:spPr>
        <a:xfrm rot="5400000">
          <a:off x="4155874" y="-1429269"/>
          <a:ext cx="1844135" cy="5115330"/>
        </a:xfrm>
        <a:prstGeom prst="round2SameRect">
          <a:avLst/>
        </a:prstGeom>
        <a:solidFill>
          <a:srgbClr val="33CC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графи, через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які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протікають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дані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Вузли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такого графа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називаються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блоками , а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дані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протікають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 ребрах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20277" y="296351"/>
        <a:ext cx="5025307" cy="1664089"/>
      </dsp:txXfrm>
    </dsp:sp>
    <dsp:sp modelId="{E6857AC1-0E45-4F8C-B111-2E87DA6E5253}">
      <dsp:nvSpPr>
        <dsp:cNvPr id="0" name=""/>
        <dsp:cNvSpPr/>
      </dsp:nvSpPr>
      <dsp:spPr>
        <a:xfrm>
          <a:off x="357096" y="453"/>
          <a:ext cx="2163180" cy="2255884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Графи потоку</a:t>
          </a:r>
          <a:endParaRPr lang="ru-RU" sz="4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694" y="106051"/>
        <a:ext cx="1951984" cy="2044688"/>
      </dsp:txXfrm>
    </dsp:sp>
    <dsp:sp modelId="{45A626C4-F400-4944-84AE-49AA58E8477A}">
      <dsp:nvSpPr>
        <dsp:cNvPr id="0" name=""/>
        <dsp:cNvSpPr/>
      </dsp:nvSpPr>
      <dsp:spPr>
        <a:xfrm rot="5400000">
          <a:off x="3856012" y="1328566"/>
          <a:ext cx="2443858" cy="5115330"/>
        </a:xfrm>
        <a:prstGeom prst="round2SameRect">
          <a:avLst/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Будь-яка реальна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обробка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сигналу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здійснюється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блоках.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Кожен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блок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виконує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точно одну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операцію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- таким чином GNU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Radio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залишається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модульним</a:t>
          </a:r>
          <a:r>
            <a:rPr lang="ru-RU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і </a:t>
          </a:r>
          <a:r>
            <a:rPr lang="ru-RU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гнучким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20277" y="2783601"/>
        <a:ext cx="4996031" cy="2205260"/>
      </dsp:txXfrm>
    </dsp:sp>
    <dsp:sp modelId="{F5A14C48-F9AA-4E9A-90BA-D4588D6F6B42}">
      <dsp:nvSpPr>
        <dsp:cNvPr id="0" name=""/>
        <dsp:cNvSpPr/>
      </dsp:nvSpPr>
      <dsp:spPr>
        <a:xfrm>
          <a:off x="357096" y="2444447"/>
          <a:ext cx="2163180" cy="2883568"/>
        </a:xfrm>
        <a:prstGeom prst="roundRect">
          <a:avLst/>
        </a:prstGeom>
        <a:solidFill>
          <a:srgbClr val="FFCC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Блоки</a:t>
          </a:r>
          <a:endParaRPr lang="ru-RU" sz="4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694" y="2550045"/>
        <a:ext cx="1951984" cy="2672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C3F7-4AE0-4773-BCDA-DADDD4F53B96}">
      <dsp:nvSpPr>
        <dsp:cNvPr id="0" name=""/>
        <dsp:cNvSpPr/>
      </dsp:nvSpPr>
      <dsp:spPr>
        <a:xfrm>
          <a:off x="0" y="453550"/>
          <a:ext cx="86372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D96B6-DFA2-49F2-997C-BA1C7965DC20}">
      <dsp:nvSpPr>
        <dsp:cNvPr id="0" name=""/>
        <dsp:cNvSpPr/>
      </dsp:nvSpPr>
      <dsp:spPr>
        <a:xfrm>
          <a:off x="431863" y="84550"/>
          <a:ext cx="6762920" cy="738000"/>
        </a:xfrm>
        <a:prstGeom prst="roundRect">
          <a:avLst/>
        </a:prstGeom>
        <a:solidFill>
          <a:srgbClr val="6666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28" tIns="0" rIns="22852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Вся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обробка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сигналу в GNU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Radio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здійснюється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за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допомогою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графів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потоку.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889" y="120576"/>
        <a:ext cx="6690868" cy="665948"/>
      </dsp:txXfrm>
    </dsp:sp>
    <dsp:sp modelId="{5D765A9C-9A8D-4D8A-81A8-CE34F9A6EFD2}">
      <dsp:nvSpPr>
        <dsp:cNvPr id="0" name=""/>
        <dsp:cNvSpPr/>
      </dsp:nvSpPr>
      <dsp:spPr>
        <a:xfrm>
          <a:off x="0" y="2216208"/>
          <a:ext cx="86372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F992D-1343-4936-9811-B5114DA2DC33}">
      <dsp:nvSpPr>
        <dsp:cNvPr id="0" name=""/>
        <dsp:cNvSpPr/>
      </dsp:nvSpPr>
      <dsp:spPr>
        <a:xfrm>
          <a:off x="431863" y="1218550"/>
          <a:ext cx="6766124" cy="1366657"/>
        </a:xfrm>
        <a:prstGeom prst="roundRect">
          <a:avLst/>
        </a:prstGeom>
        <a:solidFill>
          <a:srgbClr val="33CC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28" tIns="0" rIns="22852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Граф потоку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складається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з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блоків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Блок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виконує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одну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операцію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обробки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сигналу,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таку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як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фільтрування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додавання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сигналів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перетворення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декодування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апаратний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доступ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або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багато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інших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578" y="1285265"/>
        <a:ext cx="6632694" cy="1233227"/>
      </dsp:txXfrm>
    </dsp:sp>
    <dsp:sp modelId="{22F8FDEB-A3DB-4CFC-A697-86634EFF132E}">
      <dsp:nvSpPr>
        <dsp:cNvPr id="0" name=""/>
        <dsp:cNvSpPr/>
      </dsp:nvSpPr>
      <dsp:spPr>
        <a:xfrm>
          <a:off x="0" y="3909635"/>
          <a:ext cx="86372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DB154-90F8-4446-9970-B01C5D5CA716}">
      <dsp:nvSpPr>
        <dsp:cNvPr id="0" name=""/>
        <dsp:cNvSpPr/>
      </dsp:nvSpPr>
      <dsp:spPr>
        <a:xfrm>
          <a:off x="431863" y="2981208"/>
          <a:ext cx="6766185" cy="1297426"/>
        </a:xfrm>
        <a:prstGeom prst="roundRect">
          <a:avLst/>
        </a:prstGeom>
        <a:solidFill>
          <a:srgbClr val="FF99FF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28" tIns="0" rIns="22852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Дані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передаються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між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блоками в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різних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форматах,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комлексних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чи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дійсних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цілих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чисел, чисел з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плаваючою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комою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або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в основному будь-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якого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типу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даних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який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можете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визначити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198" y="3044543"/>
        <a:ext cx="6639515" cy="1170756"/>
      </dsp:txXfrm>
    </dsp:sp>
    <dsp:sp modelId="{28490704-D6B7-4596-9E6C-E6500A950F29}">
      <dsp:nvSpPr>
        <dsp:cNvPr id="0" name=""/>
        <dsp:cNvSpPr/>
      </dsp:nvSpPr>
      <dsp:spPr>
        <a:xfrm>
          <a:off x="0" y="5043635"/>
          <a:ext cx="86372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AEC57-6B18-4B44-A2B8-57C16B9BB87E}">
      <dsp:nvSpPr>
        <dsp:cNvPr id="0" name=""/>
        <dsp:cNvSpPr/>
      </dsp:nvSpPr>
      <dsp:spPr>
        <a:xfrm>
          <a:off x="431863" y="4674635"/>
          <a:ext cx="6762920" cy="738000"/>
        </a:xfrm>
        <a:prstGeom prst="roundRect">
          <a:avLst/>
        </a:prstGeom>
        <a:solidFill>
          <a:srgbClr val="FFFF6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528" tIns="0" rIns="22852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Кожен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граф потоку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потребує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щонайменше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одного стоку та </a:t>
          </a:r>
          <a:r>
            <a:rPr lang="ru-RU" sz="2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джерела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889" y="4710661"/>
        <a:ext cx="669086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0F47F8-F6FC-4965-BB1B-50DAC2BDB855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DA7751-BBAF-4001-961A-61B2628453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DCB6069-5A4F-4A7E-9ADC-77068A7C4301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E19519-4EA2-4AA7-A8F0-F07FE0520FB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A99F-175D-492C-8689-0EB9BE568D3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7158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1474-672A-40E0-8EED-7C44B79D0F3F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5835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DFD89-FBF7-4AC2-B978-50CD04A709C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27440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E1318-1060-4057-B4C5-E0CC561EB544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8844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EAD9-533D-400B-8210-EF8CFB796D90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75102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DC563-753D-4A62-AA14-DE60DB8F39C5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482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6999F-A914-46F7-98CE-1D5188E9FBA0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6313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DDC09-9277-4F9D-9937-73562F5841BF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72869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C05A2-7AEF-4838-B9A6-AE18A2EDC129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93748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AE4F8-6CF9-46CA-9C6C-8AE07126C6DE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94041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95200-A437-48EB-B0C9-F351E709F855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93825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6079-5FC6-424D-B4F9-5352F37E6178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98910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7263D-CBD4-4436-95BF-B14D6D6F1839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0584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текста</a:t>
            </a:r>
          </a:p>
          <a:p>
            <a:pPr lvl="1"/>
            <a:r>
              <a:rPr lang="en-US" altLang="uk-UA" smtClean="0"/>
              <a:t>Второй уровень</a:t>
            </a:r>
          </a:p>
          <a:p>
            <a:pPr lvl="2"/>
            <a:r>
              <a:rPr lang="en-US" altLang="uk-UA" smtClean="0"/>
              <a:t>Третий уровень</a:t>
            </a:r>
          </a:p>
          <a:p>
            <a:pPr lvl="3"/>
            <a:r>
              <a:rPr lang="en-US" altLang="uk-UA" smtClean="0"/>
              <a:t>Четвертый уровень</a:t>
            </a:r>
          </a:p>
          <a:p>
            <a:pPr lvl="4"/>
            <a:r>
              <a:rPr lang="en-US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4FEEA4-3A14-4F12-AC04-11E9C7FB2985}" type="slidenum">
              <a:rPr lang="en-US" altLang="uk-UA"/>
              <a:pPr>
                <a:defRPr/>
              </a:pPr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sin.net/images/stories/SDR/GNUradio-main-types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subTitle" idx="4294967295"/>
          </p:nvPr>
        </p:nvSpPr>
        <p:spPr>
          <a:xfrm>
            <a:off x="323850" y="1557338"/>
            <a:ext cx="8820150" cy="3001962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uk-UA" sz="2200" b="1" dirty="0" smtClean="0">
              <a:solidFill>
                <a:srgbClr val="99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uk-UA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Лекція. </a:t>
            </a:r>
            <a:r>
              <a:rPr lang="ru-RU" altLang="uk-UA" sz="2400" b="1" cap="all" dirty="0" smtClean="0">
                <a:solidFill>
                  <a:srgbClr val="FF0000"/>
                </a:solidFill>
                <a:cs typeface="Arial" panose="020B0604020202020204" pitchFamily="34" charset="0"/>
              </a:rPr>
              <a:t>платформа </a:t>
            </a:r>
            <a:r>
              <a:rPr lang="ru-RU" altLang="uk-UA" sz="2400" b="1" cap="all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цифрової</a:t>
            </a:r>
            <a:r>
              <a:rPr lang="ru-RU" altLang="uk-UA" sz="2400" b="1" cap="all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cap="all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обробки</a:t>
            </a:r>
            <a:r>
              <a:rPr lang="ru-RU" altLang="uk-UA" sz="2400" b="1" cap="all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uk-UA" sz="2400" b="1" cap="all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сигналів</a:t>
            </a:r>
            <a:r>
              <a:rPr lang="en-US" altLang="uk-UA" sz="2400" b="1" cap="all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uk-UA" b="1" cap="all" dirty="0" smtClean="0">
                <a:solidFill>
                  <a:srgbClr val="FF0000"/>
                </a:solidFill>
                <a:cs typeface="Arial" panose="020B0604020202020204" pitchFamily="34" charset="0"/>
              </a:rPr>
              <a:t>GNU RADIO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uk-UA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uk-UA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кандидат технічних наук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доцент Дубина О.Ф.</a:t>
            </a:r>
          </a:p>
          <a:p>
            <a:pPr marL="0" indent="0" algn="ctr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667000" y="6092825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</p:txBody>
      </p:sp>
      <p:sp>
        <p:nvSpPr>
          <p:cNvPr id="5" name="Text Box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2988" y="188913"/>
            <a:ext cx="7343775" cy="863600"/>
          </a:xfrm>
          <a:noFill/>
        </p:spPr>
        <p:txBody>
          <a:bodyPr>
            <a:normAutofit fontScale="90000"/>
          </a:bodyPr>
          <a:lstStyle/>
          <a:p>
            <a:pPr algn="ctr" defTabSz="762000"/>
            <a:r>
              <a:rPr lang="uk-UA" alt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Державний університет «Житомирська політехніка»</a:t>
            </a:r>
            <a:br>
              <a:rPr lang="uk-UA" alt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uk-UA" alt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Кафедра комп’ютерних технологій у медицині та телекомунікаціях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8576598" y="6367935"/>
            <a:ext cx="567403" cy="4900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noProof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Елементи та частота дискретизації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_1110.jpg" descr="image_111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3855368" cy="2088232"/>
          </a:xfrm>
          <a:prstGeom prst="rect">
            <a:avLst/>
          </a:prstGeom>
        </p:spPr>
      </p:pic>
      <p:pic>
        <p:nvPicPr>
          <p:cNvPr id="5" name="image_1114.jpg" descr="image_111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536" y="3861048"/>
            <a:ext cx="3783360" cy="2304256"/>
          </a:xfrm>
          <a:prstGeom prst="rect">
            <a:avLst/>
          </a:prstGeom>
        </p:spPr>
      </p:pic>
      <p:pic>
        <p:nvPicPr>
          <p:cNvPr id="7" name="image_1131.jpg" descr="image_113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2040" y="980728"/>
            <a:ext cx="3816424" cy="2232248"/>
          </a:xfrm>
          <a:prstGeom prst="rect">
            <a:avLst/>
          </a:prstGeom>
        </p:spPr>
      </p:pic>
      <p:pic>
        <p:nvPicPr>
          <p:cNvPr id="8" name="image_1175.jpg" descr="image_117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04048" y="3861048"/>
            <a:ext cx="376388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Елементи та частота дискретизації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_1179.jpg" descr="image_117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3619872" cy="2139106"/>
          </a:xfrm>
          <a:prstGeom prst="rect">
            <a:avLst/>
          </a:prstGeom>
        </p:spPr>
      </p:pic>
      <p:pic>
        <p:nvPicPr>
          <p:cNvPr id="10" name="image_1183.jpg" descr="image_118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3672408" cy="2664296"/>
          </a:xfrm>
          <a:prstGeom prst="rect">
            <a:avLst/>
          </a:prstGeom>
        </p:spPr>
      </p:pic>
      <p:pic>
        <p:nvPicPr>
          <p:cNvPr id="11" name="image_1187.jpg" descr="image_118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1960" y="1196752"/>
            <a:ext cx="4916016" cy="1728192"/>
          </a:xfrm>
          <a:prstGeom prst="rect">
            <a:avLst/>
          </a:prstGeom>
        </p:spPr>
      </p:pic>
      <p:pic>
        <p:nvPicPr>
          <p:cNvPr id="12" name="image_1192.jpg" descr="image_119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3968" y="4414232"/>
            <a:ext cx="4860032" cy="17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-27384"/>
            <a:ext cx="9144000" cy="57636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uk-UA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 блоки 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Companion </a:t>
            </a:r>
            <a:r>
              <a:rPr 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GRC)</a:t>
            </a:r>
            <a:endParaRPr lang="en-US" alt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52" y="548680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uk-UA" dirty="0" smtClean="0">
                <a:solidFill>
                  <a:srgbClr val="202124"/>
                </a:solidFill>
              </a:rPr>
              <a:t>	</a:t>
            </a:r>
            <a:r>
              <a:rPr lang="uk-UA" altLang="uk-UA" b="1" dirty="0" smtClean="0">
                <a:solidFill>
                  <a:srgbClr val="202124"/>
                </a:solidFill>
              </a:rPr>
              <a:t>Блоки</a:t>
            </a:r>
            <a:r>
              <a:rPr lang="uk-UA" altLang="uk-UA" b="1" dirty="0">
                <a:solidFill>
                  <a:srgbClr val="202124"/>
                </a:solidFill>
              </a:rPr>
              <a:t>, з яких будується проект, поділяються </a:t>
            </a:r>
            <a:r>
              <a:rPr lang="uk-UA" altLang="uk-UA" b="1" dirty="0" smtClean="0">
                <a:solidFill>
                  <a:srgbClr val="202124"/>
                </a:solidFill>
              </a:rPr>
              <a:t>на </a:t>
            </a:r>
            <a:r>
              <a:rPr lang="uk-UA" altLang="uk-UA" b="1" dirty="0">
                <a:solidFill>
                  <a:srgbClr val="202124"/>
                </a:solidFill>
              </a:rPr>
              <a:t>такі основні категорії</a:t>
            </a:r>
            <a:r>
              <a:rPr lang="uk-UA" altLang="uk-UA" b="1" dirty="0" smtClean="0">
                <a:solidFill>
                  <a:srgbClr val="202124"/>
                </a:solidFill>
              </a:rPr>
              <a:t>:</a:t>
            </a:r>
          </a:p>
          <a:p>
            <a:pPr lvl="0" algn="just"/>
            <a:endParaRPr lang="uk-UA" altLang="uk-UA" b="1" dirty="0" smtClean="0">
              <a:solidFill>
                <a:srgbClr val="202124"/>
              </a:solidFill>
            </a:endParaRPr>
          </a:p>
          <a:p>
            <a:pPr lvl="0" algn="ctr"/>
            <a:r>
              <a:rPr lang="uk-UA" altLang="uk-UA" b="1" dirty="0" smtClean="0">
                <a:solidFill>
                  <a:srgbClr val="FF0000"/>
                </a:solidFill>
              </a:rPr>
              <a:t>SOURCE</a:t>
            </a:r>
          </a:p>
          <a:p>
            <a:pPr lvl="0" algn="just"/>
            <a:r>
              <a:rPr lang="uk-UA" altLang="uk-UA" b="1" dirty="0">
                <a:solidFill>
                  <a:srgbClr val="FF0000"/>
                </a:solidFill>
              </a:rPr>
              <a:t>	</a:t>
            </a:r>
            <a:r>
              <a:rPr lang="uk-UA" altLang="uk-UA" dirty="0" smtClean="0">
                <a:solidFill>
                  <a:srgbClr val="202124"/>
                </a:solidFill>
              </a:rPr>
              <a:t>Джерело </a:t>
            </a:r>
            <a:r>
              <a:rPr lang="uk-UA" altLang="uk-UA" dirty="0">
                <a:solidFill>
                  <a:srgbClr val="202124"/>
                </a:solidFill>
              </a:rPr>
              <a:t>сигналу, служить постачальником цифрових даних, що представляють сигнал. Наприклад, це блоки </a:t>
            </a:r>
            <a:r>
              <a:rPr lang="uk-UA" altLang="uk-UA" dirty="0" err="1">
                <a:solidFill>
                  <a:srgbClr val="202124"/>
                </a:solidFill>
              </a:rPr>
              <a:t>osmocom</a:t>
            </a:r>
            <a:r>
              <a:rPr lang="uk-UA" altLang="uk-UA" dirty="0">
                <a:solidFill>
                  <a:srgbClr val="202124"/>
                </a:solidFill>
              </a:rPr>
              <a:t> </a:t>
            </a:r>
            <a:r>
              <a:rPr lang="uk-UA" altLang="uk-UA" dirty="0" err="1">
                <a:solidFill>
                  <a:srgbClr val="202124"/>
                </a:solidFill>
              </a:rPr>
              <a:t>Source</a:t>
            </a:r>
            <a:r>
              <a:rPr lang="uk-UA" altLang="uk-UA" dirty="0">
                <a:solidFill>
                  <a:srgbClr val="202124"/>
                </a:solidFill>
              </a:rPr>
              <a:t>, RTL-SDR </a:t>
            </a:r>
            <a:r>
              <a:rPr lang="uk-UA" altLang="uk-UA" dirty="0" err="1">
                <a:solidFill>
                  <a:srgbClr val="202124"/>
                </a:solidFill>
              </a:rPr>
              <a:t>Source</a:t>
            </a:r>
            <a:r>
              <a:rPr lang="uk-UA" altLang="uk-UA" dirty="0">
                <a:solidFill>
                  <a:srgbClr val="202124"/>
                </a:solidFill>
              </a:rPr>
              <a:t> (SDR-радіоприймачі), </a:t>
            </a:r>
            <a:r>
              <a:rPr lang="uk-UA" altLang="uk-UA" dirty="0" err="1">
                <a:solidFill>
                  <a:srgbClr val="202124"/>
                </a:solidFill>
              </a:rPr>
              <a:t>Signal</a:t>
            </a:r>
            <a:r>
              <a:rPr lang="uk-UA" altLang="uk-UA" dirty="0">
                <a:solidFill>
                  <a:srgbClr val="202124"/>
                </a:solidFill>
              </a:rPr>
              <a:t> </a:t>
            </a:r>
            <a:r>
              <a:rPr lang="uk-UA" altLang="uk-UA" dirty="0" err="1">
                <a:solidFill>
                  <a:srgbClr val="202124"/>
                </a:solidFill>
              </a:rPr>
              <a:t>Source</a:t>
            </a:r>
            <a:r>
              <a:rPr lang="uk-UA" altLang="uk-UA" dirty="0">
                <a:solidFill>
                  <a:srgbClr val="202124"/>
                </a:solidFill>
              </a:rPr>
              <a:t> (синтез періодичного сигналу), </a:t>
            </a:r>
            <a:r>
              <a:rPr lang="uk-UA" altLang="uk-UA" dirty="0" err="1">
                <a:solidFill>
                  <a:srgbClr val="202124"/>
                </a:solidFill>
              </a:rPr>
              <a:t>Wav</a:t>
            </a:r>
            <a:r>
              <a:rPr lang="uk-UA" altLang="uk-UA" dirty="0">
                <a:solidFill>
                  <a:srgbClr val="202124"/>
                </a:solidFill>
              </a:rPr>
              <a:t> </a:t>
            </a:r>
            <a:r>
              <a:rPr lang="uk-UA" altLang="uk-UA" dirty="0" err="1">
                <a:solidFill>
                  <a:srgbClr val="202124"/>
                </a:solidFill>
              </a:rPr>
              <a:t>File</a:t>
            </a:r>
            <a:r>
              <a:rPr lang="uk-UA" altLang="uk-UA" dirty="0">
                <a:solidFill>
                  <a:srgbClr val="202124"/>
                </a:solidFill>
              </a:rPr>
              <a:t> </a:t>
            </a:r>
            <a:r>
              <a:rPr lang="uk-UA" altLang="uk-UA" dirty="0" err="1">
                <a:solidFill>
                  <a:srgbClr val="202124"/>
                </a:solidFill>
              </a:rPr>
              <a:t>Source</a:t>
            </a:r>
            <a:r>
              <a:rPr lang="uk-UA" altLang="uk-UA" dirty="0">
                <a:solidFill>
                  <a:srgbClr val="202124"/>
                </a:solidFill>
              </a:rPr>
              <a:t> (дані зі стандартного WAV-файлу [5]), </a:t>
            </a:r>
            <a:r>
              <a:rPr lang="uk-UA" altLang="uk-UA" dirty="0" err="1">
                <a:solidFill>
                  <a:srgbClr val="202124"/>
                </a:solidFill>
              </a:rPr>
              <a:t>File</a:t>
            </a:r>
            <a:r>
              <a:rPr lang="uk-UA" altLang="uk-UA" dirty="0">
                <a:solidFill>
                  <a:srgbClr val="202124"/>
                </a:solidFill>
              </a:rPr>
              <a:t> </a:t>
            </a:r>
            <a:r>
              <a:rPr lang="uk-UA" altLang="uk-UA" dirty="0" err="1">
                <a:solidFill>
                  <a:srgbClr val="202124"/>
                </a:solidFill>
              </a:rPr>
              <a:t>Source</a:t>
            </a:r>
            <a:r>
              <a:rPr lang="uk-UA" altLang="uk-UA" dirty="0">
                <a:solidFill>
                  <a:srgbClr val="202124"/>
                </a:solidFill>
              </a:rPr>
              <a:t> (поточні дані з файлу), та т. д. Джерело сигналу має лише вихідний </a:t>
            </a:r>
            <a:r>
              <a:rPr lang="uk-UA" altLang="uk-UA" dirty="0" err="1">
                <a:solidFill>
                  <a:srgbClr val="202124"/>
                </a:solidFill>
              </a:rPr>
              <a:t>конектор</a:t>
            </a:r>
            <a:r>
              <a:rPr lang="uk-UA" altLang="uk-UA" dirty="0">
                <a:solidFill>
                  <a:srgbClr val="202124"/>
                </a:solidFill>
              </a:rPr>
              <a:t> (</a:t>
            </a:r>
            <a:r>
              <a:rPr lang="uk-UA" altLang="uk-UA" dirty="0" err="1">
                <a:solidFill>
                  <a:srgbClr val="202124"/>
                </a:solidFill>
              </a:rPr>
              <a:t>out</a:t>
            </a:r>
            <a:r>
              <a:rPr lang="uk-UA" altLang="uk-UA" dirty="0">
                <a:solidFill>
                  <a:srgbClr val="202124"/>
                </a:solidFill>
              </a:rPr>
              <a:t>), розташований у діаграмі праворуч від блоку.</a:t>
            </a:r>
            <a:r>
              <a:rPr lang="uk-UA" altLang="uk-UA" dirty="0"/>
              <a:t> </a:t>
            </a:r>
          </a:p>
        </p:txBody>
      </p:sp>
      <p:pic>
        <p:nvPicPr>
          <p:cNvPr id="6" name="Рисунок 5" descr="GNUradio RTL SDR Sour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52028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NUradio Signal Sourc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3762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NUradio File Sourc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312368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4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-27384"/>
            <a:ext cx="9144000" cy="57636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uk-UA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 блоки 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Companion </a:t>
            </a:r>
            <a:r>
              <a:rPr 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GRC)</a:t>
            </a:r>
            <a:endParaRPr lang="en-US" alt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52" y="548680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uk-UA" dirty="0" smtClean="0">
                <a:solidFill>
                  <a:srgbClr val="202124"/>
                </a:solidFill>
              </a:rPr>
              <a:t>	</a:t>
            </a:r>
            <a:r>
              <a:rPr lang="uk-UA" altLang="uk-UA" b="1" dirty="0" smtClean="0">
                <a:solidFill>
                  <a:srgbClr val="FF0000"/>
                </a:solidFill>
              </a:rPr>
              <a:t>SINK. </a:t>
            </a:r>
          </a:p>
          <a:p>
            <a:pPr lvl="0"/>
            <a:endParaRPr lang="uk-UA" altLang="uk-UA" dirty="0">
              <a:solidFill>
                <a:srgbClr val="202124"/>
              </a:solidFill>
              <a:latin typeface="inherit"/>
            </a:endParaRPr>
          </a:p>
          <a:p>
            <a:pPr lvl="0" algn="just"/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Отримувач сигналу, служить для кінцевої обробки даних, що приходять - наприклад для візуалізації або виведення у вигляді звуку на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audio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-карту PC. Прикладами можуть служити WX GUI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Waterfall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Sink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(відображення спектра у часі у вигляді водоспаду),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Scope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Sink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(осцилограма) тощо. Отримувач сигналу має тільки вхідний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конектор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), розташований у діаграмі праворуч від блоку.</a:t>
            </a:r>
            <a:r>
              <a:rPr lang="uk-UA" altLang="uk-UA" sz="600" dirty="0"/>
              <a:t> </a:t>
            </a:r>
            <a:endParaRPr lang="uk-UA" altLang="uk-UA" sz="1400" dirty="0"/>
          </a:p>
        </p:txBody>
      </p:sp>
      <p:pic>
        <p:nvPicPr>
          <p:cNvPr id="9" name="Рисунок 8" descr="GNUradio Audio Sin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944216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GNUradio WX GUI Scope Sin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088232" cy="1730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GNUradio WX GUI FFT Sin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1622"/>
            <a:ext cx="2304256" cy="2362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0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-27384"/>
            <a:ext cx="9144000" cy="57636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uk-UA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 блоки 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Companion </a:t>
            </a:r>
            <a:r>
              <a:rPr 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GRC)</a:t>
            </a:r>
            <a:endParaRPr lang="en-US" alt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52" y="799544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uk-UA" dirty="0" smtClean="0">
                <a:solidFill>
                  <a:srgbClr val="202124"/>
                </a:solidFill>
              </a:rPr>
              <a:t>	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uk-UA" altLang="uk-UA" b="1" dirty="0" smtClean="0">
                <a:solidFill>
                  <a:srgbClr val="FF0000"/>
                </a:solidFill>
              </a:rPr>
              <a:t>ПРОМІЖНІ БЛОКИ</a:t>
            </a:r>
          </a:p>
          <a:p>
            <a:pPr lvl="0"/>
            <a:endParaRPr lang="uk-UA" altLang="uk-UA" dirty="0">
              <a:solidFill>
                <a:srgbClr val="202124"/>
              </a:solidFill>
              <a:latin typeface="inherit"/>
            </a:endParaRPr>
          </a:p>
          <a:p>
            <a:pPr lvl="0"/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Проміжні блоки. Це фільтри, помножувачі, інтерполятори,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дециматри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і т. д. Служать для перетворення сигналів, і мають як вхідні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конектори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), так і вихідні (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out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).</a:t>
            </a:r>
            <a:r>
              <a:rPr lang="uk-UA" altLang="uk-UA" sz="600" dirty="0"/>
              <a:t> </a:t>
            </a:r>
            <a:endParaRPr lang="uk-UA" altLang="uk-UA" sz="1400" dirty="0"/>
          </a:p>
        </p:txBody>
      </p:sp>
      <p:pic>
        <p:nvPicPr>
          <p:cNvPr id="8" name="Рисунок 7" descr="GNUradio Low Pass Fil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2592288" cy="197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GNUradio Rational Resampl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2331318" cy="153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GNUradio WBFM Receiv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088232" cy="10660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526404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Блоки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Source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і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Sink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можуть бути в одному з 2 станів: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Enabled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(блок активний),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Disabled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(блок вимкнено, він не використовується в проекті). Проміжні блоки (через який проходить сигнал) також можуть бути в стані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Bypass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коли цей блок поводиться просто як лінія з'єднання входу з виходом, тобто обробка сигналу в блоці вимкнена.</a:t>
            </a:r>
            <a:r>
              <a:rPr lang="uk-UA" altLang="uk-UA" sz="600" dirty="0"/>
              <a:t> </a:t>
            </a:r>
            <a:endParaRPr lang="uk-UA" altLang="uk-UA" sz="1400" dirty="0"/>
          </a:p>
        </p:txBody>
      </p:sp>
    </p:spTree>
    <p:extLst>
      <p:ext uri="{BB962C8B-B14F-4D97-AF65-F5344CB8AC3E}">
        <p14:creationId xmlns:p14="http://schemas.microsoft.com/office/powerpoint/2010/main" val="1718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-27384"/>
            <a:ext cx="9144000" cy="57636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uk-UA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 блоки 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Companion </a:t>
            </a:r>
            <a:r>
              <a:rPr 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GRC)</a:t>
            </a:r>
            <a:endParaRPr lang="en-US" alt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52" y="749603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altLang="uk-UA" dirty="0" smtClean="0">
                <a:solidFill>
                  <a:srgbClr val="202124"/>
                </a:solidFill>
              </a:rPr>
              <a:t>	</a:t>
            </a:r>
            <a:r>
              <a:rPr lang="uk-UA" altLang="uk-UA" b="1" dirty="0" smtClean="0">
                <a:solidFill>
                  <a:srgbClr val="FF0000"/>
                </a:solidFill>
              </a:rPr>
              <a:t>ВІЗУАЛЬНІ КЕРУЮЧІ БЛОКИ</a:t>
            </a:r>
          </a:p>
          <a:p>
            <a:pPr lvl="0"/>
            <a:endParaRPr lang="uk-UA" altLang="uk-UA" b="1" dirty="0">
              <a:solidFill>
                <a:srgbClr val="FF0000"/>
              </a:solidFill>
            </a:endParaRPr>
          </a:p>
          <a:p>
            <a:pPr lvl="0" algn="just"/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Це двигуни (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слайдери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), які служать для плавного регулювання будь-якої величини (наприклад зміни частоти налаштування або рівня сигналу),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радіокнопки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галочки тощо (часто їх називають елементи GUI, або блоки GUI). Візуальні блоки управління не мають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коннекторів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вони просто створюють значення змінної для проекту GNU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Radio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lang="uk-UA" altLang="uk-UA" sz="600" dirty="0"/>
              <a:t> </a:t>
            </a:r>
            <a:endParaRPr lang="uk-UA" altLang="uk-UA" sz="1400" dirty="0"/>
          </a:p>
        </p:txBody>
      </p:sp>
      <p:pic>
        <p:nvPicPr>
          <p:cNvPr id="9" name="Рисунок 8" descr="GNUradio QT GUI Ran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2232248" cy="205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GNUradio QT GUI Choos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2520280" cy="27927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До візуальних блоків також можна віднести засоби відображення спектра (FFT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Sink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Frequency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Sink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 та форми сигналу (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Scope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Sink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). </a:t>
            </a:r>
            <a:endParaRPr lang="uk-UA" altLang="uk-UA" sz="1400" dirty="0"/>
          </a:p>
        </p:txBody>
      </p:sp>
    </p:spTree>
    <p:extLst>
      <p:ext uri="{BB962C8B-B14F-4D97-AF65-F5344CB8AC3E}">
        <p14:creationId xmlns:p14="http://schemas.microsoft.com/office/powerpoint/2010/main" val="28499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-27384"/>
            <a:ext cx="9144000" cy="57636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uk-UA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 блоки 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Companion </a:t>
            </a:r>
            <a:r>
              <a:rPr 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GRC)</a:t>
            </a:r>
            <a:endParaRPr lang="en-US" alt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52" y="548680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dirty="0" smtClean="0">
                <a:solidFill>
                  <a:srgbClr val="202124"/>
                </a:solidFill>
              </a:rPr>
              <a:t>	</a:t>
            </a:r>
            <a:r>
              <a:rPr lang="uk-UA" altLang="uk-UA" b="1" dirty="0" smtClean="0">
                <a:solidFill>
                  <a:srgbClr val="FF0000"/>
                </a:solidFill>
              </a:rPr>
              <a:t>ПРИКЛАД, ЯК ВИГЛЯДАЮТЬ ВІЗУАЛЬНІ БЛОКИ КЕРУВАННЯ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</a:t>
            </a:r>
            <a:endParaRPr lang="uk-UA" altLang="uk-UA" sz="1400" dirty="0"/>
          </a:p>
        </p:txBody>
      </p:sp>
      <p:pic>
        <p:nvPicPr>
          <p:cNvPr id="7" name="Рисунок 6" descr="GNUradio GUI controls examp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3744416" cy="50405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59492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Примітка: багато візуальних блоків бувають двох видів: QT і WX. Це префікси, що відбивають спосіб створення блоку, причому блоки QT і WX часто несумісні один з одним.</a:t>
            </a:r>
            <a:r>
              <a:rPr lang="uk-UA" altLang="uk-UA" sz="600" dirty="0"/>
              <a:t> </a:t>
            </a:r>
            <a:endParaRPr lang="uk-UA" altLang="uk-UA" sz="1400" dirty="0"/>
          </a:p>
        </p:txBody>
      </p:sp>
    </p:spTree>
    <p:extLst>
      <p:ext uri="{BB962C8B-B14F-4D97-AF65-F5344CB8AC3E}">
        <p14:creationId xmlns:p14="http://schemas.microsoft.com/office/powerpoint/2010/main" val="35217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-27384"/>
            <a:ext cx="9144000" cy="57636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uk-UA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 блоки 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Companion </a:t>
            </a:r>
            <a:r>
              <a:rPr 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GRC)</a:t>
            </a:r>
            <a:endParaRPr lang="en-US" alt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548680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uk-UA" dirty="0" smtClean="0">
                <a:solidFill>
                  <a:srgbClr val="202124"/>
                </a:solidFill>
              </a:rPr>
              <a:t>	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uk-UA" altLang="uk-UA" b="1" dirty="0" smtClean="0">
                <a:solidFill>
                  <a:srgbClr val="FF0000"/>
                </a:solidFill>
              </a:rPr>
              <a:t>НЕВІЗУАЛЬНІ БЛОКИ 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</a:t>
            </a:r>
            <a:endParaRPr lang="uk-UA" altLang="uk-UA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90872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	Створюють глобальні змінні, константи, налаштування. Служать для зручності управління проектом GNU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Radio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щоб будь-яку величину можна було задавати лише в одному місці. Найкращий приклад - змінна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samp_rate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(блок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Variable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), яка автоматично створюється разом із новим проектом (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samp_rate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визначає частоту дискретизації за умовчанням для різних блоків цифрової обробки). Також до невізуальних блоків можна віднести блок </a:t>
            </a:r>
            <a:r>
              <a:rPr kumimoji="0" lang="uk-UA" altLang="uk-UA" sz="18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Options</a:t>
            </a:r>
            <a:r>
              <a:rPr kumimoji="0" lang="uk-UA" altLang="uk-UA" sz="1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в якому визначаються опції проекту (розмір вікна, заголовок, опис тощо).</a:t>
            </a:r>
            <a:r>
              <a:rPr lang="uk-UA" altLang="uk-UA" sz="600" dirty="0"/>
              <a:t> </a:t>
            </a:r>
            <a:endParaRPr lang="uk-UA" altLang="uk-UA" sz="1400" dirty="0"/>
          </a:p>
        </p:txBody>
      </p:sp>
      <p:pic>
        <p:nvPicPr>
          <p:cNvPr id="12" name="Рисунок 11" descr="GNUradio Options Variab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345638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-27384"/>
            <a:ext cx="9144000" cy="57636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uk-UA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 блоки 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Companion </a:t>
            </a:r>
            <a:r>
              <a:rPr 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GRC)</a:t>
            </a:r>
            <a:endParaRPr lang="en-US" alt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КОННЕКТОРИ ТА ТИПИ ДАНИХ</a:t>
            </a:r>
            <a:endParaRPr lang="uk-UA" b="1" dirty="0" smtClean="0">
              <a:solidFill>
                <a:srgbClr val="FF0000"/>
              </a:solidFill>
            </a:endParaRPr>
          </a:p>
          <a:p>
            <a:pPr algn="just"/>
            <a:r>
              <a:rPr lang="uk-UA" dirty="0" smtClean="0"/>
              <a:t>	</a:t>
            </a:r>
          </a:p>
          <a:p>
            <a:pPr algn="just"/>
            <a:r>
              <a:rPr lang="uk-UA" dirty="0"/>
              <a:t>	</a:t>
            </a:r>
            <a:r>
              <a:rPr lang="uk-UA" dirty="0" err="1" smtClean="0"/>
              <a:t>Конектори</a:t>
            </a:r>
            <a:r>
              <a:rPr lang="uk-UA" dirty="0" smtClean="0"/>
              <a:t> блоків мають колір, який показує тип даних цього </a:t>
            </a:r>
            <a:r>
              <a:rPr lang="uk-UA" dirty="0" err="1" smtClean="0"/>
              <a:t>конектора</a:t>
            </a:r>
            <a:r>
              <a:rPr lang="uk-UA" dirty="0" smtClean="0"/>
              <a:t>. Синій для комплексних даних (</a:t>
            </a:r>
            <a:r>
              <a:rPr lang="en-US" dirty="0" smtClean="0"/>
              <a:t>Complex), </a:t>
            </a:r>
            <a:r>
              <a:rPr lang="uk-UA" dirty="0" smtClean="0"/>
              <a:t>помаранчевий для даних з плаваючою комою (</a:t>
            </a:r>
            <a:r>
              <a:rPr lang="en-US" dirty="0" smtClean="0"/>
              <a:t>Float), </a:t>
            </a:r>
            <a:r>
              <a:rPr lang="uk-UA" dirty="0" smtClean="0"/>
              <a:t>темно-зелений для 32-бітних цілих зі знаком (</a:t>
            </a:r>
            <a:r>
              <a:rPr lang="en-US" dirty="0" err="1" smtClean="0"/>
              <a:t>Int</a:t>
            </a:r>
            <a:r>
              <a:rPr lang="en-US" dirty="0" smtClean="0"/>
              <a:t>), </a:t>
            </a:r>
            <a:r>
              <a:rPr lang="uk-UA" dirty="0" smtClean="0"/>
              <a:t>жовтий для 16-бітних цілих зі знаком (</a:t>
            </a:r>
            <a:r>
              <a:rPr lang="en-US" dirty="0" smtClean="0"/>
              <a:t>Short), </a:t>
            </a:r>
            <a:r>
              <a:rPr lang="uk-UA" dirty="0" smtClean="0"/>
              <a:t>фіолетовий для 8-бітних зі знаком (</a:t>
            </a:r>
            <a:r>
              <a:rPr lang="en-US" dirty="0" smtClean="0"/>
              <a:t>Char).</a:t>
            </a:r>
            <a:endParaRPr lang="uk-UA" dirty="0"/>
          </a:p>
        </p:txBody>
      </p:sp>
      <p:pic>
        <p:nvPicPr>
          <p:cNvPr id="4" name="Рисунок 3" descr="GNUradio main type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10133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84984"/>
            <a:ext cx="51562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Короткі підсумки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55895" y="1124744"/>
          <a:ext cx="8637279" cy="575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93688" y="1773238"/>
            <a:ext cx="8578850" cy="2474912"/>
          </a:xfrm>
        </p:spPr>
        <p:txBody>
          <a:bodyPr/>
          <a:lstStyle/>
          <a:p>
            <a:pPr marL="742950" indent="-742950">
              <a:buFontTx/>
              <a:buAutoNum type="arabicPeriod"/>
              <a:defRPr/>
            </a:pPr>
            <a:r>
              <a:rPr lang="uk-UA" sz="3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Загальні відомості про платформу ЦОС </a:t>
            </a:r>
            <a:r>
              <a:rPr lang="en-US" sz="3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GNU Radio.</a:t>
            </a:r>
          </a:p>
          <a:p>
            <a:pPr marL="742950" indent="-742950">
              <a:buFontTx/>
              <a:buAutoNum type="arabicPeriod"/>
              <a:defRPr/>
            </a:pPr>
            <a:r>
              <a:rPr lang="uk-UA" sz="3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 з графічним інструментом </a:t>
            </a:r>
            <a:r>
              <a:rPr lang="en-US" sz="3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GNU Radio Companion.</a:t>
            </a:r>
            <a:endParaRPr lang="ru-RU" sz="3400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НАВЧАЛЬНІ ПИТАННЯ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57188" y="1665288"/>
            <a:ext cx="8391525" cy="370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22225" algn="ctr" eaLnBrk="1" hangingPunct="1">
              <a:lnSpc>
                <a:spcPct val="125000"/>
              </a:lnSpc>
              <a:defRPr/>
            </a:pPr>
            <a:r>
              <a:rPr lang="uk-UA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ПИТАННЯ № 2.</a:t>
            </a:r>
          </a:p>
          <a:p>
            <a:pPr marL="342900" indent="22225" algn="ctr" eaLnBrk="1" hangingPunct="1">
              <a:lnSpc>
                <a:spcPct val="125000"/>
              </a:lnSpc>
              <a:defRPr/>
            </a:pPr>
            <a:endParaRPr lang="uk-UA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22225" algn="ctr" eaLnBrk="1" hangingPunct="1">
              <a:lnSpc>
                <a:spcPct val="125000"/>
              </a:lnSpc>
              <a:defRPr/>
            </a:pP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РОБОТА З ГРАФІЧНИМ ІНСТРУМЕНТОМ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GNU RADIO COMPANION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Інтерфейс </a:t>
            </a: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Companion</a:t>
            </a:r>
          </a:p>
        </p:txBody>
      </p:sp>
      <p:pic>
        <p:nvPicPr>
          <p:cNvPr id="17411" name="image" descr="https://wiki.gnuradio.org/images/a/a6/Unity-2d-shell_0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089025"/>
            <a:ext cx="85947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249238" y="5949950"/>
            <a:ext cx="434975" cy="287338"/>
          </a:xfrm>
          <a:prstGeom prst="rect">
            <a:avLst/>
          </a:prstGeom>
          <a:solidFill>
            <a:srgbClr val="FF0000">
              <a:alpha val="50195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uk-UA" sz="2400" b="1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49238" y="6416675"/>
            <a:ext cx="434975" cy="288925"/>
          </a:xfrm>
          <a:prstGeom prst="rect">
            <a:avLst/>
          </a:prstGeom>
          <a:solidFill>
            <a:schemeClr val="accent6">
              <a:lumMod val="60000"/>
              <a:lumOff val="40000"/>
              <a:alpha val="49804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4581525" y="5949950"/>
            <a:ext cx="433388" cy="287338"/>
          </a:xfrm>
          <a:prstGeom prst="rect">
            <a:avLst/>
          </a:prstGeom>
          <a:solidFill>
            <a:srgbClr val="92D050">
              <a:alpha val="50195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uk-UA" sz="2400" b="1"/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4581525" y="6416675"/>
            <a:ext cx="433388" cy="288925"/>
          </a:xfrm>
          <a:prstGeom prst="rect">
            <a:avLst/>
          </a:prstGeom>
          <a:solidFill>
            <a:srgbClr val="7F7F7F">
              <a:alpha val="49803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uk-UA" sz="2400" b="1"/>
          </a:p>
        </p:txBody>
      </p:sp>
      <p:sp>
        <p:nvSpPr>
          <p:cNvPr id="17416" name="TextBox 2"/>
          <p:cNvSpPr txBox="1">
            <a:spLocks noChangeArrowheads="1"/>
          </p:cNvSpPr>
          <p:nvPr/>
        </p:nvSpPr>
        <p:spPr bwMode="auto">
          <a:xfrm>
            <a:off x="827088" y="5949950"/>
            <a:ext cx="2952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ru-RU" altLang="uk-UA" sz="1800" dirty="0">
                <a:latin typeface="Arial" panose="020B0604020202020204" pitchFamily="34" charset="0"/>
              </a:rPr>
              <a:t>Панель </a:t>
            </a:r>
            <a:r>
              <a:rPr lang="ru-RU" altLang="uk-UA" sz="1800" dirty="0" err="1">
                <a:latin typeface="Arial" panose="020B0604020202020204" pitchFamily="34" charset="0"/>
              </a:rPr>
              <a:t>інструментів</a:t>
            </a:r>
            <a:endParaRPr lang="ru-RU" altLang="uk-UA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−"/>
            </a:pPr>
            <a:r>
              <a:rPr lang="ru-RU" altLang="uk-UA" sz="1800" dirty="0" err="1">
                <a:latin typeface="Arial" panose="020B0604020202020204" pitchFamily="34" charset="0"/>
              </a:rPr>
              <a:t>Робоча</a:t>
            </a:r>
            <a:r>
              <a:rPr lang="ru-RU" altLang="uk-UA" sz="1800" dirty="0">
                <a:latin typeface="Arial" panose="020B0604020202020204" pitchFamily="34" charset="0"/>
              </a:rPr>
              <a:t> область</a:t>
            </a:r>
            <a:endParaRPr lang="en-US" altLang="uk-UA" sz="1800" dirty="0">
              <a:latin typeface="Arial" panose="020B0604020202020204" pitchFamily="34" charset="0"/>
            </a:endParaRP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5292725" y="5929313"/>
            <a:ext cx="29511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ru-RU" altLang="uk-UA" sz="1800">
                <a:latin typeface="Arial" panose="020B0604020202020204" pitchFamily="34" charset="0"/>
              </a:rPr>
              <a:t>Термінал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−"/>
            </a:pPr>
            <a:r>
              <a:rPr lang="ru-RU" altLang="uk-UA" sz="1800">
                <a:latin typeface="Arial" panose="020B0604020202020204" pitchFamily="34" charset="0"/>
              </a:rPr>
              <a:t>Бібліотека </a:t>
            </a:r>
            <a:endParaRPr lang="en-US" altLang="uk-UA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з блоками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image" descr="https://wiki.gnuradio.org/images/9/95/Se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7368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" descr="https://wiki.gnuradio.org/images/f/ff/Properties_opt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46175"/>
            <a:ext cx="56927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3178175" y="5035550"/>
            <a:ext cx="568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800">
                <a:latin typeface="Arial" panose="020B0604020202020204" pitchFamily="34" charset="0"/>
              </a:rPr>
              <a:t>Блок властивостей графу</a:t>
            </a:r>
            <a:endParaRPr lang="en-US" altLang="uk-UA" sz="1800">
              <a:latin typeface="Arial" panose="020B0604020202020204" pitchFamily="34" charset="0"/>
            </a:endParaRPr>
          </a:p>
        </p:txBody>
      </p:sp>
      <p:sp>
        <p:nvSpPr>
          <p:cNvPr id="18438" name="Прямоугольник 8"/>
          <p:cNvSpPr>
            <a:spLocks noChangeArrowheads="1"/>
          </p:cNvSpPr>
          <p:nvPr/>
        </p:nvSpPr>
        <p:spPr bwMode="auto">
          <a:xfrm>
            <a:off x="250825" y="6372225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1800">
                <a:latin typeface="Arial" panose="020B0604020202020204" pitchFamily="34" charset="0"/>
              </a:rPr>
              <a:t>Пошук блоків</a:t>
            </a:r>
            <a:endParaRPr lang="en-US" altLang="uk-UA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 даних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78213"/>
            <a:ext cx="77581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9083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з графами потоків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image" descr="https://wiki.gnuradio.org/images/9/94/Tutorial_two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6645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" descr="https://wiki.gnuradio.org/images/4/41/Commandsp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4550"/>
            <a:ext cx="8928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738313" y="3975100"/>
            <a:ext cx="568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>
                <a:latin typeface="Arial" panose="020B0604020202020204" pitchFamily="34" charset="0"/>
              </a:rPr>
              <a:t>Панель інструментів</a:t>
            </a:r>
            <a:endParaRPr lang="en-US" altLang="uk-UA" sz="2400">
              <a:latin typeface="Arial" panose="020B0604020202020204" pitchFamily="34" charset="0"/>
            </a:endParaRPr>
          </a:p>
        </p:txBody>
      </p:sp>
      <p:sp>
        <p:nvSpPr>
          <p:cNvPr id="20486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1738313" y="5445125"/>
            <a:ext cx="1944687" cy="1079500"/>
          </a:xfrm>
          <a:prstGeom prst="wedgeRoundRectCallout">
            <a:avLst>
              <a:gd name="adj1" fmla="val 109829"/>
              <a:gd name="adj2" fmla="val -92634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latin typeface="Arial" panose="020B0604020202020204" pitchFamily="34" charset="0"/>
                <a:cs typeface="Arial" panose="020B0604020202020204" pitchFamily="34" charset="0"/>
              </a:rPr>
              <a:t>Сформувати граф потоку </a:t>
            </a:r>
            <a:r>
              <a:rPr lang="uk-UA" altLang="uk-UA" sz="2000" b="1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uk-UA" sz="2000" b="1">
                <a:latin typeface="Arial" panose="020B0604020202020204" pitchFamily="34" charset="0"/>
                <a:cs typeface="Arial" panose="020B0604020202020204" pitchFamily="34" charset="0"/>
              </a:rPr>
              <a:t>F5</a:t>
            </a:r>
            <a:r>
              <a:rPr lang="uk-UA" altLang="uk-UA" sz="20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487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4284663" y="5445125"/>
            <a:ext cx="1943100" cy="1079500"/>
          </a:xfrm>
          <a:prstGeom prst="wedgeRoundRectCallout">
            <a:avLst>
              <a:gd name="adj1" fmla="val -4593"/>
              <a:gd name="adj2" fmla="val -94356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latin typeface="Arial" panose="020B0604020202020204" pitchFamily="34" charset="0"/>
                <a:cs typeface="Arial" panose="020B0604020202020204" pitchFamily="34" charset="0"/>
              </a:rPr>
              <a:t>Виконати графа потоку</a:t>
            </a:r>
            <a:r>
              <a:rPr lang="en-US" altLang="uk-UA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2000" b="1">
                <a:latin typeface="Arial" panose="020B0604020202020204" pitchFamily="34" charset="0"/>
                <a:cs typeface="Arial" panose="020B0604020202020204" pitchFamily="34" charset="0"/>
              </a:rPr>
              <a:t>(F6)</a:t>
            </a:r>
            <a:endParaRPr lang="uk-UA" altLang="uk-UA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8" name="Скругленная прямоугольная выноска 9"/>
          <p:cNvSpPr>
            <a:spLocks noChangeArrowheads="1"/>
          </p:cNvSpPr>
          <p:nvPr/>
        </p:nvSpPr>
        <p:spPr bwMode="auto">
          <a:xfrm>
            <a:off x="6456363" y="5445125"/>
            <a:ext cx="1944687" cy="1079500"/>
          </a:xfrm>
          <a:prstGeom prst="wedgeRoundRectCallout">
            <a:avLst>
              <a:gd name="adj1" fmla="val -93741"/>
              <a:gd name="adj2" fmla="val -99412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latin typeface="Arial" panose="020B0604020202020204" pitchFamily="34" charset="0"/>
                <a:cs typeface="Arial" panose="020B0604020202020204" pitchFamily="34" charset="0"/>
              </a:rPr>
              <a:t>Зупинити виконання</a:t>
            </a:r>
            <a:r>
              <a:rPr lang="en-US" altLang="uk-UA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2000" b="1">
                <a:latin typeface="Arial" panose="020B0604020202020204" pitchFamily="34" charset="0"/>
                <a:cs typeface="Arial" panose="020B0604020202020204" pitchFamily="34" charset="0"/>
              </a:rPr>
              <a:t>(F</a:t>
            </a:r>
            <a:r>
              <a:rPr lang="uk-UA" altLang="uk-UA" sz="2000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uk-UA" sz="20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altLang="uk-UA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Термінал та помилки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9850"/>
            <a:ext cx="86931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86423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Термінал та помилки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_1088.jpg" descr="image_108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1124744"/>
            <a:ext cx="756084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Відображення результатів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image" descr="https://wiki.gnuradio.org/images/f/f8/Complex_s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6423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Складніший </a:t>
            </a: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Flowgraph</a:t>
            </a:r>
          </a:p>
        </p:txBody>
      </p:sp>
      <p:pic>
        <p:nvPicPr>
          <p:cNvPr id="23555" name="image" descr="https://wiki.gnuradio.org/images/b/b9/Tutorial_two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" y="980728"/>
            <a:ext cx="871378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1"/>
          <p:cNvSpPr>
            <a:spLocks noChangeArrowheads="1"/>
          </p:cNvSpPr>
          <p:nvPr/>
        </p:nvSpPr>
        <p:spPr bwMode="auto">
          <a:xfrm>
            <a:off x="250825" y="4535488"/>
            <a:ext cx="8642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uk-UA" sz="1600">
                <a:solidFill>
                  <a:srgbClr val="808080"/>
                </a:solidFill>
                <a:latin typeface="Arial" panose="020B0604020202020204" pitchFamily="34" charset="0"/>
              </a:rPr>
              <a:t>- We are starting a new flowgraph with ID "tutorial_two_3"</a:t>
            </a:r>
            <a:r>
              <a:rPr lang="en-US" altLang="uk-UA" sz="1600">
                <a:latin typeface="Arial" panose="020B0604020202020204" pitchFamily="34" charset="0"/>
              </a:rPr>
              <a:t/>
            </a:r>
            <a:br>
              <a:rPr lang="en-US" altLang="uk-UA" sz="1600">
                <a:latin typeface="Arial" panose="020B0604020202020204" pitchFamily="34" charset="0"/>
              </a:rPr>
            </a:br>
            <a:r>
              <a:rPr lang="en-US" altLang="uk-UA" sz="1600">
                <a:latin typeface="Arial" panose="020B0604020202020204" pitchFamily="34" charset="0"/>
              </a:rPr>
              <a:t>- In QT GUI Tab Widget, ID to "tab", Num Tabs to 2, Label 0 to "Time", Label 1 to "Frequency"</a:t>
            </a:r>
            <a:br>
              <a:rPr lang="en-US" altLang="uk-UA" sz="1600">
                <a:latin typeface="Arial" panose="020B0604020202020204" pitchFamily="34" charset="0"/>
              </a:rPr>
            </a:br>
            <a:r>
              <a:rPr lang="en-US" altLang="uk-UA" sz="1600">
                <a:solidFill>
                  <a:srgbClr val="0000FF"/>
                </a:solidFill>
                <a:latin typeface="Arial" panose="020B0604020202020204" pitchFamily="34" charset="0"/>
              </a:rPr>
              <a:t>- In QT GUI Range, ID to "samp_rate", Default Value to "5*freq", Start to "0.5*freq", Stop to "20*freq", Step to "200"</a:t>
            </a:r>
            <a:r>
              <a:rPr lang="en-US" altLang="uk-UA" sz="1600">
                <a:latin typeface="Arial" panose="020B0604020202020204" pitchFamily="34" charset="0"/>
              </a:rPr>
              <a:t/>
            </a:r>
            <a:br>
              <a:rPr lang="en-US" altLang="uk-UA" sz="1600">
                <a:latin typeface="Arial" panose="020B0604020202020204" pitchFamily="34" charset="0"/>
              </a:rPr>
            </a:br>
            <a:r>
              <a:rPr lang="en-US" altLang="uk-UA" sz="1600">
                <a:solidFill>
                  <a:srgbClr val="008000"/>
                </a:solidFill>
                <a:latin typeface="Arial" panose="020B0604020202020204" pitchFamily="34" charset="0"/>
              </a:rPr>
              <a:t>- In Variable, ID to "freq", Value to "2e3"</a:t>
            </a:r>
            <a:r>
              <a:rPr lang="en-US" altLang="uk-UA" sz="1600">
                <a:latin typeface="Arial" panose="020B0604020202020204" pitchFamily="34" charset="0"/>
              </a:rPr>
              <a:t/>
            </a:r>
            <a:br>
              <a:rPr lang="en-US" altLang="uk-UA" sz="1600">
                <a:latin typeface="Arial" panose="020B0604020202020204" pitchFamily="34" charset="0"/>
              </a:rPr>
            </a:br>
            <a:r>
              <a:rPr lang="en-US" altLang="uk-UA" sz="1600">
                <a:solidFill>
                  <a:srgbClr val="800080"/>
                </a:solidFill>
                <a:latin typeface="Arial" panose="020B0604020202020204" pitchFamily="34" charset="0"/>
              </a:rPr>
              <a:t>- In Signal Source, Frequency to "freq", Waveform to "Sine"</a:t>
            </a:r>
            <a:r>
              <a:rPr lang="en-US" altLang="uk-UA" sz="1600">
                <a:latin typeface="Arial" panose="020B0604020202020204" pitchFamily="34" charset="0"/>
              </a:rPr>
              <a:t/>
            </a:r>
            <a:br>
              <a:rPr lang="en-US" altLang="uk-UA" sz="1600">
                <a:latin typeface="Arial" panose="020B0604020202020204" pitchFamily="34" charset="0"/>
              </a:rPr>
            </a:br>
            <a:r>
              <a:rPr lang="en-US" altLang="uk-UA" sz="1600">
                <a:solidFill>
                  <a:srgbClr val="FF0000"/>
                </a:solidFill>
                <a:latin typeface="Arial" panose="020B0604020202020204" pitchFamily="34" charset="0"/>
              </a:rPr>
              <a:t>- In QT GUI Time Sink, GUI Hint to "tab@0". In QT GUI Frequency Sink, GUI Hint to "tab@1"</a:t>
            </a:r>
            <a:r>
              <a:rPr lang="en-US" altLang="uk-UA" sz="1600">
                <a:latin typeface="Arial" panose="020B0604020202020204" pitchFamily="34" charset="0"/>
              </a:rPr>
              <a:t/>
            </a:r>
            <a:br>
              <a:rPr lang="en-US" altLang="uk-UA" sz="1600">
                <a:latin typeface="Arial" panose="020B0604020202020204" pitchFamily="34" charset="0"/>
              </a:rPr>
            </a:br>
            <a:r>
              <a:rPr lang="en-US" altLang="uk-UA" sz="1600">
                <a:latin typeface="Arial" panose="020B0604020202020204" pitchFamily="34" charset="0"/>
              </a:rPr>
              <a:t>- In Throttle, Sample Rate to 32e3 (more on why later) </a:t>
            </a:r>
            <a:endParaRPr lang="uk-UA" altLang="uk-UA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50825" y="115888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Складніший </a:t>
            </a: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Flowgraph</a:t>
            </a:r>
          </a:p>
        </p:txBody>
      </p:sp>
      <p:pic>
        <p:nvPicPr>
          <p:cNvPr id="2457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836613"/>
            <a:ext cx="61341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68313" y="6302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4000" b="1">
                <a:solidFill>
                  <a:srgbClr val="FF3300"/>
                </a:solidFill>
                <a:latin typeface="Arial" panose="020B0604020202020204" pitchFamily="34" charset="0"/>
              </a:rPr>
              <a:t>Навчальна та виховна мета: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4925" y="2133600"/>
            <a:ext cx="89646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25000"/>
              </a:lnSpc>
              <a:buFontTx/>
              <a:buNone/>
            </a:pPr>
            <a:r>
              <a:rPr lang="uk-UA" altLang="ru-RU" sz="2800">
                <a:solidFill>
                  <a:srgbClr val="FF0000"/>
                </a:solidFill>
                <a:latin typeface="Arial" panose="020B0604020202020204" pitchFamily="34" charset="0"/>
              </a:rPr>
              <a:t>а) </a:t>
            </a:r>
            <a:r>
              <a:rPr lang="ru-RU" altLang="ru-RU" sz="2800">
                <a:latin typeface="Arial" panose="020B0604020202020204" pitchFamily="34" charset="0"/>
              </a:rPr>
              <a:t> засвоїти теоретичний матеріал з основ побудови та функціонування </a:t>
            </a:r>
            <a:r>
              <a:rPr lang="uk-UA" altLang="ru-RU" sz="2800">
                <a:latin typeface="Arial" panose="020B0604020202020204" pitchFamily="34" charset="0"/>
              </a:rPr>
              <a:t>платформи ЦОС </a:t>
            </a:r>
            <a:r>
              <a:rPr lang="en-US" altLang="ru-RU" sz="2800">
                <a:latin typeface="Arial" panose="020B0604020202020204" pitchFamily="34" charset="0"/>
              </a:rPr>
              <a:t>GNU Radio</a:t>
            </a:r>
            <a:r>
              <a:rPr lang="ru-RU" altLang="ru-RU" sz="2800">
                <a:latin typeface="Arial" panose="020B0604020202020204" pitchFamily="34" charset="0"/>
              </a:rPr>
              <a:t>;</a:t>
            </a:r>
            <a:endParaRPr lang="en-US" altLang="ru-RU" sz="2800">
              <a:latin typeface="Arial" panose="020B0604020202020204" pitchFamily="34" charset="0"/>
            </a:endParaRPr>
          </a:p>
          <a:p>
            <a:pPr algn="just">
              <a:lnSpc>
                <a:spcPct val="125000"/>
              </a:lnSpc>
              <a:buFontTx/>
              <a:buNone/>
            </a:pPr>
            <a:r>
              <a:rPr lang="uk-UA" altLang="ru-RU" sz="2800">
                <a:solidFill>
                  <a:srgbClr val="FF0000"/>
                </a:solidFill>
                <a:latin typeface="Arial" panose="020B0604020202020204" pitchFamily="34" charset="0"/>
              </a:rPr>
              <a:t>б) </a:t>
            </a:r>
            <a:r>
              <a:rPr lang="uk-UA" altLang="ru-RU" sz="2800">
                <a:latin typeface="Arial" panose="020B0604020202020204" pitchFamily="34" charset="0"/>
              </a:rPr>
              <a:t>активізувати пізнавальну діяльність слухачів на більш глибоке вивчення питань заняття та сприяти формуванню творчого мислення</a:t>
            </a:r>
            <a:r>
              <a:rPr lang="ru-RU" altLang="ru-RU" sz="2800">
                <a:latin typeface="Arial" panose="020B0604020202020204" pitchFamily="34" charset="0"/>
              </a:rPr>
              <a:t>;</a:t>
            </a:r>
            <a:endParaRPr lang="uk-UA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50825" y="115888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Складніший </a:t>
            </a: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Flowgraph</a:t>
            </a:r>
          </a:p>
        </p:txBody>
      </p:sp>
      <p:pic>
        <p:nvPicPr>
          <p:cNvPr id="2560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836613"/>
            <a:ext cx="61341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6238" y="1773238"/>
            <a:ext cx="8391525" cy="3092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22225" algn="ctr" eaLnBrk="1" hangingPunct="1">
              <a:lnSpc>
                <a:spcPct val="125000"/>
              </a:lnSpc>
              <a:defRPr/>
            </a:pPr>
            <a:r>
              <a:rPr lang="uk-UA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ПИТАННЯ № 1.</a:t>
            </a:r>
          </a:p>
          <a:p>
            <a:pPr marL="342900" indent="22225" algn="ctr" eaLnBrk="1" hangingPunct="1">
              <a:lnSpc>
                <a:spcPct val="125000"/>
              </a:lnSpc>
              <a:defRPr/>
            </a:pPr>
            <a:endParaRPr lang="uk-UA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 indent="22225" algn="ctr" eaLnBrk="1" hangingPunct="1">
              <a:lnSpc>
                <a:spcPct val="125000"/>
              </a:lnSpc>
              <a:defRPr/>
            </a:pPr>
            <a:r>
              <a:rPr lang="uk-UA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ЗАГАЛЬНІ ВІДОМОСТІ ПРО ПЛАТФОРМУ ЦОС </a:t>
            </a: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GNU RADIO</a:t>
            </a: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Призначення </a:t>
            </a: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</a:t>
            </a:r>
          </a:p>
        </p:txBody>
      </p:sp>
      <p:pic>
        <p:nvPicPr>
          <p:cNvPr id="102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341438"/>
            <a:ext cx="46958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363" y="1039813"/>
            <a:ext cx="45720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6088">
              <a:spcBef>
                <a:spcPct val="20000"/>
              </a:spcBef>
              <a:defRPr/>
            </a:pPr>
            <a:r>
              <a:rPr lang="en-US" altLang="en-US" sz="3200" b="1" kern="0" dirty="0">
                <a:solidFill>
                  <a:srgbClr val="00B050"/>
                </a:solidFill>
                <a:cs typeface="Arial" panose="020B0604020202020204" pitchFamily="34" charset="0"/>
              </a:rPr>
              <a:t>GNU Radio </a:t>
            </a:r>
            <a:r>
              <a:rPr lang="en-US" altLang="en-US" sz="3200" kern="0" dirty="0">
                <a:solidFill>
                  <a:srgbClr val="000000"/>
                </a:solidFill>
                <a:cs typeface="Arial" panose="020B0604020202020204" pitchFamily="34" charset="0"/>
              </a:rPr>
              <a:t>— </a:t>
            </a:r>
            <a:r>
              <a:rPr lang="ru-RU" altLang="en-US" sz="3200" b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вільна</a:t>
            </a:r>
            <a:r>
              <a:rPr lang="ru-RU" altLang="en-US" sz="3200" b="1" kern="0" dirty="0">
                <a:solidFill>
                  <a:srgbClr val="000000"/>
                </a:solidFill>
                <a:cs typeface="Arial" panose="020B0604020202020204" pitchFamily="34" charset="0"/>
              </a:rPr>
              <a:t> платформа </a:t>
            </a:r>
            <a:r>
              <a:rPr lang="ru-RU" altLang="en-US" sz="3200" b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цифрової</a:t>
            </a:r>
            <a:r>
              <a:rPr lang="ru-RU" altLang="en-US" sz="32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3200" b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обробки</a:t>
            </a:r>
            <a:r>
              <a:rPr lang="ru-RU" altLang="en-US" sz="3200" b="1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3200" b="1" kern="0" dirty="0" err="1">
                <a:solidFill>
                  <a:srgbClr val="000000"/>
                </a:solidFill>
                <a:cs typeface="Arial" panose="020B0604020202020204" pitchFamily="34" charset="0"/>
              </a:rPr>
              <a:t>сигналів</a:t>
            </a:r>
            <a:r>
              <a:rPr lang="ru-RU" altLang="en-US" sz="3200" b="1" kern="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3232150"/>
            <a:ext cx="8642350" cy="3625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6088" algn="just"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GNU Radio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являє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 собою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набір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програм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 і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бібліотек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які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дозволяють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проектувати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моделювати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 та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розгортати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високодієві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800" kern="0" dirty="0" err="1">
                <a:solidFill>
                  <a:srgbClr val="000000"/>
                </a:solidFill>
                <a:cs typeface="Arial" panose="020B0604020202020204" pitchFamily="34" charset="0"/>
              </a:rPr>
              <a:t>радіосистеми</a:t>
            </a:r>
            <a:r>
              <a:rPr lang="ru-RU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 реального часу.</a:t>
            </a:r>
          </a:p>
          <a:p>
            <a:pPr indent="446088" algn="just">
              <a:spcBef>
                <a:spcPct val="20000"/>
              </a:spcBef>
              <a:defRPr/>
            </a:pPr>
            <a:endParaRPr lang="ru-RU" altLang="en-US" sz="1400" kern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indent="446088" algn="just">
              <a:spcBef>
                <a:spcPct val="20000"/>
              </a:spcBef>
              <a:defRPr/>
            </a:pP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Це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високомодульна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система,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орієнтована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на «блок-схему», яка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постачається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з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повною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бібліотекою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блоків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обробки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які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можна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легко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комбінувати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для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створення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складних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програм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обробки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en-US" sz="2400" kern="0" dirty="0" err="1">
                <a:solidFill>
                  <a:srgbClr val="000000"/>
                </a:solidFill>
                <a:cs typeface="Arial" panose="020B0604020202020204" pitchFamily="34" charset="0"/>
              </a:rPr>
              <a:t>сигналів</a:t>
            </a:r>
            <a:r>
              <a:rPr lang="ru-RU" altLang="en-US" sz="2400" kern="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altLang="en-US" sz="24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 </a:t>
            </a: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052513"/>
            <a:ext cx="86423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6088" algn="just">
              <a:spcBef>
                <a:spcPct val="20000"/>
              </a:spcBef>
              <a:defRPr/>
            </a:pPr>
            <a:r>
              <a:rPr lang="uk-UA" altLang="en-US" sz="2800" kern="0" dirty="0">
                <a:solidFill>
                  <a:srgbClr val="000000"/>
                </a:solidFill>
                <a:cs typeface="Arial" panose="020B0604020202020204" pitchFamily="34" charset="0"/>
              </a:rPr>
              <a:t>До складу входять колекції: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5759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825" y="5534025"/>
            <a:ext cx="86423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altLang="en-US" sz="2000" kern="0" dirty="0">
                <a:solidFill>
                  <a:srgbClr val="000000"/>
                </a:solidFill>
                <a:cs typeface="Arial" panose="020B0604020202020204" pitchFamily="34" charset="0"/>
              </a:rPr>
              <a:t>Зазначені елементи можуть бути використані як цеглинки для компонування готової системи, що у поєднанні з можливостями за визначенням потоків даних між блоками, дозволяє проектувати радіосистеми навіть без навичок програмування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поняття </a:t>
            </a: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575648" y="1196875"/>
          <a:ext cx="7992704" cy="532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477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 потоку (</a:t>
            </a: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Flowgraph</a:t>
            </a:r>
            <a:r>
              <a:rPr lang="uk-UA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15" name="Группа 1"/>
          <p:cNvGrpSpPr>
            <a:grpSpLocks/>
          </p:cNvGrpSpPr>
          <p:nvPr/>
        </p:nvGrpSpPr>
        <p:grpSpPr bwMode="auto">
          <a:xfrm>
            <a:off x="239713" y="1408113"/>
            <a:ext cx="8645525" cy="4402137"/>
            <a:chOff x="239713" y="1408113"/>
            <a:chExt cx="8645525" cy="4402137"/>
          </a:xfrm>
        </p:grpSpPr>
        <p:pic>
          <p:nvPicPr>
            <p:cNvPr id="13316" name="image" descr="https://wiki.gnuradio.org/images/7/74/Fg1-audiolp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2276475"/>
              <a:ext cx="8645525" cy="266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Box 2"/>
            <p:cNvSpPr>
              <a:spLocks noChangeArrowheads="1"/>
            </p:cNvSpPr>
            <p:nvPr/>
          </p:nvSpPr>
          <p:spPr bwMode="auto">
            <a:xfrm>
              <a:off x="3779838" y="1408113"/>
              <a:ext cx="1584325" cy="44291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uk-UA" altLang="uk-UA" sz="2000" b="1">
                  <a:latin typeface="Arial" panose="020B0604020202020204" pitchFamily="34" charset="0"/>
                </a:rPr>
                <a:t>Блоки</a:t>
              </a:r>
              <a:endParaRPr lang="en-US" altLang="uk-UA" sz="2000" b="1">
                <a:latin typeface="Arial" panose="020B0604020202020204" pitchFamily="34" charset="0"/>
              </a:endParaRPr>
            </a:p>
          </p:txBody>
        </p:sp>
        <p:cxnSp>
          <p:nvCxnSpPr>
            <p:cNvPr id="13318" name="Прямая со стрелкой 5"/>
            <p:cNvCxnSpPr>
              <a:cxnSpLocks noChangeShapeType="1"/>
              <a:stCxn id="13317" idx="2"/>
            </p:cNvCxnSpPr>
            <p:nvPr/>
          </p:nvCxnSpPr>
          <p:spPr bwMode="auto">
            <a:xfrm flipH="1">
              <a:off x="1208088" y="1851025"/>
              <a:ext cx="3363912" cy="130651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19" name="Прямая со стрелкой 8"/>
            <p:cNvCxnSpPr>
              <a:cxnSpLocks noChangeShapeType="1"/>
              <a:stCxn id="13317" idx="2"/>
            </p:cNvCxnSpPr>
            <p:nvPr/>
          </p:nvCxnSpPr>
          <p:spPr bwMode="auto">
            <a:xfrm flipH="1">
              <a:off x="4564063" y="1851025"/>
              <a:ext cx="7937" cy="5651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0" name="Прямая со стрелкой 13"/>
            <p:cNvCxnSpPr>
              <a:cxnSpLocks noChangeShapeType="1"/>
              <a:stCxn id="13317" idx="2"/>
            </p:cNvCxnSpPr>
            <p:nvPr/>
          </p:nvCxnSpPr>
          <p:spPr bwMode="auto">
            <a:xfrm>
              <a:off x="4572000" y="1851025"/>
              <a:ext cx="3276600" cy="10556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1" name="TextBox 16"/>
            <p:cNvSpPr>
              <a:spLocks noChangeArrowheads="1"/>
            </p:cNvSpPr>
            <p:nvPr/>
          </p:nvSpPr>
          <p:spPr bwMode="auto">
            <a:xfrm>
              <a:off x="3800475" y="5367338"/>
              <a:ext cx="1584325" cy="44291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uk-UA" altLang="uk-UA" sz="2000" b="1">
                  <a:latin typeface="Arial" panose="020B0604020202020204" pitchFamily="34" charset="0"/>
                </a:rPr>
                <a:t>Порти</a:t>
              </a:r>
              <a:endParaRPr lang="en-US" altLang="uk-UA" sz="2000" b="1">
                <a:latin typeface="Arial" panose="020B0604020202020204" pitchFamily="34" charset="0"/>
              </a:endParaRPr>
            </a:p>
          </p:txBody>
        </p:sp>
        <p:sp>
          <p:nvSpPr>
            <p:cNvPr id="13322" name="Полилиния 26"/>
            <p:cNvSpPr>
              <a:spLocks/>
            </p:cNvSpPr>
            <p:nvPr/>
          </p:nvSpPr>
          <p:spPr bwMode="auto">
            <a:xfrm>
              <a:off x="2319338" y="3668713"/>
              <a:ext cx="2263775" cy="1698625"/>
            </a:xfrm>
            <a:custGeom>
              <a:avLst/>
              <a:gdLst>
                <a:gd name="T0" fmla="*/ 2261959 w 2264229"/>
                <a:gd name="T1" fmla="*/ 1700441 h 1698171"/>
                <a:gd name="T2" fmla="*/ 0 w 2264229"/>
                <a:gd name="T3" fmla="*/ 784821 h 1698171"/>
                <a:gd name="T4" fmla="*/ 0 w 2264229"/>
                <a:gd name="T5" fmla="*/ 0 h 16981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4229" h="1698171">
                  <a:moveTo>
                    <a:pt x="2264229" y="1698171"/>
                  </a:moveTo>
                  <a:lnTo>
                    <a:pt x="0" y="783771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cxnSp>
          <p:nvCxnSpPr>
            <p:cNvPr id="13323" name="Прямая со стрелкой 28"/>
            <p:cNvCxnSpPr>
              <a:cxnSpLocks noChangeShapeType="1"/>
            </p:cNvCxnSpPr>
            <p:nvPr/>
          </p:nvCxnSpPr>
          <p:spPr bwMode="auto">
            <a:xfrm flipV="1">
              <a:off x="3348038" y="3668713"/>
              <a:ext cx="0" cy="119856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3324" name="Группа 9216"/>
            <p:cNvGrpSpPr>
              <a:grpSpLocks/>
            </p:cNvGrpSpPr>
            <p:nvPr/>
          </p:nvGrpSpPr>
          <p:grpSpPr bwMode="auto">
            <a:xfrm flipH="1">
              <a:off x="4572000" y="3668713"/>
              <a:ext cx="1912938" cy="1698625"/>
              <a:chOff x="5837922" y="4005064"/>
              <a:chExt cx="2264229" cy="1698608"/>
            </a:xfrm>
          </p:grpSpPr>
          <p:sp>
            <p:nvSpPr>
              <p:cNvPr id="13331" name="Полилиния 33"/>
              <p:cNvSpPr>
                <a:spLocks/>
              </p:cNvSpPr>
              <p:nvPr/>
            </p:nvSpPr>
            <p:spPr bwMode="auto">
              <a:xfrm>
                <a:off x="5837922" y="4005501"/>
                <a:ext cx="2264229" cy="1698171"/>
              </a:xfrm>
              <a:custGeom>
                <a:avLst/>
                <a:gdLst>
                  <a:gd name="T0" fmla="*/ 2264229 w 2264229"/>
                  <a:gd name="T1" fmla="*/ 1698171 h 1698171"/>
                  <a:gd name="T2" fmla="*/ 0 w 2264229"/>
                  <a:gd name="T3" fmla="*/ 783771 h 1698171"/>
                  <a:gd name="T4" fmla="*/ 0 w 2264229"/>
                  <a:gd name="T5" fmla="*/ 0 h 16981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4229" h="1698171">
                    <a:moveTo>
                      <a:pt x="2264229" y="1698171"/>
                    </a:moveTo>
                    <a:lnTo>
                      <a:pt x="0" y="783771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cxnSp>
            <p:nvCxnSpPr>
              <p:cNvPr id="13332" name="Прямая со стрелкой 34"/>
              <p:cNvCxnSpPr>
                <a:cxnSpLocks noChangeShapeType="1"/>
              </p:cNvCxnSpPr>
              <p:nvPr/>
            </p:nvCxnSpPr>
            <p:spPr bwMode="auto">
              <a:xfrm flipV="1">
                <a:off x="6867129" y="4005064"/>
                <a:ext cx="0" cy="1199226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325" name="Овал 9217"/>
            <p:cNvSpPr>
              <a:spLocks noChangeArrowheads="1"/>
            </p:cNvSpPr>
            <p:nvPr/>
          </p:nvSpPr>
          <p:spPr bwMode="auto">
            <a:xfrm>
              <a:off x="2559050" y="3292475"/>
              <a:ext cx="215900" cy="50482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uk-UA" sz="2400" b="1"/>
            </a:p>
          </p:txBody>
        </p:sp>
        <p:sp>
          <p:nvSpPr>
            <p:cNvPr id="13326" name="Овал 37"/>
            <p:cNvSpPr>
              <a:spLocks noChangeArrowheads="1"/>
            </p:cNvSpPr>
            <p:nvPr/>
          </p:nvSpPr>
          <p:spPr bwMode="auto">
            <a:xfrm>
              <a:off x="5815013" y="3292475"/>
              <a:ext cx="215900" cy="504825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uk-UA" sz="2400" b="1"/>
            </a:p>
          </p:txBody>
        </p:sp>
        <p:sp>
          <p:nvSpPr>
            <p:cNvPr id="13327" name="TextBox 38"/>
            <p:cNvSpPr>
              <a:spLocks noChangeArrowheads="1"/>
            </p:cNvSpPr>
            <p:nvPr/>
          </p:nvSpPr>
          <p:spPr bwMode="auto">
            <a:xfrm>
              <a:off x="1697038" y="1411288"/>
              <a:ext cx="1584325" cy="442912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uk-UA" altLang="uk-UA" sz="2000" b="1">
                  <a:latin typeface="Arial" panose="020B0604020202020204" pitchFamily="34" charset="0"/>
                </a:rPr>
                <a:t>Елемент</a:t>
              </a:r>
              <a:endParaRPr lang="en-US" altLang="uk-UA" sz="2000" b="1">
                <a:latin typeface="Arial" panose="020B0604020202020204" pitchFamily="34" charset="0"/>
              </a:endParaRPr>
            </a:p>
          </p:txBody>
        </p:sp>
        <p:sp>
          <p:nvSpPr>
            <p:cNvPr id="13328" name="TextBox 39"/>
            <p:cNvSpPr>
              <a:spLocks noChangeArrowheads="1"/>
            </p:cNvSpPr>
            <p:nvPr/>
          </p:nvSpPr>
          <p:spPr bwMode="auto">
            <a:xfrm>
              <a:off x="5792788" y="5367338"/>
              <a:ext cx="1584325" cy="441325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uk-UA" altLang="uk-UA" sz="2000" b="1">
                  <a:latin typeface="Arial" panose="020B0604020202020204" pitchFamily="34" charset="0"/>
                </a:rPr>
                <a:t>Елемент</a:t>
              </a:r>
              <a:endParaRPr lang="en-US" altLang="uk-UA" sz="2000" b="1">
                <a:latin typeface="Arial" panose="020B0604020202020204" pitchFamily="34" charset="0"/>
              </a:endParaRPr>
            </a:p>
          </p:txBody>
        </p:sp>
        <p:cxnSp>
          <p:nvCxnSpPr>
            <p:cNvPr id="13329" name="Прямая соединительная линия 9220"/>
            <p:cNvCxnSpPr>
              <a:cxnSpLocks noChangeShapeType="1"/>
              <a:stCxn id="13327" idx="2"/>
              <a:endCxn id="13325" idx="0"/>
            </p:cNvCxnSpPr>
            <p:nvPr/>
          </p:nvCxnSpPr>
          <p:spPr bwMode="auto">
            <a:xfrm>
              <a:off x="2489200" y="1854200"/>
              <a:ext cx="177800" cy="143827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Прямая соединительная линия 9223"/>
            <p:cNvCxnSpPr>
              <a:cxnSpLocks noChangeShapeType="1"/>
              <a:stCxn id="13326" idx="4"/>
              <a:endCxn id="13328" idx="0"/>
            </p:cNvCxnSpPr>
            <p:nvPr/>
          </p:nvCxnSpPr>
          <p:spPr bwMode="auto">
            <a:xfrm>
              <a:off x="5922963" y="3797300"/>
              <a:ext cx="661987" cy="15700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-27384"/>
            <a:ext cx="9144000" cy="57636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47823" tIns="84470" rIns="147823" bIns="84470"/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1563" algn="l"/>
                <a:tab pos="1608138" algn="l"/>
                <a:tab pos="2144713" algn="l"/>
                <a:tab pos="2681288" algn="l"/>
                <a:tab pos="3217863" algn="l"/>
                <a:tab pos="3754438" algn="l"/>
                <a:tab pos="4291013" algn="l"/>
                <a:tab pos="4826000" algn="l"/>
                <a:tab pos="5362575" algn="l"/>
                <a:tab pos="5899150" algn="l"/>
                <a:tab pos="6435725" algn="l"/>
                <a:tab pos="6972300" algn="l"/>
                <a:tab pos="7508875" algn="l"/>
                <a:tab pos="8045450" algn="l"/>
                <a:tab pos="8582025" algn="l"/>
                <a:tab pos="9117013" algn="l"/>
                <a:tab pos="9653588" algn="l"/>
                <a:tab pos="10190163" algn="l"/>
                <a:tab pos="107267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uk-UA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 блоки </a:t>
            </a:r>
            <a:r>
              <a:rPr lang="en-US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 Radio Companion </a:t>
            </a:r>
            <a:r>
              <a:rPr 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altLang="uk-UA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GRC)</a:t>
            </a:r>
            <a:endParaRPr lang="en-US" altLang="en-US" sz="2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ЧАСТОТА ОЦИФРУВАННЯ СИГНАЛУ</a:t>
            </a:r>
          </a:p>
          <a:p>
            <a:pPr algn="ctr"/>
            <a:endParaRPr lang="uk-UA" b="1" dirty="0" smtClean="0">
              <a:solidFill>
                <a:srgbClr val="FF0000"/>
              </a:solidFill>
            </a:endParaRPr>
          </a:p>
          <a:p>
            <a:pPr algn="just"/>
            <a:r>
              <a:rPr lang="uk-UA" dirty="0" smtClean="0"/>
              <a:t>	Найважливіший параметр системи SDR – та частота, з якою </a:t>
            </a:r>
            <a:r>
              <a:rPr lang="uk-UA" dirty="0" err="1" smtClean="0"/>
              <a:t>оцифровуються</a:t>
            </a:r>
            <a:r>
              <a:rPr lang="uk-UA" dirty="0" smtClean="0"/>
              <a:t> вхідні дані (</a:t>
            </a:r>
            <a:r>
              <a:rPr lang="uk-UA" dirty="0" err="1" smtClean="0"/>
              <a:t>радисигнал</a:t>
            </a:r>
            <a:r>
              <a:rPr lang="uk-UA" dirty="0" smtClean="0"/>
              <a:t>). Це частота </a:t>
            </a:r>
            <a:r>
              <a:rPr lang="uk-UA" dirty="0" err="1" smtClean="0"/>
              <a:t>оцифровки</a:t>
            </a:r>
            <a:r>
              <a:rPr lang="uk-UA" dirty="0" smtClean="0"/>
              <a:t>, або частота вибірок АЦП, англійський термін </a:t>
            </a:r>
            <a:r>
              <a:rPr lang="uk-UA" dirty="0" err="1" smtClean="0"/>
              <a:t>Sample</a:t>
            </a:r>
            <a:r>
              <a:rPr lang="uk-UA" dirty="0" smtClean="0"/>
              <a:t> </a:t>
            </a:r>
            <a:r>
              <a:rPr lang="uk-UA" dirty="0" err="1" smtClean="0"/>
              <a:t>Rate</a:t>
            </a:r>
            <a:r>
              <a:rPr lang="uk-UA" dirty="0" smtClean="0"/>
              <a:t> (у проекті GRC визначається значенням змінної </a:t>
            </a:r>
            <a:r>
              <a:rPr lang="uk-UA" dirty="0" err="1" smtClean="0"/>
              <a:t>samp_rate</a:t>
            </a:r>
            <a:r>
              <a:rPr lang="uk-UA" dirty="0" smtClean="0"/>
              <a:t>). Чим вище ця частота, чим може бути ширшим огляд спектру SDR-радіоприймача. Наприклад, якщо Ви хочете приймати сигнал у смузі частот 1 МГц, необхідно, щоб частота вибірок була не менше 2 МГц. Однак якщо Ви хочете виконати складні перетворення сигналу, або хочете перейти до обробки звукових частот, слід звузити діапазон частот і зменшити частоту вибірок.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/>
              <a:t>	</a:t>
            </a:r>
            <a:r>
              <a:rPr lang="uk-UA" dirty="0" smtClean="0"/>
              <a:t>Блоки GRC використовують дві функції для керування поточною частотою вибірок – децимація та інтерполяція. </a:t>
            </a:r>
            <a:r>
              <a:rPr lang="uk-UA" dirty="0" smtClean="0">
                <a:solidFill>
                  <a:srgbClr val="FF0000"/>
                </a:solidFill>
              </a:rPr>
              <a:t>Децимація</a:t>
            </a:r>
            <a:r>
              <a:rPr lang="uk-UA" dirty="0" smtClean="0"/>
              <a:t> ділить частоту вибірки на ціле число, а інтерполяція множить. Наприклад, коли ви робите децимацію сигналу на 4, то, по суті, діліть </a:t>
            </a:r>
            <a:r>
              <a:rPr lang="uk-UA" dirty="0" err="1" smtClean="0"/>
              <a:t>sample</a:t>
            </a:r>
            <a:r>
              <a:rPr lang="uk-UA" dirty="0" smtClean="0"/>
              <a:t> </a:t>
            </a:r>
            <a:r>
              <a:rPr lang="uk-UA" dirty="0" err="1" smtClean="0"/>
              <a:t>rate</a:t>
            </a:r>
            <a:r>
              <a:rPr lang="uk-UA" dirty="0" smtClean="0"/>
              <a:t> на 4. </a:t>
            </a:r>
            <a:r>
              <a:rPr lang="uk-UA" dirty="0" smtClean="0">
                <a:solidFill>
                  <a:srgbClr val="FF0000"/>
                </a:solidFill>
              </a:rPr>
              <a:t>Інтерполяція</a:t>
            </a:r>
            <a:r>
              <a:rPr lang="uk-UA" dirty="0" smtClean="0"/>
              <a:t> на 3 потроює </a:t>
            </a:r>
            <a:r>
              <a:rPr lang="uk-UA" dirty="0" err="1" smtClean="0"/>
              <a:t>sample</a:t>
            </a:r>
            <a:r>
              <a:rPr lang="uk-UA" dirty="0" smtClean="0"/>
              <a:t> </a:t>
            </a:r>
            <a:r>
              <a:rPr lang="uk-UA" dirty="0" err="1" smtClean="0"/>
              <a:t>rate</a:t>
            </a:r>
            <a:r>
              <a:rPr lang="uk-UA" dirty="0" smtClean="0"/>
              <a:t>. Часто децимація та інтерполяція використовується для отримання дробових значень коефіцієнта поділу частоти вибірок. Наприклад, щоб підігнати </a:t>
            </a:r>
            <a:r>
              <a:rPr lang="uk-UA" dirty="0" err="1" smtClean="0"/>
              <a:t>sample</a:t>
            </a:r>
            <a:r>
              <a:rPr lang="uk-UA" dirty="0" smtClean="0"/>
              <a:t> </a:t>
            </a:r>
            <a:r>
              <a:rPr lang="uk-UA" dirty="0" err="1" smtClean="0"/>
              <a:t>rate</a:t>
            </a:r>
            <a:r>
              <a:rPr lang="uk-UA" dirty="0" smtClean="0"/>
              <a:t> 1000 </a:t>
            </a:r>
            <a:r>
              <a:rPr lang="uk-UA" dirty="0" err="1" smtClean="0"/>
              <a:t>кГц</a:t>
            </a:r>
            <a:r>
              <a:rPr lang="uk-UA" dirty="0" smtClean="0"/>
              <a:t> до стандартної частоти вибірок звукової карти 44.1 </a:t>
            </a:r>
            <a:r>
              <a:rPr lang="uk-UA" dirty="0" err="1" smtClean="0"/>
              <a:t>кГц</a:t>
            </a:r>
            <a:r>
              <a:rPr lang="uk-UA" dirty="0" smtClean="0"/>
              <a:t>, Ви могли спочатку виконати інтерполяцію сигналу на 441, після чого децимацію на 1000.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24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11272</TotalTime>
  <Words>514</Words>
  <Application>Microsoft Office PowerPoint</Application>
  <PresentationFormat>Экран (4:3)</PresentationFormat>
  <Paragraphs>110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inherit</vt:lpstr>
      <vt:lpstr>Times New Roman</vt:lpstr>
      <vt:lpstr>Wingdings 2</vt:lpstr>
      <vt:lpstr>2_Оформление по умолчанию</vt:lpstr>
      <vt:lpstr>Державний університет «Житомирська політехніка» Кафедра комп’ютерних технологій у медицині та телекомунікаціях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</dc:creator>
  <cp:lastModifiedBy>admin</cp:lastModifiedBy>
  <cp:revision>206</cp:revision>
  <cp:lastPrinted>2020-10-06T05:27:30Z</cp:lastPrinted>
  <dcterms:created xsi:type="dcterms:W3CDTF">2008-02-20T10:32:12Z</dcterms:created>
  <dcterms:modified xsi:type="dcterms:W3CDTF">2023-04-13T13:03:41Z</dcterms:modified>
</cp:coreProperties>
</file>