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20" Type="http://schemas.openxmlformats.org/officeDocument/2006/relationships/slide" Target="slides/slide14.xml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22" Type="http://schemas.openxmlformats.org/officeDocument/2006/relationships/slide" Target="slides/slide16.xml"/><Relationship Id="rId44" Type="http://schemas.openxmlformats.org/officeDocument/2006/relationships/font" Target="fonts/Roboto-bold.fntdata"/><Relationship Id="rId21" Type="http://schemas.openxmlformats.org/officeDocument/2006/relationships/slide" Target="slides/slide15.xml"/><Relationship Id="rId43" Type="http://schemas.openxmlformats.org/officeDocument/2006/relationships/font" Target="fonts/Roboto-regular.fntdata"/><Relationship Id="rId24" Type="http://schemas.openxmlformats.org/officeDocument/2006/relationships/slide" Target="slides/slide18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45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roximaNova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cdcc3da5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cdcc3da5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cdcc3da5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cdcc3da5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cdcc3da5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cdcc3da5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cdcc3da5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cdcc3da5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cdcc3da5c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cdcc3da5c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cdcc3da5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cdcc3da5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cdcc3da5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cdcc3da5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cdcc3da5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cdcc3da5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cdcc3da5c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cdcc3da5c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cdcc3da5c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cdcc3da5c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cdcc3da5c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cdcc3da5c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cdcc3da5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cdcc3da5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cdcc3da5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cdcc3da5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cdcc3da5c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7cdcc3da5c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cdcc3da5c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cdcc3da5c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cdcc3da5c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7cdcc3da5c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cdcc3da5c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cdcc3da5c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cdcc3da5c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7cdcc3da5c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cdcc3da5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cdcc3da5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cdcc3da5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7cdcc3da5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cdcc3da5c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7cdcc3da5c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cdcc3da5c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cdcc3da5c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cdcc3da5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cdcc3da5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cdcc3da5c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cdcc3da5c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cdcc3da5c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cdcc3da5c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cdcc3da5c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7cdcc3da5c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cdcc3da5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cdcc3da5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cdcc3da5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cdcc3da5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cdcc3da5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cdcc3da5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cdcc3da5c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cdcc3da5c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cdcc3da5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cdcc3da5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cdcc3da5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cdcc3da5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Тестування, верифікація та валідація ПЗ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Тестування</a:t>
            </a:r>
            <a:endParaRPr/>
          </a:p>
        </p:txBody>
      </p:sp>
      <p:pic>
        <p:nvPicPr>
          <p:cNvPr id="156" name="Google Shape;1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096" y="2571748"/>
            <a:ext cx="4364904" cy="24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311700" y="1152475"/>
            <a:ext cx="52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— це процес оцінки програмного продукту чи компонента з метою виявлення, чи задовольняє він встановлені вимоги. Це також спосіб знаходження помилок, неправильної поведінки або відсутніх функцій у програмному забезпеченні.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Верифікація</a:t>
            </a:r>
            <a:endParaRPr/>
          </a:p>
        </p:txBody>
      </p:sp>
      <p:sp>
        <p:nvSpPr>
          <p:cNvPr id="163" name="Google Shape;163;p35"/>
          <p:cNvSpPr txBox="1"/>
          <p:nvPr>
            <p:ph idx="1" type="body"/>
          </p:nvPr>
        </p:nvSpPr>
        <p:spPr>
          <a:xfrm>
            <a:off x="311700" y="1152475"/>
            <a:ext cx="478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Верифікація полягає у переконанні, що продукт розробляється відповідно до зазначених вимог та дизайн-специфікацій на кожному етапі розробки. Це процес перевірки: "Чи робимо ми продукт правильно?". В основному це зосереджено на процесах та виконаннях.</a:t>
            </a:r>
            <a:endParaRPr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50" y="754850"/>
            <a:ext cx="3746699" cy="374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Валідація</a:t>
            </a:r>
            <a:endParaRPr/>
          </a:p>
        </p:txBody>
      </p: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311700" y="1152475"/>
            <a:ext cx="550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Валідація — це процес переконання, що розроблений продукт відповідає очікуванням і потребам користувача. Це процес перевірки: "Чи робимо ми правильний продукт?". Тобто, валідація переконується, що продукт виконує своє призначення та задовольняє потреби кінцевих користувачів.</a:t>
            </a:r>
            <a:endParaRPr/>
          </a:p>
        </p:txBody>
      </p:sp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00" y="1170125"/>
            <a:ext cx="3025500" cy="30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</a:t>
            </a:r>
            <a:r>
              <a:rPr lang="uk"/>
              <a:t>ип тестування</a:t>
            </a:r>
            <a:endParaRPr/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311700" y="1152475"/>
            <a:ext cx="474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81000" lvl="0" marL="76200" marR="162560" rtl="0" algn="l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400">
                <a:solidFill>
                  <a:srgbClr val="292929"/>
                </a:solidFill>
              </a:rPr>
              <a:t>Деякі тестування включають виконання компонента або системи, що тестується; таке тестування називається </a:t>
            </a:r>
            <a:r>
              <a:rPr b="1" i="1" lang="uk" sz="1400">
                <a:solidFill>
                  <a:srgbClr val="292929"/>
                </a:solidFill>
              </a:rPr>
              <a:t>динамічним. </a:t>
            </a:r>
            <a:r>
              <a:rPr i="1" lang="uk" sz="1400">
                <a:solidFill>
                  <a:srgbClr val="292929"/>
                </a:solidFill>
              </a:rPr>
              <a:t>Інше тестування не передбачає виконання компонента або системи, що тестується; таке тестування називається </a:t>
            </a:r>
            <a:r>
              <a:rPr b="1" i="1" lang="uk" sz="1400">
                <a:solidFill>
                  <a:srgbClr val="292929"/>
                </a:solidFill>
              </a:rPr>
              <a:t>статичним тестуванням.</a:t>
            </a:r>
            <a:endParaRPr b="1" i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i="1" sz="1400"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749" y="109900"/>
            <a:ext cx="3112874" cy="47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Види тестування</a:t>
            </a:r>
            <a:endParaRPr/>
          </a:p>
        </p:txBody>
      </p:sp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311700" y="1888150"/>
            <a:ext cx="4233300" cy="26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Функціональні види тестування</a:t>
            </a:r>
            <a:br>
              <a:rPr lang="uk"/>
            </a:br>
            <a:r>
              <a:rPr lang="uk"/>
              <a:t>Нефункціональні види тестування</a:t>
            </a:r>
            <a:br>
              <a:rPr lang="uk"/>
            </a:br>
            <a:r>
              <a:rPr lang="uk"/>
              <a:t>Пов'язані зі змінами види тестування</a:t>
            </a:r>
            <a:endParaRPr/>
          </a:p>
        </p:txBody>
      </p:sp>
      <p:pic>
        <p:nvPicPr>
          <p:cNvPr id="185" name="Google Shape;1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400" y="1170125"/>
            <a:ext cx="4294199" cy="299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2400">
                <a:solidFill>
                  <a:schemeClr val="accent3"/>
                </a:solidFill>
              </a:rPr>
              <a:t>Функціональні види тестування</a:t>
            </a:r>
            <a:endParaRPr b="1" i="1" sz="2400"/>
          </a:p>
        </p:txBody>
      </p:sp>
      <p:sp>
        <p:nvSpPr>
          <p:cNvPr id="191" name="Google Shape;191;p39"/>
          <p:cNvSpPr txBox="1"/>
          <p:nvPr>
            <p:ph idx="1" type="body"/>
          </p:nvPr>
        </p:nvSpPr>
        <p:spPr>
          <a:xfrm>
            <a:off x="311700" y="1928600"/>
            <a:ext cx="51774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/>
              <a:t>• Функціональне тестування (Functional testing)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/>
              <a:t>• Тестування інтерфейсу користувача (GUI Testing)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/>
              <a:t>• Тестування безпеки (Security and Access Control Testing)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/>
              <a:t>• Тестування взаємодії (Interoperability Testing)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425" y="2234750"/>
            <a:ext cx="4259400" cy="23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Функціональне тестування (Functional testing)</a:t>
            </a:r>
            <a:endParaRPr sz="2400"/>
          </a:p>
        </p:txBody>
      </p:sp>
      <p:sp>
        <p:nvSpPr>
          <p:cNvPr id="198" name="Google Shape;198;p40"/>
          <p:cNvSpPr txBox="1"/>
          <p:nvPr>
            <p:ph idx="1" type="body"/>
          </p:nvPr>
        </p:nvSpPr>
        <p:spPr>
          <a:xfrm>
            <a:off x="311700" y="1152475"/>
            <a:ext cx="4758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Функціональне тестування — це тип тестування програмного забезпечення, спрямований на перевірку функцій або функціональних вимог програми. Метою є переконатися, що система виконує завдання, визначені у технічних вимогах, і все працює так, як це передбачено. Функціональне тестування може бути як ручним, так і автоматизованим.</a:t>
            </a:r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775" y="1575173"/>
            <a:ext cx="3950100" cy="2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інтерфейсу користувача (GUI Testing)</a:t>
            </a:r>
            <a:endParaRPr sz="2400"/>
          </a:p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311700" y="1152475"/>
            <a:ext cx="542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інтерфейсу користувача (GUI Testing, або Graphical User Interface Testing) — це процес перевірки функціональності графічного інтерфейсу програмного забезпечення. Основна мета полягає у забезпеченні коректної роботи всіх візуальних елементів, таких як кнопки, меню, поля для введення тексту, лейбли, панелі навігації та інші, а також правильність їх взаємодії з користувачем.</a:t>
            </a:r>
            <a:endParaRPr/>
          </a:p>
        </p:txBody>
      </p:sp>
      <p:pic>
        <p:nvPicPr>
          <p:cNvPr id="206" name="Google Shape;2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075" y="1700325"/>
            <a:ext cx="3098400" cy="17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безпеки (Security and Access Control Testing)</a:t>
            </a:r>
            <a:endParaRPr sz="2400"/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безпеки — це процес ідентифікації потенційних слабких місць в системі з метою виявлення можливих вразливостей, що можуть бути використані зловмисниками. Даний тип тестування забезпечує конфіденційність, цілісність та доступність інформації в системі.</a:t>
            </a:r>
            <a:endParaRPr/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550" y="1170125"/>
            <a:ext cx="3295825" cy="32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взаємодії (Interoperability Testing)</a:t>
            </a:r>
            <a:endParaRPr sz="2400"/>
          </a:p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311700" y="1152475"/>
            <a:ext cx="522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взаємодії (Interoperability Testing) — це процес перевірки здатності системи або компонента спілкуватися та працювати взаємозамінно з іншими системами або компонентами. Ця форма тестування важлива в сучасному світі, де програмні продукти часто інтегровані з іншими застосунками, базами даних, мережами тощо.</a:t>
            </a:r>
            <a:endParaRPr/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200" y="1170125"/>
            <a:ext cx="3302400" cy="33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311700" y="445025"/>
            <a:ext cx="547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/>
              <a:t>Концидайло Андрій Михайлович</a:t>
            </a:r>
            <a:br>
              <a:rPr lang="uk" sz="2720"/>
            </a:br>
            <a:br>
              <a:rPr lang="uk" sz="2720"/>
            </a:br>
            <a:endParaRPr sz="2720"/>
          </a:p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311700" y="3454975"/>
            <a:ext cx="42603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Quality Assurance Engineer</a:t>
            </a:r>
            <a:br>
              <a:rPr lang="uk" sz="1700"/>
            </a:br>
            <a:r>
              <a:rPr lang="uk" sz="1700"/>
              <a:t>asp_kam1@student.ztu.edu.ua</a:t>
            </a:r>
            <a:br>
              <a:rPr lang="uk"/>
            </a:br>
            <a:r>
              <a:rPr lang="uk"/>
              <a:t>@</a:t>
            </a:r>
            <a:r>
              <a:rPr lang="uk" sz="1500"/>
              <a:t>AndyFox96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50" y="1213825"/>
            <a:ext cx="381034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2400">
                <a:solidFill>
                  <a:schemeClr val="accent3"/>
                </a:solidFill>
              </a:rPr>
              <a:t>Нефункціональні види тестування</a:t>
            </a:r>
            <a:endParaRPr b="1" i="1" sz="2400"/>
          </a:p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311700" y="1591425"/>
            <a:ext cx="5123100" cy="29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В</a:t>
            </a:r>
            <a:r>
              <a:rPr lang="uk" sz="1600"/>
              <a:t>иди тестування продуктивності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Тестування установки (Installation testing)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Тестування зручності користування (Usability Testing)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Тестування на відмову та відновлення (Failover and Recovery Testing)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Конфігураційне тестування (Configuration Testing)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27" name="Google Shape;2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150" y="1085525"/>
            <a:ext cx="2659175" cy="26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Види тестування продуктивності</a:t>
            </a:r>
            <a:endParaRPr sz="2400"/>
          </a:p>
        </p:txBody>
      </p:sp>
      <p:sp>
        <p:nvSpPr>
          <p:cNvPr id="233" name="Google Shape;233;p45"/>
          <p:cNvSpPr txBox="1"/>
          <p:nvPr>
            <p:ph idx="1" type="body"/>
          </p:nvPr>
        </p:nvSpPr>
        <p:spPr>
          <a:xfrm>
            <a:off x="311700" y="1733925"/>
            <a:ext cx="47736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uk" sz="1600"/>
              <a:t>навантажувальне тестування (Performance and Load Testing)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uk" sz="1600"/>
              <a:t>стресове тестування (Stress Testing)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uk" sz="1600"/>
              <a:t>тестування стабільності чи надійності (Stability / Reliability Testing)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uk" sz="1600"/>
              <a:t>об'ємне тестування (Volume Testing)</a:t>
            </a:r>
            <a:endParaRPr sz="1600"/>
          </a:p>
        </p:txBody>
      </p:sp>
      <p:pic>
        <p:nvPicPr>
          <p:cNvPr id="234" name="Google Shape;2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425" y="1565700"/>
            <a:ext cx="3753900" cy="201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установки (Installation testing)</a:t>
            </a:r>
            <a:endParaRPr sz="2400"/>
          </a:p>
        </p:txBody>
      </p:sp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установки (Installation Testing) — це тип тестування, який зосереджений на перевірці того, чи правильно програмний продукт встановлюється на цільову систему. Мета — забезпечити, що користувач може без проблем встановити та запустити програму на своєму обладнанні.</a:t>
            </a:r>
            <a:endParaRPr/>
          </a:p>
        </p:txBody>
      </p:sp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700" y="1199250"/>
            <a:ext cx="4267199" cy="2668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зручності користування (Usability Testing)</a:t>
            </a:r>
            <a:endParaRPr sz="2400"/>
          </a:p>
        </p:txBody>
      </p:sp>
      <p:sp>
        <p:nvSpPr>
          <p:cNvPr id="247" name="Google Shape;247;p47"/>
          <p:cNvSpPr txBox="1"/>
          <p:nvPr>
            <p:ph idx="1" type="body"/>
          </p:nvPr>
        </p:nvSpPr>
        <p:spPr>
          <a:xfrm>
            <a:off x="311700" y="1152475"/>
            <a:ext cx="435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зручності користування (Usability Testing) — це процес оцінки продукту з точки зору кінцевого користувача з метою виявлення проблем в інтерфейсі, дизайні, навігації та загалом користувацькому досвіду (UX). Цей вид тестування допомагає визначити, наскільки легко та ефективно користувачі можуть виконувати необхідні завдання з допомогою продукту.</a:t>
            </a:r>
            <a:endParaRPr/>
          </a:p>
        </p:txBody>
      </p:sp>
      <p:pic>
        <p:nvPicPr>
          <p:cNvPr id="248" name="Google Shape;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900" y="1359525"/>
            <a:ext cx="4169101" cy="282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/>
          <p:nvPr>
            <p:ph type="title"/>
          </p:nvPr>
        </p:nvSpPr>
        <p:spPr>
          <a:xfrm>
            <a:off x="311700" y="445025"/>
            <a:ext cx="8520600" cy="10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на відмову та відновлення (Failover and Recovery Testing)</a:t>
            </a:r>
            <a:endParaRPr sz="2400"/>
          </a:p>
        </p:txBody>
      </p:sp>
      <p:sp>
        <p:nvSpPr>
          <p:cNvPr id="254" name="Google Shape;254;p48"/>
          <p:cNvSpPr txBox="1"/>
          <p:nvPr>
            <p:ph idx="1" type="body"/>
          </p:nvPr>
        </p:nvSpPr>
        <p:spPr>
          <a:xfrm>
            <a:off x="311700" y="1595500"/>
            <a:ext cx="4503900" cy="29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на відмову та відновлення (Failover and Recovery Testing) — це процес перевірки здатності системи або компонента відновитися після несподіваних відмов або збоїв. Це допомагає забезпечити, що система може продовжувати функціонувати або швидко відновити свою роботу після таких інцидентів.</a:t>
            </a:r>
            <a:endParaRPr/>
          </a:p>
        </p:txBody>
      </p:sp>
      <p:pic>
        <p:nvPicPr>
          <p:cNvPr id="255" name="Google Shape;25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125" y="1288950"/>
            <a:ext cx="2955972" cy="3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Конфігураційне тестування (Configuration Testing)</a:t>
            </a:r>
            <a:endParaRPr sz="2400"/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311700" y="1152475"/>
            <a:ext cx="502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Конфігураційне тестування (Configuration Testing) — це вид тестування, де основна увага приділяється перевірці продукту в різних конфігураціях апаратного та програмного забезпечення. Ціль полягає в тому, щоб переконатися, що програмний продукт буде коректно працювати в різних умовах, що можуть включати різні версії операційних систем, браузерів, мережевих налаштувань та ін.</a:t>
            </a:r>
            <a:endParaRPr/>
          </a:p>
        </p:txBody>
      </p:sp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475" y="1686013"/>
            <a:ext cx="3404399" cy="19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2400">
                <a:solidFill>
                  <a:schemeClr val="accent3"/>
                </a:solidFill>
              </a:rPr>
              <a:t>Пов'язані зі змінами види тестування</a:t>
            </a:r>
            <a:endParaRPr b="1" i="1" sz="2400"/>
          </a:p>
        </p:txBody>
      </p:sp>
      <p:sp>
        <p:nvSpPr>
          <p:cNvPr id="268" name="Google Shape;268;p50"/>
          <p:cNvSpPr txBox="1"/>
          <p:nvPr>
            <p:ph idx="1" type="body"/>
          </p:nvPr>
        </p:nvSpPr>
        <p:spPr>
          <a:xfrm>
            <a:off x="311700" y="1321700"/>
            <a:ext cx="4334400" cy="32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sz="1400"/>
              <a:t>Димове тестування (Smoke Testing)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sz="1400"/>
              <a:t>Регресійне тестування (Regression Testing)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sz="1400"/>
              <a:t>Повторне тестування (Re-testing)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sz="1400"/>
              <a:t>Тестування складання (Build Verification Test)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sz="1400"/>
              <a:t>Санітарне тестування або перевірка узгодженості/справності (Sanity Testing)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69" name="Google Shape;2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625" y="1543475"/>
            <a:ext cx="3512375" cy="35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Димове тестування (Smoke Testing)</a:t>
            </a:r>
            <a:endParaRPr sz="2400"/>
          </a:p>
        </p:txBody>
      </p:sp>
      <p:sp>
        <p:nvSpPr>
          <p:cNvPr id="275" name="Google Shape;275;p51"/>
          <p:cNvSpPr txBox="1"/>
          <p:nvPr>
            <p:ph idx="1" type="body"/>
          </p:nvPr>
        </p:nvSpPr>
        <p:spPr>
          <a:xfrm>
            <a:off x="311700" y="1152475"/>
            <a:ext cx="479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Димове тестування (Smoke Testing) — це базовий вид тестування, який виконується для визначення, чи готова дана збірка програмного забезпечення до подальшого, більш детального тестування. Цей тип тестування допомагає команді швидко зрозуміти, чи працює основна функціональність програми, і чи варто витрачати ресурси на детальніше тестування.</a:t>
            </a:r>
            <a:endParaRPr/>
          </a:p>
        </p:txBody>
      </p:sp>
      <p:pic>
        <p:nvPicPr>
          <p:cNvPr id="276" name="Google Shape;2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200" y="1170125"/>
            <a:ext cx="3608400" cy="3628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>
            <p:ph type="title"/>
          </p:nvPr>
        </p:nvSpPr>
        <p:spPr>
          <a:xfrm>
            <a:off x="311700" y="43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Регресійне тестування (Regression Testing)</a:t>
            </a:r>
            <a:endParaRPr sz="2400"/>
          </a:p>
        </p:txBody>
      </p:sp>
      <p:sp>
        <p:nvSpPr>
          <p:cNvPr id="282" name="Google Shape;282;p52"/>
          <p:cNvSpPr txBox="1"/>
          <p:nvPr>
            <p:ph idx="1" type="body"/>
          </p:nvPr>
        </p:nvSpPr>
        <p:spPr>
          <a:xfrm>
            <a:off x="311700" y="1152475"/>
            <a:ext cx="492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Регресійне тестування (Regression Testing) — це тип тестування, що застосовується для перевірки, чи нові зміни в коді (як-от додавання нових функцій, виправлення помилок, оптимізації) не зашкодили існуючій функціональності системи. Мета регресійного тестування — виявити випадки, коли зміни в одній частині програми призводять до збоїв у вже тестованих частинах.</a:t>
            </a:r>
            <a:endParaRPr/>
          </a:p>
        </p:txBody>
      </p:sp>
      <p:pic>
        <p:nvPicPr>
          <p:cNvPr id="283" name="Google Shape;28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700" y="1162850"/>
            <a:ext cx="3600900" cy="333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Повторне тестування (Re-testing)</a:t>
            </a:r>
            <a:endParaRPr sz="2400"/>
          </a:p>
        </p:txBody>
      </p:sp>
      <p:sp>
        <p:nvSpPr>
          <p:cNvPr id="289" name="Google Shape;289;p5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Повторне тестування (Re-testing) — це процес перевірки конкретних дефектів або проблем, які були виявлені та виправлені, для забезпечення їхнього вирішення. Повторне тестування фокусується на одному або декількох конкретних випадках та виконується з метою переконатися, що виправлені дефекти дійсно були виправлені та більше не виникають.</a:t>
            </a:r>
            <a:endParaRPr/>
          </a:p>
        </p:txBody>
      </p:sp>
      <p:pic>
        <p:nvPicPr>
          <p:cNvPr id="290" name="Google Shape;29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50" y="1569750"/>
            <a:ext cx="3786726" cy="25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Туренко Єлизавета Єгорівна</a:t>
            </a:r>
            <a:endParaRPr/>
          </a:p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1700" y="3539625"/>
            <a:ext cx="29292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>
                <a:solidFill>
                  <a:srgbClr val="00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Quality Assurance Engineer</a:t>
            </a:r>
            <a:br>
              <a:rPr lang="uk" sz="1700"/>
            </a:br>
            <a:r>
              <a:rPr lang="uk" sz="1700"/>
              <a:t>kipz_tee@ztu.edu.ua</a:t>
            </a:r>
            <a:br>
              <a:rPr lang="uk"/>
            </a:br>
            <a:r>
              <a:rPr lang="uk"/>
              <a:t>@patric_kosichka</a:t>
            </a: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272" y="1017725"/>
            <a:ext cx="2686728" cy="403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Тестування складання (Build Verification Test)</a:t>
            </a:r>
            <a:endParaRPr sz="2400"/>
          </a:p>
        </p:txBody>
      </p:sp>
      <p:sp>
        <p:nvSpPr>
          <p:cNvPr id="296" name="Google Shape;296;p54"/>
          <p:cNvSpPr txBox="1"/>
          <p:nvPr>
            <p:ph idx="1" type="body"/>
          </p:nvPr>
        </p:nvSpPr>
        <p:spPr>
          <a:xfrm>
            <a:off x="311700" y="1152475"/>
            <a:ext cx="453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Тестування складання, або Build Verification Test (BVT), — це набір тестових випадків, які запускаються після кожного нового збирання продукту з метою перевірки, чи "зібраний" продукт гідний для подальшого тестування. Ці тести слід забезпечити мінімальну перевірку основних функціональних можливостей та характеристик програмного продукту.</a:t>
            </a:r>
            <a:endParaRPr/>
          </a:p>
        </p:txBody>
      </p:sp>
      <p:pic>
        <p:nvPicPr>
          <p:cNvPr id="297" name="Google Shape;2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400" y="1587425"/>
            <a:ext cx="3994500" cy="254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/>
          <p:nvPr>
            <p:ph type="title"/>
          </p:nvPr>
        </p:nvSpPr>
        <p:spPr>
          <a:xfrm>
            <a:off x="311700" y="445025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>
                <a:solidFill>
                  <a:schemeClr val="accent3"/>
                </a:solidFill>
              </a:rPr>
              <a:t>Санітарне тестування або перевірка узгодженості/справності (Sanity Testing)</a:t>
            </a:r>
            <a:endParaRPr sz="2400"/>
          </a:p>
        </p:txBody>
      </p:sp>
      <p:sp>
        <p:nvSpPr>
          <p:cNvPr id="303" name="Google Shape;303;p55"/>
          <p:cNvSpPr txBox="1"/>
          <p:nvPr>
            <p:ph idx="1" type="body"/>
          </p:nvPr>
        </p:nvSpPr>
        <p:spPr>
          <a:xfrm>
            <a:off x="371550" y="1515375"/>
            <a:ext cx="46848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Санітарне тестування, або Sanity Testing, — це поверхневий тип тестування, який виконується для перевірки деяких базових функцій програмного продукту після внесення невеликих змін в код. Це допомагає переконатися, що зміни не призвели до серйозних регресій або виходу системи з ладу в ключових аспектах.</a:t>
            </a:r>
            <a:endParaRPr/>
          </a:p>
        </p:txBody>
      </p:sp>
      <p:pic>
        <p:nvPicPr>
          <p:cNvPr id="304" name="Google Shape;3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200" y="1770350"/>
            <a:ext cx="4234800" cy="22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138" y="834813"/>
            <a:ext cx="3977725" cy="34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Навчальний план </a:t>
            </a:r>
            <a:endParaRPr/>
          </a:p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1700" y="1152475"/>
            <a:ext cx="85206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Вступ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Види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Методики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Валідація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Верифікація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Автоматизоване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Тестування в Agile та DevOps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Програмні засоби для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Контрольна робота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Основи безпеки та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Іспит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Оцінювання студента.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Відвідування.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138" y="834813"/>
            <a:ext cx="3977725" cy="34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Організація </a:t>
            </a:r>
            <a:endParaRPr/>
          </a:p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Телеграм чат -  https://t.me/+1xtOBeym6ZIxYmQy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Гугл диск (для лабораторних робіт) -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Лекція 1. Знайомство з курсом та види тестування.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