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9" r:id="rId4"/>
    <p:sldId id="260" r:id="rId5"/>
    <p:sldId id="262" r:id="rId6"/>
    <p:sldId id="261" r:id="rId7"/>
    <p:sldId id="258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2" r:id="rId19"/>
    <p:sldId id="275" r:id="rId20"/>
    <p:sldId id="274" r:id="rId21"/>
    <p:sldId id="276" r:id="rId22"/>
    <p:sldId id="277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498"/>
    <p:restoredTop sz="95909"/>
  </p:normalViewPr>
  <p:slideViewPr>
    <p:cSldViewPr snapToGrid="0">
      <p:cViewPr varScale="1">
        <p:scale>
          <a:sx n="120" d="100"/>
          <a:sy n="120" d="100"/>
        </p:scale>
        <p:origin x="192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F3A6-0B25-FF4A-9B24-7C3F1C2C1B40}" type="datetimeFigureOut">
              <a:rPr lang="ru-UA" smtClean="0"/>
              <a:t>16.01.2026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64A6-BAE0-A540-98F5-3EA5E01930D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783510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F3A6-0B25-FF4A-9B24-7C3F1C2C1B40}" type="datetimeFigureOut">
              <a:rPr lang="ru-UA" smtClean="0"/>
              <a:t>16.01.2026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64A6-BAE0-A540-98F5-3EA5E01930D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3382516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F3A6-0B25-FF4A-9B24-7C3F1C2C1B40}" type="datetimeFigureOut">
              <a:rPr lang="ru-UA" smtClean="0"/>
              <a:t>16.01.2026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64A6-BAE0-A540-98F5-3EA5E01930DF}" type="slidenum">
              <a:rPr lang="ru-UA" smtClean="0"/>
              <a:t>‹#›</a:t>
            </a:fld>
            <a:endParaRPr lang="ru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44602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F3A6-0B25-FF4A-9B24-7C3F1C2C1B40}" type="datetimeFigureOut">
              <a:rPr lang="ru-UA" smtClean="0"/>
              <a:t>16.01.2026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64A6-BAE0-A540-98F5-3EA5E01930D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0890423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F3A6-0B25-FF4A-9B24-7C3F1C2C1B40}" type="datetimeFigureOut">
              <a:rPr lang="ru-UA" smtClean="0"/>
              <a:t>16.01.2026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64A6-BAE0-A540-98F5-3EA5E01930DF}" type="slidenum">
              <a:rPr lang="ru-UA" smtClean="0"/>
              <a:t>‹#›</a:t>
            </a:fld>
            <a:endParaRPr lang="ru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66077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F3A6-0B25-FF4A-9B24-7C3F1C2C1B40}" type="datetimeFigureOut">
              <a:rPr lang="ru-UA" smtClean="0"/>
              <a:t>16.01.2026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64A6-BAE0-A540-98F5-3EA5E01930D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758420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F3A6-0B25-FF4A-9B24-7C3F1C2C1B40}" type="datetimeFigureOut">
              <a:rPr lang="ru-UA" smtClean="0"/>
              <a:t>16.01.2026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64A6-BAE0-A540-98F5-3EA5E01930D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0119194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F3A6-0B25-FF4A-9B24-7C3F1C2C1B40}" type="datetimeFigureOut">
              <a:rPr lang="ru-UA" smtClean="0"/>
              <a:t>16.01.2026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64A6-BAE0-A540-98F5-3EA5E01930D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033598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F3A6-0B25-FF4A-9B24-7C3F1C2C1B40}" type="datetimeFigureOut">
              <a:rPr lang="ru-UA" smtClean="0"/>
              <a:t>16.01.2026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64A6-BAE0-A540-98F5-3EA5E01930D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786810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F3A6-0B25-FF4A-9B24-7C3F1C2C1B40}" type="datetimeFigureOut">
              <a:rPr lang="ru-UA" smtClean="0"/>
              <a:t>16.01.2026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64A6-BAE0-A540-98F5-3EA5E01930D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833224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F3A6-0B25-FF4A-9B24-7C3F1C2C1B40}" type="datetimeFigureOut">
              <a:rPr lang="ru-UA" smtClean="0"/>
              <a:t>16.01.2026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64A6-BAE0-A540-98F5-3EA5E01930D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466332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F3A6-0B25-FF4A-9B24-7C3F1C2C1B40}" type="datetimeFigureOut">
              <a:rPr lang="ru-UA" smtClean="0"/>
              <a:t>16.01.2026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64A6-BAE0-A540-98F5-3EA5E01930D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269598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F3A6-0B25-FF4A-9B24-7C3F1C2C1B40}" type="datetimeFigureOut">
              <a:rPr lang="ru-UA" smtClean="0"/>
              <a:t>16.01.2026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64A6-BAE0-A540-98F5-3EA5E01930D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269172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F3A6-0B25-FF4A-9B24-7C3F1C2C1B40}" type="datetimeFigureOut">
              <a:rPr lang="ru-UA" smtClean="0"/>
              <a:t>16.01.2026</a:t>
            </a:fld>
            <a:endParaRPr lang="ru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64A6-BAE0-A540-98F5-3EA5E01930D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821621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F3A6-0B25-FF4A-9B24-7C3F1C2C1B40}" type="datetimeFigureOut">
              <a:rPr lang="ru-UA" smtClean="0"/>
              <a:t>16.01.2026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64A6-BAE0-A540-98F5-3EA5E01930D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440044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AF3A6-0B25-FF4A-9B24-7C3F1C2C1B40}" type="datetimeFigureOut">
              <a:rPr lang="ru-UA" smtClean="0"/>
              <a:t>16.01.2026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C64A6-BAE0-A540-98F5-3EA5E01930D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700617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AF3A6-0B25-FF4A-9B24-7C3F1C2C1B40}" type="datetimeFigureOut">
              <a:rPr lang="ru-UA" smtClean="0"/>
              <a:t>16.01.2026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9CC64A6-BAE0-A540-98F5-3EA5E01930DF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275568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B9DC41-E083-2AE0-EB82-8B7E86591F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3683" y="2404534"/>
            <a:ext cx="10741572" cy="1646302"/>
          </a:xfrm>
        </p:spPr>
        <p:txBody>
          <a:bodyPr/>
          <a:lstStyle/>
          <a:p>
            <a:r>
              <a:rPr lang="uk-UA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Самомотивація</a:t>
            </a:r>
            <a:r>
              <a:rPr lang="uk-UA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самоконтроль, самовиховання в діяльності керівника </a:t>
            </a:r>
            <a:endParaRPr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6F328E0-35FF-C077-8149-50A5EB6CCF6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Лекція 12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432484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CCC9B67-E884-083F-215F-6AE171CD2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549" y="159488"/>
            <a:ext cx="11504428" cy="6326371"/>
          </a:xfrm>
        </p:spPr>
        <p:txBody>
          <a:bodyPr/>
          <a:lstStyle/>
          <a:p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Найефективніші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інструменти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самоконтролю для </a:t>
            </a:r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Щоденний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чек-лист +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вечірній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дня за схемою: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вдалося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вдалося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сталося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завтра?».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Трекери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Toggl,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RescueTime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Clockify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типи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Журнали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структурою: «План на день/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тиждень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Факт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Відхилення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Причина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завтра/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тиждень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«10-10-10»: 10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хвилин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дня, 10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хвилин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завтрашнього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дня, 10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хвилин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подяки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досягнуте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моменти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Щотижнева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ретроспектива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моделлю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Start–Stop–Continue–More of / Less of: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почати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припинити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продовжувати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Щомісячний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енергетичний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аудит»: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часу, грошей,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емоцій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Самоконтроль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контроль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яка не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себе,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втрачає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моральне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право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точності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тому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самоконтролю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одним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найважливіших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особистого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лідерства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авторитету та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сильної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організаційної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016497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E561C38-E926-32D3-D546-3B8B029B6D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507" y="244549"/>
            <a:ext cx="11068493" cy="6209414"/>
          </a:xfrm>
        </p:spPr>
        <p:txBody>
          <a:bodyPr>
            <a:normAutofit/>
          </a:bodyPr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Самовиховання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метод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самовдосконалення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Самовиховання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цілеспрямований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систематичний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свідомий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удосконалення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характеру,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лідерських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якостей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цінностей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звичок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світогляду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Самовиховання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найвищою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формою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самовдосконалення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виходить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рамки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епізодичних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зусиль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курси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тренінги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і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способом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постійною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внутрішньою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роботою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над собою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багатьох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самовиховання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Чітке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себе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майбутньому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«Яким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 хочу бути через 5–10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?» (стиль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лідерства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репутація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бренд,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внесок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робота над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слабкими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сторонами: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нетерплячість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схильність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мікроменеджменту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нестабільність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слабкі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навички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виступів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емпатія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прокрастинація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Доведення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видатності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добре веде переговори — стати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майстром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світового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сильний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стратег — стати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візіонером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цитують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самонавчання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1–2 книг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місяць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проходження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курсів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Coursera, Udemy, Harvard Business Review),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робота з наставниками, коучами, участь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майстер-групах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Щоденна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звичок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щоденне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хвилин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щотижнева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ідей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щомісячна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коучем.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734206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61E4FD8-7AAC-39C9-D2BB-E4A1364C35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037" y="244549"/>
            <a:ext cx="11270512" cy="6220046"/>
          </a:xfrm>
        </p:spPr>
        <p:txBody>
          <a:bodyPr/>
          <a:lstStyle/>
          <a:p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інструменти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самовиховання</a:t>
            </a:r>
            <a:endParaRPr lang="ru-RU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кодексу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5–10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цінностей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чесність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повага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справедливість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Щоденна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ведення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щоденника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самовиховання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сьогодні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зробив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себе як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лідера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слабкості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проявилися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вдалося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покращити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?».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особистісних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викликів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«30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критики», «90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мереж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20:00»,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щотижня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читати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книгу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лідерства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менеджменту», «3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місяці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щоденної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медитації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Робота з наставником,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коучем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майстер-групою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однодумців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Глибокий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біографій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лідерів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(С. Джобс, І.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В. Черчилль, Н. Мандельштам, Дж. Вашингтон)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адаптація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себе.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Публічні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зобов’язання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оголошення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перед командою,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друзями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соцмережах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ймовірність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тиску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«5-річне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себе»: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щороку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писати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хочеш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через 5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щороку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884009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308A8DD-0BC0-D463-41AA-09730F1262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447" y="233917"/>
            <a:ext cx="11227981" cy="6496492"/>
          </a:xfrm>
        </p:spPr>
        <p:txBody>
          <a:bodyPr>
            <a:normAutofit/>
          </a:bodyPr>
          <a:lstStyle/>
          <a:p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Самовиховання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швидкий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терпіння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послідовності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готовності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дискомфорту. Але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самовихованню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перетворюється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хорошого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менеджера на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видатного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лідера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здатного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надихати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вести за собою та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проходити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через будь-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кризи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гідністю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Самовиховання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тісно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лідерством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справжній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лідер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яка перш за все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керує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собою,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вдосконалюється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прикладом для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Без систематичного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самовиховання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неможливе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справжнє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глибоке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лідерство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Виховання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та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самовиховання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Для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удосконалювати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себе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набувати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необхідних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менеджерськоі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треба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докладати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неабияких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зусиль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Процес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цілеспрямованого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й систематичного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формування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особистості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зумовлении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 законами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суспільного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розвитку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дією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багатьох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об’єктивних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суб’єктивних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факторів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називають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вихованням</a:t>
            </a:r>
            <a:r>
              <a:rPr lang="ru-RU" sz="1800" b="1" i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. </a:t>
            </a:r>
            <a:endParaRPr lang="ru-RU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Свідому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спрямовану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максимально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себе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називають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самовихованням</a:t>
            </a:r>
            <a:r>
              <a:rPr lang="ru-RU" sz="1800" b="1" i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процес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цілеспрямованоі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систематичноі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організованоі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планомірноі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особистості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з метою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вироблення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бажаних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духовних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інтелектуальних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моральних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естетичних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фізичних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позитивних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рис 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усунення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негативних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самовиховання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відбувається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самовплив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самосвідомість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пізнавальну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емоційно-вольову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мотиваційну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сфери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метою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наукового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світогляду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високих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моральних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громадянських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професійних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рис. Головною метою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самовиховання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згоди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собою,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пошук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сенсу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самоактуалізація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самореалізація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потенційних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активне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самоствердження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суспільному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житті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40802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C6C4B83-9EA8-E67C-24C5-B6D0E92210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405" y="265814"/>
            <a:ext cx="10994065" cy="6209413"/>
          </a:xfrm>
        </p:spPr>
        <p:txBody>
          <a:bodyPr/>
          <a:lstStyle/>
          <a:p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Основні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етапи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процесу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програми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самовиховання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: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1)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усвідомлення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вимог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своєі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поведінки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2)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самопізнання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критичне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самооцінювання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своєі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поведінки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3)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вироблення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програми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правил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своєі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поведінки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планування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практичних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̆;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4) практична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реалізація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програми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самовиховання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урахуванням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усієі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наступного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перегляду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намічених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позиціи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̆;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5)самоконтроль,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самооцінювання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самокоригування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поведінки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Механізмом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самовиховання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відіграє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першочергову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роль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саморегуляція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З метою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саморегуляціі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рекомендують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методи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самоаналіз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самопереконання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самопримушування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самостимулювання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самонавіювання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звичайно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самокритичність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383999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C4C42736-EF27-33E9-31C0-FA5FC8EA87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447" y="244549"/>
            <a:ext cx="11355572" cy="6241311"/>
          </a:xfrm>
        </p:spPr>
        <p:txBody>
          <a:bodyPr/>
          <a:lstStyle/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Здатність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здійснювати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свою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ситуаціях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впливають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емоційну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сферу,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називають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самовладанням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самовладанні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виявляється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свідомо-вольова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психічних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процесів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регулюють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Виявлення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гніву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свідчить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слабкість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сила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виявляється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умінні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стримувати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себе. </a:t>
            </a:r>
            <a:endParaRPr lang="ru-RU" sz="1800" dirty="0">
              <a:solidFill>
                <a:schemeClr val="tx1"/>
              </a:solidFill>
            </a:endParaRPr>
          </a:p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Самовиховання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особистісних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,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ділових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і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професійних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якостеи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̆. </a:t>
            </a:r>
            <a:endParaRPr lang="ru-RU" sz="1800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Управлінська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лідерська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емоційна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комунікативна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компетенціі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необхідними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але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достатніми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складовими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менеджерів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треба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вдосконалювати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Значнии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домінуючии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вплив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менеджера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особистісні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професійні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ділові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якості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sz="1800" dirty="0">
              <a:solidFill>
                <a:schemeClr val="tx1"/>
              </a:solidFill>
            </a:endParaRPr>
          </a:p>
          <a:p>
            <a:pPr algn="just"/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Особистісні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якості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висока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моральність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фізична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психологічна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стійкість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внутрішня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зовнішня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культура,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візуальна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привабливість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доступність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порядність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людяність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упевненість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en-US" sz="1800" dirty="0">
              <a:solidFill>
                <a:schemeClr val="tx1"/>
              </a:solidFill>
              <a:latin typeface="TimesNewRomanPSMT"/>
            </a:endParaRPr>
          </a:p>
          <a:p>
            <a:pPr algn="just"/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Професійні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якості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менеджера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професіі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а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ділові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якості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здатність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знаходити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межах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власноі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компетенціі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наданих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повноважень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засобів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найкращии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підхід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ситуаціі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найкоротшии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шлях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мети, оперативно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самостійно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приймати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обґрунтовані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послідовно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забезпечуючи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sz="1800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Фредерік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Тейлор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найважливішими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якостями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менеджера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вважав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розум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освіту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спеціальні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технічні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такт,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енергію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рішучість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чесність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розсудливість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здоровии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̆ глузд,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міцне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здоров’я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. </a:t>
            </a:r>
            <a:endParaRPr lang="ru-RU" sz="1800" dirty="0">
              <a:solidFill>
                <a:schemeClr val="tx1"/>
              </a:solidFill>
              <a:highlight>
                <a:srgbClr val="00FF00"/>
              </a:highlight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3689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AAD852C-1CCA-0777-C3C9-28D8B44577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7712" y="233917"/>
            <a:ext cx="10983432" cy="6485860"/>
          </a:xfrm>
        </p:spPr>
        <p:txBody>
          <a:bodyPr/>
          <a:lstStyle/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Найважливішою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рисою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менеджерів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відповідальність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специфічна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форма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саморегуляціі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виражається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усвідомленні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себе як причини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наслідків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усвідомленні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своєі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здатності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здійснювати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протидіяти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змінам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 як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так і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професійніи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менеджером,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бере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себе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гарантіі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створення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умов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успішноі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багатьох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і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отримані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ними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результати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Тому менеджер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права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перекладати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відповідальність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підлеглих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Із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відповідальністю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тісно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пов’язане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визначати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MT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"/>
              </a:rPr>
              <a:t>своєчасність</a:t>
            </a:r>
            <a:r>
              <a:rPr lang="ru-RU" sz="1800" b="1" i="1" dirty="0">
                <a:solidFill>
                  <a:schemeClr val="tx1"/>
                </a:solidFill>
                <a:effectLst/>
                <a:highlight>
                  <a:srgbClr val="FF0000"/>
                </a:highlight>
                <a:latin typeface="TimesNewRomanPS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тобто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момент,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пізніше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раніше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потребує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ситуація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sz="1800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Одна з рис,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необхідних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менеджерові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успішному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–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впевненість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силах.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Найяскравіше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впевненість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менеджера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виявляється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екстремальних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ситуаціях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Джек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Уелч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завжди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казав,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по-справжньому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впевненіи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̆ 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людині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притаманне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те,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вона не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боїться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критики,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навпаки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отримує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задоволення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інтелектуальноі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дискусіі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завдяки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чому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неі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з’являються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нові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FF"/>
                </a:highlight>
                <a:latin typeface="TimesNewRomanPSMT"/>
              </a:rPr>
              <a:t>ідеі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̈. </a:t>
            </a: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Водночас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фактори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заважають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людині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впевненою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зокрема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: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боязкість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діяти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(через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занадто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велику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турботу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виявлену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неі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̈ 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дитинстві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);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нерозвинута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здатність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брати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на себе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відповідальність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нечітке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розуміння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проблеми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шляхів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вирішення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побоювання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викликати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образу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гнів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̆;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низька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самооцінка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;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погана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самопрезентація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невміння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чітко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викласти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проблему,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̈ погляди на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неі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розуміння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шляхів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вирішення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). </a:t>
            </a:r>
            <a:endParaRPr lang="ru-RU" sz="1800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741793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AAD852C-1CCA-0777-C3C9-28D8B44577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7712" y="233917"/>
            <a:ext cx="10983432" cy="6485860"/>
          </a:xfrm>
        </p:spPr>
        <p:txBody>
          <a:bodyPr/>
          <a:lstStyle/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Однією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найважливіших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менеджерів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захопленість</a:t>
            </a:r>
            <a:r>
              <a:rPr lang="ru-RU" sz="1800" b="1" i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 справою.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Захопленість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справою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породжує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мужність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сміливість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готовність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мети,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долаючи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перешкоди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захоплена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справою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відриватися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Тому Джек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Уелч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підкреслював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найважливіша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менеджерів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реалістичність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тобто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здатність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світ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таким,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не таким,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хотілося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бачити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менеджер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чесно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правдиво ставиться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справи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та до себе,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ним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людьми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виникає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довіра</a:t>
            </a:r>
            <a:r>
              <a:rPr lang="ru-RU" sz="1800" b="1" i="1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"/>
              </a:rPr>
              <a:t>. 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Без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довіри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неможлива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співпраця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тоді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коли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працівники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довіряють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менеджерам,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добровільно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приносити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жертви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разом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із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менеджерами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поліпшення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стану справ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Необхідною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якістю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менеджера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совість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Совість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змушує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засоби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sz="1800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Великою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перевагою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успішного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менеджера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цілеспрямованість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наполегливість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рішучість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Цілеспрямованість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підкорити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свою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поведінку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стійким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життєвим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Цілеспрямована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вміє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ставити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амбіційні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але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добирає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управлінські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методи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інструменти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враховує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зовнішні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внутрішні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максимально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ризики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отримати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результат.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Наполегливість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активно,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енергійно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метою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впевнено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долати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зовнішні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внутрішні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перешкоди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Рішучість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приймати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без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марних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витрат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часу,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ризикувати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тобто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умовах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невизначеності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коли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наслідки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непередбачуваними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sz="1800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529529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AAD852C-1CCA-0777-C3C9-28D8B44577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7712" y="233917"/>
            <a:ext cx="10983432" cy="648586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Спостережливість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спостерігати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підставі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висновки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Завдяки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спостережливості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розрізняє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ознаки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відтінки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незначні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відмінності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навпаки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бачить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схожість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предметами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явищами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Але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спостережливість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тісно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пов’язана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попереднім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досвідом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накопиченими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знаннями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вміннями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усвідомлювати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аналізувати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явища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Звичайно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необхідною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умовою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менеджерів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наявність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організаторських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здібностеи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̆.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талановитим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інженером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блискучим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спеціалістом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галузі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зовсім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нікудишнім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організатором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відбуваються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сфері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бізнесу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перетворюють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менеджерів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із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командирів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стратегів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Головна мета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їхньоі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підпорядкувати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підлеглих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ідеям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волі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виробляти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них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здатність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активно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відгукуватися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виклики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ринку.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І,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звичайно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менеджерові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комунікативні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здібності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забезпечують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обмін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інформацією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спільноі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взаємопізнання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взаєморозуміння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людьми.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Вважається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впізнавальною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рисою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менеджерів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en-US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XXI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століття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бути </a:t>
            </a:r>
            <a:r>
              <a:rPr lang="ru-RU" sz="1800" b="1" i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лідерські</a:t>
            </a:r>
            <a:r>
              <a:rPr lang="ru-RU" sz="1800" b="1" i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якості</a:t>
            </a:r>
            <a:r>
              <a:rPr lang="ru-RU" sz="1800" b="1" i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Справжні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лідер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кидають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виклик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процесу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йдуть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змушуючи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себе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перевищувати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власні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спільні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погляди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щодо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майбутнього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змушують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усіх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рухатися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обраному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напрямі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спонукають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спільну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слугують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зразком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стимулювати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рух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обраноі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піднімають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команднии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дух,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поважають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внесок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кожного члена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команди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радіють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спільному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успіхові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Із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приходом кожного нового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покоління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менеджерів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вимоги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їхньоі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кваліфікаціі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̈,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професійних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ділових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особистісних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якостеи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збільшуються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тому менеджер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вміти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вирішувати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сім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вказаних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нижче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задач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endParaRPr lang="ru-RU" dirty="0"/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01909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AAD852C-1CCA-0777-C3C9-28D8B44577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7712" y="233917"/>
            <a:ext cx="10983432" cy="6485860"/>
          </a:xfrm>
        </p:spPr>
        <p:txBody>
          <a:bodyPr>
            <a:normAutofit fontScale="85000" lnSpcReduction="20000"/>
          </a:bodyPr>
          <a:lstStyle/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1.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Керувати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поставлених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викликам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ринку.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2.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Ризикувати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виходячи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ризик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передбачати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наступнии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перебіг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своєчасно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вносити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корективи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3.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Вміти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приймати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стратегічні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рішення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4.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Створювати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команду,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кожнии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із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членів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міг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вимірювати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оцінювати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результати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своєі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роботи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залежно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загальних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5.Навчитися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подавати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інформацію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швидко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точно,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мотивувати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відповідальноі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участі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 з боку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менеджерів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спеціалістів-професіоналів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працівників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6.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Сприймати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бізнес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складності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інтегрувати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функціі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7.Пов’язувати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результати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зовнішнім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світом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враховувати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прийнятті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управлінських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рішень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економічні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політичні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соціальні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відбуваються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глобальному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масштабі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Самовдосконалення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Готовність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цілеспрямованого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свідомого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вмінь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метою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краще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зняття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обмежень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інтелектуального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творчого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потенціалу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називають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самовдосконаленням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Спонукають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людину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самовдосконалення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 три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обставини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00FF00"/>
                </a:highlight>
                <a:latin typeface="TimesNewRomanPSMT"/>
              </a:rPr>
              <a:t>: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1)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наявність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потреби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самоповазі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схваленні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людьми;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2)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розходження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«Я-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ідеальним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 і «Я-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реальним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»;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3)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самооцінка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самоаналіз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сучасних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умовах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здатність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самовдосконалення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успішність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конкурентоспроможність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Визначають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три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самовдосконалення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1</a:t>
            </a:r>
            <a:r>
              <a:rPr lang="ru-RU" sz="1800" i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) </a:t>
            </a:r>
            <a:r>
              <a:rPr lang="ru-RU" sz="1800" i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моральну</a:t>
            </a:r>
            <a:r>
              <a:rPr lang="ru-RU" sz="1800" i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(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пов’язану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самовихованням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); </a:t>
            </a:r>
          </a:p>
          <a:p>
            <a:r>
              <a:rPr lang="ru-RU" sz="1800" i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2) </a:t>
            </a:r>
            <a:r>
              <a:rPr lang="ru-RU" sz="1800" i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інтелектуальну</a:t>
            </a:r>
            <a:r>
              <a:rPr lang="ru-RU" sz="1800" i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(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пов’язану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самоосвітою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);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3) </a:t>
            </a:r>
            <a:r>
              <a:rPr lang="ru-RU" sz="1800" i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фізичну</a:t>
            </a:r>
            <a:r>
              <a:rPr lang="ru-RU" sz="1800" i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(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пов’язану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саморозвитком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організацією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здоров’я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). </a:t>
            </a:r>
            <a:endParaRPr lang="ru-RU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60238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D2E6697-8120-7945-8878-52CF742F70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0242" y="425303"/>
            <a:ext cx="11515060" cy="5922334"/>
          </a:xfrm>
        </p:spPr>
        <p:txBody>
          <a:bodyPr/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самомотивації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багатошаровий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спонукання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себе та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підлеглих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цілеспрямованих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амбіцій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професійного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Вона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однією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найважливіших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менеджменту,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ініціативність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продуктивність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креативність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лояльність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усього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колективу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Особливість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подвійній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природі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одночасно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суб’єктом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мотивує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себе) і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об’єктом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мотивованим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вищим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керівництвом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власниками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ринком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власними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амбіціями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унікальну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ситуацію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стимули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(зарплата,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бонуси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статус)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швидко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втрачають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силу через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звикання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енергії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Самомотивація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підтримувати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швидко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відновлювати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відсутності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зовнішнього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тиску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похвали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контролю. Вона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критично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важливою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середньому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вищому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де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слабшає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особиста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стрес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невизначеність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зростають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геометричній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прогресії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446968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AAD852C-1CCA-0777-C3C9-28D8B44577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7712" y="233917"/>
            <a:ext cx="10983432" cy="6485860"/>
          </a:xfrm>
        </p:spPr>
        <p:txBody>
          <a:bodyPr>
            <a:normAutofit lnSpcReduction="10000"/>
          </a:bodyPr>
          <a:lstStyle/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Основними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мотиваторами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самовдосконалення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: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1)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ставлення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до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життя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: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матеріальнии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добробут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»;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легше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жилося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»;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було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неприємностеи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̆»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2)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ставлення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до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людеи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̆: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поважали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люди»,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допомагати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»;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3)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ставлення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до себе: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поважали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», «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самореалізувався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». </a:t>
            </a:r>
          </a:p>
          <a:p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Отже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професійне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самовдосконалення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менеджерів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охоплює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самоосвіту</a:t>
            </a:r>
            <a:r>
              <a:rPr lang="ru-RU" sz="1800" i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(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отримання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професійних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знань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умінь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навичок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досвіду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), </a:t>
            </a:r>
            <a:r>
              <a:rPr lang="ru-RU" sz="1800" i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саморозвиток</a:t>
            </a:r>
            <a:r>
              <a:rPr lang="ru-RU" sz="1800" i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(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вдосконалення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здібностеи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психічних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процесів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) та </a:t>
            </a:r>
            <a:r>
              <a:rPr lang="ru-RU" sz="1800" i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самовиховання</a:t>
            </a:r>
            <a:r>
              <a:rPr lang="ru-RU" sz="1800" i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(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формування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світогляду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мотивів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якостеи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особистості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). </a:t>
            </a:r>
            <a:endParaRPr lang="ru-RU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Шляхи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досягнення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NewRomanPS"/>
              </a:rPr>
              <a:t>самовдосконалення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На шляху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самовдосконалення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дрібниць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все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мислення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мова,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одяг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репутація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вміння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Самовдосконалення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менеджера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лише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умови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успішно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йтиме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процес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формування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вмінь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необхідні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самопізнання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управління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розвитком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своєі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згідно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вимогами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професійноі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діяльності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завдяки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самоосвіті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процесі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спеціально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організованого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навчання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спілкування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людьми. Для того,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сформувати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професійні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ділові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особистісні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удосконалити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вміння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, Наполеон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Хілл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рекомендує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використовувати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таку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формулу </a:t>
            </a:r>
            <a:r>
              <a:rPr lang="ru-RU" sz="1800" b="1" i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самовпливу</a:t>
            </a:r>
            <a:r>
              <a:rPr lang="ru-RU" sz="1800" b="1" i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: </a:t>
            </a:r>
            <a:endParaRPr lang="ru-RU" dirty="0">
              <a:solidFill>
                <a:schemeClr val="tx1"/>
              </a:solidFill>
              <a:highlight>
                <a:srgbClr val="FFFF00"/>
              </a:highlight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1. </a:t>
            </a:r>
            <a:r>
              <a:rPr lang="ru-RU" sz="1800" i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Я знаю,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я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здатен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досягти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своєі</a:t>
            </a:r>
            <a:r>
              <a:rPr lang="ru-RU" sz="1800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MT"/>
              </a:rPr>
              <a:t>̈ мети, тому </a:t>
            </a:r>
            <a:r>
              <a:rPr lang="ru-RU" sz="1800" i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вимагаю</a:t>
            </a:r>
            <a:r>
              <a:rPr lang="ru-RU" sz="1800" i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від</a:t>
            </a:r>
            <a:r>
              <a:rPr lang="ru-RU" sz="1800" i="1" dirty="0">
                <a:solidFill>
                  <a:schemeClr val="tx1"/>
                </a:solidFill>
                <a:effectLst/>
                <a:highlight>
                  <a:srgbClr val="FFFF00"/>
                </a:highlight>
                <a:latin typeface="TimesNewRomanPS"/>
              </a:rPr>
              <a:t> себе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наполегливих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завзятих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безперервних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направлених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2. 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Я буду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зосереджуватися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кожного дня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задачі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стати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 хочу бути, і 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буду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перетворювати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думки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реальність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допомогою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практичних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̆;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7581281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AAD852C-1CCA-0777-C3C9-28D8B44577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7712" y="233917"/>
            <a:ext cx="10983432" cy="6485860"/>
          </a:xfrm>
        </p:spPr>
        <p:txBody>
          <a:bodyPr/>
          <a:lstStyle/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3.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Я маю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чіткии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зафіксовании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опис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моєі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конкретноі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мети 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наступні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десять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тисяч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днів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Я 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маю список справ,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треба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здійснити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життєвого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успіху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4. 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Я досягну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успіху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шляхом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можливостеи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також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завдяки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співпраці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людьми. Я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стимулюватиму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інших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надання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допомоги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першим буду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допомагати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їм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Я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позбавлюсь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ненависті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злоби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ревнощів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цинізму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культивуватиму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любов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повагу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всіх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людеи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знаю,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негативне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ставлення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ніколи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принесе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мені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успіх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5. Я 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дам людям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підставу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i="1" dirty="0" err="1">
                <a:solidFill>
                  <a:schemeClr val="tx1"/>
                </a:solidFill>
                <a:effectLst/>
                <a:latin typeface="TimesNewRomanPS"/>
              </a:rPr>
              <a:t>повірити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NewRomanPS"/>
              </a:rPr>
              <a:t> 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в мене,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я сам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вірю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них і в самого себе. </a:t>
            </a:r>
            <a:endParaRPr lang="ru-RU" dirty="0">
              <a:solidFill>
                <a:schemeClr val="tx1"/>
              </a:solidFill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Останнім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часом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нашому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лексиконі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з’явилося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нове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поняття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b="1" i="1" dirty="0" err="1">
                <a:solidFill>
                  <a:schemeClr val="tx1"/>
                </a:solidFill>
                <a:effectLst/>
                <a:latin typeface="TimesNewRomanPS"/>
              </a:rPr>
              <a:t>самолідерство</a:t>
            </a:r>
            <a:r>
              <a:rPr lang="ru-RU" sz="1800" b="1" i="1" dirty="0">
                <a:solidFill>
                  <a:schemeClr val="tx1"/>
                </a:solidFill>
                <a:effectLst/>
                <a:latin typeface="TimesNewRomanPS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здатність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задіяти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весь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свіи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інтелектуальнии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творчии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потенціал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саморозвитку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підвищення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власноі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постійнии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свідомии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процес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самовдосконалення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Щоб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самолідерство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ставало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постійною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звичкою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дотримуватися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таких правил: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усвідомити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свою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місію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(те,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живе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);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знати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таланти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здібності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аналізувати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як вони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використовуються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);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користуватися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рефлексією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тобто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самоаналізом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піддавати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сумнівам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те,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чого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людина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звикла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намагатися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негативні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звички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навички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</a:br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сміливіше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змінювати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некомфортну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ситуацію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не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боятися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ризикувати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;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допомагати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розвиватися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допоможе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розвиватися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);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Wingdings" pitchFamily="2" charset="2"/>
              </a:rPr>
              <a:t>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хвалити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себе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досягнуті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успіхи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карати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за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лінощі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952196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AAD852C-1CCA-0777-C3C9-28D8B44577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7712" y="233917"/>
            <a:ext cx="10983432" cy="6485860"/>
          </a:xfrm>
        </p:spPr>
        <p:txBody>
          <a:bodyPr/>
          <a:lstStyle/>
          <a:p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Отже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праця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менеджера над собою,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самовдосконаленням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саморозвитком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–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важлива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досить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складна задача, яка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вимагає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задіяння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установок (Я хочу!),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знань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(Знаю як!) та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вмінь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(Я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можу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!).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треба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відмовитися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від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блокувальних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установок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свідомості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розвинути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собі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риси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самоактуалізованоі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така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особистість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здатна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бути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ефективною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своїи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самореалізаціі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̈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допомагати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іншим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людям,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якими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управляє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а тому вона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прийде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успіху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самовдосконалення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потрібні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бажання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, сила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волі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NewRomanPSMT"/>
              </a:rPr>
              <a:t>наполегливість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NewRomanPSMT"/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48781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D2E6697-8120-7945-8878-52CF742F70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0242" y="425303"/>
            <a:ext cx="11515060" cy="5922334"/>
          </a:xfrm>
        </p:spPr>
        <p:txBody>
          <a:bodyPr/>
          <a:lstStyle/>
          <a:p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самомотивації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сильна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значущих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ринку,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переважання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мотивів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відчуття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самореалізація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долю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людей;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балансувати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короткострокові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квартального плану,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поточної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кризи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5–10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бренд,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спадщина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вразливість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вигорання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інтелектуальний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тиск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невизначеності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потреба в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самостійному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сенсу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бачить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глибокого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своєї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стимули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швидко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перестають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4837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D2E6697-8120-7945-8878-52CF742F70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0242" y="425303"/>
            <a:ext cx="11515060" cy="5922334"/>
          </a:xfrm>
        </p:spPr>
        <p:txBody>
          <a:bodyPr/>
          <a:lstStyle/>
          <a:p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Самомотивація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складніша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виконавців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частіше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стикається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невизначеністю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ризиком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ринкові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успіх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багатьох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(команда,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економічна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ускладнює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відчуття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звикання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винагород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швидко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зарплата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бонуси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перестають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мотивувати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через 6–12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місяців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тому для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найпотужнішими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мотиватори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відчуття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значущості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автономія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майстерність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прогрес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відчуття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причетності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чогось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більшого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Самомотивація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мотивацію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всієї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людина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яка не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мотивувати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себе, не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здатна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по-справжньому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мотивувати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Тому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самомотивації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особиста справа, а й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ефективного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лідерства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організаційної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71372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D2E6697-8120-7945-8878-52CF742F70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0242" y="425303"/>
            <a:ext cx="11515060" cy="5922334"/>
          </a:xfrm>
        </p:spPr>
        <p:txBody>
          <a:bodyPr/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Секрети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самомотивації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Самомотивація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вроджена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риса характеру, 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навичка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яку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повинен систематично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Ось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найефективніші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перевірені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секрети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самомотивації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адаптовані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управлінців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Секрет 1. </a:t>
            </a:r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Глибоке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Чому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Найпотужніший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двигун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чітке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заряджене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сенсу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повинен регулярно (раз на 3–6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місяців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Навіщо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роблю?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 хочу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залишити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людей?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моя робота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Чим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сильніше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яскравіше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легше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долати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кризи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стрес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рутину.</a:t>
            </a:r>
          </a:p>
          <a:p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Секрет 2. Велика мета + </a:t>
            </a:r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маленькі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перемоги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Велика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амбітна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мета (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«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вивести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компанію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лідери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5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»)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надихає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демотивувати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віддаленість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Тому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розбиває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маленькі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вимірювані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кроки й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обов’язково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святкує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кожну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перемогу: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переговори,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бюджет,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відгук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клієнта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Маленькі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успіхи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генерують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дофамін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підтримують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довгострокову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мотивацію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81099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D2E6697-8120-7945-8878-52CF742F70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0242" y="425303"/>
            <a:ext cx="11515060" cy="5922334"/>
          </a:xfrm>
        </p:spPr>
        <p:txBody>
          <a:bodyPr/>
          <a:lstStyle/>
          <a:p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Секрет 3. Система </a:t>
            </a:r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внутрішніх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винагород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бонуси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швидко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втрачають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силу.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Ефективніше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створювати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систему: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складного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тижня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день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повного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відпочинку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горах,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завершення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великого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проєкту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улюблена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книга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концерт,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кварталу — коротка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подорож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повертає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радість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відчуття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варто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Секрет 4. </a:t>
            </a:r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Ритуали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звички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Самомотивація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настрою — вона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будується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ритуалах.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ранковий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ритуал (20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хвилин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медитації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перегляд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план дня);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вечірній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ритуал (5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хвилин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подяки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день +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щотижневий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«день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натхнення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людьми).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Ритуали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створюють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стабільне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Секрет 5. Фокус на </a:t>
            </a:r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не </a:t>
            </a:r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Коли результат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багатьох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демотивуватися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Тому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отримувати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самого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якісно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проведена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нарада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гарно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підготовлена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презентація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вдало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складна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розмова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підлеглим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відчуття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контролю та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прогресу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065231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231BA38-D9CA-8615-0E74-12AC7221A2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181" y="191387"/>
            <a:ext cx="11674549" cy="6411432"/>
          </a:xfrm>
        </p:spPr>
        <p:txBody>
          <a:bodyPr/>
          <a:lstStyle/>
          <a:p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Секрет 6. </a:t>
            </a:r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Енергетичний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менеджмент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Самомотивація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неможлива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високого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емоційної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енергії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повинен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контролювати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сон (7–8 годин);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харчування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(баланс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вуглеводів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щонайменше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3–4 рази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тиждень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медитація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хобі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природа).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енергія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основа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Секрет 7. </a:t>
            </a:r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Навколишнє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Оточення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мотивацію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сильніше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хто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думає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повинен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створювати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мотивуюче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натхненні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книги на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робочому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столі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цитати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шпалерах телефону,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дошка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візуалізації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спілкування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успішними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людьми,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уникнення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токсичних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людей.</a:t>
            </a:r>
          </a:p>
          <a:p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Секрет 8. </a:t>
            </a:r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Періодична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«перезагрузка»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Раз на 3–6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місяців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влаштовувати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собі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паузу» — 1–3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телефону та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пошти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 для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глибокого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переосмислення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відпочинку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відновлення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внутрішнього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вогню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Самомотивація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навичка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яку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тренувати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опанував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секрети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здатен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проходити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через будь-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кризи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рівнем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енергії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оптимізму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943836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04F7AA8-28CE-E3C7-004E-15F3314122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977" y="233917"/>
            <a:ext cx="11302409" cy="6379534"/>
          </a:xfrm>
        </p:spPr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та самоконтроль </a:t>
            </a:r>
          </a:p>
          <a:p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у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систематичний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цілеспрямований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фактичних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плановими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показниками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відхилень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 і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вжиття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повернення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заплановане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русло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корекції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самого плану.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однією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класичних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А. Файолем і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залишається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актуальним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будь-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якій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менеджменту,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розміру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галузі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Самоконтроль —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автономний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добровільний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над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власною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діяльністю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часу,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емоційним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станом,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принципів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досягненням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професійних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вищою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зрілою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формою контролю,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зовнішнього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нагляду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покарань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заохочень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базується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виключно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внутрішній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самоповазі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перед собою.</a:t>
            </a:r>
          </a:p>
          <a:p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Ключові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самоконтролю </a:t>
            </a:r>
            <a:r>
              <a:rPr lang="ru-RU" b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керівника</a:t>
            </a:r>
            <a:endParaRPr lang="ru-RU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Надзвичайно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себе, але 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опосередковано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усієї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особиста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підлеглих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балансу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жорсткістю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гнучкістю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надмірно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суворий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самоконтроль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призводить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перфекціонізму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тривожності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вигорання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слабкий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до хаосу,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прокрастинації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втрати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авторитету.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30539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04F7AA8-28CE-E3C7-004E-15F3314122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977" y="233917"/>
            <a:ext cx="11302409" cy="6379534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Фокус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індикаторах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все. Тому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обирає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3–7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KPI,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відсоток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часу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40%);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тиждень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стресу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(за шкалою 1–10);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прочитаних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сторінок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/книг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місяць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work-life balance (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час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сім’ю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спорт,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відпочинок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Регулярність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самоконтроль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епізодична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щоденний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вечірній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огляд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щотижнева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глибока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ретроспектива,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щомісячний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щоквартальний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«великий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огляд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кар’єри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Максимальна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чесність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перед собою: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уникнення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 самообману («я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зайнятий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«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моя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провина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«завтра почну»). Самообман 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головний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ворог самоконтролю.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088331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{BAD841DC-749C-D84D-A5D1-B99D800B7271}tf10001060</Template>
  <TotalTime>1410</TotalTime>
  <Words>4382</Words>
  <Application>Microsoft Macintosh PowerPoint</Application>
  <PresentationFormat>Широкоэкранный</PresentationFormat>
  <Paragraphs>154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30" baseType="lpstr">
      <vt:lpstr>Arial</vt:lpstr>
      <vt:lpstr>Times New Roman</vt:lpstr>
      <vt:lpstr>TimesNewRomanPS</vt:lpstr>
      <vt:lpstr>TimesNewRomanPSMT</vt:lpstr>
      <vt:lpstr>Trebuchet MS</vt:lpstr>
      <vt:lpstr>Wingdings</vt:lpstr>
      <vt:lpstr>Wingdings 3</vt:lpstr>
      <vt:lpstr>Аспект</vt:lpstr>
      <vt:lpstr>Самомотивація, самоконтроль, самовиховання в діяльності керівника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Нормування праці менеджера</dc:title>
  <dc:creator>Александр Ткачук</dc:creator>
  <cp:lastModifiedBy>Александр Ткачук</cp:lastModifiedBy>
  <cp:revision>46</cp:revision>
  <dcterms:created xsi:type="dcterms:W3CDTF">2023-11-08T10:40:43Z</dcterms:created>
  <dcterms:modified xsi:type="dcterms:W3CDTF">2026-01-16T13:30:40Z</dcterms:modified>
</cp:coreProperties>
</file>