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34"/>
  </p:notesMasterIdLst>
  <p:handoutMasterIdLst>
    <p:handoutMasterId r:id="rId35"/>
  </p:handoutMasterIdLst>
  <p:sldIdLst>
    <p:sldId id="256" r:id="rId5"/>
    <p:sldId id="257" r:id="rId6"/>
    <p:sldId id="258" r:id="rId7"/>
    <p:sldId id="260" r:id="rId8"/>
    <p:sldId id="259" r:id="rId9"/>
    <p:sldId id="261" r:id="rId10"/>
    <p:sldId id="262" r:id="rId11"/>
    <p:sldId id="263" r:id="rId12"/>
    <p:sldId id="265" r:id="rId13"/>
    <p:sldId id="271" r:id="rId14"/>
    <p:sldId id="266" r:id="rId15"/>
    <p:sldId id="270" r:id="rId16"/>
    <p:sldId id="267" r:id="rId17"/>
    <p:sldId id="264" r:id="rId18"/>
    <p:sldId id="268" r:id="rId19"/>
    <p:sldId id="269" r:id="rId20"/>
    <p:sldId id="273" r:id="rId21"/>
    <p:sldId id="272"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1" autoAdjust="0"/>
  </p:normalViewPr>
  <p:slideViewPr>
    <p:cSldViewPr snapToGrid="0" snapToObjects="1">
      <p:cViewPr varScale="1">
        <p:scale>
          <a:sx n="115" d="100"/>
          <a:sy n="115" d="100"/>
        </p:scale>
        <p:origin x="372"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6CE4C60-6057-46D6-A5FF-00D8AB8AC8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6E876A49-CA08-43C3-8865-92E4A66BF7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AD0D56-D190-4F12-97EB-E600DA2C7AC1}" type="datetime1">
              <a:rPr lang="ru-RU" smtClean="0"/>
              <a:t>16.10.2022</a:t>
            </a:fld>
            <a:endParaRPr lang="ru-RU" dirty="0"/>
          </a:p>
        </p:txBody>
      </p:sp>
      <p:sp>
        <p:nvSpPr>
          <p:cNvPr id="4" name="Нижний колонтитул 3">
            <a:extLst>
              <a:ext uri="{FF2B5EF4-FFF2-40B4-BE49-F238E27FC236}">
                <a16:creationId xmlns:a16="http://schemas.microsoft.com/office/drawing/2014/main" id="{384604E6-ED3B-49F7-9F62-9D9BF74F1A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E1FFA4E6-A295-4A8E-B4EE-EEA5D9ABD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4BBA8D-50FB-4097-BAAC-42E682BBB847}" type="slidenum">
              <a:rPr lang="ru-RU" smtClean="0"/>
              <a:t>‹#›</a:t>
            </a:fld>
            <a:endParaRPr lang="ru-RU"/>
          </a:p>
        </p:txBody>
      </p:sp>
    </p:spTree>
    <p:extLst>
      <p:ext uri="{BB962C8B-B14F-4D97-AF65-F5344CB8AC3E}">
        <p14:creationId xmlns:p14="http://schemas.microsoft.com/office/powerpoint/2010/main" val="383066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FA3FA-379F-46C9-AE88-86CC6AC3C65B}" type="datetime1">
              <a:rPr lang="ru-RU" smtClean="0"/>
              <a:pPr/>
              <a:t>16.10.2022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311EE-D3E2-4B2C-886A-E997919853A6}" type="slidenum">
              <a:rPr lang="ru-RU" noProof="0" smtClean="0"/>
              <a:t>‹#›</a:t>
            </a:fld>
            <a:endParaRPr lang="ru-RU" noProof="0"/>
          </a:p>
        </p:txBody>
      </p:sp>
    </p:spTree>
    <p:extLst>
      <p:ext uri="{BB962C8B-B14F-4D97-AF65-F5344CB8AC3E}">
        <p14:creationId xmlns:p14="http://schemas.microsoft.com/office/powerpoint/2010/main" val="358953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1</a:t>
            </a:fld>
            <a:endParaRPr lang="ru-RU"/>
          </a:p>
        </p:txBody>
      </p:sp>
    </p:spTree>
    <p:extLst>
      <p:ext uri="{BB962C8B-B14F-4D97-AF65-F5344CB8AC3E}">
        <p14:creationId xmlns:p14="http://schemas.microsoft.com/office/powerpoint/2010/main" val="3912123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Рисунок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4" name="Дата 3"/>
          <p:cNvSpPr>
            <a:spLocks noGrp="1"/>
          </p:cNvSpPr>
          <p:nvPr>
            <p:ph type="dt" sz="half" idx="10"/>
          </p:nvPr>
        </p:nvSpPr>
        <p:spPr>
          <a:xfrm>
            <a:off x="8932558" y="5870575"/>
            <a:ext cx="1600200" cy="377825"/>
          </a:xfrm>
        </p:spPr>
        <p:txBody>
          <a:bodyPr rtlCol="0"/>
          <a:lstStyle/>
          <a:p>
            <a:pPr rtl="0"/>
            <a:fld id="{C1D05881-E268-4858-B78D-B33984B254C5}" type="datetime1">
              <a:rPr lang="ru-RU" noProof="0" smtClean="0"/>
              <a:t>16.10.2022</a:t>
            </a:fld>
            <a:endParaRPr lang="ru-RU" noProof="0"/>
          </a:p>
        </p:txBody>
      </p:sp>
      <p:sp>
        <p:nvSpPr>
          <p:cNvPr id="5" name="Нижний колонтитул 4"/>
          <p:cNvSpPr>
            <a:spLocks noGrp="1"/>
          </p:cNvSpPr>
          <p:nvPr>
            <p:ph type="ftr" sz="quarter" idx="11"/>
          </p:nvPr>
        </p:nvSpPr>
        <p:spPr>
          <a:xfrm>
            <a:off x="3962399" y="5870575"/>
            <a:ext cx="4893958" cy="377825"/>
          </a:xfrm>
        </p:spPr>
        <p:txBody>
          <a:bodyPr rtlCol="0"/>
          <a:lstStyle/>
          <a:p>
            <a:pPr rtl="0"/>
            <a:endParaRPr lang="ru-RU" noProof="0"/>
          </a:p>
        </p:txBody>
      </p:sp>
      <p:sp>
        <p:nvSpPr>
          <p:cNvPr id="6" name="Номер слайда 5"/>
          <p:cNvSpPr>
            <a:spLocks noGrp="1"/>
          </p:cNvSpPr>
          <p:nvPr>
            <p:ph type="sldNum" sz="quarter" idx="12"/>
          </p:nvPr>
        </p:nvSpPr>
        <p:spPr>
          <a:xfrm>
            <a:off x="10608958" y="5870575"/>
            <a:ext cx="551167" cy="377825"/>
          </a:xfrm>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Рисунок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C1DDB940-01DC-4AC5-8216-0A8C71B32B7E}" type="datetime1">
              <a:rPr lang="ru-RU" noProof="0" smtClean="0"/>
              <a:t>16.10.2022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43F037D2-0595-4316-AE6C-7072C108D198}"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smtClean="0"/>
              <a:t>Образец заголовка</a:t>
            </a:r>
            <a:endParaRPr lang="ru-RU" noProof="0"/>
          </a:p>
        </p:txBody>
      </p:sp>
      <p:sp>
        <p:nvSpPr>
          <p:cNvPr id="10" name="Текст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smtClean="0"/>
              <a:t>Образец текста</a:t>
            </a:r>
          </a:p>
        </p:txBody>
      </p:sp>
      <p:sp>
        <p:nvSpPr>
          <p:cNvPr id="3" name="Текст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525B1558-9646-4A23-9775-8BBFAB3F173C}"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3BD4D917-35DA-4BED-B3A7-8A3163C0AA32}"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smtClean="0"/>
              <a:t>Образец заголовка</a:t>
            </a:r>
            <a:endParaRPr lang="ru-RU" noProof="0"/>
          </a:p>
        </p:txBody>
      </p:sp>
      <p:sp>
        <p:nvSpPr>
          <p:cNvPr id="10" name="Текст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ru-RU" noProof="0" smtClean="0"/>
              <a:t>Образец текста</a:t>
            </a:r>
          </a:p>
        </p:txBody>
      </p:sp>
      <p:sp>
        <p:nvSpPr>
          <p:cNvPr id="3" name="Текст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D95FCF15-9560-4A96-9174-05821032194E}"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ru-RU" noProof="0" smtClean="0"/>
              <a:t>Образец заголовка</a:t>
            </a:r>
            <a:endParaRPr lang="ru-RU" noProof="0"/>
          </a:p>
        </p:txBody>
      </p:sp>
      <p:sp>
        <p:nvSpPr>
          <p:cNvPr id="10" name="Текст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ru-RU" noProof="0" smtClean="0"/>
              <a:t>Образец текста</a:t>
            </a:r>
          </a:p>
        </p:txBody>
      </p:sp>
      <p:sp>
        <p:nvSpPr>
          <p:cNvPr id="3" name="Текст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75027AD8-4FCC-482E-8268-5A80B4208CCB}"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Заголовок 1"/>
          <p:cNvSpPr>
            <a:spLocks noGrp="1"/>
          </p:cNvSpPr>
          <p:nvPr>
            <p:ph type="title"/>
          </p:nvPr>
        </p:nvSpPr>
        <p:spPr>
          <a:xfrm>
            <a:off x="685801" y="609600"/>
            <a:ext cx="10131425" cy="1456267"/>
          </a:xfrm>
        </p:spPr>
        <p:txBody>
          <a:bodyPr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p:txBody>
          <a:bodyPr vert="eaVert" rtlCol="0" anchor="t"/>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AA2AEB38-7064-4DDA-A0B1-3ACB4459D355}"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Вертикальный заголовок 1"/>
          <p:cNvSpPr>
            <a:spLocks noGrp="1"/>
          </p:cNvSpPr>
          <p:nvPr>
            <p:ph type="title" orient="vert"/>
          </p:nvPr>
        </p:nvSpPr>
        <p:spPr>
          <a:xfrm>
            <a:off x="8658675" y="609599"/>
            <a:ext cx="2158552" cy="5181601"/>
          </a:xfrm>
        </p:spPr>
        <p:txBody>
          <a:bodyPr vert="eaVert"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a:xfrm>
            <a:off x="685800" y="609600"/>
            <a:ext cx="7832116" cy="5181600"/>
          </a:xfrm>
        </p:spPr>
        <p:txBody>
          <a:bodyPr vert="eaVert" rtlCol="0" anchor="t"/>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C3E4C558-0B9A-4639-AFB8-A7352334CC2A}"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p:nvPr>
        </p:nvSpPr>
        <p:spPr/>
        <p:txBody>
          <a:bodyPr rtlCol="0" anchor="ct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AE0C9481-8FC4-47B7-A3E3-75EF16199800}"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3308581"/>
            <a:ext cx="10131427" cy="1468800"/>
          </a:xfrm>
        </p:spPr>
        <p:txBody>
          <a:bodyPr rtlCol="0" anchor="b"/>
          <a:lstStyle>
            <a:lvl1pPr algn="l">
              <a:defRPr sz="4000" b="0" cap="all"/>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27233BFC-8063-40D9-ACA4-B9FC6D08CAAA}" type="datetime1">
              <a:rPr lang="ru-RU" noProof="0" smtClean="0"/>
              <a:t>16.10.2022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sz="half" idx="1"/>
          </p:nvPr>
        </p:nvSpPr>
        <p:spPr>
          <a:xfrm>
            <a:off x="685802" y="2142067"/>
            <a:ext cx="4995334" cy="3649134"/>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Объект 3"/>
          <p:cNvSpPr>
            <a:spLocks noGrp="1"/>
          </p:cNvSpPr>
          <p:nvPr>
            <p:ph sz="half" idx="2"/>
          </p:nvPr>
        </p:nvSpPr>
        <p:spPr>
          <a:xfrm>
            <a:off x="5821895" y="2142067"/>
            <a:ext cx="4995332" cy="3649133"/>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EBBADB98-46CF-4CE0-BC14-FB6BCDEC249F}" type="datetime1">
              <a:rPr lang="ru-RU" noProof="0" smtClean="0"/>
              <a:t>16.10.2022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685801" y="2870201"/>
            <a:ext cx="4996923" cy="2920998"/>
          </a:xfrm>
        </p:spPr>
        <p:txBody>
          <a:bodyPr rtlCol="0" anchor="t">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Текст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5823483" y="2870201"/>
            <a:ext cx="4995334" cy="2920998"/>
          </a:xfrm>
        </p:spPr>
        <p:txBody>
          <a:bodyPr rtlCol="0" anchor="t">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Дата 6"/>
          <p:cNvSpPr>
            <a:spLocks noGrp="1"/>
          </p:cNvSpPr>
          <p:nvPr>
            <p:ph type="dt" sz="half" idx="10"/>
          </p:nvPr>
        </p:nvSpPr>
        <p:spPr/>
        <p:txBody>
          <a:bodyPr rtlCol="0"/>
          <a:lstStyle/>
          <a:p>
            <a:pPr rtl="0"/>
            <a:fld id="{0BD0744F-F4FD-4F94-9584-19B3ACF6B677}" type="datetime1">
              <a:rPr lang="ru-RU" noProof="0" smtClean="0"/>
              <a:t>16.10.2022</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Рисунок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Дата 2"/>
          <p:cNvSpPr>
            <a:spLocks noGrp="1"/>
          </p:cNvSpPr>
          <p:nvPr>
            <p:ph type="dt" sz="half" idx="10"/>
          </p:nvPr>
        </p:nvSpPr>
        <p:spPr/>
        <p:txBody>
          <a:bodyPr rtlCol="0"/>
          <a:lstStyle/>
          <a:p>
            <a:pPr rtl="0"/>
            <a:fld id="{E33D8A4C-A50F-442F-AE56-916345D8E8D0}" type="datetime1">
              <a:rPr lang="ru-RU" noProof="0" smtClean="0"/>
              <a:t>16.10.2022</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pic>
        <p:nvPicPr>
          <p:cNvPr id="5" name="Рисунок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Дата 1"/>
          <p:cNvSpPr>
            <a:spLocks noGrp="1"/>
          </p:cNvSpPr>
          <p:nvPr>
            <p:ph type="dt" sz="half" idx="10"/>
          </p:nvPr>
        </p:nvSpPr>
        <p:spPr/>
        <p:txBody>
          <a:bodyPr rtlCol="0"/>
          <a:lstStyle/>
          <a:p>
            <a:pPr rtl="0"/>
            <a:fld id="{4F7CE878-2078-4425-A27B-6F5802C286F2}" type="datetime1">
              <a:rPr lang="ru-RU" noProof="0" smtClean="0"/>
              <a:t>16.10.2022</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Объект 2"/>
          <p:cNvSpPr>
            <a:spLocks noGrp="1"/>
          </p:cNvSpPr>
          <p:nvPr>
            <p:ph idx="1"/>
          </p:nvPr>
        </p:nvSpPr>
        <p:spPr>
          <a:xfrm>
            <a:off x="4648201" y="609601"/>
            <a:ext cx="6169026" cy="5181600"/>
          </a:xfrm>
        </p:spPr>
        <p:txBody>
          <a:bodyPr rtlCol="0" anchor="ctr">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Текст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5E370006-E2FC-4766-A7E1-5F779DBE0517}" type="datetime1">
              <a:rPr lang="ru-RU" noProof="0" smtClean="0"/>
              <a:t>16.10.2022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ru-RU" noProof="0" smtClean="0"/>
              <a:t>Образец заголовка</a:t>
            </a:r>
            <a:endParaRPr lang="ru-RU" noProof="0"/>
          </a:p>
        </p:txBody>
      </p:sp>
      <p:sp>
        <p:nvSpPr>
          <p:cNvPr id="14" name="Рисунок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2A7969C3-6696-41A6-A4FB-6F19D5FF6035}" type="datetime1">
              <a:rPr lang="ru-RU" noProof="0" smtClean="0"/>
              <a:t>16.10.2022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485A63DF-07C7-4145-B820-6EFEA62A3C4D}" type="datetime1">
              <a:rPr lang="ru-RU" noProof="0" smtClean="0"/>
              <a:t>16.10.2022</a:t>
            </a:fld>
            <a:endParaRPr lang="ru-RU" noProof="0"/>
          </a:p>
        </p:txBody>
      </p:sp>
      <p:sp>
        <p:nvSpPr>
          <p:cNvPr id="5" name="Нижний колонтитул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ru-RU" noProof="0"/>
          </a:p>
        </p:txBody>
      </p:sp>
      <p:sp>
        <p:nvSpPr>
          <p:cNvPr id="6" name="Номер слайда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очное небо с горами далеко на горизонте">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340C7600-5BA8-4A54-887F-74AF87750A31}"/>
              </a:ext>
            </a:extLst>
          </p:cNvPr>
          <p:cNvSpPr>
            <a:spLocks noGrp="1"/>
          </p:cNvSpPr>
          <p:nvPr>
            <p:ph type="ctrTitle"/>
          </p:nvPr>
        </p:nvSpPr>
        <p:spPr>
          <a:xfrm>
            <a:off x="4170217" y="382386"/>
            <a:ext cx="7359536" cy="853168"/>
          </a:xfrm>
        </p:spPr>
        <p:txBody>
          <a:bodyPr rtlCol="0">
            <a:normAutofit/>
          </a:bodyPr>
          <a:lstStyle/>
          <a:p>
            <a:r>
              <a:rPr lang="ru-RU" b="1" dirty="0" err="1"/>
              <a:t>Філософія</a:t>
            </a:r>
            <a:r>
              <a:rPr lang="ru-RU" b="1" dirty="0"/>
              <a:t> Нового Часу</a:t>
            </a:r>
            <a:endParaRPr lang="ru-RU" b="1" dirty="0"/>
          </a:p>
        </p:txBody>
      </p:sp>
      <p:sp>
        <p:nvSpPr>
          <p:cNvPr id="3" name="Подзаголовок 2">
            <a:extLst>
              <a:ext uri="{FF2B5EF4-FFF2-40B4-BE49-F238E27FC236}">
                <a16:creationId xmlns:a16="http://schemas.microsoft.com/office/drawing/2014/main" id="{AE584786-6548-4BB4-95FD-977AD1F362C6}"/>
              </a:ext>
            </a:extLst>
          </p:cNvPr>
          <p:cNvSpPr>
            <a:spLocks noGrp="1"/>
          </p:cNvSpPr>
          <p:nvPr>
            <p:ph type="subTitle" idx="1"/>
          </p:nvPr>
        </p:nvSpPr>
        <p:spPr>
          <a:xfrm>
            <a:off x="3962399" y="2809702"/>
            <a:ext cx="7197726" cy="3572047"/>
          </a:xfrm>
        </p:spPr>
        <p:txBody>
          <a:bodyPr rtlCol="0">
            <a:normAutofit/>
          </a:bodyPr>
          <a:lstStyle/>
          <a:p>
            <a:pPr algn="just"/>
            <a:r>
              <a:rPr lang="ru-RU" dirty="0" smtClean="0">
                <a:solidFill>
                  <a:schemeClr val="accent1">
                    <a:lumMod val="40000"/>
                    <a:lumOff val="60000"/>
                  </a:schemeClr>
                </a:solidFill>
              </a:rPr>
              <a:t>1</a:t>
            </a:r>
            <a:r>
              <a:rPr lang="ru-RU" dirty="0">
                <a:solidFill>
                  <a:schemeClr val="accent1">
                    <a:lumMod val="40000"/>
                    <a:lumOff val="60000"/>
                  </a:schemeClr>
                </a:solidFill>
              </a:rPr>
              <a:t>.	</a:t>
            </a:r>
            <a:r>
              <a:rPr lang="ru-RU" dirty="0" err="1">
                <a:solidFill>
                  <a:schemeClr val="accent1">
                    <a:lumMod val="40000"/>
                    <a:lumOff val="60000"/>
                  </a:schemeClr>
                </a:solidFill>
              </a:rPr>
              <a:t>Загальні</a:t>
            </a:r>
            <a:r>
              <a:rPr lang="ru-RU" dirty="0">
                <a:solidFill>
                  <a:schemeClr val="accent1">
                    <a:lumMod val="40000"/>
                    <a:lumOff val="60000"/>
                  </a:schemeClr>
                </a:solidFill>
              </a:rPr>
              <a:t> </a:t>
            </a:r>
            <a:r>
              <a:rPr lang="ru-RU" dirty="0" err="1">
                <a:solidFill>
                  <a:schemeClr val="accent1">
                    <a:lumMod val="40000"/>
                    <a:lumOff val="60000"/>
                  </a:schemeClr>
                </a:solidFill>
              </a:rPr>
              <a:t>особливості</a:t>
            </a:r>
            <a:r>
              <a:rPr lang="ru-RU" dirty="0">
                <a:solidFill>
                  <a:schemeClr val="accent1">
                    <a:lumMod val="40000"/>
                    <a:lumOff val="60000"/>
                  </a:schemeClr>
                </a:solidFill>
              </a:rPr>
              <a:t> </a:t>
            </a:r>
            <a:r>
              <a:rPr lang="ru-RU" dirty="0" err="1">
                <a:solidFill>
                  <a:schemeClr val="accent1">
                    <a:lumMod val="40000"/>
                    <a:lumOff val="60000"/>
                  </a:schemeClr>
                </a:solidFill>
              </a:rPr>
              <a:t>філософії</a:t>
            </a:r>
            <a:r>
              <a:rPr lang="ru-RU" dirty="0">
                <a:solidFill>
                  <a:schemeClr val="accent1">
                    <a:lumMod val="40000"/>
                    <a:lumOff val="60000"/>
                  </a:schemeClr>
                </a:solidFill>
              </a:rPr>
              <a:t> Нового Часу. </a:t>
            </a:r>
            <a:r>
              <a:rPr lang="ru-RU" dirty="0" err="1">
                <a:solidFill>
                  <a:schemeClr val="accent1">
                    <a:lumMod val="40000"/>
                    <a:lumOff val="60000"/>
                  </a:schemeClr>
                </a:solidFill>
              </a:rPr>
              <a:t>Становлення</a:t>
            </a:r>
            <a:r>
              <a:rPr lang="ru-RU" dirty="0">
                <a:solidFill>
                  <a:schemeClr val="accent1">
                    <a:lumMod val="40000"/>
                    <a:lumOff val="60000"/>
                  </a:schemeClr>
                </a:solidFill>
              </a:rPr>
              <a:t> модерну.</a:t>
            </a:r>
          </a:p>
          <a:p>
            <a:pPr algn="just"/>
            <a:r>
              <a:rPr lang="ru-RU" dirty="0" smtClean="0">
                <a:solidFill>
                  <a:schemeClr val="accent1">
                    <a:lumMod val="40000"/>
                    <a:lumOff val="60000"/>
                  </a:schemeClr>
                </a:solidFill>
              </a:rPr>
              <a:t>2</a:t>
            </a:r>
            <a:r>
              <a:rPr lang="ru-RU" dirty="0">
                <a:solidFill>
                  <a:schemeClr val="accent1">
                    <a:lumMod val="40000"/>
                    <a:lumOff val="60000"/>
                  </a:schemeClr>
                </a:solidFill>
              </a:rPr>
              <a:t>.	</a:t>
            </a:r>
            <a:r>
              <a:rPr lang="ru-RU" dirty="0" err="1">
                <a:solidFill>
                  <a:schemeClr val="accent1">
                    <a:lumMod val="40000"/>
                    <a:lumOff val="60000"/>
                  </a:schemeClr>
                </a:solidFill>
              </a:rPr>
              <a:t>Емпіризм</a:t>
            </a:r>
            <a:r>
              <a:rPr lang="ru-RU" dirty="0">
                <a:solidFill>
                  <a:schemeClr val="accent1">
                    <a:lumMod val="40000"/>
                    <a:lumOff val="60000"/>
                  </a:schemeClr>
                </a:solidFill>
              </a:rPr>
              <a:t> та </a:t>
            </a:r>
            <a:r>
              <a:rPr lang="ru-RU" dirty="0" err="1">
                <a:solidFill>
                  <a:schemeClr val="accent1">
                    <a:lumMod val="40000"/>
                    <a:lumOff val="60000"/>
                  </a:schemeClr>
                </a:solidFill>
              </a:rPr>
              <a:t>раціоналізм</a:t>
            </a:r>
            <a:r>
              <a:rPr lang="ru-RU" dirty="0">
                <a:solidFill>
                  <a:schemeClr val="accent1">
                    <a:lumMod val="40000"/>
                    <a:lumOff val="60000"/>
                  </a:schemeClr>
                </a:solidFill>
              </a:rPr>
              <a:t>. Проблема методу. </a:t>
            </a:r>
          </a:p>
          <a:p>
            <a:pPr algn="just"/>
            <a:r>
              <a:rPr lang="ru-RU" dirty="0" smtClean="0">
                <a:solidFill>
                  <a:schemeClr val="accent1">
                    <a:lumMod val="40000"/>
                    <a:lumOff val="60000"/>
                  </a:schemeClr>
                </a:solidFill>
              </a:rPr>
              <a:t>3</a:t>
            </a:r>
            <a:r>
              <a:rPr lang="ru-RU" dirty="0">
                <a:solidFill>
                  <a:schemeClr val="accent1">
                    <a:lumMod val="40000"/>
                    <a:lumOff val="60000"/>
                  </a:schemeClr>
                </a:solidFill>
              </a:rPr>
              <a:t>.	</a:t>
            </a:r>
            <a:r>
              <a:rPr lang="ru-RU" dirty="0" err="1">
                <a:solidFill>
                  <a:schemeClr val="accent1">
                    <a:lumMod val="40000"/>
                    <a:lumOff val="60000"/>
                  </a:schemeClr>
                </a:solidFill>
              </a:rPr>
              <a:t>Просвітництво</a:t>
            </a:r>
            <a:r>
              <a:rPr lang="ru-RU" dirty="0">
                <a:solidFill>
                  <a:schemeClr val="accent1">
                    <a:lumMod val="40000"/>
                    <a:lumOff val="60000"/>
                  </a:schemeClr>
                </a:solidFill>
              </a:rPr>
              <a:t> як </a:t>
            </a:r>
            <a:r>
              <a:rPr lang="ru-RU" dirty="0" err="1">
                <a:solidFill>
                  <a:schemeClr val="accent1">
                    <a:lumMod val="40000"/>
                    <a:lumOff val="60000"/>
                  </a:schemeClr>
                </a:solidFill>
              </a:rPr>
              <a:t>базова</a:t>
            </a:r>
            <a:r>
              <a:rPr lang="ru-RU" dirty="0">
                <a:solidFill>
                  <a:schemeClr val="accent1">
                    <a:lumMod val="40000"/>
                    <a:lumOff val="60000"/>
                  </a:schemeClr>
                </a:solidFill>
              </a:rPr>
              <a:t> </a:t>
            </a:r>
            <a:r>
              <a:rPr lang="ru-RU" dirty="0" err="1">
                <a:solidFill>
                  <a:schemeClr val="accent1">
                    <a:lumMod val="40000"/>
                    <a:lumOff val="60000"/>
                  </a:schemeClr>
                </a:solidFill>
              </a:rPr>
              <a:t>стратегія</a:t>
            </a:r>
            <a:r>
              <a:rPr lang="ru-RU" dirty="0">
                <a:solidFill>
                  <a:schemeClr val="accent1">
                    <a:lumMod val="40000"/>
                    <a:lumOff val="60000"/>
                  </a:schemeClr>
                </a:solidFill>
              </a:rPr>
              <a:t> </a:t>
            </a:r>
            <a:r>
              <a:rPr lang="ru-RU" dirty="0" err="1">
                <a:solidFill>
                  <a:schemeClr val="accent1">
                    <a:lumMod val="40000"/>
                    <a:lumOff val="60000"/>
                  </a:schemeClr>
                </a:solidFill>
              </a:rPr>
              <a:t>філософії</a:t>
            </a:r>
            <a:r>
              <a:rPr lang="ru-RU" dirty="0">
                <a:solidFill>
                  <a:schemeClr val="accent1">
                    <a:lumMod val="40000"/>
                    <a:lumOff val="60000"/>
                  </a:schemeClr>
                </a:solidFill>
              </a:rPr>
              <a:t> Нового Часу.</a:t>
            </a:r>
          </a:p>
          <a:p>
            <a:pPr algn="just"/>
            <a:r>
              <a:rPr lang="ru-RU" dirty="0" smtClean="0">
                <a:solidFill>
                  <a:schemeClr val="accent1">
                    <a:lumMod val="40000"/>
                    <a:lumOff val="60000"/>
                  </a:schemeClr>
                </a:solidFill>
              </a:rPr>
              <a:t>4</a:t>
            </a:r>
            <a:r>
              <a:rPr lang="ru-RU" dirty="0">
                <a:solidFill>
                  <a:schemeClr val="accent1">
                    <a:lumMod val="40000"/>
                    <a:lumOff val="60000"/>
                  </a:schemeClr>
                </a:solidFill>
              </a:rPr>
              <a:t>.	</a:t>
            </a:r>
            <a:r>
              <a:rPr lang="ru-RU" dirty="0" err="1">
                <a:solidFill>
                  <a:schemeClr val="accent1">
                    <a:lumMod val="40000"/>
                    <a:lumOff val="60000"/>
                  </a:schemeClr>
                </a:solidFill>
              </a:rPr>
              <a:t>Французький</a:t>
            </a:r>
            <a:r>
              <a:rPr lang="ru-RU" dirty="0">
                <a:solidFill>
                  <a:schemeClr val="accent1">
                    <a:lumMod val="40000"/>
                    <a:lumOff val="60000"/>
                  </a:schemeClr>
                </a:solidFill>
              </a:rPr>
              <a:t> </a:t>
            </a:r>
            <a:r>
              <a:rPr lang="ru-RU" dirty="0" err="1">
                <a:solidFill>
                  <a:schemeClr val="accent1">
                    <a:lumMod val="40000"/>
                    <a:lumOff val="60000"/>
                  </a:schemeClr>
                </a:solidFill>
              </a:rPr>
              <a:t>матеріалізм</a:t>
            </a:r>
            <a:r>
              <a:rPr lang="ru-RU" dirty="0">
                <a:solidFill>
                  <a:schemeClr val="accent1">
                    <a:lumMod val="40000"/>
                    <a:lumOff val="60000"/>
                  </a:schemeClr>
                </a:solidFill>
              </a:rPr>
              <a:t> Х</a:t>
            </a:r>
            <a:r>
              <a:rPr lang="en-US" dirty="0">
                <a:solidFill>
                  <a:schemeClr val="accent1">
                    <a:lumMod val="40000"/>
                    <a:lumOff val="60000"/>
                  </a:schemeClr>
                </a:solidFill>
              </a:rPr>
              <a:t>V</a:t>
            </a:r>
            <a:r>
              <a:rPr lang="ru-RU" dirty="0">
                <a:solidFill>
                  <a:schemeClr val="accent1">
                    <a:lumMod val="40000"/>
                    <a:lumOff val="60000"/>
                  </a:schemeClr>
                </a:solidFill>
              </a:rPr>
              <a:t>ІІІ </a:t>
            </a:r>
            <a:r>
              <a:rPr lang="ru-RU" dirty="0" err="1">
                <a:solidFill>
                  <a:schemeClr val="accent1">
                    <a:lumMod val="40000"/>
                    <a:lumOff val="60000"/>
                  </a:schemeClr>
                </a:solidFill>
              </a:rPr>
              <a:t>століття</a:t>
            </a:r>
            <a:r>
              <a:rPr lang="ru-RU" dirty="0">
                <a:solidFill>
                  <a:schemeClr val="accent1">
                    <a:lumMod val="40000"/>
                    <a:lumOff val="60000"/>
                  </a:schemeClr>
                </a:solidFill>
              </a:rPr>
              <a:t>. </a:t>
            </a:r>
            <a:endParaRPr lang="ru-RU" dirty="0">
              <a:solidFill>
                <a:schemeClr val="accent1">
                  <a:lumMod val="40000"/>
                  <a:lumOff val="60000"/>
                </a:schemeClr>
              </a:solidFill>
            </a:endParaRP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a:t>Джордж </a:t>
            </a:r>
            <a:r>
              <a:rPr lang="uk-UA" dirty="0" err="1"/>
              <a:t>Берклі</a:t>
            </a:r>
            <a:endParaRPr lang="uk-UA" dirty="0"/>
          </a:p>
        </p:txBody>
      </p:sp>
      <p:sp>
        <p:nvSpPr>
          <p:cNvPr id="6" name="Объект 5"/>
          <p:cNvSpPr>
            <a:spLocks noGrp="1"/>
          </p:cNvSpPr>
          <p:nvPr>
            <p:ph idx="1"/>
          </p:nvPr>
        </p:nvSpPr>
        <p:spPr/>
        <p:txBody>
          <a:bodyPr/>
          <a:lstStyle/>
          <a:p>
            <a:pPr algn="just"/>
            <a:r>
              <a:rPr lang="uk-UA" dirty="0"/>
              <a:t>Так </a:t>
            </a:r>
            <a:r>
              <a:rPr lang="uk-UA" dirty="0" err="1"/>
              <a:t>Берклі</a:t>
            </a:r>
            <a:r>
              <a:rPr lang="uk-UA" dirty="0"/>
              <a:t> підходить до </a:t>
            </a:r>
            <a:r>
              <a:rPr lang="uk-UA" b="1" dirty="0">
                <a:solidFill>
                  <a:srgbClr val="FFFF00"/>
                </a:solidFill>
              </a:rPr>
              <a:t>соліпсизму</a:t>
            </a:r>
            <a:r>
              <a:rPr lang="uk-UA" dirty="0"/>
              <a:t> – філософської позиції, згідно якої навколишній світ є лише сумою суб’єктивних переживань одиничної свідомості. Однак </a:t>
            </a:r>
            <a:r>
              <a:rPr lang="uk-UA" dirty="0" err="1"/>
              <a:t>Берклі</a:t>
            </a:r>
            <a:r>
              <a:rPr lang="uk-UA" dirty="0"/>
              <a:t> прагне уникнути соліпсизму. Якщо існує лише сприйняте, як ми тоді можемо вважати щось існуючим, коли перестаємо його сприймати? Значить, має бути такий суб’єкт, що сприймає постійно, завжди. Ним є Бог. Отже, </a:t>
            </a:r>
            <a:r>
              <a:rPr lang="uk-UA" dirty="0" err="1"/>
              <a:t>Берклі</a:t>
            </a:r>
            <a:r>
              <a:rPr lang="uk-UA" dirty="0"/>
              <a:t>, вводячи ідею Бога як гносеологічного суб’єкта, уникає соліпсизму. Це досить красномовна тенденція: модерн постулює існування об’єктивної реальності, однак в процесі доведення її існування і емпірики, і раціоналісти стикались з проблемою введення якогось елемента, що підтримував би реальність, давав би їй «гарантію» на існування. Таким елементом виступав Бог. </a:t>
            </a:r>
          </a:p>
          <a:p>
            <a:endParaRPr lang="uk-UA" dirty="0"/>
          </a:p>
        </p:txBody>
      </p:sp>
    </p:spTree>
    <p:extLst>
      <p:ext uri="{BB962C8B-B14F-4D97-AF65-F5344CB8AC3E}">
        <p14:creationId xmlns:p14="http://schemas.microsoft.com/office/powerpoint/2010/main" val="206127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278784"/>
            <a:ext cx="3680885" cy="1371600"/>
          </a:xfrm>
        </p:spPr>
        <p:txBody>
          <a:bodyPr/>
          <a:lstStyle/>
          <a:p>
            <a:pPr algn="ctr"/>
            <a:r>
              <a:rPr lang="uk-UA" dirty="0"/>
              <a:t>Девід </a:t>
            </a:r>
            <a:r>
              <a:rPr lang="uk-UA" dirty="0" smtClean="0"/>
              <a:t>Юм</a:t>
            </a:r>
            <a:br>
              <a:rPr lang="uk-UA" dirty="0" smtClean="0"/>
            </a:br>
            <a:r>
              <a:rPr lang="uk-UA" dirty="0" smtClean="0"/>
              <a:t> </a:t>
            </a:r>
            <a:r>
              <a:rPr lang="uk-UA" dirty="0"/>
              <a:t>(1711 – 1776)</a:t>
            </a:r>
          </a:p>
        </p:txBody>
      </p:sp>
      <p:sp>
        <p:nvSpPr>
          <p:cNvPr id="3" name="Объект 2"/>
          <p:cNvSpPr>
            <a:spLocks noGrp="1"/>
          </p:cNvSpPr>
          <p:nvPr>
            <p:ph idx="1"/>
          </p:nvPr>
        </p:nvSpPr>
        <p:spPr/>
        <p:txBody>
          <a:bodyPr>
            <a:normAutofit/>
          </a:bodyPr>
          <a:lstStyle/>
          <a:p>
            <a:pPr algn="just"/>
            <a:r>
              <a:rPr lang="uk-UA" b="1" dirty="0">
                <a:solidFill>
                  <a:srgbClr val="FFFF00"/>
                </a:solidFill>
              </a:rPr>
              <a:t>Девід Юм </a:t>
            </a:r>
            <a:r>
              <a:rPr lang="uk-UA" dirty="0"/>
              <a:t>(1711 – 1776). Юм займає проміжкові позицію між Локком та </a:t>
            </a:r>
            <a:r>
              <a:rPr lang="uk-UA" dirty="0" err="1"/>
              <a:t>Берклі</a:t>
            </a:r>
            <a:r>
              <a:rPr lang="uk-UA" dirty="0"/>
              <a:t>: з одного боку, він не погоджується, що світ – джерело простих ідей, а з іншого, що ідеї (відчуття) – це ї є сам світ, сама реальність. </a:t>
            </a:r>
            <a:endParaRPr lang="uk-UA" dirty="0" smtClean="0"/>
          </a:p>
          <a:p>
            <a:pPr algn="just"/>
            <a:r>
              <a:rPr lang="uk-UA" dirty="0" smtClean="0"/>
              <a:t>На </a:t>
            </a:r>
            <a:r>
              <a:rPr lang="uk-UA" dirty="0"/>
              <a:t>думку Юма, реальність об’єктивного світу ми довести не можемо. Процес пізнання – це не процес пізнання об’єктивного світу, а пізнання наших власних </a:t>
            </a:r>
            <a:r>
              <a:rPr lang="uk-UA" dirty="0" err="1"/>
              <a:t>відчуттів</a:t>
            </a:r>
            <a:r>
              <a:rPr lang="uk-UA" dirty="0"/>
              <a:t> (ідей) та відношень між ними. Найголовнішим таким відношенням Юм вважав відношення причинності. </a:t>
            </a:r>
          </a:p>
        </p:txBody>
      </p:sp>
      <p:sp>
        <p:nvSpPr>
          <p:cNvPr id="4" name="Текст 3"/>
          <p:cNvSpPr>
            <a:spLocks noGrp="1"/>
          </p:cNvSpPr>
          <p:nvPr>
            <p:ph type="body" sz="half" idx="2"/>
          </p:nvPr>
        </p:nvSpPr>
        <p:spPr>
          <a:xfrm>
            <a:off x="685800" y="1778924"/>
            <a:ext cx="3680885" cy="4012277"/>
          </a:xfrm>
        </p:spPr>
        <p:txBody>
          <a:bodyPr/>
          <a:lstStyle/>
          <a:p>
            <a:endParaRPr lang="uk-UA" dirty="0"/>
          </a:p>
        </p:txBody>
      </p:sp>
      <p:pic>
        <p:nvPicPr>
          <p:cNvPr id="4098" name="Picture 2" descr="Файл:David Hume Ramsay.jpg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93" y="1778924"/>
            <a:ext cx="3521095" cy="418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a:t>Девід Юм</a:t>
            </a:r>
          </a:p>
        </p:txBody>
      </p:sp>
      <p:sp>
        <p:nvSpPr>
          <p:cNvPr id="6" name="Объект 5"/>
          <p:cNvSpPr>
            <a:spLocks noGrp="1"/>
          </p:cNvSpPr>
          <p:nvPr>
            <p:ph idx="1"/>
          </p:nvPr>
        </p:nvSpPr>
        <p:spPr/>
        <p:txBody>
          <a:bodyPr/>
          <a:lstStyle/>
          <a:p>
            <a:pPr algn="just"/>
            <a:r>
              <a:rPr lang="uk-UA" dirty="0"/>
              <a:t>Не заперечуючи об’єктивного існування причинного зв’язку, Д. Юм заперечував упевненість більшості у тому, що наші поняття адекватно відображають цей зв’язок. Якщо цей зв’язок і є, то він залишається недоступним нашому пізнанню, не здатному вийти за межі чуттєвого досвіду. Відбувається підміна: спостерігаючи за певними явищами замість „після того”, за Юмом, ми кажемо, „внаслідок цього”, часова послідовність подій замінюється на причинну. За Юмом, жодна людина не сумнівається, що дерево, будинок і </a:t>
            </a:r>
            <a:r>
              <a:rPr lang="uk-UA" dirty="0" err="1"/>
              <a:t>т.п</a:t>
            </a:r>
            <a:r>
              <a:rPr lang="uk-UA" dirty="0"/>
              <a:t>. існують незалежно від нас. Проте довести це, спираючись на досвідне знання, ми не можемо, тому що у нас немає вражень зовнішнього буття. Розуму реально не дано нічого, крім чуттєвих </a:t>
            </a:r>
            <a:r>
              <a:rPr lang="uk-UA" dirty="0" err="1"/>
              <a:t>сприйняттів</a:t>
            </a:r>
            <a:r>
              <a:rPr lang="uk-UA" dirty="0"/>
              <a:t>, а знати щось поза ними ми не можемо. Гносеологічна позиція філософії Юма називається агностицизм – визнання неможливості пізнання об’єктивної реальності. </a:t>
            </a:r>
          </a:p>
        </p:txBody>
      </p:sp>
    </p:spTree>
    <p:extLst>
      <p:ext uri="{BB962C8B-B14F-4D97-AF65-F5344CB8AC3E}">
        <p14:creationId xmlns:p14="http://schemas.microsoft.com/office/powerpoint/2010/main" val="198033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647316"/>
            <a:ext cx="3680885" cy="1371600"/>
          </a:xfrm>
        </p:spPr>
        <p:txBody>
          <a:bodyPr/>
          <a:lstStyle/>
          <a:p>
            <a:pPr algn="ctr"/>
            <a:r>
              <a:rPr lang="uk-UA" dirty="0" err="1"/>
              <a:t>Рене</a:t>
            </a:r>
            <a:r>
              <a:rPr lang="uk-UA" dirty="0"/>
              <a:t> </a:t>
            </a:r>
            <a:r>
              <a:rPr lang="uk-UA" dirty="0" smtClean="0"/>
              <a:t>Декарт</a:t>
            </a:r>
            <a:br>
              <a:rPr lang="uk-UA" dirty="0" smtClean="0"/>
            </a:br>
            <a:r>
              <a:rPr lang="uk-UA" dirty="0" smtClean="0"/>
              <a:t> </a:t>
            </a:r>
            <a:r>
              <a:rPr lang="uk-UA" dirty="0"/>
              <a:t>(1596 - 1650</a:t>
            </a:r>
            <a:r>
              <a:rPr lang="uk-UA" dirty="0" smtClean="0"/>
              <a:t>)</a:t>
            </a:r>
            <a:endParaRPr lang="uk-UA" dirty="0"/>
          </a:p>
        </p:txBody>
      </p:sp>
      <p:sp>
        <p:nvSpPr>
          <p:cNvPr id="3" name="Объект 2"/>
          <p:cNvSpPr>
            <a:spLocks noGrp="1"/>
          </p:cNvSpPr>
          <p:nvPr>
            <p:ph idx="1"/>
          </p:nvPr>
        </p:nvSpPr>
        <p:spPr/>
        <p:txBody>
          <a:bodyPr>
            <a:normAutofit fontScale="85000" lnSpcReduction="10000"/>
          </a:bodyPr>
          <a:lstStyle/>
          <a:p>
            <a:pPr algn="just"/>
            <a:r>
              <a:rPr lang="uk-UA" dirty="0"/>
              <a:t>Раціоналізм. Ще одним основоположником філософії Нового Часу поруч з Ф. Беконом є французький математик, філософ </a:t>
            </a:r>
            <a:r>
              <a:rPr lang="uk-UA" b="1" dirty="0" err="1">
                <a:solidFill>
                  <a:srgbClr val="FFFF00"/>
                </a:solidFill>
              </a:rPr>
              <a:t>Рене</a:t>
            </a:r>
            <a:r>
              <a:rPr lang="uk-UA" b="1" dirty="0">
                <a:solidFill>
                  <a:srgbClr val="FFFF00"/>
                </a:solidFill>
              </a:rPr>
              <a:t> Декарт </a:t>
            </a:r>
            <a:r>
              <a:rPr lang="uk-UA" dirty="0"/>
              <a:t>(1596 - 1650</a:t>
            </a:r>
            <a:r>
              <a:rPr lang="uk-UA" dirty="0" smtClean="0"/>
              <a:t>).</a:t>
            </a:r>
          </a:p>
          <a:p>
            <a:pPr algn="just"/>
            <a:r>
              <a:rPr lang="uk-UA" dirty="0" smtClean="0"/>
              <a:t> </a:t>
            </a:r>
            <a:r>
              <a:rPr lang="uk-UA" dirty="0"/>
              <a:t>Як і Бекон, він вважав: для того, щоб створити нову систему поглядів, слід засумніватися у всьому попередньому знанні, яке виробило людство. Справжнє знання має базуватись на найпершій очевидності, що не піддається сумніву. Однак сумніватись ми можемо у всьому, в тому числі і в реальності нашого існування. Тобто, усе піддається під сумнів, окрім самого акту сумніву. Найперша очевидність знайдена – радикальний сумнів. Звідси знаменита </a:t>
            </a:r>
            <a:r>
              <a:rPr lang="uk-UA" dirty="0" err="1"/>
              <a:t>декартівська</a:t>
            </a:r>
            <a:r>
              <a:rPr lang="uk-UA" dirty="0"/>
              <a:t> формула: «</a:t>
            </a:r>
            <a:r>
              <a:rPr lang="en-US" dirty="0"/>
              <a:t>Ego cogito, ergo sum» </a:t>
            </a:r>
            <a:r>
              <a:rPr lang="en-US" b="1" i="1" dirty="0">
                <a:solidFill>
                  <a:srgbClr val="FFFF00"/>
                </a:solidFill>
              </a:rPr>
              <a:t>(«</a:t>
            </a:r>
            <a:r>
              <a:rPr lang="uk-UA" b="1" i="1" dirty="0">
                <a:solidFill>
                  <a:srgbClr val="FFFF00"/>
                </a:solidFill>
              </a:rPr>
              <a:t>Я мислю, отже, я існую»). </a:t>
            </a:r>
            <a:endParaRPr lang="uk-UA" b="1" i="1" dirty="0" smtClean="0">
              <a:solidFill>
                <a:srgbClr val="FFFF00"/>
              </a:solidFill>
            </a:endParaRPr>
          </a:p>
          <a:p>
            <a:pPr algn="just"/>
            <a:r>
              <a:rPr lang="uk-UA" dirty="0" smtClean="0"/>
              <a:t>Отже</a:t>
            </a:r>
            <a:r>
              <a:rPr lang="uk-UA" dirty="0"/>
              <a:t>, так центром філософії Нового Часу стає мислячий суб’єкт, через якого і для якого існує об’єктивна реальність. Людина - єдина істота в світі, яке завдяки наявності розуму може сказати собі: «Я є». Тварини, що не володіють мисленням, чи знають про життя і про смерть, чи розуміють, що існують? Таким чином, мислення - реальність відчутніша і безумовна, чим будь-яка інша, і є первинною. Воно незалежне, самодостатнє, а значить не залежить від даних </a:t>
            </a:r>
            <a:r>
              <a:rPr lang="uk-UA" dirty="0" err="1"/>
              <a:t>відчуттів</a:t>
            </a:r>
            <a:r>
              <a:rPr lang="uk-UA" dirty="0"/>
              <a:t> та досвіду, як про те говорили емпірики. Декарт вважає, що в мисленні існують ідеї, яким немає відповідника в досвіді людини. Тобто, Декарт заперечує теорію Локка про мислення як «чисту дошку». </a:t>
            </a:r>
          </a:p>
        </p:txBody>
      </p:sp>
      <p:sp>
        <p:nvSpPr>
          <p:cNvPr id="4" name="Текст 3"/>
          <p:cNvSpPr>
            <a:spLocks noGrp="1"/>
          </p:cNvSpPr>
          <p:nvPr>
            <p:ph type="body" sz="half" idx="2"/>
          </p:nvPr>
        </p:nvSpPr>
        <p:spPr>
          <a:xfrm>
            <a:off x="693285" y="2286001"/>
            <a:ext cx="3680885" cy="3233650"/>
          </a:xfrm>
        </p:spPr>
        <p:txBody>
          <a:bodyPr/>
          <a:lstStyle/>
          <a:p>
            <a:endParaRPr lang="uk-UA" dirty="0"/>
          </a:p>
        </p:txBody>
      </p:sp>
      <p:pic>
        <p:nvPicPr>
          <p:cNvPr id="5122" name="Picture 2" descr="Рене Декарт - биография философа, идеи и вклад в нау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56" y="2286001"/>
            <a:ext cx="4689049" cy="32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0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685801" y="2142067"/>
            <a:ext cx="10952017" cy="4433300"/>
          </a:xfrm>
        </p:spPr>
        <p:txBody>
          <a:bodyPr>
            <a:normAutofit fontScale="85000" lnSpcReduction="10000"/>
          </a:bodyPr>
          <a:lstStyle/>
          <a:p>
            <a:pPr marL="0" indent="0" algn="just">
              <a:buNone/>
            </a:pPr>
            <a:r>
              <a:rPr lang="uk-UA" dirty="0"/>
              <a:t>Мислення наповнене вродженими ідеями, тобто знанням, яке спочатку (з самого моменту народження) присутнє в нашій думці і не залежить, отже, ні від зовнішнього світу, ні від життєвого досвіду. Вони закладені Богом, який, як і у філософії </a:t>
            </a:r>
            <a:r>
              <a:rPr lang="uk-UA" dirty="0" err="1"/>
              <a:t>Берклі</a:t>
            </a:r>
            <a:r>
              <a:rPr lang="uk-UA" dirty="0"/>
              <a:t>, стає гарантією можливості пізнавального процесу. Що ж це за ідеї? Вони є найбільш загальними (широкими) і гранично простими положеннями, які настільки ясно і виразно представляються нашому розуму, що ми не можемо в них засумніватися. Це: буття, бог, існування понять, числа, протяжність, тілесність, факти свідомості, </a:t>
            </a:r>
            <a:r>
              <a:rPr lang="uk-UA" dirty="0" err="1"/>
              <a:t>свободна</a:t>
            </a:r>
            <a:r>
              <a:rPr lang="uk-UA" dirty="0"/>
              <a:t> воля. На основі факту існування вроджених ідей Декарт протиставляє </a:t>
            </a:r>
            <a:r>
              <a:rPr lang="uk-UA" dirty="0" err="1"/>
              <a:t>беконівській</a:t>
            </a:r>
            <a:r>
              <a:rPr lang="uk-UA" dirty="0"/>
              <a:t> індукції метод дедукції – сходження від загального до конкретного. </a:t>
            </a:r>
            <a:endParaRPr lang="uk-UA" dirty="0" smtClean="0"/>
          </a:p>
          <a:p>
            <a:pPr algn="just"/>
            <a:r>
              <a:rPr lang="uk-UA" dirty="0"/>
              <a:t>Спираючись на принцип першої очевидності Декарт формулює свій знаменитий раціоналістичний метод, який полягає в дотриманні </a:t>
            </a:r>
            <a:r>
              <a:rPr lang="uk-UA" b="1" dirty="0">
                <a:solidFill>
                  <a:srgbClr val="FFFF00"/>
                </a:solidFill>
              </a:rPr>
              <a:t>чотирьох правилах пізнання</a:t>
            </a:r>
            <a:r>
              <a:rPr lang="uk-UA" dirty="0"/>
              <a:t>:</a:t>
            </a:r>
          </a:p>
          <a:p>
            <a:pPr algn="just"/>
            <a:r>
              <a:rPr lang="uk-UA" dirty="0"/>
              <a:t>1. Правило очевидності – нічого не приймати на віру, все має зводитись до ясності та чіткості.</a:t>
            </a:r>
          </a:p>
          <a:p>
            <a:pPr algn="just"/>
            <a:r>
              <a:rPr lang="uk-UA" dirty="0"/>
              <a:t>2. Розділяти проблему на стільки частин, скільки потрібно, для кращого її вирішення, мета – зникнення </a:t>
            </a:r>
            <a:r>
              <a:rPr lang="uk-UA" dirty="0" err="1"/>
              <a:t>двосмисленості</a:t>
            </a:r>
            <a:r>
              <a:rPr lang="uk-UA" dirty="0"/>
              <a:t> (аналіз). </a:t>
            </a:r>
          </a:p>
          <a:p>
            <a:pPr algn="just"/>
            <a:r>
              <a:rPr lang="uk-UA" dirty="0"/>
              <a:t>3. Синтез: відштовхується від абсолютних очевидних елементів до інших, відносних та залежних. </a:t>
            </a:r>
          </a:p>
          <a:p>
            <a:pPr algn="just"/>
            <a:r>
              <a:rPr lang="uk-UA" dirty="0"/>
              <a:t>4. Контроль над усіма етапами роботи. </a:t>
            </a:r>
          </a:p>
          <a:p>
            <a:pPr algn="just"/>
            <a:r>
              <a:rPr lang="uk-UA" dirty="0"/>
              <a:t>Що ж пізнається суб’єктом, на що спрямований процес пізнання? За Декартом, об’єкт є єдністю двох начал, що не залежать один від одного і існують самостійно – протяжність (якій відповідає тілесність) та мислення (властивість душі).</a:t>
            </a:r>
          </a:p>
          <a:p>
            <a:pPr algn="just"/>
            <a:r>
              <a:rPr lang="uk-UA" dirty="0" smtClean="0"/>
              <a:t>Обґрунтувавши </a:t>
            </a:r>
            <a:r>
              <a:rPr lang="uk-UA" dirty="0"/>
              <a:t>очевидність існування мислячого суб’єкта, філософія Декарта стала імпліцитною основою новочасного світорозуміння. </a:t>
            </a:r>
          </a:p>
          <a:p>
            <a:pPr algn="just"/>
            <a:endParaRPr lang="uk-UA" dirty="0"/>
          </a:p>
        </p:txBody>
      </p:sp>
    </p:spTree>
    <p:extLst>
      <p:ext uri="{BB962C8B-B14F-4D97-AF65-F5344CB8AC3E}">
        <p14:creationId xmlns:p14="http://schemas.microsoft.com/office/powerpoint/2010/main" val="395137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799" y="852362"/>
            <a:ext cx="3680885" cy="1371600"/>
          </a:xfrm>
        </p:spPr>
        <p:txBody>
          <a:bodyPr/>
          <a:lstStyle/>
          <a:p>
            <a:pPr algn="ctr"/>
            <a:r>
              <a:rPr lang="uk-UA" dirty="0"/>
              <a:t>Бенедикт </a:t>
            </a:r>
            <a:r>
              <a:rPr lang="uk-UA" dirty="0" smtClean="0"/>
              <a:t>Спіноза</a:t>
            </a:r>
            <a:br>
              <a:rPr lang="uk-UA" dirty="0" smtClean="0"/>
            </a:br>
            <a:r>
              <a:rPr lang="uk-UA" dirty="0"/>
              <a:t>(1632-1677)</a:t>
            </a:r>
          </a:p>
        </p:txBody>
      </p:sp>
      <p:sp>
        <p:nvSpPr>
          <p:cNvPr id="5" name="Объект 4"/>
          <p:cNvSpPr>
            <a:spLocks noGrp="1"/>
          </p:cNvSpPr>
          <p:nvPr>
            <p:ph idx="1"/>
          </p:nvPr>
        </p:nvSpPr>
        <p:spPr/>
        <p:txBody>
          <a:bodyPr>
            <a:normAutofit/>
          </a:bodyPr>
          <a:lstStyle/>
          <a:p>
            <a:pPr algn="just"/>
            <a:r>
              <a:rPr lang="uk-UA" dirty="0"/>
              <a:t>Ще одним видатним представником європейського раціоналізму Нового Часу був Бенедикт Спіноза (1632-1677). На думку Спінози, в природі немає нічого, окрім субстанції та її проявів. Філософ наводить головні її властивості: вона існує, вона самостійна, і є причиною самої себе (</a:t>
            </a:r>
            <a:r>
              <a:rPr lang="en-US" dirty="0"/>
              <a:t>causa sui). </a:t>
            </a:r>
            <a:r>
              <a:rPr lang="uk-UA" b="1" dirty="0">
                <a:solidFill>
                  <a:srgbClr val="FFFF00"/>
                </a:solidFill>
              </a:rPr>
              <a:t>Субстанція</a:t>
            </a:r>
            <a:r>
              <a:rPr lang="uk-UA" dirty="0"/>
              <a:t> нескінченна, тобто, лежить поза часовими характеристиками буття (вічність субстанції характеризується як знаходження її в точці „тут-і-тепер”, в якій минуле, теперішнє та майбутнє зливаються воєдино; минуле незнищенне, теперішнє є, а майбутнє </a:t>
            </a:r>
            <a:r>
              <a:rPr lang="uk-UA" dirty="0" err="1"/>
              <a:t>передіснує</a:t>
            </a:r>
            <a:r>
              <a:rPr lang="uk-UA" dirty="0"/>
              <a:t> як таке, що відбудеться в усіх часткових випадках необхідно, </a:t>
            </a:r>
            <a:r>
              <a:rPr lang="uk-UA" dirty="0" err="1"/>
              <a:t>незворотньо</a:t>
            </a:r>
            <a:r>
              <a:rPr lang="uk-UA" dirty="0"/>
              <a:t>. </a:t>
            </a:r>
          </a:p>
        </p:txBody>
      </p:sp>
      <p:sp>
        <p:nvSpPr>
          <p:cNvPr id="6" name="Текст 5"/>
          <p:cNvSpPr>
            <a:spLocks noGrp="1"/>
          </p:cNvSpPr>
          <p:nvPr>
            <p:ph type="body" sz="half" idx="2"/>
          </p:nvPr>
        </p:nvSpPr>
        <p:spPr>
          <a:xfrm>
            <a:off x="685800" y="2335876"/>
            <a:ext cx="3680885" cy="2938857"/>
          </a:xfrm>
        </p:spPr>
        <p:txBody>
          <a:bodyPr/>
          <a:lstStyle/>
          <a:p>
            <a:endParaRPr lang="uk-UA" dirty="0"/>
          </a:p>
        </p:txBody>
      </p:sp>
      <p:pic>
        <p:nvPicPr>
          <p:cNvPr id="6146" name="Picture 2" descr="Рационалист Спиноз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69" y="2223962"/>
            <a:ext cx="3880543" cy="41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a:t>Бенедикт Спіноза</a:t>
            </a:r>
          </a:p>
        </p:txBody>
      </p:sp>
      <p:sp>
        <p:nvSpPr>
          <p:cNvPr id="6" name="Объект 5"/>
          <p:cNvSpPr>
            <a:spLocks noGrp="1"/>
          </p:cNvSpPr>
          <p:nvPr>
            <p:ph idx="1"/>
          </p:nvPr>
        </p:nvSpPr>
        <p:spPr/>
        <p:txBody>
          <a:bodyPr>
            <a:normAutofit lnSpcReduction="10000"/>
          </a:bodyPr>
          <a:lstStyle/>
          <a:p>
            <a:pPr algn="just"/>
            <a:r>
              <a:rPr lang="uk-UA" dirty="0"/>
              <a:t>Тут Спіноза фаталіст, свобода розуміється ним як пізнана необхідність), Субстанція несотворена і незнищенна, вона єдина (природа всюди одноманітна і діє за одними і тими ж законами). А, оскільки </a:t>
            </a:r>
            <a:r>
              <a:rPr lang="uk-UA" i="1" dirty="0">
                <a:solidFill>
                  <a:srgbClr val="FFFF00"/>
                </a:solidFill>
              </a:rPr>
              <a:t>субстанція є причиною самої себе</a:t>
            </a:r>
            <a:r>
              <a:rPr lang="uk-UA" dirty="0"/>
              <a:t>, то вона первинна за всі свої стани, тобто, вона є Богом. Однак Спіноза не пантеїст в </a:t>
            </a:r>
            <a:r>
              <a:rPr lang="uk-UA" dirty="0" err="1"/>
              <a:t>сторогому</a:t>
            </a:r>
            <a:r>
              <a:rPr lang="uk-UA" dirty="0"/>
              <a:t> розумінні слова: Бог не присутній в природі, він і є природа. </a:t>
            </a:r>
          </a:p>
          <a:p>
            <a:pPr algn="just"/>
            <a:r>
              <a:rPr lang="uk-UA" dirty="0"/>
              <a:t>Окрім названих властивостей Спіноза виділяє окремі суттєві властивості, які він називає </a:t>
            </a:r>
            <a:r>
              <a:rPr lang="uk-UA" b="1" dirty="0">
                <a:solidFill>
                  <a:srgbClr val="FFFF00"/>
                </a:solidFill>
              </a:rPr>
              <a:t>атрибутами</a:t>
            </a:r>
            <a:r>
              <a:rPr lang="uk-UA" dirty="0"/>
              <a:t>. Вони проявляються в оточуючому світі і пізнаються нами як дійсна сутність субстанції. Атрибутів два – це </a:t>
            </a:r>
            <a:r>
              <a:rPr lang="uk-UA" dirty="0" err="1"/>
              <a:t>декартівські</a:t>
            </a:r>
            <a:r>
              <a:rPr lang="uk-UA" dirty="0"/>
              <a:t> протяжність та мислення. Атрибути присутні в самій субстанції, це зв’язок в рамках самої субстанції. Нижче атрибутів субстанції стоять модуси, що позначають різницю між субстанцією та окремим речами та явищами. Нескінченні модуси породжують нескінченне, а конечні – конечне. До перших відносяться нескінченність, вічність та незмінність. До модусів Спіноза також відносить рух (як частину нескінченного модусу), та час – просто модус речей. Модусами Бога є розум, воля, любов. </a:t>
            </a:r>
          </a:p>
          <a:p>
            <a:endParaRPr lang="uk-UA" dirty="0"/>
          </a:p>
        </p:txBody>
      </p:sp>
    </p:spTree>
    <p:extLst>
      <p:ext uri="{BB962C8B-B14F-4D97-AF65-F5344CB8AC3E}">
        <p14:creationId xmlns:p14="http://schemas.microsoft.com/office/powerpoint/2010/main" val="330451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1018617"/>
            <a:ext cx="3680885" cy="1371600"/>
          </a:xfrm>
        </p:spPr>
        <p:txBody>
          <a:bodyPr>
            <a:normAutofit/>
          </a:bodyPr>
          <a:lstStyle/>
          <a:p>
            <a:pPr algn="ctr"/>
            <a:r>
              <a:rPr lang="uk-UA" sz="2000" dirty="0" err="1"/>
              <a:t>Готфрід</a:t>
            </a:r>
            <a:r>
              <a:rPr lang="uk-UA" sz="2000" dirty="0"/>
              <a:t> Вільгельм </a:t>
            </a:r>
            <a:r>
              <a:rPr lang="uk-UA" sz="2000" dirty="0" err="1"/>
              <a:t>Лейбніц</a:t>
            </a:r>
            <a:r>
              <a:rPr lang="uk-UA" sz="2000" dirty="0"/>
              <a:t> </a:t>
            </a:r>
            <a:r>
              <a:rPr lang="uk-UA" sz="2000" dirty="0" smtClean="0"/>
              <a:t/>
            </a:r>
            <a:br>
              <a:rPr lang="uk-UA" sz="2000" dirty="0" smtClean="0"/>
            </a:br>
            <a:r>
              <a:rPr lang="uk-UA" sz="2000" dirty="0" smtClean="0"/>
              <a:t>(</a:t>
            </a:r>
            <a:r>
              <a:rPr lang="uk-UA" sz="2000" dirty="0"/>
              <a:t>1646-1716)</a:t>
            </a:r>
          </a:p>
        </p:txBody>
      </p:sp>
      <p:sp>
        <p:nvSpPr>
          <p:cNvPr id="5" name="Объект 4"/>
          <p:cNvSpPr>
            <a:spLocks noGrp="1"/>
          </p:cNvSpPr>
          <p:nvPr>
            <p:ph idx="1"/>
          </p:nvPr>
        </p:nvSpPr>
        <p:spPr/>
        <p:txBody>
          <a:bodyPr/>
          <a:lstStyle/>
          <a:p>
            <a:pPr algn="just"/>
            <a:r>
              <a:rPr lang="uk-UA" b="1" dirty="0" err="1">
                <a:solidFill>
                  <a:srgbClr val="FFFF00"/>
                </a:solidFill>
              </a:rPr>
              <a:t>Готфрід</a:t>
            </a:r>
            <a:r>
              <a:rPr lang="uk-UA" b="1" dirty="0">
                <a:solidFill>
                  <a:srgbClr val="FFFF00"/>
                </a:solidFill>
              </a:rPr>
              <a:t> Вільгельм </a:t>
            </a:r>
            <a:r>
              <a:rPr lang="uk-UA" b="1" dirty="0" err="1">
                <a:solidFill>
                  <a:srgbClr val="FFFF00"/>
                </a:solidFill>
              </a:rPr>
              <a:t>Лейбніц</a:t>
            </a:r>
            <a:r>
              <a:rPr lang="uk-UA" b="1" dirty="0">
                <a:solidFill>
                  <a:srgbClr val="FFFF00"/>
                </a:solidFill>
              </a:rPr>
              <a:t> (1646-1716)</a:t>
            </a:r>
            <a:r>
              <a:rPr lang="uk-UA" dirty="0"/>
              <a:t>. Основні роботи: «Нові досліди про людський розум», «Теодицея», «Монадологія». </a:t>
            </a:r>
            <a:endParaRPr lang="uk-UA" dirty="0" smtClean="0"/>
          </a:p>
          <a:p>
            <a:pPr algn="just"/>
            <a:r>
              <a:rPr lang="uk-UA" dirty="0" err="1" smtClean="0"/>
              <a:t>Лейбніц</a:t>
            </a:r>
            <a:r>
              <a:rPr lang="uk-UA" dirty="0" smtClean="0"/>
              <a:t> </a:t>
            </a:r>
            <a:r>
              <a:rPr lang="uk-UA" dirty="0"/>
              <a:t>виступив проти абсолютизації механічних уявлень і методів. На думку </a:t>
            </a:r>
            <a:r>
              <a:rPr lang="uk-UA" dirty="0" err="1"/>
              <a:t>Лейбніца</a:t>
            </a:r>
            <a:r>
              <a:rPr lang="uk-UA" dirty="0"/>
              <a:t>, протяжність і рух – то лише видимість, мета лежить поза ними, в самій субстанції, яку філософ називає </a:t>
            </a:r>
            <a:r>
              <a:rPr lang="uk-UA" b="1" dirty="0">
                <a:solidFill>
                  <a:srgbClr val="FFFF00"/>
                </a:solidFill>
              </a:rPr>
              <a:t>монадою</a:t>
            </a:r>
            <a:r>
              <a:rPr lang="uk-UA" dirty="0"/>
              <a:t>. Монада є простою субстанцією, яка повинна існувати, тому що існують складні. Усе існуюче, за </a:t>
            </a:r>
            <a:r>
              <a:rPr lang="uk-UA" dirty="0" err="1"/>
              <a:t>Лейбніцем</a:t>
            </a:r>
            <a:r>
              <a:rPr lang="uk-UA" dirty="0"/>
              <a:t>, є монадою  або ж сукупністю монад. Складні субстанції, тобто тіла, протяжні, </a:t>
            </a:r>
            <a:r>
              <a:rPr lang="uk-UA" dirty="0" err="1"/>
              <a:t>ділимі</a:t>
            </a:r>
            <a:r>
              <a:rPr lang="uk-UA" dirty="0"/>
              <a:t>, знищувані, інертні, позбавлені життя, змінюються під дією зовнішніх причин. У зв'язку з цим монади не можуть мати протяжності та частин; вони активні, прості, незнищувані, безтілесні, багатоманітні, здатні до органічного зростання і розвитку, володіють прагненням і сприйняттям.</a:t>
            </a:r>
          </a:p>
        </p:txBody>
      </p:sp>
      <p:sp>
        <p:nvSpPr>
          <p:cNvPr id="6" name="Текст 5"/>
          <p:cNvSpPr>
            <a:spLocks noGrp="1"/>
          </p:cNvSpPr>
          <p:nvPr>
            <p:ph type="body" sz="half" idx="2"/>
          </p:nvPr>
        </p:nvSpPr>
        <p:spPr>
          <a:xfrm>
            <a:off x="685800" y="2784764"/>
            <a:ext cx="3680885" cy="2489969"/>
          </a:xfrm>
        </p:spPr>
        <p:txBody>
          <a:bodyPr/>
          <a:lstStyle/>
          <a:p>
            <a:endParaRPr lang="uk-UA" dirty="0"/>
          </a:p>
        </p:txBody>
      </p:sp>
      <p:pic>
        <p:nvPicPr>
          <p:cNvPr id="7170" name="Picture 2" descr="Готфрид Вильгельм Лейбниц: мудрость веков в работах немецкого математика и  философ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38" y="2684622"/>
            <a:ext cx="4142105" cy="310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2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Готфрід</a:t>
            </a:r>
            <a:r>
              <a:rPr lang="uk-UA" dirty="0"/>
              <a:t> Вільгельм </a:t>
            </a:r>
            <a:r>
              <a:rPr lang="uk-UA" dirty="0" err="1"/>
              <a:t>Лейбніц</a:t>
            </a:r>
            <a:endParaRPr lang="uk-UA" dirty="0"/>
          </a:p>
        </p:txBody>
      </p:sp>
      <p:sp>
        <p:nvSpPr>
          <p:cNvPr id="3" name="Объект 2"/>
          <p:cNvSpPr>
            <a:spLocks noGrp="1"/>
          </p:cNvSpPr>
          <p:nvPr>
            <p:ph idx="1"/>
          </p:nvPr>
        </p:nvSpPr>
        <p:spPr/>
        <p:txBody>
          <a:bodyPr>
            <a:normAutofit/>
          </a:bodyPr>
          <a:lstStyle/>
          <a:p>
            <a:pPr algn="just"/>
            <a:r>
              <a:rPr lang="uk-UA" dirty="0" err="1"/>
              <a:t>Лейбніц</a:t>
            </a:r>
            <a:r>
              <a:rPr lang="uk-UA" dirty="0"/>
              <a:t> виступив проти </a:t>
            </a:r>
            <a:r>
              <a:rPr lang="uk-UA" dirty="0" err="1"/>
              <a:t>емпіристського</a:t>
            </a:r>
            <a:r>
              <a:rPr lang="uk-UA" dirty="0"/>
              <a:t> розуміння душі як пасивної «чистої дошки» (Локк), яка отримує враження ззовні завдяки механічній дії речей на органи чуття. Але субстанція не тотожна духу. Душа властива тільки живій природі. Субстанція ж володіє здатністю до «малих </a:t>
            </a:r>
            <a:r>
              <a:rPr lang="uk-UA" dirty="0" err="1"/>
              <a:t>сприйнять</a:t>
            </a:r>
            <a:r>
              <a:rPr lang="uk-UA" dirty="0"/>
              <a:t>», несвідомих, </a:t>
            </a:r>
            <a:r>
              <a:rPr lang="uk-UA" dirty="0" err="1"/>
              <a:t>перцептивних</a:t>
            </a:r>
            <a:r>
              <a:rPr lang="uk-UA" dirty="0"/>
              <a:t>, таких, що виражають її активний характер. </a:t>
            </a:r>
            <a:r>
              <a:rPr lang="uk-UA" dirty="0" err="1"/>
              <a:t>Лейбніц</a:t>
            </a:r>
            <a:r>
              <a:rPr lang="uk-UA" dirty="0"/>
              <a:t> допустив нескінченну безліч монад, жодна з яких не тотожна іншим. Всі вони розрізняються за ступенем ясності і виразності своїх </a:t>
            </a:r>
            <a:r>
              <a:rPr lang="uk-UA" dirty="0" err="1"/>
              <a:t>сприйнять</a:t>
            </a:r>
            <a:r>
              <a:rPr lang="uk-UA" dirty="0"/>
              <a:t> і за силою своїх прагнень. Прагнення - це діяльність внутрішнього начала, яка проводить зміну і перехід від одного сприйняття до іншого. Вище сприйняття – свідоме сприйняття, яке властиве монадам, що відносяться до душі та розуму. За умови, що між ясними і виразними сприйняттями вищих монад і невиразними сприйняттями нижчих існує нескінченна безліч ступенів, число монад повинне бути актуальне нескінченним. У своєму розвитку природа не робить </a:t>
            </a:r>
            <a:r>
              <a:rPr lang="uk-UA" dirty="0" smtClean="0"/>
              <a:t>стрибків.</a:t>
            </a:r>
          </a:p>
        </p:txBody>
      </p:sp>
    </p:spTree>
    <p:extLst>
      <p:ext uri="{BB962C8B-B14F-4D97-AF65-F5344CB8AC3E}">
        <p14:creationId xmlns:p14="http://schemas.microsoft.com/office/powerpoint/2010/main" val="348929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Готфрід</a:t>
            </a:r>
            <a:r>
              <a:rPr lang="uk-UA" dirty="0"/>
              <a:t> Вільгельм </a:t>
            </a:r>
            <a:r>
              <a:rPr lang="uk-UA" dirty="0" err="1"/>
              <a:t>Лейбніц</a:t>
            </a:r>
            <a:endParaRPr lang="uk-UA" dirty="0"/>
          </a:p>
        </p:txBody>
      </p:sp>
      <p:sp>
        <p:nvSpPr>
          <p:cNvPr id="3" name="Объект 2"/>
          <p:cNvSpPr>
            <a:spLocks noGrp="1"/>
          </p:cNvSpPr>
          <p:nvPr>
            <p:ph idx="1"/>
          </p:nvPr>
        </p:nvSpPr>
        <p:spPr/>
        <p:txBody>
          <a:bodyPr>
            <a:normAutofit fontScale="92500" lnSpcReduction="20000"/>
          </a:bodyPr>
          <a:lstStyle/>
          <a:p>
            <a:pPr algn="just"/>
            <a:r>
              <a:rPr lang="uk-UA" dirty="0"/>
              <a:t>З даного висновку виходить:</a:t>
            </a:r>
          </a:p>
          <a:p>
            <a:pPr algn="just"/>
            <a:r>
              <a:rPr lang="uk-UA" dirty="0"/>
              <a:t>• у природі немає і не може бути двох однакових речей, хоча відмінності між ними можуть бути нескінченно малі та непомітні для нас;</a:t>
            </a:r>
          </a:p>
          <a:p>
            <a:pPr algn="just"/>
            <a:r>
              <a:rPr lang="uk-UA" dirty="0"/>
              <a:t>• у природі повинні існувати безперервні переходи між різними видами істот. Між рослинами і тваринами, між мінералами і рослинами існують проміжні форми, які ще не відкриті. Це приводить </a:t>
            </a:r>
            <a:r>
              <a:rPr lang="uk-UA" dirty="0" err="1" smtClean="0"/>
              <a:t>Лейбніца</a:t>
            </a:r>
            <a:r>
              <a:rPr lang="uk-UA" dirty="0" smtClean="0"/>
              <a:t> </a:t>
            </a:r>
            <a:r>
              <a:rPr lang="uk-UA" dirty="0"/>
              <a:t>до думки про наперед встановлену гармонію в світі – цей світ є найкращим із світів. </a:t>
            </a:r>
          </a:p>
          <a:p>
            <a:pPr algn="just"/>
            <a:endParaRPr lang="uk-UA" dirty="0"/>
          </a:p>
          <a:p>
            <a:pPr algn="just"/>
            <a:r>
              <a:rPr lang="uk-UA" dirty="0" smtClean="0"/>
              <a:t>Монада </a:t>
            </a:r>
            <a:r>
              <a:rPr lang="uk-UA" dirty="0"/>
              <a:t>розгортає свою структуру в світі у трьох значеннях: </a:t>
            </a:r>
            <a:endParaRPr lang="en-US" dirty="0"/>
          </a:p>
          <a:p>
            <a:pPr algn="just"/>
            <a:r>
              <a:rPr lang="uk-UA" dirty="0"/>
              <a:t>1.Минулий стан кожної монади визначає її майбутні стани. </a:t>
            </a:r>
            <a:endParaRPr lang="en-US" dirty="0"/>
          </a:p>
          <a:p>
            <a:pPr algn="just"/>
            <a:r>
              <a:rPr lang="uk-UA" dirty="0"/>
              <a:t>2.Стани всіх монад в один і той же момент часу гармонізовані один з одним.</a:t>
            </a:r>
            <a:endParaRPr lang="en-US" dirty="0"/>
          </a:p>
          <a:p>
            <a:pPr algn="just"/>
            <a:r>
              <a:rPr lang="uk-UA" dirty="0"/>
              <a:t>3.Духовний зміст кожної монади та їх часткових систем тепер, в минулому та майбутньому гармонізовано з тілесною формою її прояву.</a:t>
            </a:r>
            <a:endParaRPr lang="en-US" dirty="0"/>
          </a:p>
          <a:p>
            <a:endParaRPr lang="uk-UA" dirty="0"/>
          </a:p>
        </p:txBody>
      </p:sp>
    </p:spTree>
    <p:extLst>
      <p:ext uri="{BB962C8B-B14F-4D97-AF65-F5344CB8AC3E}">
        <p14:creationId xmlns:p14="http://schemas.microsoft.com/office/powerpoint/2010/main" val="194465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Загальні</a:t>
            </a:r>
            <a:r>
              <a:rPr lang="ru-RU" dirty="0"/>
              <a:t> </a:t>
            </a:r>
            <a:r>
              <a:rPr lang="ru-RU" dirty="0" err="1"/>
              <a:t>особливості</a:t>
            </a:r>
            <a:r>
              <a:rPr lang="ru-RU" dirty="0"/>
              <a:t> </a:t>
            </a:r>
            <a:r>
              <a:rPr lang="ru-RU" dirty="0" err="1"/>
              <a:t>філософії</a:t>
            </a:r>
            <a:r>
              <a:rPr lang="ru-RU" dirty="0"/>
              <a:t> Нового Часу. </a:t>
            </a:r>
            <a:r>
              <a:rPr lang="ru-RU" dirty="0" err="1"/>
              <a:t>Становлення</a:t>
            </a:r>
            <a:r>
              <a:rPr lang="ru-RU" dirty="0"/>
              <a:t> модерну</a:t>
            </a:r>
            <a:endParaRPr lang="uk-UA" dirty="0"/>
          </a:p>
        </p:txBody>
      </p:sp>
      <p:sp>
        <p:nvSpPr>
          <p:cNvPr id="3" name="Объект 2"/>
          <p:cNvSpPr>
            <a:spLocks noGrp="1"/>
          </p:cNvSpPr>
          <p:nvPr>
            <p:ph idx="1"/>
          </p:nvPr>
        </p:nvSpPr>
        <p:spPr/>
        <p:txBody>
          <a:bodyPr/>
          <a:lstStyle/>
          <a:p>
            <a:pPr algn="just"/>
            <a:r>
              <a:rPr lang="uk-UA" dirty="0"/>
              <a:t>Епоха Нового Часу (кінець Х</a:t>
            </a:r>
            <a:r>
              <a:rPr lang="en-US" dirty="0"/>
              <a:t>V </a:t>
            </a:r>
            <a:r>
              <a:rPr lang="uk-UA" dirty="0"/>
              <a:t>ст. – сер. ХХ </a:t>
            </a:r>
            <a:r>
              <a:rPr lang="uk-UA" dirty="0" err="1"/>
              <a:t>ст</a:t>
            </a:r>
            <a:r>
              <a:rPr lang="uk-UA" dirty="0"/>
              <a:t>) – це епоха утвердження капіталістичного способу виробництва в економіці. В сфері знання – це період торжества інструментального розуму, заснованого на експериментальному природознавстві (передусім, математиці та фізиці). Саме в цей час утверджується новий тип цивілізації – техногенна, що базується на ідеї контролю над природою, оволодіння її багатствами заради людського щастя на основі розуму, що підкорює та розраховує. </a:t>
            </a:r>
            <a:endParaRPr lang="uk-UA" dirty="0" smtClean="0"/>
          </a:p>
          <a:p>
            <a:pPr algn="just"/>
            <a:r>
              <a:rPr lang="uk-UA" dirty="0"/>
              <a:t>Саме тому онтологічна проблематика античності, Середньовіччя та Відродження поступається проблематиці гносеологічній (гносеологія – теорія пізнання). Для філософії Нового Часу фундаментальною проблемою стає пізнання, його межі, суть та методи. </a:t>
            </a:r>
          </a:p>
        </p:txBody>
      </p:sp>
    </p:spTree>
    <p:extLst>
      <p:ext uri="{BB962C8B-B14F-4D97-AF65-F5344CB8AC3E}">
        <p14:creationId xmlns:p14="http://schemas.microsoft.com/office/powerpoint/2010/main" val="24882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40000"/>
                    <a:lumOff val="60000"/>
                  </a:schemeClr>
                </a:solidFill>
              </a:rPr>
              <a:t>3. </a:t>
            </a:r>
            <a:r>
              <a:rPr lang="ru-RU" dirty="0" err="1" smtClean="0">
                <a:solidFill>
                  <a:schemeClr val="accent1">
                    <a:lumMod val="40000"/>
                    <a:lumOff val="60000"/>
                  </a:schemeClr>
                </a:solidFill>
              </a:rPr>
              <a:t>Просвітництво</a:t>
            </a:r>
            <a:r>
              <a:rPr lang="ru-RU" dirty="0" smtClean="0">
                <a:solidFill>
                  <a:schemeClr val="accent1">
                    <a:lumMod val="40000"/>
                    <a:lumOff val="60000"/>
                  </a:schemeClr>
                </a:solidFill>
              </a:rPr>
              <a:t> </a:t>
            </a:r>
            <a:r>
              <a:rPr lang="ru-RU" dirty="0">
                <a:solidFill>
                  <a:schemeClr val="accent1">
                    <a:lumMod val="40000"/>
                    <a:lumOff val="60000"/>
                  </a:schemeClr>
                </a:solidFill>
              </a:rPr>
              <a:t>як </a:t>
            </a:r>
            <a:r>
              <a:rPr lang="ru-RU" dirty="0" err="1">
                <a:solidFill>
                  <a:schemeClr val="accent1">
                    <a:lumMod val="40000"/>
                    <a:lumOff val="60000"/>
                  </a:schemeClr>
                </a:solidFill>
              </a:rPr>
              <a:t>базова</a:t>
            </a:r>
            <a:r>
              <a:rPr lang="ru-RU" dirty="0">
                <a:solidFill>
                  <a:schemeClr val="accent1">
                    <a:lumMod val="40000"/>
                    <a:lumOff val="60000"/>
                  </a:schemeClr>
                </a:solidFill>
              </a:rPr>
              <a:t> </a:t>
            </a:r>
            <a:r>
              <a:rPr lang="ru-RU" dirty="0" err="1">
                <a:solidFill>
                  <a:schemeClr val="accent1">
                    <a:lumMod val="40000"/>
                    <a:lumOff val="60000"/>
                  </a:schemeClr>
                </a:solidFill>
              </a:rPr>
              <a:t>стратегія</a:t>
            </a:r>
            <a:r>
              <a:rPr lang="ru-RU" dirty="0">
                <a:solidFill>
                  <a:schemeClr val="accent1">
                    <a:lumMod val="40000"/>
                    <a:lumOff val="60000"/>
                  </a:schemeClr>
                </a:solidFill>
              </a:rPr>
              <a:t> </a:t>
            </a:r>
            <a:r>
              <a:rPr lang="ru-RU" dirty="0" err="1">
                <a:solidFill>
                  <a:schemeClr val="accent1">
                    <a:lumMod val="40000"/>
                    <a:lumOff val="60000"/>
                  </a:schemeClr>
                </a:solidFill>
              </a:rPr>
              <a:t>філософії</a:t>
            </a:r>
            <a:r>
              <a:rPr lang="ru-RU" dirty="0">
                <a:solidFill>
                  <a:schemeClr val="accent1">
                    <a:lumMod val="40000"/>
                    <a:lumOff val="60000"/>
                  </a:schemeClr>
                </a:solidFill>
              </a:rPr>
              <a:t> Нового Часу</a:t>
            </a:r>
            <a:endParaRPr lang="uk-UA" dirty="0"/>
          </a:p>
        </p:txBody>
      </p:sp>
      <p:sp>
        <p:nvSpPr>
          <p:cNvPr id="3" name="Объект 2"/>
          <p:cNvSpPr>
            <a:spLocks noGrp="1"/>
          </p:cNvSpPr>
          <p:nvPr>
            <p:ph idx="1"/>
          </p:nvPr>
        </p:nvSpPr>
        <p:spPr/>
        <p:txBody>
          <a:bodyPr>
            <a:normAutofit fontScale="85000" lnSpcReduction="20000"/>
          </a:bodyPr>
          <a:lstStyle/>
          <a:p>
            <a:pPr marL="0" indent="0" algn="just">
              <a:buNone/>
            </a:pPr>
            <a:r>
              <a:rPr lang="uk-UA" dirty="0"/>
              <a:t>В найзагальнішому плані, філософія Просвітництва реалізується в таких ідеях:</a:t>
            </a:r>
          </a:p>
          <a:p>
            <a:pPr marL="0" indent="0" algn="just">
              <a:buNone/>
            </a:pPr>
            <a:r>
              <a:rPr lang="uk-UA" dirty="0"/>
              <a:t>•	</a:t>
            </a:r>
            <a:r>
              <a:rPr lang="uk-UA" b="1" dirty="0">
                <a:solidFill>
                  <a:srgbClr val="FFFF00"/>
                </a:solidFill>
              </a:rPr>
              <a:t>деїзм</a:t>
            </a:r>
            <a:r>
              <a:rPr lang="uk-UA" dirty="0"/>
              <a:t> (бог створив світ, але вже не втручається в його існування, світ розвивається сам по собі). Пізнати закони існування світу можливо на основі розуму та науки;</a:t>
            </a:r>
          </a:p>
          <a:p>
            <a:pPr marL="0" indent="0" algn="just">
              <a:buNone/>
            </a:pPr>
            <a:r>
              <a:rPr lang="uk-UA" dirty="0"/>
              <a:t>•	</a:t>
            </a:r>
            <a:r>
              <a:rPr lang="uk-UA" b="1" dirty="0">
                <a:solidFill>
                  <a:srgbClr val="FFFF00"/>
                </a:solidFill>
              </a:rPr>
              <a:t>сцієнтизм</a:t>
            </a:r>
            <a:r>
              <a:rPr lang="uk-UA" dirty="0"/>
              <a:t> (з лат </a:t>
            </a:r>
            <a:r>
              <a:rPr lang="en-US" dirty="0" err="1"/>
              <a:t>scientia</a:t>
            </a:r>
            <a:r>
              <a:rPr lang="en-US" dirty="0"/>
              <a:t> - </a:t>
            </a:r>
            <a:r>
              <a:rPr lang="uk-UA" dirty="0"/>
              <a:t>наука). Саме наука виступає провідною формою людського освоєння дійсності, оскільки модерн базується на впевненості в існування об’єкта самого по собі, а, отже, й в існування об’єктивної абсолютної істини про нього;</a:t>
            </a:r>
          </a:p>
          <a:p>
            <a:pPr marL="0" indent="0" algn="just">
              <a:buNone/>
            </a:pPr>
            <a:r>
              <a:rPr lang="uk-UA" dirty="0"/>
              <a:t>•	</a:t>
            </a:r>
            <a:r>
              <a:rPr lang="uk-UA" b="1" dirty="0">
                <a:solidFill>
                  <a:srgbClr val="FFFF00"/>
                </a:solidFill>
              </a:rPr>
              <a:t>раціоналізм</a:t>
            </a:r>
            <a:r>
              <a:rPr lang="uk-UA" dirty="0"/>
              <a:t> – віра в необмежені властивості людського розуму. </a:t>
            </a:r>
            <a:r>
              <a:rPr lang="uk-UA" dirty="0" err="1"/>
              <a:t>Беконівська</a:t>
            </a:r>
            <a:r>
              <a:rPr lang="uk-UA" dirty="0"/>
              <a:t> формула «знання – це сила» є формулою Просвітництва. Розум (інструментальний розум) – засіб, що здатний звільнити людину від тягаря релігійних та політичних ідеологій, зробити її кращою. Просвітництво продовжує стратегію, закладену ще Сократом – воно ототожнює знання, істину і благо; розумний не може бути злим. Розум трактувався як джерело і двигун пізнання, етики і політики: людина може і повинна діяти розумно; суспільство може і повинно бути влаштовано раціонально (що тотожне справедливості та рівності);</a:t>
            </a:r>
          </a:p>
          <a:p>
            <a:pPr marL="0" indent="0" algn="just">
              <a:buNone/>
            </a:pPr>
            <a:r>
              <a:rPr lang="uk-UA" dirty="0"/>
              <a:t>•	</a:t>
            </a:r>
            <a:r>
              <a:rPr lang="uk-UA" b="1" dirty="0">
                <a:solidFill>
                  <a:srgbClr val="FFFF00"/>
                </a:solidFill>
              </a:rPr>
              <a:t>прогресизм</a:t>
            </a:r>
            <a:r>
              <a:rPr lang="uk-UA" dirty="0"/>
              <a:t>. Просвітництво історично оптимістичне; історія рухається в напрямку емансипації (звільнення) людини від невігластва та забобонів, просвітлення її </a:t>
            </a:r>
            <a:r>
              <a:rPr lang="uk-UA" dirty="0" err="1"/>
              <a:t>істинами</a:t>
            </a:r>
            <a:r>
              <a:rPr lang="uk-UA" dirty="0"/>
              <a:t> науки та розуму. Мета прогресу – побудова справедливо організованого, раціоналістичного суспільства. </a:t>
            </a:r>
          </a:p>
          <a:p>
            <a:endParaRPr lang="uk-UA" dirty="0"/>
          </a:p>
        </p:txBody>
      </p:sp>
    </p:spTree>
    <p:extLst>
      <p:ext uri="{BB962C8B-B14F-4D97-AF65-F5344CB8AC3E}">
        <p14:creationId xmlns:p14="http://schemas.microsoft.com/office/powerpoint/2010/main" val="338590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smtClean="0"/>
              <a:t>Просвітництво </a:t>
            </a:r>
            <a:r>
              <a:rPr lang="uk-UA" dirty="0"/>
              <a:t>– це грандіозний проект «</a:t>
            </a:r>
            <a:r>
              <a:rPr lang="uk-UA" b="1" i="1" dirty="0" err="1">
                <a:solidFill>
                  <a:srgbClr val="FFFF00"/>
                </a:solidFill>
              </a:rPr>
              <a:t>розчаклування</a:t>
            </a:r>
            <a:r>
              <a:rPr lang="uk-UA" dirty="0"/>
              <a:t>» світу, його демістифікація, секуляризація (звільнення знання від влади релігійних догматів) та раціоналізація. Будь-яке знання про світ, що не є науковим, Просвітництво вважає забобоном, невіглаством та просто брехнею. Звідси, тільки те, що є об’єктом науки, достойне розгляду. Метафізичні ж питання (існування душі, бога, безсмертя, </a:t>
            </a:r>
            <a:r>
              <a:rPr lang="uk-UA" dirty="0" err="1"/>
              <a:t>потойбіччя</a:t>
            </a:r>
            <a:r>
              <a:rPr lang="uk-UA" dirty="0"/>
              <a:t>) є безглуздими, та лише породжують «казки». Свобода Просвітництва – своєрідна: вона звільняє від влади міфу та релігії (оголошуючи останні просто-</a:t>
            </a:r>
            <a:r>
              <a:rPr lang="uk-UA" dirty="0" err="1"/>
              <a:t>напросто</a:t>
            </a:r>
            <a:r>
              <a:rPr lang="uk-UA" dirty="0"/>
              <a:t> збірниками систематичної брехні, за допомогою яких народ тримають під контролем, в темноті на неосвіченості), встановлюючи неосяжну владу розуму, розуму інструментального, основна мета якого – вторгнення в природу, експлуатація її заради прогресу та побудови справедливого суспільного життя, поширення своєї влади на всі сфери життя. Інструментальний розум – це передусім розум, що керує та впорядковує. Тому філософія Просвітництва тісно пов’язана з політикою. </a:t>
            </a:r>
          </a:p>
        </p:txBody>
      </p:sp>
    </p:spTree>
    <p:extLst>
      <p:ext uri="{BB962C8B-B14F-4D97-AF65-F5344CB8AC3E}">
        <p14:creationId xmlns:p14="http://schemas.microsoft.com/office/powerpoint/2010/main" val="88565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2302" y="1018617"/>
            <a:ext cx="3680885" cy="1371600"/>
          </a:xfrm>
        </p:spPr>
        <p:txBody>
          <a:bodyPr/>
          <a:lstStyle/>
          <a:p>
            <a:pPr algn="ctr"/>
            <a:r>
              <a:rPr lang="uk-UA" dirty="0"/>
              <a:t>Шарль Луї Монтеск’є (</a:t>
            </a:r>
            <a:r>
              <a:rPr lang="uk-UA" dirty="0" smtClean="0"/>
              <a:t>1689 - </a:t>
            </a:r>
            <a:r>
              <a:rPr lang="uk-UA" dirty="0"/>
              <a:t>1755)</a:t>
            </a:r>
          </a:p>
        </p:txBody>
      </p:sp>
      <p:sp>
        <p:nvSpPr>
          <p:cNvPr id="5" name="Объект 4"/>
          <p:cNvSpPr>
            <a:spLocks noGrp="1"/>
          </p:cNvSpPr>
          <p:nvPr>
            <p:ph idx="1"/>
          </p:nvPr>
        </p:nvSpPr>
        <p:spPr/>
        <p:txBody>
          <a:bodyPr>
            <a:normAutofit fontScale="92500" lnSpcReduction="10000"/>
          </a:bodyPr>
          <a:lstStyle/>
          <a:p>
            <a:r>
              <a:rPr lang="uk-UA" b="1" dirty="0">
                <a:solidFill>
                  <a:srgbClr val="FFFF00"/>
                </a:solidFill>
              </a:rPr>
              <a:t>Шарль Луї Монтеск’є (1689- 1755)</a:t>
            </a:r>
            <a:r>
              <a:rPr lang="uk-UA" dirty="0"/>
              <a:t>. </a:t>
            </a:r>
            <a:endParaRPr lang="uk-UA" dirty="0" smtClean="0"/>
          </a:p>
          <a:p>
            <a:pPr algn="just"/>
            <a:r>
              <a:rPr lang="uk-UA" dirty="0" smtClean="0"/>
              <a:t>Завданням </a:t>
            </a:r>
            <a:r>
              <a:rPr lang="uk-UA" dirty="0"/>
              <a:t>філософії він вважав пізнання причинних </a:t>
            </a:r>
            <a:r>
              <a:rPr lang="uk-UA" dirty="0" err="1"/>
              <a:t>зв'язків</a:t>
            </a:r>
            <a:r>
              <a:rPr lang="uk-UA" dirty="0"/>
              <a:t> матерії, що підкоряється законам механіки. За поглядами Монтеск’є, за випадковим ланцюгом подій, що здається, необхідно убачати глибинні причини. Зовнішній світ відбивається в свідомості людей на основі діяльності розуму, що узагальнює результати досвіду</a:t>
            </a:r>
            <a:r>
              <a:rPr lang="uk-UA" dirty="0" smtClean="0"/>
              <a:t>.</a:t>
            </a:r>
          </a:p>
          <a:p>
            <a:pPr algn="just"/>
            <a:r>
              <a:rPr lang="uk-UA" dirty="0" smtClean="0"/>
              <a:t> </a:t>
            </a:r>
            <a:r>
              <a:rPr lang="uk-UA" dirty="0"/>
              <a:t>У творі "Про дух законів" (1748), що потрапив до "Індексу заборонених книг", мислитель спробував пояснити закони і політичне життя різних країн і народів виходячи з їх природних і історичних умов. Монтеск’є наполягав на тому, що народ призначає государя через договір і цей договір повинен виконуватися; государ представляє народ тільки так, як завгодно народу. До того ж, невірно, щоб уповноважений мав стільки ж влади, скільки той, що уповноважив, і не залежав би від нього. На прикладі англійської Конституції в своїй роботі "Персидські листи" (1721), мислитель розвивав </a:t>
            </a:r>
            <a:r>
              <a:rPr lang="uk-UA" b="1" i="1" dirty="0">
                <a:solidFill>
                  <a:srgbClr val="FFFF00"/>
                </a:solidFill>
              </a:rPr>
              <a:t>теорію поділу державної влади </a:t>
            </a:r>
            <a:r>
              <a:rPr lang="uk-UA" dirty="0"/>
              <a:t>на законодавчу, виконавчу та судову. Такий поділ має контролювати владу та запобігати концентрації її в одних руках.</a:t>
            </a:r>
          </a:p>
        </p:txBody>
      </p:sp>
      <p:sp>
        <p:nvSpPr>
          <p:cNvPr id="6" name="Текст 5"/>
          <p:cNvSpPr>
            <a:spLocks noGrp="1"/>
          </p:cNvSpPr>
          <p:nvPr>
            <p:ph type="body" sz="half" idx="2"/>
          </p:nvPr>
        </p:nvSpPr>
        <p:spPr/>
        <p:txBody>
          <a:bodyPr/>
          <a:lstStyle/>
          <a:p>
            <a:endParaRPr lang="uk-UA"/>
          </a:p>
        </p:txBody>
      </p:sp>
      <p:sp>
        <p:nvSpPr>
          <p:cNvPr id="7" name="AutoShape 2" descr="Історія - Просвітництво: Шарль Луї де Монтеск'є Шарль Луї де Монтеск'є —  французький правник, письменник і політичний мислитель. Народився в  аристократичній родині, з 10-ти років Шарль навчався в коледжі при  монастирі 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196" name="Picture 4" descr="Шарль Луї де Монтеск'є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03" y="2448406"/>
            <a:ext cx="3416078" cy="42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7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8121" y="403475"/>
            <a:ext cx="3680885" cy="1371600"/>
          </a:xfrm>
        </p:spPr>
        <p:txBody>
          <a:bodyPr/>
          <a:lstStyle/>
          <a:p>
            <a:pPr algn="ctr"/>
            <a:r>
              <a:rPr lang="uk-UA" dirty="0" smtClean="0"/>
              <a:t>Вольтер</a:t>
            </a:r>
            <a:r>
              <a:rPr lang="uk-UA" dirty="0"/>
              <a:t/>
            </a:r>
            <a:br>
              <a:rPr lang="uk-UA" dirty="0"/>
            </a:br>
            <a:r>
              <a:rPr lang="uk-UA" dirty="0" smtClean="0"/>
              <a:t>(1694-1778</a:t>
            </a:r>
            <a:r>
              <a:rPr lang="uk-UA" dirty="0"/>
              <a:t>)</a:t>
            </a:r>
          </a:p>
        </p:txBody>
      </p:sp>
      <p:sp>
        <p:nvSpPr>
          <p:cNvPr id="3" name="Объект 2"/>
          <p:cNvSpPr>
            <a:spLocks noGrp="1"/>
          </p:cNvSpPr>
          <p:nvPr>
            <p:ph idx="1"/>
          </p:nvPr>
        </p:nvSpPr>
        <p:spPr>
          <a:xfrm>
            <a:off x="4648200" y="609601"/>
            <a:ext cx="7031181" cy="5965766"/>
          </a:xfrm>
        </p:spPr>
        <p:txBody>
          <a:bodyPr>
            <a:normAutofit lnSpcReduction="10000"/>
          </a:bodyPr>
          <a:lstStyle/>
          <a:p>
            <a:pPr algn="just"/>
            <a:r>
              <a:rPr lang="uk-UA" dirty="0"/>
              <a:t>Вольтер, справжнє ім'я - Франсуа Марі </a:t>
            </a:r>
            <a:r>
              <a:rPr lang="uk-UA" dirty="0" err="1"/>
              <a:t>Аруе</a:t>
            </a:r>
            <a:r>
              <a:rPr lang="uk-UA" dirty="0"/>
              <a:t> (1694-1778) - французький філософ, письменник, історик</a:t>
            </a:r>
            <a:r>
              <a:rPr lang="uk-UA" dirty="0" smtClean="0"/>
              <a:t>.</a:t>
            </a:r>
          </a:p>
          <a:p>
            <a:pPr algn="just"/>
            <a:r>
              <a:rPr lang="uk-UA" dirty="0" smtClean="0"/>
              <a:t> </a:t>
            </a:r>
            <a:r>
              <a:rPr lang="uk-UA" dirty="0"/>
              <a:t>Справжня філософія, за Вольтером, повинна бути автономна від механіцизму науки і від теології. За твердженням мислителя, метафізичні міркування містять в собі деяку частку ймовірності. Теологія переслідує приватні корпоративні інтереси і не виходить на рівень інтересів суспільства в цілому. Справжня ж міра добра і зла - благо суспільства, отже мораль не може бути пов'язана з теологічною думкою. Суспільство в цілому потребує не багатьох теологічних релігій ворогуючих "партій", а, швидше, в одній природній (державній) релігії, яка є філософською вірою в Бога (деїзм). Якщо теологічна релігія - "мати фанатизму, цивільних розбратів, ворог роду людського", то релігія державна - основа порядку і законодавець суспільної моралі. </a:t>
            </a:r>
            <a:endParaRPr lang="uk-UA" dirty="0" smtClean="0"/>
          </a:p>
          <a:p>
            <a:pPr algn="just"/>
            <a:r>
              <a:rPr lang="uk-UA" dirty="0" smtClean="0"/>
              <a:t>Світова </a:t>
            </a:r>
            <a:r>
              <a:rPr lang="uk-UA" dirty="0"/>
              <a:t>історія бачиться Вольтером вищим судом людських думок. Оскільки всі дії людей ґрунтуються на якихось переконаннях, боротьба думок виступає у формі рушійного чинника історичного процесу. Саме тому історія народу виявляється невіддільною від його культури, вдач і звичаїв. Замість теологічного способу розгляду історії Вольтер пропонує інший - філософський. У зв'язку з цим він ввів в науковий обіг термін "філософія історії". </a:t>
            </a:r>
          </a:p>
        </p:txBody>
      </p:sp>
      <p:sp>
        <p:nvSpPr>
          <p:cNvPr id="4" name="Текст 3"/>
          <p:cNvSpPr>
            <a:spLocks noGrp="1"/>
          </p:cNvSpPr>
          <p:nvPr>
            <p:ph type="body" sz="half" idx="2"/>
          </p:nvPr>
        </p:nvSpPr>
        <p:spPr>
          <a:xfrm>
            <a:off x="768927" y="2423468"/>
            <a:ext cx="3680885" cy="2904990"/>
          </a:xfrm>
        </p:spPr>
        <p:txBody>
          <a:bodyPr/>
          <a:lstStyle/>
          <a:p>
            <a:endParaRPr lang="uk-UA" dirty="0"/>
          </a:p>
        </p:txBody>
      </p:sp>
      <p:pic>
        <p:nvPicPr>
          <p:cNvPr id="9218" name="Picture 2" descr="Вольтер - биография, личная жизнь,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89" y="2016144"/>
            <a:ext cx="3861417" cy="467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2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298" y="732135"/>
            <a:ext cx="3680885" cy="1371600"/>
          </a:xfrm>
        </p:spPr>
        <p:txBody>
          <a:bodyPr/>
          <a:lstStyle/>
          <a:p>
            <a:pPr algn="ctr"/>
            <a:r>
              <a:rPr lang="uk-UA" dirty="0"/>
              <a:t>Жан-Жак </a:t>
            </a:r>
            <a:r>
              <a:rPr lang="uk-UA" dirty="0" smtClean="0"/>
              <a:t>Руссо</a:t>
            </a:r>
            <a:br>
              <a:rPr lang="uk-UA" dirty="0" smtClean="0"/>
            </a:br>
            <a:r>
              <a:rPr lang="ru-RU" dirty="0"/>
              <a:t> </a:t>
            </a:r>
            <a:r>
              <a:rPr lang="ru-RU" dirty="0" smtClean="0"/>
              <a:t>(1712 -1778)</a:t>
            </a:r>
            <a:endParaRPr lang="uk-UA" dirty="0"/>
          </a:p>
        </p:txBody>
      </p:sp>
      <p:sp>
        <p:nvSpPr>
          <p:cNvPr id="3" name="Объект 2"/>
          <p:cNvSpPr>
            <a:spLocks noGrp="1"/>
          </p:cNvSpPr>
          <p:nvPr>
            <p:ph idx="1"/>
          </p:nvPr>
        </p:nvSpPr>
        <p:spPr/>
        <p:txBody>
          <a:bodyPr>
            <a:normAutofit fontScale="85000" lnSpcReduction="10000"/>
          </a:bodyPr>
          <a:lstStyle/>
          <a:p>
            <a:pPr algn="just"/>
            <a:r>
              <a:rPr lang="uk-UA" dirty="0"/>
              <a:t>Самостійним і впливовим напрямом у французькому Просвітництві був </a:t>
            </a:r>
            <a:r>
              <a:rPr lang="uk-UA" b="1" dirty="0">
                <a:solidFill>
                  <a:srgbClr val="FFFF00"/>
                </a:solidFill>
              </a:rPr>
              <a:t>руссоїзм</a:t>
            </a:r>
            <a:r>
              <a:rPr lang="uk-UA" dirty="0"/>
              <a:t>. Більшість просвітителів вважали, що на первинній стадії, в так званому природному стані, люди жили поза соціумом і володіли внаслідок цього необмеженими правами і абсолютною свободою. Дуже скоро, однак, вони зрозуміли, що така свобода їм не потрібна і що набагато вигідніше добровільно обмежити свої непомірні домагання, чим вступити в "війну всіх проти всіх" (Т. Гоббс). Так доводи розумного егоїзму підштовхують людей до укладення суспільного договору, коли вони переходять на стадію суспільного або, виражаючись мовою Руссо, цивільного стану. Ця модель, яку в основному приймають всі просвітителі, знайшла свій найбільш адекватний вираз в творі </a:t>
            </a:r>
            <a:r>
              <a:rPr lang="uk-UA" b="1" dirty="0">
                <a:solidFill>
                  <a:srgbClr val="FFFF00"/>
                </a:solidFill>
              </a:rPr>
              <a:t>Ж.-Ж. Руссо «Про суспільний договір» </a:t>
            </a:r>
            <a:r>
              <a:rPr lang="uk-UA" dirty="0"/>
              <a:t>(1762). </a:t>
            </a:r>
            <a:endParaRPr lang="uk-UA" dirty="0" smtClean="0"/>
          </a:p>
          <a:p>
            <a:pPr algn="just"/>
            <a:r>
              <a:rPr lang="uk-UA" dirty="0" smtClean="0"/>
              <a:t>Розглядаючи </a:t>
            </a:r>
            <a:r>
              <a:rPr lang="uk-UA" dirty="0"/>
              <a:t>процес виникнення суспільного, або цивільного, стану Руссо приділяє особливу увагу тій обставині, що, як він думає, первинний договір виявився неістинним, тому що багаті силою і хитрістю захопили владу і пов'язані з нею привілеї. Потреба епохи полягає в тому, щоб розірвати колишній і укласти новий, тепер уже справедливий договір. Як один із засобів його досягнення Руссо допускає революцію і навіть, в тих виняткових випадках, коли вітчизні загрожує небезпека, диктатуру. Найістотнішим при укладенні суспільного договору, згідно Руссо, виявляється те, що встановлюється суверенітет народу, який неподільний і невідчужуваний. </a:t>
            </a:r>
          </a:p>
        </p:txBody>
      </p:sp>
      <p:sp>
        <p:nvSpPr>
          <p:cNvPr id="4" name="Текст 3"/>
          <p:cNvSpPr>
            <a:spLocks noGrp="1"/>
          </p:cNvSpPr>
          <p:nvPr>
            <p:ph type="body" sz="half" idx="2"/>
          </p:nvPr>
        </p:nvSpPr>
        <p:spPr>
          <a:xfrm>
            <a:off x="685800" y="2211185"/>
            <a:ext cx="3680885" cy="3063548"/>
          </a:xfrm>
        </p:spPr>
        <p:txBody>
          <a:bodyPr/>
          <a:lstStyle/>
          <a:p>
            <a:endParaRPr lang="uk-UA" dirty="0"/>
          </a:p>
        </p:txBody>
      </p:sp>
      <p:pic>
        <p:nvPicPr>
          <p:cNvPr id="10242" name="Picture 2" descr="Jean-Jacques Rousseau (painted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25" y="2211185"/>
            <a:ext cx="2928447" cy="407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sp>
        <p:nvSpPr>
          <p:cNvPr id="6" name="Объект 5"/>
          <p:cNvSpPr>
            <a:spLocks noGrp="1"/>
          </p:cNvSpPr>
          <p:nvPr>
            <p:ph idx="1"/>
          </p:nvPr>
        </p:nvSpPr>
        <p:spPr/>
        <p:txBody>
          <a:bodyPr>
            <a:normAutofit fontScale="92500" lnSpcReduction="10000"/>
          </a:bodyPr>
          <a:lstStyle/>
          <a:p>
            <a:pPr algn="just"/>
            <a:r>
              <a:rPr lang="uk-UA" dirty="0"/>
              <a:t>На думку Руссо, людина від природи не зла, а стала такою у суспільстві. Корінь зла – в нерівності, успіхи цивілізації, вважав Руссо, занадто дорогі, оскільки вони все більше і більше псують людину. Так, наука та мистецтво засновані на злі: астрономія виросла із забобонів, риторика (красномовство) – з честолюбства, геометрія зі скупості. Друга причина нерівності – приватна власність, тому Руссо пропагує „повернення до природи”.</a:t>
            </a:r>
            <a:endParaRPr lang="en-US" dirty="0"/>
          </a:p>
          <a:p>
            <a:pPr algn="just"/>
            <a:r>
              <a:rPr lang="uk-UA" dirty="0"/>
              <a:t>Одним з центральних понять історичної концепції Руссо є поняття відчуження. Руссо покладає історичну відповідальність не на одних лише деспотичних і неосвічених правителів, а на всіх людей, виводячи лиха людського роду з нерівності, що поступово розвивається. Саме унаслідок перетворення в ході історичного руху дійсних людських інтересів на спотворені, неістинні з'являється відчуження - політичне (відчуження соціальних інститутів від членів суспільства), соціально-економічне (примат матеріальних інтересів веде до етичного зубожіння, а відмінності у володінні приводять до соціального розшарування і ворожнечі), психологічне (людина починає відчувати порожнечу життя, страх і самотність). Відчужений стан характеризує, за Руссо, і всю культуру в цілому. </a:t>
            </a:r>
            <a:endParaRPr lang="en-US" dirty="0"/>
          </a:p>
          <a:p>
            <a:endParaRPr lang="uk-UA" dirty="0"/>
          </a:p>
        </p:txBody>
      </p:sp>
    </p:spTree>
    <p:extLst>
      <p:ext uri="{BB962C8B-B14F-4D97-AF65-F5344CB8AC3E}">
        <p14:creationId xmlns:p14="http://schemas.microsoft.com/office/powerpoint/2010/main" val="916393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Французький матеріалізм Х</a:t>
            </a:r>
            <a:r>
              <a:rPr lang="en-US" dirty="0"/>
              <a:t>V</a:t>
            </a:r>
            <a:r>
              <a:rPr lang="uk-UA" dirty="0"/>
              <a:t>ІІІ століття</a:t>
            </a:r>
          </a:p>
        </p:txBody>
      </p:sp>
      <p:sp>
        <p:nvSpPr>
          <p:cNvPr id="3" name="Объект 2"/>
          <p:cNvSpPr>
            <a:spLocks noGrp="1"/>
          </p:cNvSpPr>
          <p:nvPr>
            <p:ph idx="1"/>
          </p:nvPr>
        </p:nvSpPr>
        <p:spPr/>
        <p:txBody>
          <a:bodyPr/>
          <a:lstStyle/>
          <a:p>
            <a:pPr algn="just"/>
            <a:r>
              <a:rPr lang="uk-UA" dirty="0"/>
              <a:t>Безпосередньо з Просвітництва та </a:t>
            </a:r>
            <a:r>
              <a:rPr lang="uk-UA" dirty="0" err="1"/>
              <a:t>сцієнтистської</a:t>
            </a:r>
            <a:r>
              <a:rPr lang="uk-UA" dirty="0"/>
              <a:t> орієнтації модерну виріс французький матеріалізм, який вперше чітко висунув та обґрунтував фундаментальну для європейської філософії істину – реальність існує об’єктивно, сама по собі, вона нестворена і незнищенна. </a:t>
            </a:r>
          </a:p>
        </p:txBody>
      </p:sp>
    </p:spTree>
    <p:extLst>
      <p:ext uri="{BB962C8B-B14F-4D97-AF65-F5344CB8AC3E}">
        <p14:creationId xmlns:p14="http://schemas.microsoft.com/office/powerpoint/2010/main" val="222267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0615" y="378537"/>
            <a:ext cx="3680885" cy="1371600"/>
          </a:xfrm>
        </p:spPr>
        <p:txBody>
          <a:bodyPr/>
          <a:lstStyle/>
          <a:p>
            <a:pPr algn="ctr"/>
            <a:r>
              <a:rPr lang="uk-UA" dirty="0"/>
              <a:t>Поль-Анрі Гольбах (1723-1789)</a:t>
            </a:r>
          </a:p>
        </p:txBody>
      </p:sp>
      <p:sp>
        <p:nvSpPr>
          <p:cNvPr id="5" name="Объект 4"/>
          <p:cNvSpPr>
            <a:spLocks noGrp="1"/>
          </p:cNvSpPr>
          <p:nvPr>
            <p:ph idx="1"/>
          </p:nvPr>
        </p:nvSpPr>
        <p:spPr/>
        <p:txBody>
          <a:bodyPr>
            <a:normAutofit fontScale="92500" lnSpcReduction="20000"/>
          </a:bodyPr>
          <a:lstStyle/>
          <a:p>
            <a:pPr algn="just"/>
            <a:r>
              <a:rPr lang="uk-UA" dirty="0"/>
              <a:t>Поль-Анрі Гольбах (1723-1789), автор праці («Система природи» (1770). </a:t>
            </a:r>
            <a:endParaRPr lang="uk-UA" dirty="0" smtClean="0"/>
          </a:p>
          <a:p>
            <a:pPr algn="just"/>
            <a:r>
              <a:rPr lang="uk-UA" dirty="0" smtClean="0"/>
              <a:t>На </a:t>
            </a:r>
            <a:r>
              <a:rPr lang="uk-UA" dirty="0"/>
              <a:t>основі матеріалізму Гольбах філософськи узагальнив закон усесвітнього тяжіння і закон інерції, принцип взаємодії рушійних сил, принципи тяжіння і відштовхування; він осмислив і основні поняття, що вживались в ньютонівській </a:t>
            </a:r>
            <a:r>
              <a:rPr lang="uk-UA" dirty="0" err="1"/>
              <a:t>механіці</a:t>
            </a:r>
            <a:r>
              <a:rPr lang="uk-UA" dirty="0"/>
              <a:t>. </a:t>
            </a:r>
          </a:p>
          <a:p>
            <a:pPr algn="just"/>
            <a:r>
              <a:rPr lang="uk-UA" dirty="0"/>
              <a:t>Саме Гольбах робить революційний висновок для західної науки: природа (матерія) – є причина всього, вона існуватиме і діятиме вічно, вона – своя власна причина. Отже, французький матеріалізм відмовляється від Бога як творчого начала, що лежить поза природою; природа – несотворена, бог їй не потрібен. Закон інерції осмислюється в «Системі природи» як закон саморуху матерії, і подібна інтерпретація стає можливою тільки завдяки тлумаченню Гольбахом природи за принципом </a:t>
            </a:r>
            <a:r>
              <a:rPr lang="en-US" dirty="0"/>
              <a:t>causa sui (</a:t>
            </a:r>
            <a:r>
              <a:rPr lang="uk-UA" dirty="0"/>
              <a:t>причини самої себе); виключно важливе значення має закон взаємодії сил, перш за все сил тяжіння і відштовхування, який перетворюється у Гольбаха в загальний принцип взаємодії тіл. Як підсумок Гольбах дає класичне визначення матерії: </a:t>
            </a:r>
            <a:r>
              <a:rPr lang="uk-UA" i="1" dirty="0">
                <a:solidFill>
                  <a:srgbClr val="FFFF00"/>
                </a:solidFill>
              </a:rPr>
              <a:t>матерія взагалі є все те, що впливає яким-небудь чином на наші відчуття, способом же існування матерії виступає  рух. </a:t>
            </a:r>
          </a:p>
          <a:p>
            <a:endParaRPr lang="uk-UA" dirty="0"/>
          </a:p>
        </p:txBody>
      </p:sp>
      <p:sp>
        <p:nvSpPr>
          <p:cNvPr id="6" name="Текст 5"/>
          <p:cNvSpPr>
            <a:spLocks noGrp="1"/>
          </p:cNvSpPr>
          <p:nvPr>
            <p:ph type="body" sz="half" idx="2"/>
          </p:nvPr>
        </p:nvSpPr>
        <p:spPr>
          <a:xfrm>
            <a:off x="685800" y="2277687"/>
            <a:ext cx="3680885" cy="2997046"/>
          </a:xfrm>
        </p:spPr>
        <p:txBody>
          <a:bodyPr/>
          <a:lstStyle/>
          <a:p>
            <a:endParaRPr lang="uk-UA"/>
          </a:p>
        </p:txBody>
      </p:sp>
      <p:pic>
        <p:nvPicPr>
          <p:cNvPr id="11266" name="Picture 2" descr="Paul Heinrich Dietrich Baron d'Holbach Ros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84" y="1878676"/>
            <a:ext cx="3570316" cy="451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0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503228"/>
            <a:ext cx="3680885" cy="1371600"/>
          </a:xfrm>
        </p:spPr>
        <p:txBody>
          <a:bodyPr/>
          <a:lstStyle/>
          <a:p>
            <a:pPr algn="ctr"/>
            <a:r>
              <a:rPr lang="uk-UA" dirty="0"/>
              <a:t>Жульєн </a:t>
            </a:r>
            <a:r>
              <a:rPr lang="uk-UA" dirty="0" err="1"/>
              <a:t>Офре</a:t>
            </a:r>
            <a:r>
              <a:rPr lang="uk-UA" dirty="0"/>
              <a:t> де </a:t>
            </a:r>
            <a:r>
              <a:rPr lang="uk-UA" dirty="0" err="1"/>
              <a:t>Ламетрі</a:t>
            </a:r>
            <a:r>
              <a:rPr lang="uk-UA" dirty="0"/>
              <a:t> (1709- 1751)</a:t>
            </a:r>
          </a:p>
        </p:txBody>
      </p:sp>
      <p:sp>
        <p:nvSpPr>
          <p:cNvPr id="3" name="Объект 2"/>
          <p:cNvSpPr>
            <a:spLocks noGrp="1"/>
          </p:cNvSpPr>
          <p:nvPr>
            <p:ph idx="1"/>
          </p:nvPr>
        </p:nvSpPr>
        <p:spPr/>
        <p:txBody>
          <a:bodyPr>
            <a:normAutofit fontScale="92500" lnSpcReduction="20000"/>
          </a:bodyPr>
          <a:lstStyle/>
          <a:p>
            <a:pPr algn="just"/>
            <a:r>
              <a:rPr lang="uk-UA" b="1" dirty="0">
                <a:solidFill>
                  <a:srgbClr val="FFFF00"/>
                </a:solidFill>
              </a:rPr>
              <a:t>Жульєн </a:t>
            </a:r>
            <a:r>
              <a:rPr lang="uk-UA" b="1" dirty="0" err="1">
                <a:solidFill>
                  <a:srgbClr val="FFFF00"/>
                </a:solidFill>
              </a:rPr>
              <a:t>Офре</a:t>
            </a:r>
            <a:r>
              <a:rPr lang="uk-UA" b="1" dirty="0">
                <a:solidFill>
                  <a:srgbClr val="FFFF00"/>
                </a:solidFill>
              </a:rPr>
              <a:t> де </a:t>
            </a:r>
            <a:r>
              <a:rPr lang="uk-UA" b="1" dirty="0" err="1">
                <a:solidFill>
                  <a:srgbClr val="FFFF00"/>
                </a:solidFill>
              </a:rPr>
              <a:t>Ламетрі</a:t>
            </a:r>
            <a:r>
              <a:rPr lang="uk-UA" dirty="0"/>
              <a:t> (1709- 1751) - французький філософ і лікар (автор праць "Природна історія душі" (1745), "Людина-машина (1747)", "Людина-рослина (1748). </a:t>
            </a:r>
            <a:endParaRPr lang="uk-UA" dirty="0" smtClean="0"/>
          </a:p>
          <a:p>
            <a:pPr algn="just"/>
            <a:r>
              <a:rPr lang="uk-UA" dirty="0" smtClean="0"/>
              <a:t>Світ </a:t>
            </a:r>
            <a:r>
              <a:rPr lang="uk-UA" dirty="0"/>
              <a:t>розглядався </a:t>
            </a:r>
            <a:r>
              <a:rPr lang="uk-UA" dirty="0" err="1"/>
              <a:t>Ламетрі</a:t>
            </a:r>
            <a:r>
              <a:rPr lang="uk-UA" dirty="0"/>
              <a:t> як сукупність проявів протяжної, внутрішньо активної матерії (визначення Гольбаха). Однак </a:t>
            </a:r>
            <a:r>
              <a:rPr lang="uk-UA" dirty="0" err="1"/>
              <a:t>Ламетрі</a:t>
            </a:r>
            <a:r>
              <a:rPr lang="uk-UA" dirty="0"/>
              <a:t> додає ще одну суттєву властивість – </a:t>
            </a:r>
            <a:r>
              <a:rPr lang="uk-UA" b="1" i="1" dirty="0">
                <a:solidFill>
                  <a:srgbClr val="FFFF00"/>
                </a:solidFill>
              </a:rPr>
              <a:t>матерія відчуває</a:t>
            </a:r>
            <a:r>
              <a:rPr lang="uk-UA" dirty="0"/>
              <a:t>. Видами матерії виступають неорганічне, рослинне і тваринне (включає й людину) царства. Поступово розвиваючись, рухома матерія, що відчуває, породжує безліч речовин і істот, завершуючи своє творення людиною. При цьому </a:t>
            </a:r>
            <a:r>
              <a:rPr lang="uk-UA" dirty="0" err="1"/>
              <a:t>Ламетрі</a:t>
            </a:r>
            <a:r>
              <a:rPr lang="uk-UA" dirty="0"/>
              <a:t> висловлює погляди, близькі еволюціонізму </a:t>
            </a:r>
            <a:r>
              <a:rPr lang="uk-UA" dirty="0" err="1"/>
              <a:t>Ламарка</a:t>
            </a:r>
            <a:r>
              <a:rPr lang="uk-UA" dirty="0"/>
              <a:t> про пристосування організмів до середовища та про розвиток або дегенерацію органів. </a:t>
            </a:r>
          </a:p>
          <a:p>
            <a:pPr algn="just"/>
            <a:r>
              <a:rPr lang="uk-UA" b="1" i="1" dirty="0">
                <a:solidFill>
                  <a:srgbClr val="FFFF00"/>
                </a:solidFill>
              </a:rPr>
              <a:t>Людина (машина, що "відчуває", така, що сама заводиться) </a:t>
            </a:r>
            <a:r>
              <a:rPr lang="uk-UA" dirty="0"/>
              <a:t>відмінна від тварини лише більшою кількістю потреб і, відповідно, розуму, мірилом якого вони є. Процес людини мислення філософ розумів як порівняння і комбінування уявленнями, що виникають на основі пам'яті і </a:t>
            </a:r>
            <a:r>
              <a:rPr lang="uk-UA" dirty="0" err="1"/>
              <a:t>відчуттів</a:t>
            </a:r>
            <a:r>
              <a:rPr lang="uk-UA" dirty="0"/>
              <a:t>. Розділяючи концепцію Локка, </a:t>
            </a:r>
            <a:r>
              <a:rPr lang="uk-UA" dirty="0" err="1"/>
              <a:t>Ламетрі</a:t>
            </a:r>
            <a:r>
              <a:rPr lang="uk-UA" dirty="0"/>
              <a:t> зробив акцент на тому, що в процесі пізнання значущі конституція людини, успадкована тілесна організація, життєвий досвід і звички. </a:t>
            </a:r>
          </a:p>
          <a:p>
            <a:endParaRPr lang="uk-UA" dirty="0"/>
          </a:p>
        </p:txBody>
      </p:sp>
      <p:sp>
        <p:nvSpPr>
          <p:cNvPr id="4" name="Текст 3"/>
          <p:cNvSpPr>
            <a:spLocks noGrp="1"/>
          </p:cNvSpPr>
          <p:nvPr>
            <p:ph type="body" sz="half" idx="2"/>
          </p:nvPr>
        </p:nvSpPr>
        <p:spPr>
          <a:xfrm>
            <a:off x="685800" y="2161309"/>
            <a:ext cx="3680885" cy="3113424"/>
          </a:xfrm>
        </p:spPr>
        <p:txBody>
          <a:bodyPr/>
          <a:lstStyle/>
          <a:p>
            <a:endParaRPr lang="uk-UA" dirty="0"/>
          </a:p>
        </p:txBody>
      </p:sp>
      <p:pic>
        <p:nvPicPr>
          <p:cNvPr id="12290" name="Picture 2" descr="Julien Offray de La Mettr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83" y="2094807"/>
            <a:ext cx="3113116" cy="387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4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1"/>
            <a:ext cx="3680885" cy="1371600"/>
          </a:xfrm>
        </p:spPr>
        <p:txBody>
          <a:bodyPr/>
          <a:lstStyle/>
          <a:p>
            <a:pPr algn="ctr"/>
            <a:r>
              <a:rPr lang="uk-UA" dirty="0"/>
              <a:t>Клод-Адріан Гельвецій (1715-1771)</a:t>
            </a:r>
          </a:p>
        </p:txBody>
      </p:sp>
      <p:sp>
        <p:nvSpPr>
          <p:cNvPr id="3" name="Объект 2"/>
          <p:cNvSpPr>
            <a:spLocks noGrp="1"/>
          </p:cNvSpPr>
          <p:nvPr>
            <p:ph idx="1"/>
          </p:nvPr>
        </p:nvSpPr>
        <p:spPr>
          <a:xfrm>
            <a:off x="4648200" y="609600"/>
            <a:ext cx="6715297" cy="5566755"/>
          </a:xfrm>
        </p:spPr>
        <p:txBody>
          <a:bodyPr>
            <a:normAutofit fontScale="92500" lnSpcReduction="10000"/>
          </a:bodyPr>
          <a:lstStyle/>
          <a:p>
            <a:pPr algn="just"/>
            <a:r>
              <a:rPr lang="uk-UA" b="1" dirty="0">
                <a:solidFill>
                  <a:srgbClr val="FFFF00"/>
                </a:solidFill>
              </a:rPr>
              <a:t>Клод-Адріан Гельвецій </a:t>
            </a:r>
            <a:r>
              <a:rPr lang="uk-UA" dirty="0"/>
              <a:t>(1715-1771) – як і попередні матеріалісти, стояв на позиціях сенсуалізму. На його думку, усі наші ідеї формує чуттєвість. Матерія, на думку філософа, лише слово, що позначає властивості світу. Останній же об’єктивно існуючий, нескінченний, постійно знаходиться в русі. Найвищий етап пізнання природи – це свідомість, тому Гельвецій і вважає, що світ пізнаваний. </a:t>
            </a:r>
          </a:p>
          <a:p>
            <a:pPr algn="just"/>
            <a:r>
              <a:rPr lang="uk-UA" dirty="0"/>
              <a:t>Основа моралі та усіх соціальних якостей людини – </a:t>
            </a:r>
            <a:r>
              <a:rPr lang="uk-UA" b="1" dirty="0">
                <a:solidFill>
                  <a:srgbClr val="FFFF00"/>
                </a:solidFill>
              </a:rPr>
              <a:t>інтерес</a:t>
            </a:r>
            <a:r>
              <a:rPr lang="uk-UA" dirty="0"/>
              <a:t>. Критерій же цінності ідей суто прагматичний: вони цінні або ж нецінні суспільству. Гельвецій поділяє ідеї та вчинки на три класи: </a:t>
            </a:r>
            <a:endParaRPr lang="uk-UA" dirty="0" smtClean="0"/>
          </a:p>
          <a:p>
            <a:pPr algn="just"/>
            <a:r>
              <a:rPr lang="uk-UA" dirty="0" smtClean="0"/>
              <a:t>1.Корисні </a:t>
            </a:r>
            <a:r>
              <a:rPr lang="uk-UA" dirty="0"/>
              <a:t>(вчать і розважають). </a:t>
            </a:r>
            <a:endParaRPr lang="uk-UA" dirty="0" smtClean="0"/>
          </a:p>
          <a:p>
            <a:pPr algn="just"/>
            <a:r>
              <a:rPr lang="uk-UA" dirty="0" smtClean="0"/>
              <a:t>2.Шкідливі </a:t>
            </a:r>
            <a:r>
              <a:rPr lang="uk-UA" dirty="0"/>
              <a:t>(спричиняють негативні враження). </a:t>
            </a:r>
            <a:endParaRPr lang="uk-UA" dirty="0" smtClean="0"/>
          </a:p>
          <a:p>
            <a:pPr algn="just"/>
            <a:r>
              <a:rPr lang="uk-UA" dirty="0" smtClean="0"/>
              <a:t>3.Байдужі </a:t>
            </a:r>
            <a:r>
              <a:rPr lang="uk-UA" dirty="0"/>
              <a:t>ідеї</a:t>
            </a:r>
            <a:r>
              <a:rPr lang="uk-UA" dirty="0" smtClean="0"/>
              <a:t>.</a:t>
            </a:r>
          </a:p>
          <a:p>
            <a:pPr algn="just"/>
            <a:r>
              <a:rPr lang="uk-UA" dirty="0" smtClean="0"/>
              <a:t> </a:t>
            </a:r>
            <a:r>
              <a:rPr lang="uk-UA" dirty="0"/>
              <a:t>На думку Гельвеція, одна з головних характеристик людини – любов до себе, яка має гедоністичне походження, тобто, виникає з почуття любові до задоволення і відрази до страждання. Філософ вважав, що інтерес, егоїстичне начало окремого індивіда можна поєднати з інтересом суспільства, завдяки чому і можливе процвітання нації. Важливу роль в цьому Гельвецій відводив вихованню та формі державного правління. </a:t>
            </a:r>
          </a:p>
          <a:p>
            <a:endParaRPr lang="uk-UA" dirty="0"/>
          </a:p>
        </p:txBody>
      </p:sp>
      <p:sp>
        <p:nvSpPr>
          <p:cNvPr id="4" name="Текст 3"/>
          <p:cNvSpPr>
            <a:spLocks noGrp="1"/>
          </p:cNvSpPr>
          <p:nvPr>
            <p:ph type="body" sz="half" idx="2"/>
          </p:nvPr>
        </p:nvSpPr>
        <p:spPr>
          <a:xfrm>
            <a:off x="685800" y="2352502"/>
            <a:ext cx="3680885" cy="2922231"/>
          </a:xfrm>
        </p:spPr>
        <p:txBody>
          <a:bodyPr/>
          <a:lstStyle/>
          <a:p>
            <a:endParaRPr lang="uk-UA" dirty="0"/>
          </a:p>
        </p:txBody>
      </p:sp>
      <p:pic>
        <p:nvPicPr>
          <p:cNvPr id="13314" name="Picture 2" descr="Claude Adrien Helvét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72" y="2160559"/>
            <a:ext cx="3027243" cy="360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6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a:bodyPr>
          <a:lstStyle/>
          <a:p>
            <a:pPr algn="just"/>
            <a:r>
              <a:rPr lang="uk-UA" dirty="0"/>
              <a:t>Епоху Нового Часу часто ще називають модерном (</a:t>
            </a:r>
            <a:r>
              <a:rPr lang="uk-UA" dirty="0" err="1"/>
              <a:t>фр</a:t>
            </a:r>
            <a:r>
              <a:rPr lang="uk-UA" dirty="0"/>
              <a:t>. «сучасність»). Модерн докорінно змінює філософську проблематику згідно своєї головної задачі – підкорення природи та раціоналізації знання. </a:t>
            </a:r>
          </a:p>
          <a:p>
            <a:pPr algn="just"/>
            <a:r>
              <a:rPr lang="uk-UA" dirty="0"/>
              <a:t>Якщо антична філософія </a:t>
            </a:r>
            <a:r>
              <a:rPr lang="uk-UA" dirty="0" err="1"/>
              <a:t>космоцентрична</a:t>
            </a:r>
            <a:r>
              <a:rPr lang="uk-UA" dirty="0"/>
              <a:t>, а філософія Середньовіччя – </a:t>
            </a:r>
            <a:r>
              <a:rPr lang="uk-UA" dirty="0" err="1"/>
              <a:t>теоцентрична</a:t>
            </a:r>
            <a:r>
              <a:rPr lang="uk-UA" dirty="0"/>
              <a:t>, то, починаючи з доби Відродження центральним елементом філософії стає людина – однак не просто людина, а мислячий суб’єкт, що виділяється з природи і прагне бути її господарем. Отже, модерн </a:t>
            </a:r>
            <a:r>
              <a:rPr lang="uk-UA" b="1" dirty="0" err="1">
                <a:solidFill>
                  <a:srgbClr val="FFFF00"/>
                </a:solidFill>
              </a:rPr>
              <a:t>суб’єктцентричний</a:t>
            </a:r>
            <a:r>
              <a:rPr lang="uk-UA" dirty="0"/>
              <a:t>. Даний суб’єкт розгортається в «</a:t>
            </a:r>
            <a:r>
              <a:rPr lang="uk-UA" dirty="0" err="1"/>
              <a:t>тварному</a:t>
            </a:r>
            <a:r>
              <a:rPr lang="uk-UA" dirty="0"/>
              <a:t>» бутті, яке в Новий Час отримує нову назву – </a:t>
            </a:r>
            <a:r>
              <a:rPr lang="uk-UA" i="1" dirty="0">
                <a:solidFill>
                  <a:srgbClr val="FFFF00"/>
                </a:solidFill>
              </a:rPr>
              <a:t>реальність</a:t>
            </a:r>
            <a:r>
              <a:rPr lang="uk-UA" dirty="0"/>
              <a:t>, або ж об’єкт, що існує незалежно від суб’єкта і може бути пізнаний в такій незалежності. Філософію Нового Часу не цікавить буття Бога як таке, а лише по відношенню до реальності</a:t>
            </a:r>
            <a:r>
              <a:rPr lang="uk-UA" dirty="0" smtClean="0"/>
              <a:t>.</a:t>
            </a:r>
            <a:endParaRPr lang="uk-UA" dirty="0"/>
          </a:p>
        </p:txBody>
      </p:sp>
    </p:spTree>
    <p:extLst>
      <p:ext uri="{BB962C8B-B14F-4D97-AF65-F5344CB8AC3E}">
        <p14:creationId xmlns:p14="http://schemas.microsoft.com/office/powerpoint/2010/main" val="123557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Розвиток науки </a:t>
            </a:r>
            <a:r>
              <a:rPr lang="en-US" dirty="0"/>
              <a:t>XVII </a:t>
            </a:r>
            <a:r>
              <a:rPr lang="uk-UA" dirty="0"/>
              <a:t>століття і соціальні перетворення пов’язані з переходом до індустріально-промислової технології, ослабленням впливу церкви, викликали нову орієнтацію філософії. Якщо в середні віки вона виступала у союзі з християнською теологією, а в епоху Відродження – з мистецтвом і з гуманістичними тенденціями, то з </a:t>
            </a:r>
            <a:r>
              <a:rPr lang="en-US" dirty="0"/>
              <a:t>XVII </a:t>
            </a:r>
            <a:r>
              <a:rPr lang="uk-UA" dirty="0"/>
              <a:t>століття філософія спирається головним чином на </a:t>
            </a:r>
            <a:r>
              <a:rPr lang="uk-UA" b="1" dirty="0">
                <a:solidFill>
                  <a:srgbClr val="FFFF00"/>
                </a:solidFill>
              </a:rPr>
              <a:t>науку</a:t>
            </a:r>
            <a:r>
              <a:rPr lang="uk-UA" dirty="0"/>
              <a:t>, особливо на фізику і математику. Ці науки здійснили вирішальний внесок у виникнення нової природничо-наукової картини світу завдяки діяльності Декарта, Галілея, Ньютона та ін. Галілей прославився своїми фізичними експериментами і астрономічними спостереженнями. Але </a:t>
            </a:r>
            <a:r>
              <a:rPr lang="uk-UA" dirty="0" err="1"/>
              <a:t>філософсько</a:t>
            </a:r>
            <a:r>
              <a:rPr lang="uk-UA" dirty="0"/>
              <a:t> змістовними явилися його теоретичні дослідження, в першу чергу класичний принцип відносності (1636 р.), адже лише у формі дослідів не можна визначити чи покоїться інерційна система відліку чи рухається рівномірно і прямолінійно. Закони механіки однакові, бо всі інерційні системи відліку фізично рівноправні.</a:t>
            </a:r>
          </a:p>
        </p:txBody>
      </p:sp>
    </p:spTree>
    <p:extLst>
      <p:ext uri="{BB962C8B-B14F-4D97-AF65-F5344CB8AC3E}">
        <p14:creationId xmlns:p14="http://schemas.microsoft.com/office/powerpoint/2010/main" val="174718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2. </a:t>
            </a:r>
            <a:r>
              <a:rPr lang="ru-RU" sz="3200" dirty="0" err="1" smtClean="0"/>
              <a:t>Емпіризм</a:t>
            </a:r>
            <a:r>
              <a:rPr lang="ru-RU" sz="3200" dirty="0" smtClean="0"/>
              <a:t> </a:t>
            </a:r>
            <a:r>
              <a:rPr lang="ru-RU" sz="3200" dirty="0"/>
              <a:t>та </a:t>
            </a:r>
            <a:r>
              <a:rPr lang="ru-RU" sz="3200" dirty="0" err="1"/>
              <a:t>раціоналізм</a:t>
            </a:r>
            <a:r>
              <a:rPr lang="ru-RU" sz="3200" dirty="0"/>
              <a:t>. Проблема методу</a:t>
            </a:r>
            <a:endParaRPr lang="uk-UA" sz="3200" dirty="0"/>
          </a:p>
        </p:txBody>
      </p:sp>
      <p:sp>
        <p:nvSpPr>
          <p:cNvPr id="3" name="Объект 2"/>
          <p:cNvSpPr>
            <a:spLocks noGrp="1"/>
          </p:cNvSpPr>
          <p:nvPr>
            <p:ph idx="1"/>
          </p:nvPr>
        </p:nvSpPr>
        <p:spPr/>
        <p:txBody>
          <a:bodyPr/>
          <a:lstStyle/>
          <a:p>
            <a:pPr algn="just"/>
            <a:r>
              <a:rPr lang="uk-UA" dirty="0" smtClean="0"/>
              <a:t>Пошуки </a:t>
            </a:r>
            <a:r>
              <a:rPr lang="uk-UA" dirty="0"/>
              <a:t>суб’єктом своїх пізнавальних </a:t>
            </a:r>
            <a:r>
              <a:rPr lang="uk-UA" dirty="0" err="1"/>
              <a:t>здатностей</a:t>
            </a:r>
            <a:r>
              <a:rPr lang="uk-UA" dirty="0"/>
              <a:t> і зумовили проблематику філософії Нового Часу, зокрема у варіанті емпіризму та раціоналізму. Основа їх поділу – питання про джерело наших знань (</a:t>
            </a:r>
            <a:r>
              <a:rPr lang="uk-UA" b="1" i="1" dirty="0">
                <a:solidFill>
                  <a:srgbClr val="FFFF00"/>
                </a:solidFill>
              </a:rPr>
              <a:t>досвід чи розум</a:t>
            </a:r>
            <a:r>
              <a:rPr lang="uk-UA" dirty="0"/>
              <a:t>?) та про істинний метод пізнання. </a:t>
            </a:r>
          </a:p>
          <a:p>
            <a:endParaRPr lang="uk-UA" dirty="0"/>
          </a:p>
        </p:txBody>
      </p:sp>
    </p:spTree>
    <p:extLst>
      <p:ext uri="{BB962C8B-B14F-4D97-AF65-F5344CB8AC3E}">
        <p14:creationId xmlns:p14="http://schemas.microsoft.com/office/powerpoint/2010/main" val="144077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420101"/>
            <a:ext cx="3680885" cy="1371600"/>
          </a:xfrm>
        </p:spPr>
        <p:txBody>
          <a:bodyPr/>
          <a:lstStyle/>
          <a:p>
            <a:pPr algn="ctr"/>
            <a:r>
              <a:rPr lang="uk-UA" dirty="0" err="1"/>
              <a:t>Френсіс</a:t>
            </a:r>
            <a:r>
              <a:rPr lang="uk-UA" dirty="0"/>
              <a:t> </a:t>
            </a:r>
            <a:r>
              <a:rPr lang="uk-UA" dirty="0" smtClean="0"/>
              <a:t>Бекон</a:t>
            </a:r>
            <a:br>
              <a:rPr lang="uk-UA" dirty="0" smtClean="0"/>
            </a:br>
            <a:r>
              <a:rPr lang="uk-UA" dirty="0" smtClean="0"/>
              <a:t> </a:t>
            </a:r>
            <a:r>
              <a:rPr lang="uk-UA" dirty="0"/>
              <a:t>(1561 – 1626) </a:t>
            </a:r>
          </a:p>
        </p:txBody>
      </p:sp>
      <p:sp>
        <p:nvSpPr>
          <p:cNvPr id="5" name="Объект 4"/>
          <p:cNvSpPr>
            <a:spLocks noGrp="1"/>
          </p:cNvSpPr>
          <p:nvPr>
            <p:ph idx="1"/>
          </p:nvPr>
        </p:nvSpPr>
        <p:spPr/>
        <p:txBody>
          <a:bodyPr>
            <a:normAutofit fontScale="85000" lnSpcReduction="10000"/>
          </a:bodyPr>
          <a:lstStyle/>
          <a:p>
            <a:pPr algn="just"/>
            <a:r>
              <a:rPr lang="uk-UA" dirty="0"/>
              <a:t>Першим філософом Нового часу вважається англійський філософ </a:t>
            </a:r>
            <a:r>
              <a:rPr lang="uk-UA" dirty="0" err="1"/>
              <a:t>Френсіс</a:t>
            </a:r>
            <a:r>
              <a:rPr lang="uk-UA" dirty="0"/>
              <a:t> Бекон </a:t>
            </a:r>
            <a:endParaRPr lang="uk-UA" dirty="0" smtClean="0"/>
          </a:p>
          <a:p>
            <a:pPr algn="just"/>
            <a:r>
              <a:rPr lang="uk-UA" dirty="0" smtClean="0"/>
              <a:t>“</a:t>
            </a:r>
            <a:r>
              <a:rPr lang="uk-UA" dirty="0"/>
              <a:t>Новий </a:t>
            </a:r>
            <a:r>
              <a:rPr lang="uk-UA" dirty="0" err="1"/>
              <a:t>Органон</a:t>
            </a:r>
            <a:r>
              <a:rPr lang="uk-UA" dirty="0"/>
              <a:t>”, “Про гідність і примноження наук</a:t>
            </a:r>
            <a:r>
              <a:rPr lang="uk-UA" dirty="0" smtClean="0"/>
              <a:t>”.</a:t>
            </a:r>
          </a:p>
          <a:p>
            <a:pPr algn="just"/>
            <a:r>
              <a:rPr lang="uk-UA" dirty="0" smtClean="0"/>
              <a:t> </a:t>
            </a:r>
            <a:r>
              <a:rPr lang="uk-UA" dirty="0"/>
              <a:t>За Беконом, головне покликання філософії – пізнання природи й опанування її силами («знання – це сила»). Знання до цього знаходилось у владі ряду хиб та ілюзій, тому мета філософії – очистити знання від них та показати правильний шлях до істини. Ці ілюзії Бекон називає «привидами», їх є чотири:</a:t>
            </a:r>
          </a:p>
          <a:p>
            <a:pPr algn="just"/>
            <a:r>
              <a:rPr lang="uk-UA" dirty="0"/>
              <a:t>•	“привиди роду” пов’язані з недосконалістю самого людського розуму. Розум домішує до природи речей свою природу;</a:t>
            </a:r>
          </a:p>
          <a:p>
            <a:pPr algn="just"/>
            <a:r>
              <a:rPr lang="uk-UA" dirty="0"/>
              <a:t>•	“привиди печери” – неправильне виховання, погані звички;</a:t>
            </a:r>
          </a:p>
          <a:p>
            <a:pPr algn="just"/>
            <a:r>
              <a:rPr lang="uk-UA" dirty="0"/>
              <a:t>•	“привиди площі” – породжуються спілкуванням та нерозумінням;</a:t>
            </a:r>
          </a:p>
          <a:p>
            <a:pPr algn="just"/>
            <a:r>
              <a:rPr lang="uk-UA" dirty="0"/>
              <a:t>•	“привиди театру” – сліпа віра в авторитети;</a:t>
            </a:r>
          </a:p>
          <a:p>
            <a:pPr algn="just"/>
            <a:r>
              <a:rPr lang="uk-UA" dirty="0"/>
              <a:t>Єдине джерело наших знань – це досвід, дані якого розум впорядковує та формулює загальні поняття. Тому істинним методом є індукція – рух від конкретних, одиничних даних до абстрактних узагальнень. </a:t>
            </a:r>
            <a:r>
              <a:rPr lang="uk-UA" dirty="0" err="1"/>
              <a:t>Френсіс</a:t>
            </a:r>
            <a:r>
              <a:rPr lang="uk-UA" dirty="0"/>
              <a:t> Бекон поклав початок лінії британського емпіризму у філософії, яку продовжили Джон Локк, Джордж </a:t>
            </a:r>
            <a:r>
              <a:rPr lang="uk-UA" dirty="0" err="1"/>
              <a:t>Берклі</a:t>
            </a:r>
            <a:r>
              <a:rPr lang="uk-UA" dirty="0"/>
              <a:t>, Девід Юм.</a:t>
            </a:r>
          </a:p>
          <a:p>
            <a:endParaRPr lang="uk-UA" dirty="0"/>
          </a:p>
        </p:txBody>
      </p:sp>
      <p:sp>
        <p:nvSpPr>
          <p:cNvPr id="6" name="Текст 5"/>
          <p:cNvSpPr>
            <a:spLocks noGrp="1"/>
          </p:cNvSpPr>
          <p:nvPr>
            <p:ph type="body" sz="half" idx="2"/>
          </p:nvPr>
        </p:nvSpPr>
        <p:spPr/>
        <p:txBody>
          <a:bodyPr/>
          <a:lstStyle/>
          <a:p>
            <a:endParaRPr lang="uk-UA"/>
          </a:p>
        </p:txBody>
      </p:sp>
      <p:pic>
        <p:nvPicPr>
          <p:cNvPr id="1026" name="Picture 2" descr="Фрэнсис Бэкон - биография, философия,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862" y="2282080"/>
            <a:ext cx="2936760" cy="369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4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609601"/>
            <a:ext cx="3680885" cy="1371600"/>
          </a:xfrm>
        </p:spPr>
        <p:txBody>
          <a:bodyPr/>
          <a:lstStyle/>
          <a:p>
            <a:pPr algn="ctr"/>
            <a:r>
              <a:rPr lang="uk-UA" dirty="0"/>
              <a:t>Джон </a:t>
            </a:r>
            <a:r>
              <a:rPr lang="uk-UA" dirty="0" smtClean="0"/>
              <a:t>Локк</a:t>
            </a:r>
            <a:br>
              <a:rPr lang="uk-UA" dirty="0" smtClean="0"/>
            </a:br>
            <a:r>
              <a:rPr lang="uk-UA" dirty="0" smtClean="0"/>
              <a:t> </a:t>
            </a:r>
            <a:r>
              <a:rPr lang="uk-UA" dirty="0"/>
              <a:t>(1632-1704)</a:t>
            </a:r>
          </a:p>
        </p:txBody>
      </p:sp>
      <p:sp>
        <p:nvSpPr>
          <p:cNvPr id="3" name="Объект 2"/>
          <p:cNvSpPr>
            <a:spLocks noGrp="1"/>
          </p:cNvSpPr>
          <p:nvPr>
            <p:ph idx="1"/>
          </p:nvPr>
        </p:nvSpPr>
        <p:spPr/>
        <p:txBody>
          <a:bodyPr>
            <a:normAutofit/>
          </a:bodyPr>
          <a:lstStyle/>
          <a:p>
            <a:pPr algn="just"/>
            <a:r>
              <a:rPr lang="uk-UA" dirty="0" smtClean="0"/>
              <a:t>Джон Локк </a:t>
            </a:r>
            <a:r>
              <a:rPr lang="uk-UA" dirty="0"/>
              <a:t>(1632-1704). Англійський філософ, автор праці „Досвід про людський розум”. </a:t>
            </a:r>
            <a:endParaRPr lang="uk-UA" dirty="0" smtClean="0"/>
          </a:p>
          <a:p>
            <a:pPr algn="just"/>
            <a:r>
              <a:rPr lang="uk-UA" dirty="0" smtClean="0"/>
              <a:t>Локк </a:t>
            </a:r>
            <a:r>
              <a:rPr lang="uk-UA" dirty="0"/>
              <a:t>стояв на позиціях матеріалістичного сенсуалізму. Філософ ґрунтує свою філософську систему на запереченні теорії вроджених ідей </a:t>
            </a:r>
            <a:r>
              <a:rPr lang="uk-UA" dirty="0" err="1"/>
              <a:t>Р.Декарта</a:t>
            </a:r>
            <a:r>
              <a:rPr lang="uk-UA" dirty="0"/>
              <a:t>, відповідно немає жодного знання, яке існує до досвіду, поза ним. Усе знання отримується нами з досвіду, який є суто індивідуальний. До досвіду свідомість людини – „чиста дошка”, </a:t>
            </a:r>
            <a:r>
              <a:rPr lang="en-US" dirty="0"/>
              <a:t>tabula rasa, </a:t>
            </a:r>
            <a:r>
              <a:rPr lang="uk-UA" dirty="0"/>
              <a:t>на якій досвід пише свої письмена. Основна частина досвіду, а, отже, і знання – відчуття (тому і філософія Локка називається сенсуалізм), і Локк формулює свою знамениту тезу: „немає нічого </a:t>
            </a:r>
            <a:r>
              <a:rPr lang="uk-UA" dirty="0" err="1" smtClean="0"/>
              <a:t>в</a:t>
            </a:r>
            <a:r>
              <a:rPr lang="uk-UA" dirty="0" err="1"/>
              <a:t>інтелекті</a:t>
            </a:r>
            <a:r>
              <a:rPr lang="uk-UA" dirty="0"/>
              <a:t>, чого б не було до того у відчуттях”.</a:t>
            </a:r>
          </a:p>
          <a:p>
            <a:endParaRPr lang="uk-UA" dirty="0"/>
          </a:p>
        </p:txBody>
      </p:sp>
      <p:sp>
        <p:nvSpPr>
          <p:cNvPr id="4" name="Текст 3"/>
          <p:cNvSpPr>
            <a:spLocks noGrp="1"/>
          </p:cNvSpPr>
          <p:nvPr>
            <p:ph type="body" sz="half" idx="2"/>
          </p:nvPr>
        </p:nvSpPr>
        <p:spPr>
          <a:xfrm>
            <a:off x="685800" y="2219498"/>
            <a:ext cx="3680885" cy="3055235"/>
          </a:xfrm>
        </p:spPr>
        <p:txBody>
          <a:bodyPr/>
          <a:lstStyle/>
          <a:p>
            <a:endParaRPr lang="uk-UA" dirty="0"/>
          </a:p>
        </p:txBody>
      </p:sp>
      <p:sp>
        <p:nvSpPr>
          <p:cNvPr id="5" name="AutoShape 2" descr="Джон Локк – биография, фото, личная жизнь, философия, идеи и трактаты -  24С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2" name="Picture 4" descr="Джон Локк | ВКонтак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06" y="2219498"/>
            <a:ext cx="3202070" cy="391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7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a:t>Сенсуалізм Джона Локка </a:t>
            </a:r>
          </a:p>
        </p:txBody>
      </p:sp>
      <p:sp>
        <p:nvSpPr>
          <p:cNvPr id="6" name="Объект 5"/>
          <p:cNvSpPr>
            <a:spLocks noGrp="1"/>
          </p:cNvSpPr>
          <p:nvPr>
            <p:ph idx="1"/>
          </p:nvPr>
        </p:nvSpPr>
        <p:spPr>
          <a:xfrm>
            <a:off x="685801" y="2142067"/>
            <a:ext cx="10436628" cy="4283671"/>
          </a:xfrm>
        </p:spPr>
        <p:txBody>
          <a:bodyPr>
            <a:normAutofit fontScale="85000" lnSpcReduction="10000"/>
          </a:bodyPr>
          <a:lstStyle/>
          <a:p>
            <a:pPr algn="just"/>
            <a:r>
              <a:rPr lang="uk-UA" dirty="0" smtClean="0"/>
              <a:t>Сам </a:t>
            </a:r>
            <a:r>
              <a:rPr lang="uk-UA" dirty="0"/>
              <a:t>досвід складається також з ідей, під якими Локк розуміє окремі відчуття, чуттєві образи пам’яті, поняття тощо. В цих ідеях філософ виділяє </a:t>
            </a:r>
            <a:r>
              <a:rPr lang="uk-UA" dirty="0" err="1"/>
              <a:t>першопочаткові</a:t>
            </a:r>
            <a:r>
              <a:rPr lang="uk-UA" dirty="0"/>
              <a:t> ідеї досвіду – це прості ідеї, що їх почуття вважають неподільними. Досвід, за Локком, є зовнішній та внутрішній або ж рефлексія (пізнання душею своєї діяльності, що досягається через самоспостереження). Прості ідеї зовнішнього досвіду діляться, в залежності від змісту, на дві групи – ідеї первинних та вторинних якостей. </a:t>
            </a:r>
            <a:endParaRPr lang="uk-UA" dirty="0" smtClean="0"/>
          </a:p>
          <a:p>
            <a:pPr algn="just"/>
            <a:r>
              <a:rPr lang="uk-UA" b="1" dirty="0" smtClean="0">
                <a:solidFill>
                  <a:srgbClr val="FFFF00"/>
                </a:solidFill>
              </a:rPr>
              <a:t>Первинні </a:t>
            </a:r>
            <a:r>
              <a:rPr lang="uk-UA" b="1" dirty="0">
                <a:solidFill>
                  <a:srgbClr val="FFFF00"/>
                </a:solidFill>
              </a:rPr>
              <a:t>якості</a:t>
            </a:r>
            <a:r>
              <a:rPr lang="uk-UA" dirty="0"/>
              <a:t>: протяжність, тривалість, величина, фігура, зчеплення, поштовх, механістичний рух, спокій, щільність. Ці якості притаманні завжди усім тілам, вони невіддільні від тіл жодними фізичними зусиллями, вони сприймаються злагоджено різними органами чуття, і сприймаються адекватно. </a:t>
            </a:r>
            <a:endParaRPr lang="uk-UA" dirty="0" smtClean="0"/>
          </a:p>
          <a:p>
            <a:pPr algn="just"/>
            <a:r>
              <a:rPr lang="uk-UA" dirty="0" smtClean="0"/>
              <a:t>До </a:t>
            </a:r>
            <a:r>
              <a:rPr lang="uk-UA" b="1" dirty="0">
                <a:solidFill>
                  <a:srgbClr val="FFFF00"/>
                </a:solidFill>
              </a:rPr>
              <a:t>вторинних якостей </a:t>
            </a:r>
            <a:r>
              <a:rPr lang="uk-UA" dirty="0"/>
              <a:t>належать: колір, запах, звук, смак, біль, тепло і </a:t>
            </a:r>
            <a:r>
              <a:rPr lang="uk-UA" dirty="0" err="1"/>
              <a:t>т.д</a:t>
            </a:r>
            <a:r>
              <a:rPr lang="uk-UA" dirty="0"/>
              <a:t>. Вони не достатньо адекватно відображають предмети матеріального світу, вони віддільні від тіл в уяві та мисленні і могли б взагалі не існувати. За Локком, лише ідеї первинних якостей дають пізнання реальних сутностей, а ідеї вторинних якостей дозволяють розрізняти речі за їхніми номінальними сутностями. Отже, пізнання, за Локком, - це сходження простих ідей до складних. </a:t>
            </a:r>
          </a:p>
          <a:p>
            <a:pPr algn="just"/>
            <a:r>
              <a:rPr lang="uk-UA" dirty="0"/>
              <a:t>В результаті своїх роздумів Локк зводить теоретичне знання до чуттєвого спостереження. Його недолік полягає в тому, що воно дає знання лише про одиничні предмети і, окрім факту їх сукупного існування, не дає одних безумовних всезагальних </a:t>
            </a:r>
            <a:r>
              <a:rPr lang="uk-UA" dirty="0" err="1"/>
              <a:t>істин</a:t>
            </a:r>
            <a:r>
              <a:rPr lang="uk-UA" dirty="0"/>
              <a:t>. Вищим же рівнем пізнання Локк вважає </a:t>
            </a:r>
            <a:r>
              <a:rPr lang="uk-UA" i="1" dirty="0">
                <a:solidFill>
                  <a:srgbClr val="FFFF00"/>
                </a:solidFill>
              </a:rPr>
              <a:t>інтуїцію</a:t>
            </a:r>
            <a:r>
              <a:rPr lang="uk-UA" dirty="0"/>
              <a:t>. Під нею філософ розуміє безпосереднє сприйняття розумом відповідності або невідповідності чуттєвих, простих, раціональних ідей одна одній. Прикладом інтуїтивної істини Локк вважає усвідомлення суб’єктом факту власного існування. </a:t>
            </a:r>
          </a:p>
          <a:p>
            <a:endParaRPr lang="uk-UA" dirty="0"/>
          </a:p>
        </p:txBody>
      </p:sp>
    </p:spTree>
    <p:extLst>
      <p:ext uri="{BB962C8B-B14F-4D97-AF65-F5344CB8AC3E}">
        <p14:creationId xmlns:p14="http://schemas.microsoft.com/office/powerpoint/2010/main" val="400643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469977"/>
            <a:ext cx="3680885" cy="1371600"/>
          </a:xfrm>
        </p:spPr>
        <p:txBody>
          <a:bodyPr/>
          <a:lstStyle/>
          <a:p>
            <a:pPr algn="ctr"/>
            <a:r>
              <a:rPr lang="uk-UA" dirty="0"/>
              <a:t>Джордж </a:t>
            </a:r>
            <a:r>
              <a:rPr lang="uk-UA" dirty="0" err="1" smtClean="0"/>
              <a:t>Берклі</a:t>
            </a:r>
            <a:r>
              <a:rPr lang="uk-UA" dirty="0" smtClean="0"/>
              <a:t/>
            </a:r>
            <a:br>
              <a:rPr lang="uk-UA" dirty="0" smtClean="0"/>
            </a:br>
            <a:r>
              <a:rPr lang="uk-UA" dirty="0" smtClean="0"/>
              <a:t>(1685 </a:t>
            </a:r>
            <a:r>
              <a:rPr lang="uk-UA" dirty="0"/>
              <a:t>– 1753)</a:t>
            </a:r>
          </a:p>
        </p:txBody>
      </p:sp>
      <p:sp>
        <p:nvSpPr>
          <p:cNvPr id="3" name="Объект 2"/>
          <p:cNvSpPr>
            <a:spLocks noGrp="1"/>
          </p:cNvSpPr>
          <p:nvPr>
            <p:ph idx="1"/>
          </p:nvPr>
        </p:nvSpPr>
        <p:spPr>
          <a:xfrm>
            <a:off x="4648201" y="609601"/>
            <a:ext cx="7130934" cy="5716384"/>
          </a:xfrm>
        </p:spPr>
        <p:txBody>
          <a:bodyPr>
            <a:normAutofit/>
          </a:bodyPr>
          <a:lstStyle/>
          <a:p>
            <a:pPr algn="just"/>
            <a:r>
              <a:rPr lang="uk-UA" b="1" dirty="0">
                <a:solidFill>
                  <a:srgbClr val="FFFF00"/>
                </a:solidFill>
              </a:rPr>
              <a:t>Джордж </a:t>
            </a:r>
            <a:r>
              <a:rPr lang="uk-UA" b="1" dirty="0" err="1" smtClean="0">
                <a:solidFill>
                  <a:srgbClr val="FFFF00"/>
                </a:solidFill>
              </a:rPr>
              <a:t>Берклі</a:t>
            </a:r>
            <a:r>
              <a:rPr lang="uk-UA" dirty="0" smtClean="0"/>
              <a:t> </a:t>
            </a:r>
            <a:r>
              <a:rPr lang="uk-UA" dirty="0"/>
              <a:t>автор класичної системи суб’єктивного ідеалізму. Основні праці: “Дослід щодо нової теорії зору”, “Трактат про принципи людського знання”. </a:t>
            </a:r>
          </a:p>
          <a:p>
            <a:pPr algn="just"/>
            <a:r>
              <a:rPr lang="uk-UA" dirty="0"/>
              <a:t>Основна мета філософії </a:t>
            </a:r>
            <a:r>
              <a:rPr lang="uk-UA" dirty="0" err="1"/>
              <a:t>Берклі</a:t>
            </a:r>
            <a:r>
              <a:rPr lang="uk-UA" dirty="0"/>
              <a:t> – показати безглуздість віри в об’єктивне існування матеріального світу. Єдиною реальністю, згідно міркувань філософа, є наші відчуття, які не можна відділити від об’єктів навколишнього світу (вогонь існує для нас тільки тому, що від нього йде тепло, він може причинити біль тощо). Відділити об’єкт від </a:t>
            </a:r>
            <a:r>
              <a:rPr lang="uk-UA" dirty="0" err="1"/>
              <a:t>відчуттів</a:t>
            </a:r>
            <a:r>
              <a:rPr lang="uk-UA" dirty="0"/>
              <a:t> – помилка, за </a:t>
            </a:r>
            <a:r>
              <a:rPr lang="uk-UA" dirty="0" err="1"/>
              <a:t>Берклі</a:t>
            </a:r>
            <a:r>
              <a:rPr lang="uk-UA" dirty="0"/>
              <a:t>, яку роблять філософи. Тому основна теза філософії </a:t>
            </a:r>
            <a:r>
              <a:rPr lang="uk-UA" dirty="0" err="1"/>
              <a:t>Берклі</a:t>
            </a:r>
            <a:r>
              <a:rPr lang="uk-UA" dirty="0"/>
              <a:t> – «існувати – значить бути сприйнятим». Оскільки відчуття одиничні, то загальних ідей (кольору взагалі, смаку взагалі тощо) не існує, це результат діяльності інтелекту і не більше. </a:t>
            </a:r>
            <a:endParaRPr lang="uk-UA" dirty="0" smtClean="0"/>
          </a:p>
        </p:txBody>
      </p:sp>
      <p:sp>
        <p:nvSpPr>
          <p:cNvPr id="5" name="Текст 4"/>
          <p:cNvSpPr>
            <a:spLocks noGrp="1"/>
          </p:cNvSpPr>
          <p:nvPr>
            <p:ph type="body" sz="half" idx="2"/>
          </p:nvPr>
        </p:nvSpPr>
        <p:spPr>
          <a:xfrm>
            <a:off x="685800" y="2028305"/>
            <a:ext cx="3680885" cy="3246428"/>
          </a:xfrm>
        </p:spPr>
        <p:txBody>
          <a:bodyPr/>
          <a:lstStyle/>
          <a:p>
            <a:endParaRPr lang="uk-UA" dirty="0"/>
          </a:p>
        </p:txBody>
      </p:sp>
      <p:sp>
        <p:nvSpPr>
          <p:cNvPr id="6" name="AutoShape 2" descr="Етико-філософське вчення Джорджа Берклі | Етика сьогодн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076" name="Picture 4" descr="Джордж Барклі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32" y="1945178"/>
            <a:ext cx="3344084" cy="449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76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F1DF1E-36E3-406C-8CF7-DB13BB647087}">
  <ds:schemaRefs>
    <ds:schemaRef ds:uri="http://schemas.microsoft.com/sharepoint/v3/contenttype/forms"/>
  </ds:schemaRefs>
</ds:datastoreItem>
</file>

<file path=customXml/itemProps3.xml><?xml version="1.0" encoding="utf-8"?>
<ds:datastoreItem xmlns:ds="http://schemas.openxmlformats.org/officeDocument/2006/customXml" ds:itemID="{B85274BF-C111-4B7A-8D90-F7666D37C13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Оформление Будущее</Template>
  <TotalTime>0</TotalTime>
  <Words>4365</Words>
  <Application>Microsoft Office PowerPoint</Application>
  <PresentationFormat>Широкоэкранный</PresentationFormat>
  <Paragraphs>109</Paragraphs>
  <Slides>29</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Arial</vt:lpstr>
      <vt:lpstr>Calibri</vt:lpstr>
      <vt:lpstr>Calibri Light</vt:lpstr>
      <vt:lpstr>Небеса</vt:lpstr>
      <vt:lpstr>Філософія Нового Часу</vt:lpstr>
      <vt:lpstr>Загальні особливості філософії Нового Часу. Становлення модерну</vt:lpstr>
      <vt:lpstr>Презентация PowerPoint</vt:lpstr>
      <vt:lpstr>Презентация PowerPoint</vt:lpstr>
      <vt:lpstr>2. Емпіризм та раціоналізм. Проблема методу</vt:lpstr>
      <vt:lpstr>Френсіс Бекон  (1561 – 1626) </vt:lpstr>
      <vt:lpstr>Джон Локк  (1632-1704)</vt:lpstr>
      <vt:lpstr>Сенсуалізм Джона Локка </vt:lpstr>
      <vt:lpstr>Джордж Берклі (1685 – 1753)</vt:lpstr>
      <vt:lpstr>Джордж Берклі</vt:lpstr>
      <vt:lpstr>Девід Юм  (1711 – 1776)</vt:lpstr>
      <vt:lpstr>Девід Юм</vt:lpstr>
      <vt:lpstr>Рене Декарт  (1596 - 1650)</vt:lpstr>
      <vt:lpstr>Презентация PowerPoint</vt:lpstr>
      <vt:lpstr>Бенедикт Спіноза (1632-1677)</vt:lpstr>
      <vt:lpstr>Бенедикт Спіноза</vt:lpstr>
      <vt:lpstr>Готфрід Вільгельм Лейбніц  (1646-1716)</vt:lpstr>
      <vt:lpstr>Готфрід Вільгельм Лейбніц</vt:lpstr>
      <vt:lpstr>Готфрід Вільгельм Лейбніц</vt:lpstr>
      <vt:lpstr>3. Просвітництво як базова стратегія філософії Нового Часу</vt:lpstr>
      <vt:lpstr>Презентация PowerPoint</vt:lpstr>
      <vt:lpstr>Шарль Луї Монтеск’є (1689 - 1755)</vt:lpstr>
      <vt:lpstr>Вольтер (1694-1778)</vt:lpstr>
      <vt:lpstr>Жан-Жак Руссо  (1712 -1778)</vt:lpstr>
      <vt:lpstr>Презентация PowerPoint</vt:lpstr>
      <vt:lpstr>Французький матеріалізм ХVІІІ століття</vt:lpstr>
      <vt:lpstr>Поль-Анрі Гольбах (1723-1789)</vt:lpstr>
      <vt:lpstr>Жульєн Офре де Ламетрі (1709- 1751)</vt:lpstr>
      <vt:lpstr>Клод-Адріан Гельвецій (1715-1771)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2022-10-16T17:29:24Z</dcterms:created>
  <dcterms:modified xsi:type="dcterms:W3CDTF">2022-10-16T18:52:19Z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