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81" r:id="rId4"/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5" r:id="rId28"/>
    <p:sldId id="286" r:id="rId29"/>
    <p:sldId id="287" r:id="rId30"/>
    <p:sldId id="289" r:id="rId31"/>
    <p:sldId id="290" r:id="rId32"/>
    <p:sldId id="291" r:id="rId33"/>
    <p:sldId id="292" r:id="rId34"/>
    <p:sldId id="288" r:id="rId35"/>
    <p:sldId id="280" r:id="rId36"/>
    <p:sldId id="283" r:id="rId37"/>
    <p:sldId id="284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ED92-C211-4631-A7E9-6558013ADEB0}" type="datetimeFigureOut">
              <a:rPr lang="uk-UA" smtClean="0"/>
              <a:t>21.09.2024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A31C1-4F41-4CAB-A040-E1731CA495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31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A31C1-4F41-4CAB-A040-E1731CA4959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086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6-15" TargetMode="External"/><Relationship Id="rId2" Type="http://schemas.openxmlformats.org/officeDocument/2006/relationships/hyperlink" Target="https://zakon.rada.gov.ua/laws/show/435-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514-1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985-19" TargetMode="External"/><Relationship Id="rId2" Type="http://schemas.openxmlformats.org/officeDocument/2006/relationships/hyperlink" Target="https://zakon.rada.gov.ua/laws/show/639-1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14-17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473-19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591-20" TargetMode="External"/><Relationship Id="rId2" Type="http://schemas.openxmlformats.org/officeDocument/2006/relationships/hyperlink" Target="https://zakon.rada.gov.ua/laws/show/3480-1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Банки другого </a:t>
            </a:r>
            <a:r>
              <a:rPr lang="ru-RU" b="1" dirty="0" err="1"/>
              <a:t>рівня</a:t>
            </a:r>
            <a:r>
              <a:rPr lang="ru-RU" b="1" dirty="0"/>
              <a:t> як </a:t>
            </a:r>
            <a:r>
              <a:rPr lang="ru-RU" b="1" dirty="0" err="1"/>
              <a:t>ключова</a:t>
            </a:r>
            <a:r>
              <a:rPr lang="ru-RU" b="1" dirty="0"/>
              <a:t> </a:t>
            </a:r>
            <a:r>
              <a:rPr lang="ru-RU" b="1" dirty="0" err="1"/>
              <a:t>складова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6400800" cy="2088232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Поняття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комерційного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банку та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його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особливості</a:t>
            </a:r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2. Порядок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реєстрації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ліцензування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банку. </a:t>
            </a:r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Arial"/>
              </a:rPr>
              <a:t>3.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банком.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63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Учасниками</a:t>
            </a:r>
            <a:r>
              <a:rPr lang="ru-RU" b="1" dirty="0"/>
              <a:t> банку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Держава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учасником</a:t>
            </a:r>
            <a:r>
              <a:rPr lang="ru-RU" dirty="0"/>
              <a:t> банку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ним </a:t>
            </a:r>
            <a:r>
              <a:rPr lang="ru-RU" dirty="0" err="1"/>
              <a:t>органів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Засновники</a:t>
            </a:r>
            <a:r>
              <a:rPr lang="ru-RU" b="1" dirty="0"/>
              <a:t> банку та </a:t>
            </a:r>
            <a:r>
              <a:rPr lang="ru-RU" b="1" dirty="0" err="1"/>
              <a:t>власники</a:t>
            </a:r>
            <a:r>
              <a:rPr lang="ru-RU" b="1" dirty="0"/>
              <a:t> </a:t>
            </a:r>
            <a:r>
              <a:rPr lang="ru-RU" b="1" dirty="0" err="1"/>
              <a:t>істотної</a:t>
            </a:r>
            <a:r>
              <a:rPr lang="ru-RU" b="1" dirty="0"/>
              <a:t> </a:t>
            </a:r>
            <a:r>
              <a:rPr lang="ru-RU" b="1" dirty="0" err="1"/>
              <a:t>участі</a:t>
            </a:r>
            <a:r>
              <a:rPr lang="ru-RU" b="1" dirty="0"/>
              <a:t> </a:t>
            </a:r>
            <a:r>
              <a:rPr lang="ru-RU" dirty="0"/>
              <a:t>у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b="1" dirty="0" err="1"/>
              <a:t>бездоганну</a:t>
            </a:r>
            <a:r>
              <a:rPr lang="ru-RU" b="1" dirty="0"/>
              <a:t> </a:t>
            </a:r>
            <a:r>
              <a:rPr lang="ru-RU" b="1" dirty="0" err="1"/>
              <a:t>ділову</a:t>
            </a:r>
            <a:r>
              <a:rPr lang="ru-RU" b="1" dirty="0"/>
              <a:t> </a:t>
            </a:r>
            <a:r>
              <a:rPr lang="ru-RU" b="1" dirty="0" err="1"/>
              <a:t>репутацію</a:t>
            </a:r>
            <a:r>
              <a:rPr lang="ru-RU" b="1" dirty="0"/>
              <a:t> та </a:t>
            </a:r>
            <a:r>
              <a:rPr lang="ru-RU" b="1" dirty="0" err="1"/>
              <a:t>задовільний</a:t>
            </a:r>
            <a:r>
              <a:rPr lang="ru-RU" b="1" dirty="0"/>
              <a:t> </a:t>
            </a:r>
            <a:r>
              <a:rPr lang="ru-RU" b="1" dirty="0" err="1"/>
              <a:t>фінансовий</a:t>
            </a:r>
            <a:r>
              <a:rPr lang="ru-RU" b="1" dirty="0"/>
              <a:t>/</a:t>
            </a:r>
            <a:r>
              <a:rPr lang="ru-RU" b="1" dirty="0" err="1"/>
              <a:t>майновий</a:t>
            </a:r>
            <a:r>
              <a:rPr lang="ru-RU" b="1" dirty="0"/>
              <a:t> стан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Учасниками</a:t>
            </a:r>
            <a:r>
              <a:rPr lang="ru-RU" b="1" dirty="0"/>
              <a:t> банку не </a:t>
            </a:r>
            <a:r>
              <a:rPr lang="ru-RU" b="1" dirty="0" err="1"/>
              <a:t>можуть</a:t>
            </a:r>
            <a:r>
              <a:rPr lang="ru-RU" b="1" dirty="0"/>
              <a:t> </a:t>
            </a:r>
            <a:r>
              <a:rPr lang="ru-RU" b="1" dirty="0" smtClean="0"/>
              <a:t>бути:</a:t>
            </a:r>
          </a:p>
          <a:p>
            <a:pPr marL="0" indent="0">
              <a:buNone/>
            </a:pPr>
            <a:r>
              <a:rPr lang="ru-RU" b="1" dirty="0" smtClean="0"/>
              <a:t>- </a:t>
            </a:r>
            <a:r>
              <a:rPr lang="ru-RU" dirty="0" err="1" smtClean="0"/>
              <a:t>юридичні</a:t>
            </a:r>
            <a:r>
              <a:rPr lang="ru-RU" dirty="0" smtClean="0"/>
              <a:t> </a:t>
            </a:r>
            <a:r>
              <a:rPr lang="ru-RU" dirty="0"/>
              <a:t>особи, в </a:t>
            </a:r>
            <a:r>
              <a:rPr lang="ru-RU" dirty="0" err="1"/>
              <a:t>яких</a:t>
            </a:r>
            <a:r>
              <a:rPr lang="ru-RU" dirty="0"/>
              <a:t>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/>
              <a:t>партії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релігійні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благодійні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іноземною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</a:t>
            </a:r>
            <a:r>
              <a:rPr lang="ru-RU" dirty="0" err="1"/>
              <a:t>іноземними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скорочене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іноземною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</a:t>
            </a:r>
            <a:r>
              <a:rPr lang="ru-RU" dirty="0" err="1"/>
              <a:t>іноземними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). </a:t>
            </a:r>
            <a:r>
              <a:rPr lang="ru-RU" dirty="0" err="1"/>
              <a:t>Найменування</a:t>
            </a:r>
            <a:r>
              <a:rPr lang="ru-RU" dirty="0"/>
              <a:t> банку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слово "банк",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вказівку</a:t>
            </a:r>
            <a:r>
              <a:rPr lang="ru-RU" dirty="0"/>
              <a:t> на </a:t>
            </a:r>
            <a:r>
              <a:rPr lang="ru-RU" dirty="0" err="1"/>
              <a:t>організаційно-правову</a:t>
            </a:r>
            <a:r>
              <a:rPr lang="ru-RU" dirty="0"/>
              <a:t> форму банку.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Слово "банк" </a:t>
            </a:r>
            <a:r>
              <a:rPr lang="ru-RU" dirty="0"/>
              <a:t>та </a:t>
            </a:r>
            <a:r>
              <a:rPr lang="ru-RU" dirty="0" err="1"/>
              <a:t>похідні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у </a:t>
            </a:r>
            <a:r>
              <a:rPr lang="ru-RU" dirty="0" err="1"/>
              <a:t>назві</a:t>
            </a:r>
            <a:r>
              <a:rPr lang="ru-RU" dirty="0"/>
              <a:t> </a:t>
            </a:r>
            <a:r>
              <a:rPr lang="ru-RU" b="1" dirty="0" err="1"/>
              <a:t>юридичним</a:t>
            </a:r>
            <a:r>
              <a:rPr lang="ru-RU" b="1" dirty="0"/>
              <a:t> особам,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зареєстровані</a:t>
            </a:r>
            <a:r>
              <a:rPr lang="ru-RU" b="1" dirty="0"/>
              <a:t> </a:t>
            </a:r>
            <a:r>
              <a:rPr lang="ru-RU" b="1" dirty="0" err="1"/>
              <a:t>Національним</a:t>
            </a:r>
            <a:r>
              <a:rPr lang="ru-RU" b="1" dirty="0"/>
              <a:t> банком </a:t>
            </a:r>
            <a:r>
              <a:rPr lang="ru-RU" b="1" dirty="0" err="1"/>
              <a:t>України</a:t>
            </a:r>
            <a:r>
              <a:rPr lang="ru-RU" b="1" dirty="0"/>
              <a:t> як банк і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ліцензію</a:t>
            </a:r>
            <a:r>
              <a:rPr lang="ru-RU" b="1" dirty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 smtClean="0"/>
              <a:t>Виняток</a:t>
            </a:r>
            <a:r>
              <a:rPr lang="ru-RU" dirty="0" smtClean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обов'язковість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, та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b="1" dirty="0"/>
              <a:t>Не </a:t>
            </a:r>
            <a:r>
              <a:rPr lang="ru-RU" b="1" dirty="0" err="1"/>
              <a:t>дозволяється</a:t>
            </a:r>
            <a:r>
              <a:rPr lang="ru-RU" b="1" dirty="0"/>
              <a:t> </a:t>
            </a:r>
            <a:r>
              <a:rPr lang="ru-RU" b="1" dirty="0" err="1"/>
              <a:t>використовувати</a:t>
            </a:r>
            <a:r>
              <a:rPr lang="ru-RU" b="1" dirty="0"/>
              <a:t> для </a:t>
            </a:r>
            <a:r>
              <a:rPr lang="ru-RU" b="1" dirty="0" err="1"/>
              <a:t>найменування</a:t>
            </a:r>
            <a:r>
              <a:rPr lang="ru-RU" b="1" dirty="0"/>
              <a:t> банку </a:t>
            </a:r>
            <a:r>
              <a:rPr lang="ru-RU" b="1" dirty="0" err="1"/>
              <a:t>назву</a:t>
            </a:r>
            <a:r>
              <a:rPr lang="ru-RU" dirty="0"/>
              <a:t>, яка </a:t>
            </a:r>
            <a:r>
              <a:rPr lang="ru-RU" dirty="0" err="1"/>
              <a:t>повторює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існуючу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банку </a:t>
            </a:r>
            <a:r>
              <a:rPr lang="ru-RU" dirty="0" err="1"/>
              <a:t>або</a:t>
            </a:r>
            <a:r>
              <a:rPr lang="ru-RU" dirty="0"/>
              <a:t> вводить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банк. </a:t>
            </a:r>
            <a:r>
              <a:rPr lang="ru-RU" dirty="0" err="1"/>
              <a:t>Вживання</a:t>
            </a:r>
            <a:r>
              <a:rPr lang="ru-RU" dirty="0"/>
              <a:t> у </a:t>
            </a:r>
            <a:r>
              <a:rPr lang="ru-RU" dirty="0" err="1"/>
              <a:t>найменуванні</a:t>
            </a:r>
            <a:r>
              <a:rPr lang="ru-RU" dirty="0"/>
              <a:t> банку </a:t>
            </a:r>
            <a:r>
              <a:rPr lang="ru-RU" dirty="0" err="1"/>
              <a:t>слів</a:t>
            </a:r>
            <a:r>
              <a:rPr lang="ru-RU" dirty="0"/>
              <a:t> "</a:t>
            </a:r>
            <a:r>
              <a:rPr lang="ru-RU" dirty="0" err="1"/>
              <a:t>Україна</a:t>
            </a:r>
            <a:r>
              <a:rPr lang="ru-RU" dirty="0"/>
              <a:t>", "</a:t>
            </a:r>
            <a:r>
              <a:rPr lang="ru-RU" dirty="0" err="1"/>
              <a:t>центральний</a:t>
            </a:r>
            <a:r>
              <a:rPr lang="ru-RU" dirty="0"/>
              <a:t>", "</a:t>
            </a:r>
            <a:r>
              <a:rPr lang="ru-RU" dirty="0" err="1"/>
              <a:t>національний</a:t>
            </a:r>
            <a:r>
              <a:rPr lang="ru-RU" dirty="0"/>
              <a:t>" та </a:t>
            </a:r>
            <a:r>
              <a:rPr lang="ru-RU" dirty="0" err="1"/>
              <a:t>похідних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Додавати</a:t>
            </a:r>
            <a:r>
              <a:rPr lang="ru-RU" dirty="0"/>
              <a:t> до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слово "</a:t>
            </a:r>
            <a:r>
              <a:rPr lang="ru-RU" dirty="0" err="1"/>
              <a:t>державний</a:t>
            </a:r>
            <a:r>
              <a:rPr lang="ru-RU" dirty="0"/>
              <a:t>",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Державного Герба </a:t>
            </a:r>
            <a:r>
              <a:rPr lang="ru-RU" dirty="0" err="1"/>
              <a:t>України</a:t>
            </a:r>
            <a:r>
              <a:rPr lang="ru-RU" dirty="0"/>
              <a:t>, Державного Прапора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банк.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Статут банку повинен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 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Цивільного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кодексу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Господарського</a:t>
            </a:r>
            <a:r>
              <a:rPr lang="ru-RU" dirty="0">
                <a:solidFill>
                  <a:schemeClr val="tx1"/>
                </a:solidFill>
                <a:hlinkClick r:id="rId3"/>
              </a:rPr>
              <a:t> кодексу 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>
                <a:solidFill>
                  <a:schemeClr val="tx1"/>
                </a:solidFill>
                <a:hlinkClick r:id="rId4"/>
              </a:rPr>
              <a:t>Закону </a:t>
            </a:r>
            <a:r>
              <a:rPr lang="ru-RU" dirty="0" err="1">
                <a:solidFill>
                  <a:schemeClr val="tx1"/>
                </a:solidFill>
                <a:hlinkClick r:id="rId4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 "</a:t>
            </a:r>
            <a:r>
              <a:rPr lang="ru-RU" dirty="0"/>
              <a:t>Про </a:t>
            </a:r>
            <a:r>
              <a:rPr lang="ru-RU" dirty="0" err="1"/>
              <a:t>акціонерні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", </a:t>
            </a:r>
            <a:r>
              <a:rPr lang="ru-RU" dirty="0" err="1"/>
              <a:t>цього</a:t>
            </a:r>
            <a:r>
              <a:rPr lang="ru-RU" dirty="0"/>
              <a:t> Закону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/>
              <a:t>Статут банку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банк:</a:t>
            </a:r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найменування</a:t>
            </a:r>
            <a:r>
              <a:rPr lang="ru-RU" dirty="0"/>
              <a:t> банку,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скорочене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організаційно-правову</a:t>
            </a:r>
            <a:r>
              <a:rPr lang="ru-RU" dirty="0"/>
              <a:t> форму;</a:t>
            </a:r>
          </a:p>
          <a:p>
            <a:r>
              <a:rPr lang="ru-RU" dirty="0"/>
              <a:t>4)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банк;</a:t>
            </a:r>
          </a:p>
          <a:p>
            <a:r>
              <a:rPr lang="ru-RU" dirty="0"/>
              <a:t>5) </a:t>
            </a:r>
            <a:r>
              <a:rPr lang="ru-RU" dirty="0" err="1"/>
              <a:t>розмір</a:t>
            </a:r>
            <a:r>
              <a:rPr lang="ru-RU" dirty="0"/>
              <a:t>, порядок </a:t>
            </a:r>
            <a:r>
              <a:rPr lang="ru-RU" dirty="0" err="1"/>
              <a:t>формування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банку,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банку,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номінальна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та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;</a:t>
            </a:r>
          </a:p>
          <a:p>
            <a:r>
              <a:rPr lang="ru-RU" dirty="0" smtClean="0"/>
              <a:t>6</a:t>
            </a:r>
            <a:r>
              <a:rPr lang="ru-RU" dirty="0"/>
              <a:t>) структуру </a:t>
            </a:r>
            <a:r>
              <a:rPr lang="ru-RU" dirty="0" err="1"/>
              <a:t>управління</a:t>
            </a:r>
            <a:r>
              <a:rPr lang="ru-RU" dirty="0"/>
              <a:t> банком,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компетенцію</a:t>
            </a:r>
            <a:r>
              <a:rPr lang="ru-RU" dirty="0"/>
              <a:t> та порядок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;</a:t>
            </a:r>
          </a:p>
          <a:p>
            <a:r>
              <a:rPr lang="ru-RU" dirty="0"/>
              <a:t>7) порядок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smtClean="0"/>
              <a:t>банку;</a:t>
            </a:r>
            <a:endParaRPr lang="ru-RU" dirty="0"/>
          </a:p>
          <a:p>
            <a:r>
              <a:rPr lang="ru-RU" dirty="0"/>
              <a:t>8) порядок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статуту банку;</a:t>
            </a:r>
          </a:p>
          <a:p>
            <a:r>
              <a:rPr lang="ru-RU" dirty="0" smtClean="0"/>
              <a:t>9</a:t>
            </a:r>
            <a:r>
              <a:rPr lang="ru-RU" dirty="0"/>
              <a:t>) </a:t>
            </a:r>
            <a:r>
              <a:rPr lang="ru-RU" dirty="0" err="1"/>
              <a:t>розмір</a:t>
            </a:r>
            <a:r>
              <a:rPr lang="ru-RU" dirty="0"/>
              <a:t> та порядок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банку;</a:t>
            </a:r>
          </a:p>
          <a:p>
            <a:r>
              <a:rPr lang="ru-RU" dirty="0"/>
              <a:t>10) порядок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прибутків</a:t>
            </a:r>
            <a:r>
              <a:rPr lang="ru-RU" dirty="0"/>
              <a:t> та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;</a:t>
            </a:r>
          </a:p>
          <a:p>
            <a:r>
              <a:rPr lang="ru-RU" dirty="0"/>
              <a:t>11)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аудиторську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банку;</a:t>
            </a:r>
          </a:p>
          <a:p>
            <a:r>
              <a:rPr lang="ru-RU" dirty="0"/>
              <a:t>12)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внутрішній</a:t>
            </a:r>
            <a:r>
              <a:rPr lang="ru-RU" dirty="0"/>
              <a:t> аудит банку.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подати проект статуту банку до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проекту статуту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проект статуту банку в порядку та строки, </a:t>
            </a:r>
            <a:r>
              <a:rPr lang="ru-RU" dirty="0" err="1"/>
              <a:t>визначені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Створення</a:t>
            </a:r>
            <a:r>
              <a:rPr lang="ru-RU" b="1" dirty="0"/>
              <a:t> та </a:t>
            </a:r>
            <a:r>
              <a:rPr lang="ru-RU" b="1" dirty="0" err="1"/>
              <a:t>державна</a:t>
            </a:r>
            <a:r>
              <a:rPr lang="ru-RU" b="1" dirty="0"/>
              <a:t> </a:t>
            </a:r>
            <a:r>
              <a:rPr lang="ru-RU" b="1" dirty="0" err="1"/>
              <a:t>реєстрація</a:t>
            </a:r>
            <a:r>
              <a:rPr lang="ru-RU" b="1" dirty="0"/>
              <a:t> </a:t>
            </a:r>
            <a:r>
              <a:rPr lang="ru-RU" b="1" dirty="0" err="1"/>
              <a:t>юридичної</a:t>
            </a:r>
            <a:r>
              <a:rPr lang="ru-RU" b="1" dirty="0"/>
              <a:t> особи, яка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намір</a:t>
            </a:r>
            <a:r>
              <a:rPr lang="ru-RU" b="1" dirty="0"/>
              <a:t>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 smtClean="0"/>
              <a:t>діяльність</a:t>
            </a:r>
            <a:endParaRPr lang="ru-RU" b="1" dirty="0" smtClean="0"/>
          </a:p>
          <a:p>
            <a:pPr marL="0" indent="0">
              <a:buNone/>
            </a:pP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496945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Особа, </a:t>
            </a:r>
            <a:r>
              <a:rPr lang="ru-RU" dirty="0" err="1"/>
              <a:t>уповноважена</a:t>
            </a:r>
            <a:r>
              <a:rPr lang="ru-RU" dirty="0"/>
              <a:t> </a:t>
            </a:r>
            <a:r>
              <a:rPr lang="ru-RU" dirty="0" err="1"/>
              <a:t>засновником</a:t>
            </a:r>
            <a:r>
              <a:rPr lang="ru-RU" dirty="0"/>
              <a:t> (</a:t>
            </a:r>
            <a:r>
              <a:rPr lang="ru-RU" dirty="0" err="1"/>
              <a:t>засновниками</a:t>
            </a:r>
            <a:r>
              <a:rPr lang="ru-RU" dirty="0"/>
              <a:t>)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для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подає</a:t>
            </a:r>
            <a:r>
              <a:rPr lang="ru-RU" dirty="0"/>
              <a:t> до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:</a:t>
            </a:r>
          </a:p>
          <a:p>
            <a:r>
              <a:rPr lang="ru-RU" dirty="0" smtClean="0"/>
              <a:t>2</a:t>
            </a:r>
            <a:r>
              <a:rPr lang="ru-RU" dirty="0"/>
              <a:t>) статут банку;</a:t>
            </a:r>
          </a:p>
          <a:p>
            <a:r>
              <a:rPr lang="ru-RU" dirty="0"/>
              <a:t>3)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ідентифікації</a:t>
            </a:r>
            <a:r>
              <a:rPr lang="ru-RU" dirty="0"/>
              <a:t> самого </a:t>
            </a:r>
            <a:r>
              <a:rPr lang="ru-RU" dirty="0" err="1"/>
              <a:t>засновника</a:t>
            </a:r>
            <a:r>
              <a:rPr lang="ru-RU" dirty="0"/>
              <a:t>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через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у банку;</a:t>
            </a:r>
          </a:p>
          <a:p>
            <a:r>
              <a:rPr lang="ru-RU" dirty="0"/>
              <a:t>4)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про:</a:t>
            </a:r>
          </a:p>
          <a:p>
            <a:r>
              <a:rPr lang="ru-RU" dirty="0"/>
              <a:t>4)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про: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засновника</a:t>
            </a:r>
            <a:r>
              <a:rPr lang="ru-RU" dirty="0"/>
              <a:t>, а для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юридичної</a:t>
            </a:r>
            <a:r>
              <a:rPr lang="ru-RU" dirty="0"/>
              <a:t> особи -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органу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через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майнового</a:t>
            </a:r>
            <a:r>
              <a:rPr lang="ru-RU" dirty="0"/>
              <a:t> стану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/</a:t>
            </a:r>
            <a:r>
              <a:rPr lang="ru-RU" dirty="0" err="1"/>
              <a:t>майнового</a:t>
            </a:r>
            <a:r>
              <a:rPr lang="ru-RU" dirty="0"/>
              <a:t> стану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здійснюватимуть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засновника</a:t>
            </a:r>
            <a:r>
              <a:rPr lang="ru-RU" dirty="0"/>
              <a:t> (</a:t>
            </a:r>
            <a:r>
              <a:rPr lang="ru-RU" dirty="0" err="1"/>
              <a:t>засновників</a:t>
            </a:r>
            <a:r>
              <a:rPr lang="ru-RU" dirty="0"/>
              <a:t>) </a:t>
            </a:r>
            <a:r>
              <a:rPr lang="ru-RU" dirty="0" err="1"/>
              <a:t>достатньої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заявленого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 до статутного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таких </a:t>
            </a:r>
            <a:r>
              <a:rPr lang="ru-RU" dirty="0" err="1"/>
              <a:t>коштів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6) </a:t>
            </a:r>
            <a:r>
              <a:rPr lang="ru-RU" dirty="0" err="1"/>
              <a:t>відомості</a:t>
            </a:r>
            <a:r>
              <a:rPr lang="ru-RU" dirty="0"/>
              <a:t> про структуру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та </a:t>
            </a:r>
            <a:r>
              <a:rPr lang="ru-RU" dirty="0" err="1"/>
              <a:t>засновника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асоційованих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особи;</a:t>
            </a:r>
          </a:p>
          <a:p>
            <a:r>
              <a:rPr lang="ru-RU" dirty="0"/>
              <a:t>8)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засновник</a:t>
            </a:r>
            <a:r>
              <a:rPr lang="ru-RU" dirty="0"/>
              <a:t> - </a:t>
            </a:r>
            <a:r>
              <a:rPr lang="ru-RU" dirty="0" err="1"/>
              <a:t>фізична</a:t>
            </a:r>
            <a:r>
              <a:rPr lang="ru-RU" dirty="0"/>
              <a:t> особа є </a:t>
            </a:r>
            <a:r>
              <a:rPr lang="ru-RU" dirty="0" err="1"/>
              <a:t>керівником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контролером;</a:t>
            </a:r>
          </a:p>
          <a:p>
            <a:r>
              <a:rPr lang="ru-RU" dirty="0"/>
              <a:t>8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банком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ознакам</a:t>
            </a:r>
            <a:r>
              <a:rPr lang="ru-RU" dirty="0"/>
              <a:t>, </a:t>
            </a:r>
            <a:r>
              <a:rPr lang="ru-RU" dirty="0" err="1"/>
              <a:t>передбаченим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52 </a:t>
            </a:r>
            <a:r>
              <a:rPr lang="ru-RU" dirty="0" err="1"/>
              <a:t>цього</a:t>
            </a:r>
            <a:r>
              <a:rPr lang="ru-RU" dirty="0"/>
              <a:t> Закону;</a:t>
            </a:r>
          </a:p>
          <a:p>
            <a:r>
              <a:rPr lang="ru-RU" dirty="0" smtClean="0"/>
              <a:t>9</a:t>
            </a:r>
            <a:r>
              <a:rPr lang="ru-RU" dirty="0"/>
              <a:t>)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висновок</a:t>
            </a:r>
            <a:r>
              <a:rPr lang="ru-RU" dirty="0"/>
              <a:t>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висновок</a:t>
            </a:r>
            <a:r>
              <a:rPr lang="ru-RU" dirty="0"/>
              <a:t> (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)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концентрацію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погодженні</a:t>
            </a:r>
            <a:r>
              <a:rPr lang="ru-RU" dirty="0"/>
              <a:t> статуту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тримісячного</a:t>
            </a:r>
            <a:r>
              <a:rPr lang="ru-RU" dirty="0"/>
              <a:t> строку з дня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пакета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розглядом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є </a:t>
            </a:r>
            <a:r>
              <a:rPr lang="ru-RU" dirty="0" err="1"/>
              <a:t>умовою</a:t>
            </a:r>
            <a:r>
              <a:rPr lang="ru-RU" dirty="0"/>
              <a:t> для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  <a:r>
              <a:rPr lang="ru-RU" dirty="0" smtClean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, а </a:t>
            </a:r>
            <a:r>
              <a:rPr lang="ru-RU" dirty="0" err="1"/>
              <a:t>засновник</a:t>
            </a:r>
            <a:r>
              <a:rPr lang="ru-RU" dirty="0"/>
              <a:t> (</a:t>
            </a:r>
            <a:r>
              <a:rPr lang="ru-RU" dirty="0" err="1"/>
              <a:t>засновники</a:t>
            </a:r>
            <a:r>
              <a:rPr lang="ru-RU" dirty="0"/>
              <a:t>)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набудуть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з особою,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запит, </a:t>
            </a:r>
            <a:r>
              <a:rPr lang="ru-RU" dirty="0" err="1"/>
              <a:t>зобов’язані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додаткову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пояснення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уточнення</a:t>
            </a:r>
            <a:r>
              <a:rPr lang="ru-RU" dirty="0"/>
              <a:t>/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/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/>
              <a:t>та/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b="1" dirty="0" err="1"/>
              <a:t>Забороняється</a:t>
            </a:r>
            <a:r>
              <a:rPr lang="ru-RU" b="1" dirty="0"/>
              <a:t>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без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dirty="0" smtClean="0"/>
              <a:t>.</a:t>
            </a:r>
          </a:p>
          <a:p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року з дня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подати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:</a:t>
            </a:r>
          </a:p>
          <a:p>
            <a:r>
              <a:rPr lang="ru-RU" dirty="0"/>
              <a:t>1</a:t>
            </a:r>
            <a:r>
              <a:rPr lang="ru-RU" dirty="0" smtClean="0"/>
              <a:t>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зареєстрованого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 </a:t>
            </a:r>
            <a:r>
              <a:rPr lang="ru-RU" dirty="0" err="1"/>
              <a:t>звіту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закритого</a:t>
            </a:r>
            <a:r>
              <a:rPr lang="ru-RU" dirty="0"/>
              <a:t> (приватного)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та </a:t>
            </a:r>
            <a:r>
              <a:rPr lang="ru-RU" dirty="0" err="1"/>
              <a:t>свідоцтва</a:t>
            </a:r>
            <a:r>
              <a:rPr lang="ru-RU" dirty="0"/>
              <a:t> про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(для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кількісний</a:t>
            </a:r>
            <a:r>
              <a:rPr lang="ru-RU" dirty="0"/>
              <a:t> склад </a:t>
            </a:r>
            <a:r>
              <a:rPr lang="ru-RU" dirty="0" err="1"/>
              <a:t>наглядової</a:t>
            </a:r>
            <a:r>
              <a:rPr lang="ru-RU" dirty="0"/>
              <a:t> ради, </a:t>
            </a:r>
            <a:r>
              <a:rPr lang="ru-RU" dirty="0" err="1"/>
              <a:t>правління</a:t>
            </a:r>
            <a:r>
              <a:rPr lang="ru-RU" dirty="0"/>
              <a:t>;</a:t>
            </a:r>
          </a:p>
          <a:p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 err="1"/>
              <a:t>відомості</a:t>
            </a:r>
            <a:r>
              <a:rPr lang="ru-RU" dirty="0"/>
              <a:t> та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доводять</a:t>
            </a:r>
            <a:r>
              <a:rPr lang="ru-RU" dirty="0"/>
              <a:t>:</a:t>
            </a:r>
          </a:p>
          <a:p>
            <a:r>
              <a:rPr lang="ru-RU" dirty="0" err="1"/>
              <a:t>наявність</a:t>
            </a:r>
            <a:r>
              <a:rPr lang="ru-RU" dirty="0"/>
              <a:t> як </a:t>
            </a:r>
            <a:r>
              <a:rPr lang="ru-RU" dirty="0" err="1"/>
              <a:t>мінімум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членами </a:t>
            </a:r>
            <a:r>
              <a:rPr lang="ru-RU" dirty="0" err="1"/>
              <a:t>правління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банку,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банку, </a:t>
            </a:r>
            <a:r>
              <a:rPr lang="ru-RU" dirty="0" err="1"/>
              <a:t>відповідальної</a:t>
            </a:r>
            <a:r>
              <a:rPr lang="ru-RU" dirty="0"/>
              <a:t> за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, - головного </a:t>
            </a:r>
            <a:r>
              <a:rPr lang="ru-RU" dirty="0" err="1"/>
              <a:t>ризик</a:t>
            </a:r>
            <a:r>
              <a:rPr lang="ru-RU" dirty="0"/>
              <a:t>-менеджера,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банку, </a:t>
            </a:r>
            <a:r>
              <a:rPr lang="ru-RU" dirty="0" err="1"/>
              <a:t>відповідальної</a:t>
            </a:r>
            <a:r>
              <a:rPr lang="ru-RU" dirty="0"/>
              <a:t> за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дотриманням</a:t>
            </a:r>
            <a:r>
              <a:rPr lang="ru-RU" dirty="0"/>
              <a:t> норм (</a:t>
            </a:r>
            <a:r>
              <a:rPr lang="ru-RU" dirty="0" err="1"/>
              <a:t>комплаєнс</a:t>
            </a:r>
            <a:r>
              <a:rPr lang="ru-RU" dirty="0"/>
              <a:t>), - головного </a:t>
            </a:r>
            <a:r>
              <a:rPr lang="ru-RU" dirty="0" err="1"/>
              <a:t>комплаєнс</a:t>
            </a:r>
            <a:r>
              <a:rPr lang="ru-RU" dirty="0"/>
              <a:t>-менеджера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 та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придатності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інформаційних</a:t>
            </a:r>
            <a:r>
              <a:rPr lang="ru-RU" dirty="0"/>
              <a:t> систем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банку, </a:t>
            </a:r>
            <a:r>
              <a:rPr lang="ru-RU" dirty="0" err="1"/>
              <a:t>приміщень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та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регламентують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порядок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та процедуру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r>
              <a:rPr lang="ru-RU" dirty="0"/>
              <a:t>5</a:t>
            </a:r>
            <a:r>
              <a:rPr lang="ru-RU" dirty="0" smtClean="0"/>
              <a:t>) </a:t>
            </a:r>
            <a:r>
              <a:rPr lang="ru-RU" dirty="0" err="1"/>
              <a:t>стратегію</a:t>
            </a:r>
            <a:r>
              <a:rPr lang="ru-RU" dirty="0"/>
              <a:t> банку та </a:t>
            </a:r>
            <a:r>
              <a:rPr lang="ru-RU" dirty="0" err="1"/>
              <a:t>бізнес</a:t>
            </a:r>
            <a:r>
              <a:rPr lang="ru-RU" dirty="0"/>
              <a:t>-план на три роки,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6</a:t>
            </a:r>
            <a:r>
              <a:rPr lang="ru-RU" dirty="0" smtClean="0"/>
              <a:t>)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/>
              <a:t>платіжного</a:t>
            </a:r>
            <a:r>
              <a:rPr lang="ru-RU" dirty="0"/>
              <a:t> документа про </a:t>
            </a:r>
            <a:r>
              <a:rPr lang="ru-RU" dirty="0" err="1"/>
              <a:t>внесення</a:t>
            </a:r>
            <a:r>
              <a:rPr lang="ru-RU" dirty="0"/>
              <a:t> плати за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,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наданні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з дня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пакета </a:t>
            </a:r>
            <a:r>
              <a:rPr lang="ru-RU" dirty="0" err="1" smtClean="0"/>
              <a:t>документів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04664"/>
            <a:ext cx="8352928" cy="59046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1.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Поняття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комерційного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особливості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endParaRPr lang="uk-UA" dirty="0" smtClean="0"/>
          </a:p>
          <a:p>
            <a:r>
              <a:rPr lang="ru-RU" b="1" dirty="0" smtClean="0"/>
              <a:t>Банк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юридична</a:t>
            </a:r>
            <a:r>
              <a:rPr lang="ru-RU" dirty="0"/>
              <a:t> особа, яка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необмеженого</a:t>
            </a:r>
            <a:r>
              <a:rPr lang="ru-RU" dirty="0"/>
              <a:t> кола </a:t>
            </a:r>
            <a:r>
              <a:rPr lang="ru-RU" dirty="0" err="1"/>
              <a:t>юридичних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відкриття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(</a:t>
            </a:r>
            <a:r>
              <a:rPr lang="ru-RU" dirty="0" err="1"/>
              <a:t>розрахункових</a:t>
            </a:r>
            <a:r>
              <a:rPr lang="ru-RU" dirty="0"/>
              <a:t>, </a:t>
            </a:r>
            <a:r>
              <a:rPr lang="ru-RU" dirty="0" err="1"/>
              <a:t>кореспондентських</a:t>
            </a:r>
            <a:r>
              <a:rPr lang="ru-RU" dirty="0"/>
              <a:t>)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металах</a:t>
            </a:r>
            <a:r>
              <a:rPr lang="ru-RU" dirty="0"/>
              <a:t>, та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(</a:t>
            </a:r>
            <a:r>
              <a:rPr lang="ru-RU" dirty="0" err="1"/>
              <a:t>ескроу</a:t>
            </a:r>
            <a:r>
              <a:rPr lang="ru-RU" dirty="0"/>
              <a:t>);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,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визначену</a:t>
            </a:r>
            <a:r>
              <a:rPr lang="ru-RU" dirty="0"/>
              <a:t> в ЗУ «Про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», як у </a:t>
            </a:r>
            <a:r>
              <a:rPr lang="ru-RU" dirty="0" err="1"/>
              <a:t>національній</a:t>
            </a:r>
            <a:r>
              <a:rPr lang="ru-RU" dirty="0"/>
              <a:t>, так і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667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:</a:t>
            </a:r>
          </a:p>
          <a:p>
            <a:r>
              <a:rPr lang="ru-RU" dirty="0"/>
              <a:t>вносить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;</a:t>
            </a:r>
          </a:p>
          <a:p>
            <a:r>
              <a:rPr lang="ru-RU" dirty="0" err="1"/>
              <a:t>надає</a:t>
            </a:r>
            <a:r>
              <a:rPr lang="ru-RU" dirty="0"/>
              <a:t> банку </a:t>
            </a:r>
            <a:r>
              <a:rPr lang="ru-RU" dirty="0" err="1"/>
              <a:t>витяг</a:t>
            </a:r>
            <a:r>
              <a:rPr lang="ru-RU" dirty="0"/>
              <a:t> з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Юридична</a:t>
            </a:r>
            <a:r>
              <a:rPr lang="ru-RU" b="1" dirty="0" smtClean="0"/>
              <a:t> </a:t>
            </a:r>
            <a:r>
              <a:rPr lang="ru-RU" b="1" dirty="0"/>
              <a:t>особа </a:t>
            </a:r>
            <a:r>
              <a:rPr lang="ru-RU" b="1" dirty="0" err="1"/>
              <a:t>набуває</a:t>
            </a:r>
            <a:r>
              <a:rPr lang="ru-RU" b="1" dirty="0"/>
              <a:t> статусу банку і право на </a:t>
            </a:r>
            <a:r>
              <a:rPr lang="ru-RU" b="1" dirty="0" err="1"/>
              <a:t>здійснення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ru-RU" b="1" dirty="0" err="1"/>
              <a:t>видачі</a:t>
            </a:r>
            <a:r>
              <a:rPr lang="ru-RU" b="1" dirty="0"/>
              <a:t> </a:t>
            </a:r>
            <a:r>
              <a:rPr lang="ru-RU" b="1" dirty="0" err="1"/>
              <a:t>їй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розміщує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видані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на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Інтернет-представництва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визначеному</a:t>
            </a:r>
            <a:r>
              <a:rPr lang="ru-RU" dirty="0"/>
              <a:t> ним порядку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Мінімальний</a:t>
            </a:r>
            <a:r>
              <a:rPr lang="ru-RU" b="1" dirty="0"/>
              <a:t> </a:t>
            </a:r>
            <a:r>
              <a:rPr lang="ru-RU" b="1" dirty="0" err="1"/>
              <a:t>розмір</a:t>
            </a:r>
            <a:r>
              <a:rPr lang="ru-RU" b="1" dirty="0"/>
              <a:t> статутного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на момент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b="1" dirty="0"/>
              <a:t>не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меншим</a:t>
            </a:r>
            <a:r>
              <a:rPr lang="ru-RU" b="1" dirty="0"/>
              <a:t> 200 </a:t>
            </a:r>
            <a:r>
              <a:rPr lang="ru-RU" b="1" dirty="0" err="1"/>
              <a:t>мільйонів</a:t>
            </a:r>
            <a:r>
              <a:rPr lang="ru-RU" b="1" dirty="0"/>
              <a:t> </a:t>
            </a:r>
            <a:r>
              <a:rPr lang="ru-RU" b="1" dirty="0" err="1"/>
              <a:t>гривень</a:t>
            </a:r>
            <a:r>
              <a:rPr lang="ru-RU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встановлювати</a:t>
            </a:r>
            <a:r>
              <a:rPr lang="ru-RU" dirty="0"/>
              <a:t> для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диференційований</a:t>
            </a:r>
            <a:r>
              <a:rPr lang="ru-RU" dirty="0"/>
              <a:t>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, але не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 smtClean="0"/>
              <a:t>зазначеного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 </a:t>
            </a:r>
            <a:r>
              <a:rPr lang="ru-RU" u="sng" dirty="0">
                <a:hlinkClick r:id="rId2"/>
              </a:rPr>
              <a:t>Законом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першочергові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негативним</a:t>
            </a:r>
            <a:r>
              <a:rPr lang="ru-RU" dirty="0"/>
              <a:t> </a:t>
            </a:r>
            <a:r>
              <a:rPr lang="ru-RU" dirty="0" err="1"/>
              <a:t>наслідкам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 та 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" та </a:t>
            </a:r>
            <a:r>
              <a:rPr lang="ru-RU" u="sng" dirty="0">
                <a:hlinkClick r:id="rId3"/>
              </a:rPr>
              <a:t>Законом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спрощення</a:t>
            </a:r>
            <a:r>
              <a:rPr lang="ru-RU" dirty="0"/>
              <a:t> процедур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капіталізації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" </a:t>
            </a:r>
            <a:r>
              <a:rPr lang="ru-RU" dirty="0" err="1"/>
              <a:t>протягом</a:t>
            </a:r>
            <a:r>
              <a:rPr lang="ru-RU" dirty="0"/>
              <a:t> строку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dirty="0" err="1"/>
              <a:t>резиденти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у </a:t>
            </a:r>
            <a:r>
              <a:rPr lang="ru-RU" dirty="0" err="1"/>
              <a:t>гривні</a:t>
            </a:r>
            <a:r>
              <a:rPr lang="ru-RU" dirty="0"/>
              <a:t>, а </a:t>
            </a:r>
            <a:r>
              <a:rPr lang="ru-RU" dirty="0" err="1"/>
              <a:t>нерезиденти</a:t>
            </a:r>
            <a:r>
              <a:rPr lang="ru-RU" dirty="0"/>
              <a:t> -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конвертованій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гривні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у банку не є </a:t>
            </a:r>
            <a:r>
              <a:rPr lang="ru-RU" dirty="0" err="1"/>
              <a:t>перешкодою</a:t>
            </a:r>
            <a:r>
              <a:rPr lang="ru-RU" dirty="0"/>
              <a:t> для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solidFill>
                  <a:srgbClr val="000000"/>
                </a:solidFill>
                <a:latin typeface="Arial"/>
              </a:rPr>
              <a:t>3.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банком</a:t>
            </a:r>
          </a:p>
          <a:p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контролю </a:t>
            </a:r>
            <a:r>
              <a:rPr lang="ru-RU" dirty="0" smtClean="0"/>
              <a:t>банку</a:t>
            </a:r>
          </a:p>
          <a:p>
            <a:r>
              <a:rPr lang="ru-RU" b="1" dirty="0" err="1"/>
              <a:t>Вищим</a:t>
            </a:r>
            <a:r>
              <a:rPr lang="ru-RU" b="1" dirty="0"/>
              <a:t> органом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dirty="0"/>
              <a:t>банку є </a:t>
            </a:r>
            <a:r>
              <a:rPr lang="ru-RU" b="1" dirty="0" err="1"/>
              <a:t>загальні</a:t>
            </a:r>
            <a:r>
              <a:rPr lang="ru-RU" b="1" dirty="0"/>
              <a:t> </a:t>
            </a:r>
            <a:r>
              <a:rPr lang="ru-RU" b="1" dirty="0" err="1"/>
              <a:t>збори</a:t>
            </a:r>
            <a:r>
              <a:rPr lang="ru-RU" b="1" dirty="0"/>
              <a:t>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 </a:t>
            </a:r>
            <a:r>
              <a:rPr lang="ru-RU" b="1" dirty="0"/>
              <a:t>банку</a:t>
            </a:r>
            <a:r>
              <a:rPr lang="ru-RU" b="1" dirty="0" smtClean="0"/>
              <a:t>.</a:t>
            </a:r>
          </a:p>
          <a:p>
            <a:r>
              <a:rPr lang="ru-RU" b="1" dirty="0" err="1"/>
              <a:t>Виконавчим</a:t>
            </a:r>
            <a:r>
              <a:rPr lang="ru-RU" b="1" dirty="0"/>
              <a:t> органом банку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поточне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smtClean="0"/>
              <a:t>є </a:t>
            </a:r>
            <a:r>
              <a:rPr lang="ru-RU" b="1" dirty="0" err="1"/>
              <a:t>правління</a:t>
            </a:r>
            <a:r>
              <a:rPr lang="ru-RU" b="1" dirty="0"/>
              <a:t> банку</a:t>
            </a:r>
            <a:r>
              <a:rPr lang="ru-RU" dirty="0" smtClean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b="1" dirty="0" err="1"/>
              <a:t>наглядову</a:t>
            </a:r>
            <a:r>
              <a:rPr lang="ru-RU" b="1" dirty="0"/>
              <a:t> раду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рада банку),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 err="1"/>
              <a:t>здійснює</a:t>
            </a:r>
            <a:r>
              <a:rPr lang="ru-RU" b="1" dirty="0"/>
              <a:t> контроль за </a:t>
            </a:r>
            <a:r>
              <a:rPr lang="ru-RU" b="1" dirty="0" err="1"/>
              <a:t>діяльністю</a:t>
            </a:r>
            <a:r>
              <a:rPr lang="ru-RU" b="1" dirty="0"/>
              <a:t> </a:t>
            </a:r>
            <a:r>
              <a:rPr lang="ru-RU" b="1" dirty="0" err="1"/>
              <a:t>виконавчого</a:t>
            </a:r>
            <a:r>
              <a:rPr lang="ru-RU" b="1" dirty="0"/>
              <a:t> органу, </a:t>
            </a:r>
            <a:r>
              <a:rPr lang="ru-RU" b="1" dirty="0" err="1"/>
              <a:t>захист</a:t>
            </a:r>
            <a:r>
              <a:rPr lang="ru-RU" b="1" dirty="0"/>
              <a:t> прав </a:t>
            </a:r>
            <a:r>
              <a:rPr lang="ru-RU" b="1" dirty="0" err="1"/>
              <a:t>вкладників</a:t>
            </a:r>
            <a:r>
              <a:rPr lang="ru-RU" b="1" dirty="0"/>
              <a:t>,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кредиторів</a:t>
            </a:r>
            <a:r>
              <a:rPr lang="ru-RU" b="1" dirty="0"/>
              <a:t> та </a:t>
            </a:r>
            <a:r>
              <a:rPr lang="ru-RU" b="1" dirty="0" err="1"/>
              <a:t>учасників</a:t>
            </a:r>
            <a:r>
              <a:rPr lang="ru-RU" b="1" dirty="0"/>
              <a:t> банку</a:t>
            </a:r>
            <a:r>
              <a:rPr lang="ru-RU" dirty="0"/>
              <a:t>. Рада банку не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поточному </a:t>
            </a:r>
            <a:r>
              <a:rPr lang="ru-RU" dirty="0" err="1"/>
              <a:t>управлінні</a:t>
            </a:r>
            <a:r>
              <a:rPr lang="ru-RU" dirty="0"/>
              <a:t> банком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Членами ради банку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незалежні</a:t>
            </a:r>
            <a:r>
              <a:rPr lang="ru-RU" dirty="0"/>
              <a:t> члени ради банку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незалежні</a:t>
            </a:r>
            <a:r>
              <a:rPr lang="ru-RU" dirty="0"/>
              <a:t> </a:t>
            </a:r>
            <a:r>
              <a:rPr lang="ru-RU" dirty="0" err="1"/>
              <a:t>директори</a:t>
            </a:r>
            <a:r>
              <a:rPr lang="ru-RU" dirty="0"/>
              <a:t>), </a:t>
            </a:r>
            <a:r>
              <a:rPr lang="ru-RU" dirty="0" err="1"/>
              <a:t>учасники</a:t>
            </a:r>
            <a:r>
              <a:rPr lang="ru-RU" dirty="0"/>
              <a:t> банку та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банку.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ради банку </a:t>
            </a:r>
            <a:r>
              <a:rPr lang="ru-RU" dirty="0" err="1"/>
              <a:t>здійснюється</a:t>
            </a:r>
            <a:r>
              <a:rPr lang="ru-RU" dirty="0"/>
              <a:t> в порядку кумулятивного </a:t>
            </a:r>
            <a:r>
              <a:rPr lang="ru-RU" dirty="0" err="1"/>
              <a:t>голосування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банку з одним </a:t>
            </a:r>
            <a:r>
              <a:rPr lang="ru-RU" dirty="0" err="1"/>
              <a:t>акціонером</a:t>
            </a:r>
            <a:r>
              <a:rPr lang="ru-RU" dirty="0"/>
              <a:t>.</a:t>
            </a:r>
          </a:p>
          <a:p>
            <a:r>
              <a:rPr lang="ru-RU" dirty="0" err="1" smtClean="0"/>
              <a:t>Кількісний</a:t>
            </a:r>
            <a:r>
              <a:rPr lang="ru-RU" dirty="0" smtClean="0"/>
              <a:t> </a:t>
            </a:r>
            <a:r>
              <a:rPr lang="ru-RU" dirty="0"/>
              <a:t>склад ради банку </a:t>
            </a:r>
            <a:r>
              <a:rPr lang="ru-RU" dirty="0" err="1"/>
              <a:t>визначається</a:t>
            </a:r>
            <a:r>
              <a:rPr lang="ru-RU" dirty="0"/>
              <a:t> статутом банку, але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становити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Члени </a:t>
            </a:r>
            <a:r>
              <a:rPr lang="ru-RU" dirty="0"/>
              <a:t>ради банку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до складу </a:t>
            </a:r>
            <a:r>
              <a:rPr lang="ru-RU" dirty="0" err="1"/>
              <a:t>правління</a:t>
            </a:r>
            <a:r>
              <a:rPr lang="ru-RU" dirty="0"/>
              <a:t> банку,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обіймати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посади в </a:t>
            </a:r>
            <a:r>
              <a:rPr lang="ru-RU" dirty="0" err="1"/>
              <a:t>цьому</a:t>
            </a:r>
            <a:r>
              <a:rPr lang="ru-RU" dirty="0"/>
              <a:t> банку на </a:t>
            </a:r>
            <a:r>
              <a:rPr lang="ru-RU" dirty="0" err="1"/>
              <a:t>умовах</a:t>
            </a:r>
            <a:r>
              <a:rPr lang="ru-RU" dirty="0"/>
              <a:t> трудового договору (контракту)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банку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цивільно</a:t>
            </a:r>
            <a:r>
              <a:rPr lang="ru-RU" dirty="0"/>
              <a:t>-правового договору.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50" dirty="0"/>
              <a:t>До </a:t>
            </a:r>
            <a:r>
              <a:rPr lang="ru-RU" sz="1550" dirty="0" err="1"/>
              <a:t>виключної</a:t>
            </a:r>
            <a:r>
              <a:rPr lang="ru-RU" sz="1550" dirty="0"/>
              <a:t> </a:t>
            </a:r>
            <a:r>
              <a:rPr lang="ru-RU" sz="1550" dirty="0" err="1"/>
              <a:t>компетенції</a:t>
            </a:r>
            <a:r>
              <a:rPr lang="ru-RU" sz="1550" dirty="0"/>
              <a:t> ради банку належать </a:t>
            </a:r>
            <a:r>
              <a:rPr lang="ru-RU" sz="1550" dirty="0" err="1"/>
              <a:t>такі</a:t>
            </a:r>
            <a:r>
              <a:rPr lang="ru-RU" sz="1550" dirty="0"/>
              <a:t> </a:t>
            </a:r>
            <a:r>
              <a:rPr lang="ru-RU" sz="1550" dirty="0" err="1"/>
              <a:t>функції</a:t>
            </a:r>
            <a:r>
              <a:rPr lang="ru-RU" sz="1550" dirty="0"/>
              <a:t>:</a:t>
            </a:r>
          </a:p>
          <a:p>
            <a:r>
              <a:rPr lang="ru-RU" sz="1550" dirty="0"/>
              <a:t>1)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реалізацією</a:t>
            </a:r>
            <a:r>
              <a:rPr lang="ru-RU" sz="1550" dirty="0"/>
              <a:t> </a:t>
            </a:r>
            <a:r>
              <a:rPr lang="ru-RU" sz="1550" dirty="0" err="1"/>
              <a:t>стратегії</a:t>
            </a:r>
            <a:r>
              <a:rPr lang="ru-RU" sz="1550" dirty="0"/>
              <a:t> банку, </a:t>
            </a:r>
            <a:r>
              <a:rPr lang="ru-RU" sz="1550" dirty="0" err="1"/>
              <a:t>бізнес</a:t>
            </a:r>
            <a:r>
              <a:rPr lang="ru-RU" sz="1550" dirty="0"/>
              <a:t>-плану, </a:t>
            </a:r>
            <a:r>
              <a:rPr lang="ru-RU" sz="1550" dirty="0" err="1"/>
              <a:t>планів</a:t>
            </a:r>
            <a:r>
              <a:rPr lang="ru-RU" sz="1550" dirty="0"/>
              <a:t> </a:t>
            </a:r>
            <a:r>
              <a:rPr lang="ru-RU" sz="1550" dirty="0" err="1"/>
              <a:t>відновлення</a:t>
            </a:r>
            <a:r>
              <a:rPr lang="ru-RU" sz="1550" dirty="0"/>
              <a:t> </a:t>
            </a:r>
            <a:r>
              <a:rPr lang="ru-RU" sz="1550" dirty="0" err="1"/>
              <a:t>діяльності</a:t>
            </a:r>
            <a:r>
              <a:rPr lang="ru-RU" sz="1550" dirty="0"/>
              <a:t> банку, </a:t>
            </a:r>
            <a:r>
              <a:rPr lang="ru-RU" sz="1550" dirty="0" err="1"/>
              <a:t>фінансування</a:t>
            </a:r>
            <a:r>
              <a:rPr lang="ru-RU" sz="1550" dirty="0"/>
              <a:t> банку в </a:t>
            </a:r>
            <a:r>
              <a:rPr lang="ru-RU" sz="1550" dirty="0" err="1"/>
              <a:t>кризових</a:t>
            </a:r>
            <a:r>
              <a:rPr lang="ru-RU" sz="1550" dirty="0"/>
              <a:t> </a:t>
            </a:r>
            <a:r>
              <a:rPr lang="ru-RU" sz="1550" dirty="0" err="1"/>
              <a:t>ситуаціях</a:t>
            </a:r>
            <a:r>
              <a:rPr lang="ru-RU" sz="1550" dirty="0"/>
              <a:t>,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безперервної</a:t>
            </a:r>
            <a:r>
              <a:rPr lang="ru-RU" sz="1550" dirty="0"/>
              <a:t> </a:t>
            </a:r>
            <a:r>
              <a:rPr lang="ru-RU" sz="1550" dirty="0" err="1"/>
              <a:t>діяльності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2)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організації</a:t>
            </a:r>
            <a:r>
              <a:rPr lang="ru-RU" sz="1550" dirty="0"/>
              <a:t> </a:t>
            </a:r>
            <a:r>
              <a:rPr lang="ru-RU" sz="1550" dirty="0" err="1"/>
              <a:t>ефективного</a:t>
            </a:r>
            <a:r>
              <a:rPr lang="ru-RU" sz="1550" dirty="0"/>
              <a:t> корпоративного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відповідно</a:t>
            </a:r>
            <a:r>
              <a:rPr lang="ru-RU" sz="1550" dirty="0"/>
              <a:t> до </a:t>
            </a:r>
            <a:r>
              <a:rPr lang="ru-RU" sz="1550" dirty="0" err="1"/>
              <a:t>принципів</a:t>
            </a:r>
            <a:r>
              <a:rPr lang="ru-RU" sz="1550" dirty="0"/>
              <a:t> (кодексу) корпоративного </a:t>
            </a:r>
            <a:r>
              <a:rPr lang="ru-RU" sz="1550" dirty="0" err="1"/>
              <a:t>управління</a:t>
            </a:r>
            <a:r>
              <a:rPr lang="ru-RU" sz="1550" dirty="0"/>
              <a:t>, </a:t>
            </a:r>
            <a:r>
              <a:rPr lang="ru-RU" sz="1550" dirty="0" err="1"/>
              <a:t>затверджених</a:t>
            </a:r>
            <a:r>
              <a:rPr lang="ru-RU" sz="1550" dirty="0"/>
              <a:t> </a:t>
            </a:r>
            <a:r>
              <a:rPr lang="ru-RU" sz="1550" dirty="0" err="1"/>
              <a:t>загальними</a:t>
            </a:r>
            <a:r>
              <a:rPr lang="ru-RU" sz="1550" dirty="0"/>
              <a:t> </a:t>
            </a:r>
            <a:r>
              <a:rPr lang="ru-RU" sz="1550" dirty="0" err="1"/>
              <a:t>зборами</a:t>
            </a:r>
            <a:r>
              <a:rPr lang="ru-RU" sz="1550" dirty="0"/>
              <a:t> </a:t>
            </a:r>
            <a:r>
              <a:rPr lang="ru-RU" sz="1550" dirty="0" err="1"/>
              <a:t>учасників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3)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виконанням</a:t>
            </a:r>
            <a:r>
              <a:rPr lang="ru-RU" sz="1550" dirty="0"/>
              <a:t> бюджету банку, у тому </a:t>
            </a:r>
            <a:r>
              <a:rPr lang="ru-RU" sz="1550" dirty="0" err="1"/>
              <a:t>числі</a:t>
            </a:r>
            <a:r>
              <a:rPr lang="ru-RU" sz="1550" dirty="0"/>
              <a:t> </a:t>
            </a:r>
            <a:r>
              <a:rPr lang="ru-RU" sz="1550" dirty="0" err="1"/>
              <a:t>фінансування</a:t>
            </a:r>
            <a:r>
              <a:rPr lang="ru-RU" sz="1550" dirty="0"/>
              <a:t> </a:t>
            </a:r>
            <a:r>
              <a:rPr lang="ru-RU" sz="1550" dirty="0" err="1"/>
              <a:t>підрозділів</a:t>
            </a:r>
            <a:r>
              <a:rPr lang="ru-RU" sz="1550" dirty="0"/>
              <a:t> з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контролю за </a:t>
            </a:r>
            <a:r>
              <a:rPr lang="ru-RU" sz="1550" dirty="0" err="1"/>
              <a:t>дотриманням</a:t>
            </a:r>
            <a:r>
              <a:rPr lang="ru-RU" sz="1550" dirty="0"/>
              <a:t> норм (</a:t>
            </a:r>
            <a:r>
              <a:rPr lang="ru-RU" sz="1550" dirty="0" err="1"/>
              <a:t>комплаєнс</a:t>
            </a:r>
            <a:r>
              <a:rPr lang="ru-RU" sz="1550" dirty="0"/>
              <a:t>) та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аудиту;</a:t>
            </a:r>
          </a:p>
          <a:p>
            <a:r>
              <a:rPr lang="ru-RU" sz="1550" dirty="0"/>
              <a:t>4)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реалізацією</a:t>
            </a:r>
            <a:r>
              <a:rPr lang="ru-RU" sz="1550" dirty="0"/>
              <a:t> </a:t>
            </a:r>
            <a:r>
              <a:rPr lang="ru-RU" sz="1550" dirty="0" err="1"/>
              <a:t>стратегії</a:t>
            </a:r>
            <a:r>
              <a:rPr lang="ru-RU" sz="1550" dirty="0"/>
              <a:t> та оперативного плану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проблемними</a:t>
            </a:r>
            <a:r>
              <a:rPr lang="ru-RU" sz="1550" dirty="0"/>
              <a:t> активами банку;</a:t>
            </a:r>
          </a:p>
          <a:p>
            <a:r>
              <a:rPr lang="ru-RU" sz="1550" dirty="0"/>
              <a:t>5)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функціонування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ефективністю</a:t>
            </a:r>
            <a:r>
              <a:rPr lang="ru-RU" sz="1550" dirty="0"/>
              <a:t> </a:t>
            </a:r>
            <a:r>
              <a:rPr lang="ru-RU" sz="1550" dirty="0" err="1"/>
              <a:t>комплексної</a:t>
            </a:r>
            <a:r>
              <a:rPr lang="ru-RU" sz="1550" dirty="0"/>
              <a:t> та </a:t>
            </a:r>
            <a:r>
              <a:rPr lang="ru-RU" sz="1550" dirty="0" err="1"/>
              <a:t>адекватної</a:t>
            </a:r>
            <a:r>
              <a:rPr lang="ru-RU" sz="1550" dirty="0"/>
              <a:t> </a:t>
            </a:r>
            <a:r>
              <a:rPr lang="ru-RU" sz="1550" dirty="0" err="1"/>
              <a:t>системи</a:t>
            </a:r>
            <a:r>
              <a:rPr lang="ru-RU" sz="1550" dirty="0"/>
              <a:t> </a:t>
            </a:r>
            <a:r>
              <a:rPr lang="ru-RU" sz="1550" dirty="0" err="1"/>
              <a:t>внутрішнього</a:t>
            </a:r>
            <a:r>
              <a:rPr lang="ru-RU" sz="1550" dirty="0"/>
              <a:t> контролю банку, у тому </a:t>
            </a:r>
            <a:r>
              <a:rPr lang="ru-RU" sz="1550" dirty="0" err="1"/>
              <a:t>числі</a:t>
            </a:r>
            <a:r>
              <a:rPr lang="ru-RU" sz="1550" dirty="0"/>
              <a:t> </a:t>
            </a:r>
            <a:r>
              <a:rPr lang="ru-RU" sz="1550" dirty="0" err="1"/>
              <a:t>системи</a:t>
            </a:r>
            <a:r>
              <a:rPr lang="ru-RU" sz="1550" dirty="0"/>
              <a:t>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аудиту;</a:t>
            </a:r>
          </a:p>
          <a:p>
            <a:r>
              <a:rPr lang="ru-RU" sz="1550" dirty="0"/>
              <a:t>6)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дотриманням</a:t>
            </a:r>
            <a:r>
              <a:rPr lang="ru-RU" sz="1550" dirty="0"/>
              <a:t> </a:t>
            </a:r>
            <a:r>
              <a:rPr lang="ru-RU" sz="1550" dirty="0" err="1"/>
              <a:t>стратегій</a:t>
            </a:r>
            <a:r>
              <a:rPr lang="ru-RU" sz="1550" dirty="0"/>
              <a:t> і </a:t>
            </a:r>
            <a:r>
              <a:rPr lang="ru-RU" sz="1550" dirty="0" err="1"/>
              <a:t>політик</a:t>
            </a:r>
            <a:r>
              <a:rPr lang="ru-RU" sz="1550" dirty="0"/>
              <a:t>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</a:t>
            </a:r>
            <a:r>
              <a:rPr lang="ru-RU" sz="1550" dirty="0" err="1"/>
              <a:t>декларації</a:t>
            </a:r>
            <a:r>
              <a:rPr lang="ru-RU" sz="1550" dirty="0"/>
              <a:t> </a:t>
            </a:r>
            <a:r>
              <a:rPr lang="ru-RU" sz="1550" dirty="0" err="1"/>
              <a:t>схильності</a:t>
            </a:r>
            <a:r>
              <a:rPr lang="ru-RU" sz="1550" dirty="0"/>
              <a:t> до </a:t>
            </a:r>
            <a:r>
              <a:rPr lang="ru-RU" sz="1550" dirty="0" err="1"/>
              <a:t>ризиків</a:t>
            </a:r>
            <a:r>
              <a:rPr lang="ru-RU" sz="1550" dirty="0"/>
              <a:t>, </a:t>
            </a:r>
            <a:r>
              <a:rPr lang="ru-RU" sz="1550" dirty="0" err="1"/>
              <a:t>переліку</a:t>
            </a:r>
            <a:r>
              <a:rPr lang="ru-RU" sz="1550" dirty="0"/>
              <a:t> </a:t>
            </a:r>
            <a:r>
              <a:rPr lang="ru-RU" sz="1550" dirty="0" err="1"/>
              <a:t>лімітів</a:t>
            </a:r>
            <a:r>
              <a:rPr lang="ru-RU" sz="1550" dirty="0"/>
              <a:t> (</a:t>
            </a:r>
            <a:r>
              <a:rPr lang="ru-RU" sz="1550" dirty="0" err="1"/>
              <a:t>обмежень</a:t>
            </a:r>
            <a:r>
              <a:rPr lang="ru-RU" sz="1550" dirty="0"/>
              <a:t>) </a:t>
            </a:r>
            <a:r>
              <a:rPr lang="ru-RU" sz="1550" dirty="0" err="1"/>
              <a:t>щодо</a:t>
            </a:r>
            <a:r>
              <a:rPr lang="ru-RU" sz="1550" dirty="0"/>
              <a:t> </a:t>
            </a:r>
            <a:r>
              <a:rPr lang="ru-RU" sz="1550" dirty="0" err="1"/>
              <a:t>ризиків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7)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дотриманням</a:t>
            </a:r>
            <a:r>
              <a:rPr lang="ru-RU" sz="1550" dirty="0"/>
              <a:t> кодексу </a:t>
            </a:r>
            <a:r>
              <a:rPr lang="ru-RU" sz="1550" dirty="0" err="1"/>
              <a:t>поведінки</a:t>
            </a:r>
            <a:r>
              <a:rPr lang="ru-RU" sz="1550" dirty="0"/>
              <a:t> (</a:t>
            </a:r>
            <a:r>
              <a:rPr lang="ru-RU" sz="1550" dirty="0" err="1"/>
              <a:t>етики</a:t>
            </a:r>
            <a:r>
              <a:rPr lang="ru-RU" sz="1550" dirty="0"/>
              <a:t>), </a:t>
            </a:r>
            <a:r>
              <a:rPr lang="ru-RU" sz="1550" dirty="0" err="1"/>
              <a:t>політики</a:t>
            </a:r>
            <a:r>
              <a:rPr lang="ru-RU" sz="1550" dirty="0"/>
              <a:t> </a:t>
            </a:r>
            <a:r>
              <a:rPr lang="ru-RU" sz="1550" dirty="0" err="1"/>
              <a:t>запобігання</a:t>
            </a:r>
            <a:r>
              <a:rPr lang="ru-RU" sz="1550" dirty="0"/>
              <a:t>, </a:t>
            </a:r>
            <a:r>
              <a:rPr lang="ru-RU" sz="1550" dirty="0" err="1"/>
              <a:t>виявлення</a:t>
            </a:r>
            <a:r>
              <a:rPr lang="ru-RU" sz="1550" dirty="0"/>
              <a:t> та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конфліктами</a:t>
            </a:r>
            <a:r>
              <a:rPr lang="ru-RU" sz="1550" dirty="0"/>
              <a:t> </a:t>
            </a:r>
            <a:r>
              <a:rPr lang="ru-RU" sz="1550" dirty="0" err="1"/>
              <a:t>інтересів</a:t>
            </a:r>
            <a:r>
              <a:rPr lang="ru-RU" sz="1550" dirty="0"/>
              <a:t> у банку;</a:t>
            </a:r>
          </a:p>
          <a:p>
            <a:r>
              <a:rPr lang="ru-RU" sz="1550" dirty="0"/>
              <a:t>8) </a:t>
            </a:r>
            <a:r>
              <a:rPr lang="ru-RU" sz="1550" dirty="0" err="1"/>
              <a:t>запровадження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функціонуванням</a:t>
            </a:r>
            <a:r>
              <a:rPr lang="ru-RU" sz="1550" dirty="0"/>
              <a:t> </a:t>
            </a:r>
            <a:r>
              <a:rPr lang="ru-RU" sz="1550" dirty="0" err="1"/>
              <a:t>механізму</a:t>
            </a:r>
            <a:r>
              <a:rPr lang="ru-RU" sz="1550" dirty="0"/>
              <a:t> </a:t>
            </a:r>
            <a:r>
              <a:rPr lang="ru-RU" sz="1550" dirty="0" err="1"/>
              <a:t>конфіденційного</a:t>
            </a:r>
            <a:r>
              <a:rPr lang="ru-RU" sz="1550" dirty="0"/>
              <a:t> </a:t>
            </a:r>
            <a:r>
              <a:rPr lang="ru-RU" sz="1550" dirty="0" err="1"/>
              <a:t>повідомлення</a:t>
            </a:r>
            <a:r>
              <a:rPr lang="ru-RU" sz="1550" dirty="0"/>
              <a:t> про </a:t>
            </a:r>
            <a:r>
              <a:rPr lang="ru-RU" sz="1550" dirty="0" err="1"/>
              <a:t>неприйнятну</a:t>
            </a:r>
            <a:r>
              <a:rPr lang="ru-RU" sz="1550" dirty="0"/>
              <a:t> </a:t>
            </a:r>
            <a:r>
              <a:rPr lang="ru-RU" sz="1550" dirty="0" err="1"/>
              <a:t>поведінку</a:t>
            </a:r>
            <a:r>
              <a:rPr lang="ru-RU" sz="1550" dirty="0"/>
              <a:t> у банку та </a:t>
            </a:r>
            <a:r>
              <a:rPr lang="ru-RU" sz="1550" dirty="0" err="1"/>
              <a:t>реагування</a:t>
            </a:r>
            <a:r>
              <a:rPr lang="ru-RU" sz="1550" dirty="0"/>
              <a:t> на </a:t>
            </a:r>
            <a:r>
              <a:rPr lang="ru-RU" sz="1550" dirty="0" err="1"/>
              <a:t>такі</a:t>
            </a:r>
            <a:r>
              <a:rPr lang="ru-RU" sz="1550" dirty="0"/>
              <a:t> </a:t>
            </a:r>
            <a:r>
              <a:rPr lang="ru-RU" sz="1550" dirty="0" err="1"/>
              <a:t>повідомлення</a:t>
            </a:r>
            <a:r>
              <a:rPr lang="ru-RU" sz="1550" dirty="0"/>
              <a:t>;</a:t>
            </a:r>
          </a:p>
          <a:p>
            <a:r>
              <a:rPr lang="ru-RU" sz="1550" dirty="0"/>
              <a:t>9) </a:t>
            </a:r>
            <a:r>
              <a:rPr lang="ru-RU" sz="1550" dirty="0" err="1"/>
              <a:t>визначення</a:t>
            </a:r>
            <a:r>
              <a:rPr lang="ru-RU" sz="1550" dirty="0"/>
              <a:t> </a:t>
            </a:r>
            <a:r>
              <a:rPr lang="ru-RU" sz="1550" dirty="0" err="1"/>
              <a:t>джерел</a:t>
            </a:r>
            <a:r>
              <a:rPr lang="ru-RU" sz="1550" dirty="0"/>
              <a:t> </a:t>
            </a:r>
            <a:r>
              <a:rPr lang="ru-RU" sz="1550" dirty="0" err="1"/>
              <a:t>капіталізації</a:t>
            </a:r>
            <a:r>
              <a:rPr lang="ru-RU" sz="1550" dirty="0"/>
              <a:t> та </a:t>
            </a:r>
            <a:r>
              <a:rPr lang="ru-RU" sz="1550" dirty="0" err="1"/>
              <a:t>іншого</a:t>
            </a:r>
            <a:r>
              <a:rPr lang="ru-RU" sz="1550" dirty="0"/>
              <a:t> </a:t>
            </a:r>
            <a:r>
              <a:rPr lang="ru-RU" sz="1550" dirty="0" err="1"/>
              <a:t>фінансування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10) </a:t>
            </a:r>
            <a:r>
              <a:rPr lang="ru-RU" sz="1550" dirty="0" err="1"/>
              <a:t>визначення</a:t>
            </a:r>
            <a:r>
              <a:rPr lang="ru-RU" sz="1550" dirty="0"/>
              <a:t> </a:t>
            </a:r>
            <a:r>
              <a:rPr lang="ru-RU" sz="1550" dirty="0" err="1"/>
              <a:t>кредитної</a:t>
            </a:r>
            <a:r>
              <a:rPr lang="ru-RU" sz="1550" dirty="0"/>
              <a:t> </a:t>
            </a:r>
            <a:r>
              <a:rPr lang="ru-RU" sz="1550" dirty="0" err="1"/>
              <a:t>політики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11) </a:t>
            </a:r>
            <a:r>
              <a:rPr lang="ru-RU" sz="1550" dirty="0" err="1"/>
              <a:t>затвердження</a:t>
            </a:r>
            <a:r>
              <a:rPr lang="ru-RU" sz="1550" dirty="0"/>
              <a:t> </a:t>
            </a:r>
            <a:r>
              <a:rPr lang="ru-RU" sz="1550" dirty="0" err="1"/>
              <a:t>організаційної</a:t>
            </a:r>
            <a:r>
              <a:rPr lang="ru-RU" sz="1550" dirty="0"/>
              <a:t> </a:t>
            </a:r>
            <a:r>
              <a:rPr lang="ru-RU" sz="1550" dirty="0" err="1"/>
              <a:t>структури</a:t>
            </a:r>
            <a:r>
              <a:rPr lang="ru-RU" sz="1550" dirty="0"/>
              <a:t> банку, а </a:t>
            </a:r>
            <a:r>
              <a:rPr lang="ru-RU" sz="1550" dirty="0" err="1"/>
              <a:t>також</a:t>
            </a:r>
            <a:r>
              <a:rPr lang="ru-RU" sz="1550" dirty="0"/>
              <a:t> </a:t>
            </a:r>
            <a:r>
              <a:rPr lang="ru-RU" sz="1550" dirty="0" err="1"/>
              <a:t>структури</a:t>
            </a:r>
            <a:r>
              <a:rPr lang="ru-RU" sz="1550" dirty="0"/>
              <a:t> </a:t>
            </a:r>
            <a:r>
              <a:rPr lang="ru-RU" sz="1550" dirty="0" err="1"/>
              <a:t>підрозділів</a:t>
            </a:r>
            <a:r>
              <a:rPr lang="ru-RU" sz="1550" dirty="0"/>
              <a:t> з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контролю за </a:t>
            </a:r>
            <a:r>
              <a:rPr lang="ru-RU" sz="1550" dirty="0" err="1"/>
              <a:t>дотриманням</a:t>
            </a:r>
            <a:r>
              <a:rPr lang="ru-RU" sz="1550" dirty="0"/>
              <a:t> норм (</a:t>
            </a:r>
            <a:r>
              <a:rPr lang="ru-RU" sz="1550" dirty="0" err="1"/>
              <a:t>комплаєнс</a:t>
            </a:r>
            <a:r>
              <a:rPr lang="ru-RU" sz="1550" dirty="0"/>
              <a:t>),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</a:t>
            </a:r>
            <a:r>
              <a:rPr lang="ru-RU" sz="1550" dirty="0" smtClean="0"/>
              <a:t>;</a:t>
            </a:r>
            <a:endParaRPr lang="ru-RU" sz="1550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Autofit/>
          </a:bodyPr>
          <a:lstStyle/>
          <a:p>
            <a:r>
              <a:rPr lang="ru-RU" sz="1650" dirty="0"/>
              <a:t>12) </a:t>
            </a:r>
            <a:r>
              <a:rPr lang="ru-RU" sz="1650" dirty="0" err="1"/>
              <a:t>затвердження</a:t>
            </a:r>
            <a:r>
              <a:rPr lang="ru-RU" sz="1650" dirty="0"/>
              <a:t> </a:t>
            </a:r>
            <a:r>
              <a:rPr lang="ru-RU" sz="1650" dirty="0" err="1"/>
              <a:t>внутрішніх</a:t>
            </a:r>
            <a:r>
              <a:rPr lang="ru-RU" sz="1650" dirty="0"/>
              <a:t> </a:t>
            </a:r>
            <a:r>
              <a:rPr lang="ru-RU" sz="1650" dirty="0" err="1"/>
              <a:t>положень</a:t>
            </a:r>
            <a:r>
              <a:rPr lang="ru-RU" sz="1650" dirty="0"/>
              <a:t> про </a:t>
            </a:r>
            <a:r>
              <a:rPr lang="ru-RU" sz="1650" dirty="0" err="1"/>
              <a:t>правління</a:t>
            </a:r>
            <a:r>
              <a:rPr lang="ru-RU" sz="1650" dirty="0"/>
              <a:t> банку, про </a:t>
            </a:r>
            <a:r>
              <a:rPr lang="ru-RU" sz="1650" dirty="0" err="1"/>
              <a:t>комітети</a:t>
            </a:r>
            <a:r>
              <a:rPr lang="ru-RU" sz="1650" dirty="0"/>
              <a:t> ради банку, про </a:t>
            </a:r>
            <a:r>
              <a:rPr lang="ru-RU" sz="1650" dirty="0" err="1"/>
              <a:t>структурні</a:t>
            </a:r>
            <a:r>
              <a:rPr lang="ru-RU" sz="1650" dirty="0"/>
              <a:t> </a:t>
            </a:r>
            <a:r>
              <a:rPr lang="ru-RU" sz="1650" dirty="0" err="1"/>
              <a:t>підрозділи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аудиту, про </a:t>
            </a:r>
            <a:r>
              <a:rPr lang="ru-RU" sz="1650" dirty="0" err="1"/>
              <a:t>інші</a:t>
            </a:r>
            <a:r>
              <a:rPr lang="ru-RU" sz="1650" dirty="0"/>
              <a:t> </a:t>
            </a:r>
            <a:r>
              <a:rPr lang="ru-RU" sz="1650" dirty="0" err="1"/>
              <a:t>структурні</a:t>
            </a:r>
            <a:r>
              <a:rPr lang="ru-RU" sz="1650" dirty="0"/>
              <a:t> </a:t>
            </a:r>
            <a:r>
              <a:rPr lang="ru-RU" sz="1650" dirty="0" err="1"/>
              <a:t>підрозділи</a:t>
            </a:r>
            <a:r>
              <a:rPr lang="ru-RU" sz="1650" dirty="0"/>
              <a:t>, </a:t>
            </a:r>
            <a:r>
              <a:rPr lang="ru-RU" sz="1650" dirty="0" err="1"/>
              <a:t>підпорядковані</a:t>
            </a:r>
            <a:r>
              <a:rPr lang="ru-RU" sz="1650" dirty="0"/>
              <a:t> </a:t>
            </a:r>
            <a:r>
              <a:rPr lang="ru-RU" sz="1650" dirty="0" err="1"/>
              <a:t>безпосередньо</a:t>
            </a:r>
            <a:r>
              <a:rPr lang="ru-RU" sz="1650" dirty="0"/>
              <a:t> </a:t>
            </a:r>
            <a:r>
              <a:rPr lang="ru-RU" sz="1650" dirty="0" err="1"/>
              <a:t>раді</a:t>
            </a:r>
            <a:r>
              <a:rPr lang="ru-RU" sz="1650" dirty="0"/>
              <a:t> банку, </a:t>
            </a:r>
            <a:r>
              <a:rPr lang="ru-RU" sz="1650" dirty="0" err="1"/>
              <a:t>які</a:t>
            </a:r>
            <a:r>
              <a:rPr lang="ru-RU" sz="1650" dirty="0"/>
              <a:t>, </a:t>
            </a:r>
            <a:r>
              <a:rPr lang="ru-RU" sz="1650" dirty="0" err="1"/>
              <a:t>зокрема</a:t>
            </a:r>
            <a:r>
              <a:rPr lang="ru-RU" sz="1650" dirty="0"/>
              <a:t>, </a:t>
            </a:r>
            <a:r>
              <a:rPr lang="ru-RU" sz="1650" dirty="0" err="1"/>
              <a:t>повинні</a:t>
            </a:r>
            <a:r>
              <a:rPr lang="ru-RU" sz="1650" dirty="0"/>
              <a:t> </a:t>
            </a:r>
            <a:r>
              <a:rPr lang="ru-RU" sz="1650" dirty="0" err="1"/>
              <a:t>включати</a:t>
            </a:r>
            <a:r>
              <a:rPr lang="ru-RU" sz="1650" dirty="0"/>
              <a:t> порядок </a:t>
            </a:r>
            <a:r>
              <a:rPr lang="ru-RU" sz="1650" dirty="0" err="1"/>
              <a:t>звітування</a:t>
            </a:r>
            <a:r>
              <a:rPr lang="ru-RU" sz="1650" dirty="0"/>
              <a:t> перед радою банку;</a:t>
            </a:r>
          </a:p>
          <a:p>
            <a:r>
              <a:rPr lang="ru-RU" sz="1650" dirty="0"/>
              <a:t>13) </a:t>
            </a:r>
            <a:r>
              <a:rPr lang="ru-RU" sz="1650" dirty="0" err="1"/>
              <a:t>призначення</a:t>
            </a:r>
            <a:r>
              <a:rPr lang="ru-RU" sz="1650" dirty="0"/>
              <a:t> та </a:t>
            </a:r>
            <a:r>
              <a:rPr lang="ru-RU" sz="1650" dirty="0" err="1"/>
              <a:t>припинення</a:t>
            </a:r>
            <a:r>
              <a:rPr lang="ru-RU" sz="1650" dirty="0"/>
              <a:t> </a:t>
            </a:r>
            <a:r>
              <a:rPr lang="ru-RU" sz="1650" dirty="0" err="1"/>
              <a:t>повноважень</a:t>
            </a:r>
            <a:r>
              <a:rPr lang="ru-RU" sz="1650" dirty="0"/>
              <a:t> </a:t>
            </a:r>
            <a:r>
              <a:rPr lang="ru-RU" sz="1650" dirty="0" err="1"/>
              <a:t>голови</a:t>
            </a:r>
            <a:r>
              <a:rPr lang="ru-RU" sz="1650" dirty="0"/>
              <a:t> та </a:t>
            </a:r>
            <a:r>
              <a:rPr lang="ru-RU" sz="1650" dirty="0" err="1"/>
              <a:t>членів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</a:t>
            </a:r>
            <a:r>
              <a:rPr lang="ru-RU" sz="1650" dirty="0" err="1"/>
              <a:t>призначення</a:t>
            </a:r>
            <a:r>
              <a:rPr lang="ru-RU" sz="1650" dirty="0"/>
              <a:t> та </a:t>
            </a:r>
            <a:r>
              <a:rPr lang="ru-RU" sz="1650" dirty="0" err="1"/>
              <a:t>звільнення</a:t>
            </a:r>
            <a:r>
              <a:rPr lang="ru-RU" sz="1650" dirty="0"/>
              <a:t> головного </a:t>
            </a:r>
            <a:r>
              <a:rPr lang="ru-RU" sz="1650" dirty="0" err="1"/>
              <a:t>ризик</a:t>
            </a:r>
            <a:r>
              <a:rPr lang="ru-RU" sz="1650" dirty="0"/>
              <a:t>-менеджера, головного </a:t>
            </a:r>
            <a:r>
              <a:rPr lang="ru-RU" sz="1650" dirty="0" err="1"/>
              <a:t>комплаєнс</a:t>
            </a:r>
            <a:r>
              <a:rPr lang="ru-RU" sz="1650" dirty="0"/>
              <a:t>-менеджера, </a:t>
            </a:r>
            <a:r>
              <a:rPr lang="ru-RU" sz="1650" dirty="0" err="1"/>
              <a:t>керівника</a:t>
            </a:r>
            <a:r>
              <a:rPr lang="ru-RU" sz="1650" dirty="0"/>
              <a:t> </a:t>
            </a:r>
            <a:r>
              <a:rPr lang="ru-RU" sz="1650" dirty="0" err="1"/>
              <a:t>підрозділу</a:t>
            </a:r>
            <a:r>
              <a:rPr lang="ru-RU" sz="1650" dirty="0"/>
              <a:t>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аудиту;</a:t>
            </a:r>
          </a:p>
          <a:p>
            <a:r>
              <a:rPr lang="ru-RU" sz="1650" dirty="0"/>
              <a:t>14) </a:t>
            </a:r>
            <a:r>
              <a:rPr lang="ru-RU" sz="1650" dirty="0" err="1"/>
              <a:t>здійснення</a:t>
            </a:r>
            <a:r>
              <a:rPr lang="ru-RU" sz="1650" dirty="0"/>
              <a:t> контролю за </a:t>
            </a:r>
            <a:r>
              <a:rPr lang="ru-RU" sz="1650" dirty="0" err="1"/>
              <a:t>діяльністю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та </a:t>
            </a:r>
            <a:r>
              <a:rPr lang="ru-RU" sz="1650" dirty="0" err="1"/>
              <a:t>внесення</a:t>
            </a:r>
            <a:r>
              <a:rPr lang="ru-RU" sz="1650" dirty="0"/>
              <a:t> </a:t>
            </a:r>
            <a:r>
              <a:rPr lang="ru-RU" sz="1650" dirty="0" err="1"/>
              <a:t>рекомендацій</a:t>
            </a:r>
            <a:r>
              <a:rPr lang="ru-RU" sz="1650" dirty="0"/>
              <a:t> </a:t>
            </a:r>
            <a:r>
              <a:rPr lang="ru-RU" sz="1650" dirty="0" err="1"/>
              <a:t>щодо</a:t>
            </a:r>
            <a:r>
              <a:rPr lang="ru-RU" sz="1650" dirty="0"/>
              <a:t> </a:t>
            </a:r>
            <a:r>
              <a:rPr lang="ru-RU" sz="1650" dirty="0" err="1"/>
              <a:t>її</a:t>
            </a:r>
            <a:r>
              <a:rPr lang="ru-RU" sz="1650" dirty="0"/>
              <a:t> </a:t>
            </a:r>
            <a:r>
              <a:rPr lang="ru-RU" sz="1650" dirty="0" err="1"/>
              <a:t>вдосконалення</a:t>
            </a:r>
            <a:r>
              <a:rPr lang="ru-RU" sz="1650" dirty="0"/>
              <a:t>;</a:t>
            </a:r>
          </a:p>
          <a:p>
            <a:r>
              <a:rPr lang="ru-RU" sz="1650" dirty="0"/>
              <a:t>15) </a:t>
            </a:r>
            <a:r>
              <a:rPr lang="ru-RU" sz="1650" dirty="0" err="1"/>
              <a:t>здійснення</a:t>
            </a:r>
            <a:r>
              <a:rPr lang="ru-RU" sz="1650" dirty="0"/>
              <a:t> </a:t>
            </a:r>
            <a:r>
              <a:rPr lang="ru-RU" sz="1650" dirty="0" err="1"/>
              <a:t>щорічної</a:t>
            </a:r>
            <a:r>
              <a:rPr lang="ru-RU" sz="1650" dirty="0"/>
              <a:t>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ефективності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загалом</a:t>
            </a:r>
            <a:r>
              <a:rPr lang="ru-RU" sz="1650" dirty="0"/>
              <a:t> та кожного члена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зокрема</a:t>
            </a:r>
            <a:r>
              <a:rPr lang="ru-RU" sz="1650" dirty="0"/>
              <a:t>,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аудиту,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відповідності</a:t>
            </a:r>
            <a:r>
              <a:rPr lang="ru-RU" sz="1650" dirty="0"/>
              <a:t> </a:t>
            </a:r>
            <a:r>
              <a:rPr lang="ru-RU" sz="1650" dirty="0" err="1"/>
              <a:t>членів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головного </a:t>
            </a:r>
            <a:r>
              <a:rPr lang="ru-RU" sz="1650" dirty="0" err="1"/>
              <a:t>ризик</a:t>
            </a:r>
            <a:r>
              <a:rPr lang="ru-RU" sz="1650" dirty="0"/>
              <a:t>-менеджера, головного </a:t>
            </a:r>
            <a:r>
              <a:rPr lang="ru-RU" sz="1650" dirty="0" err="1"/>
              <a:t>комплаєнс</a:t>
            </a:r>
            <a:r>
              <a:rPr lang="ru-RU" sz="1650" dirty="0"/>
              <a:t>-менеджера, </a:t>
            </a:r>
            <a:r>
              <a:rPr lang="ru-RU" sz="1650" dirty="0" err="1"/>
              <a:t>керівника</a:t>
            </a:r>
            <a:r>
              <a:rPr lang="ru-RU" sz="1650" dirty="0"/>
              <a:t> </a:t>
            </a:r>
            <a:r>
              <a:rPr lang="ru-RU" sz="1650" dirty="0" err="1"/>
              <a:t>підрозділу</a:t>
            </a:r>
            <a:r>
              <a:rPr lang="ru-RU" sz="1650" dirty="0"/>
              <a:t>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</a:t>
            </a:r>
            <a:r>
              <a:rPr lang="ru-RU" sz="1650" dirty="0" err="1"/>
              <a:t>кваліфікаційним</a:t>
            </a:r>
            <a:r>
              <a:rPr lang="ru-RU" sz="1650" dirty="0"/>
              <a:t> </a:t>
            </a:r>
            <a:r>
              <a:rPr lang="ru-RU" sz="1650" dirty="0" err="1"/>
              <a:t>вимогам</a:t>
            </a:r>
            <a:r>
              <a:rPr lang="ru-RU" sz="1650" dirty="0"/>
              <a:t>,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відповідності</a:t>
            </a:r>
            <a:r>
              <a:rPr lang="ru-RU" sz="1650" dirty="0"/>
              <a:t> </a:t>
            </a:r>
            <a:r>
              <a:rPr lang="ru-RU" sz="1650" dirty="0" err="1"/>
              <a:t>колективної</a:t>
            </a:r>
            <a:r>
              <a:rPr lang="ru-RU" sz="1650" dirty="0"/>
              <a:t> </a:t>
            </a:r>
            <a:r>
              <a:rPr lang="ru-RU" sz="1650" dirty="0" err="1"/>
              <a:t>придатності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розміру</a:t>
            </a:r>
            <a:r>
              <a:rPr lang="ru-RU" sz="1650" dirty="0"/>
              <a:t> банку, </a:t>
            </a:r>
            <a:r>
              <a:rPr lang="ru-RU" sz="1650" dirty="0" err="1"/>
              <a:t>складності</a:t>
            </a:r>
            <a:r>
              <a:rPr lang="ru-RU" sz="1650" dirty="0"/>
              <a:t>, </a:t>
            </a:r>
            <a:r>
              <a:rPr lang="ru-RU" sz="1650" dirty="0" err="1"/>
              <a:t>обсягам</a:t>
            </a:r>
            <a:r>
              <a:rPr lang="ru-RU" sz="1650" dirty="0"/>
              <a:t>, видам, характеру </a:t>
            </a:r>
            <a:r>
              <a:rPr lang="ru-RU" sz="1650" dirty="0" err="1"/>
              <a:t>здійснюваних</a:t>
            </a:r>
            <a:r>
              <a:rPr lang="ru-RU" sz="1650" dirty="0"/>
              <a:t> банком </a:t>
            </a:r>
            <a:r>
              <a:rPr lang="ru-RU" sz="1650" dirty="0" err="1"/>
              <a:t>операцій</a:t>
            </a:r>
            <a:r>
              <a:rPr lang="ru-RU" sz="1650" dirty="0"/>
              <a:t>, </a:t>
            </a:r>
            <a:r>
              <a:rPr lang="ru-RU" sz="1650" dirty="0" err="1"/>
              <a:t>організаційній</a:t>
            </a:r>
            <a:r>
              <a:rPr lang="ru-RU" sz="1650" dirty="0"/>
              <a:t> </a:t>
            </a:r>
            <a:r>
              <a:rPr lang="ru-RU" sz="1650" dirty="0" err="1"/>
              <a:t>структурі</a:t>
            </a:r>
            <a:r>
              <a:rPr lang="ru-RU" sz="1650" dirty="0"/>
              <a:t> та </a:t>
            </a:r>
            <a:r>
              <a:rPr lang="ru-RU" sz="1650" dirty="0" err="1"/>
              <a:t>профілю</a:t>
            </a:r>
            <a:r>
              <a:rPr lang="ru-RU" sz="1650" dirty="0"/>
              <a:t> </a:t>
            </a:r>
            <a:r>
              <a:rPr lang="ru-RU" sz="1650" dirty="0" err="1"/>
              <a:t>ризику</a:t>
            </a:r>
            <a:r>
              <a:rPr lang="ru-RU" sz="1650" dirty="0"/>
              <a:t> банку з </a:t>
            </a:r>
            <a:r>
              <a:rPr lang="ru-RU" sz="1650" dirty="0" err="1"/>
              <a:t>урахуванням</a:t>
            </a:r>
            <a:r>
              <a:rPr lang="ru-RU" sz="1650" dirty="0"/>
              <a:t> </a:t>
            </a:r>
            <a:r>
              <a:rPr lang="ru-RU" sz="1650" dirty="0" err="1"/>
              <a:t>особливостей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банку як системно </a:t>
            </a:r>
            <a:r>
              <a:rPr lang="ru-RU" sz="1650" dirty="0" err="1"/>
              <a:t>важливого</a:t>
            </a:r>
            <a:r>
              <a:rPr lang="ru-RU" sz="1650" dirty="0"/>
              <a:t> (за </a:t>
            </a:r>
            <a:r>
              <a:rPr lang="ru-RU" sz="1650" dirty="0" err="1"/>
              <a:t>наявності</a:t>
            </a:r>
            <a:r>
              <a:rPr lang="ru-RU" sz="1650" dirty="0"/>
              <a:t> такого статусу) та/</a:t>
            </a:r>
            <a:r>
              <a:rPr lang="ru-RU" sz="1650" dirty="0" err="1"/>
              <a:t>або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банківської</a:t>
            </a:r>
            <a:r>
              <a:rPr lang="ru-RU" sz="1650" dirty="0"/>
              <a:t> </a:t>
            </a:r>
            <a:r>
              <a:rPr lang="ru-RU" sz="1650" dirty="0" err="1"/>
              <a:t>групи</a:t>
            </a:r>
            <a:r>
              <a:rPr lang="ru-RU" sz="1650" dirty="0"/>
              <a:t>, до складу </a:t>
            </a:r>
            <a:r>
              <a:rPr lang="ru-RU" sz="1650" dirty="0" err="1"/>
              <a:t>якої</a:t>
            </a:r>
            <a:r>
              <a:rPr lang="ru-RU" sz="1650" dirty="0"/>
              <a:t> входить банк, а </a:t>
            </a:r>
            <a:r>
              <a:rPr lang="ru-RU" sz="1650" dirty="0" err="1"/>
              <a:t>також</a:t>
            </a:r>
            <a:r>
              <a:rPr lang="ru-RU" sz="1650" dirty="0"/>
              <a:t> </a:t>
            </a:r>
            <a:r>
              <a:rPr lang="ru-RU" sz="1650" dirty="0" err="1"/>
              <a:t>вжиття</a:t>
            </a:r>
            <a:r>
              <a:rPr lang="ru-RU" sz="1650" dirty="0"/>
              <a:t> </a:t>
            </a:r>
            <a:r>
              <a:rPr lang="ru-RU" sz="1650" dirty="0" err="1"/>
              <a:t>заходів</a:t>
            </a:r>
            <a:r>
              <a:rPr lang="ru-RU" sz="1650" dirty="0"/>
              <a:t> з </a:t>
            </a:r>
            <a:r>
              <a:rPr lang="ru-RU" sz="1650" dirty="0" err="1"/>
              <a:t>удосконалення</a:t>
            </a:r>
            <a:r>
              <a:rPr lang="ru-RU" sz="1650" dirty="0"/>
              <a:t> </a:t>
            </a:r>
            <a:r>
              <a:rPr lang="ru-RU" sz="1650" dirty="0" err="1"/>
              <a:t>механізмів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та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за результатами </a:t>
            </a:r>
            <a:r>
              <a:rPr lang="ru-RU" sz="1650" dirty="0" err="1"/>
              <a:t>такої</a:t>
            </a:r>
            <a:r>
              <a:rPr lang="ru-RU" sz="1650" dirty="0"/>
              <a:t> </a:t>
            </a:r>
            <a:r>
              <a:rPr lang="ru-RU" sz="1650" dirty="0" err="1"/>
              <a:t>оцінки</a:t>
            </a:r>
            <a:r>
              <a:rPr lang="ru-RU" sz="1650" dirty="0" smtClean="0"/>
              <a:t>;</a:t>
            </a:r>
            <a:endParaRPr lang="ru-RU" sz="1650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16) </a:t>
            </a:r>
            <a:r>
              <a:rPr lang="ru-RU" dirty="0" err="1"/>
              <a:t>визначення</a:t>
            </a:r>
            <a:r>
              <a:rPr lang="ru-RU" dirty="0"/>
              <a:t> порядку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аудиту;</a:t>
            </a:r>
          </a:p>
          <a:p>
            <a:r>
              <a:rPr lang="ru-RU" dirty="0"/>
              <a:t>17)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аудиторської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аудиту, у тому </a:t>
            </a:r>
            <a:r>
              <a:rPr lang="ru-RU" dirty="0" err="1"/>
              <a:t>числі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аудиторської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затвердження</a:t>
            </a:r>
            <a:r>
              <a:rPr lang="ru-RU" dirty="0"/>
              <a:t> умов договору,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з </a:t>
            </a:r>
            <a:r>
              <a:rPr lang="ru-RU" dirty="0" err="1"/>
              <a:t>аудиторською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оплати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/>
              <a:t>18)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 банку та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</a:t>
            </a:r>
            <a:r>
              <a:rPr lang="ru-RU" dirty="0" err="1"/>
              <a:t>зборам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аудиту;</a:t>
            </a:r>
          </a:p>
          <a:p>
            <a:r>
              <a:rPr lang="ru-RU" dirty="0"/>
              <a:t>19) контроль за </a:t>
            </a:r>
            <a:r>
              <a:rPr lang="ru-RU" dirty="0" err="1"/>
              <a:t>усуненням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/>
              <a:t>,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банку, </a:t>
            </a:r>
            <a:r>
              <a:rPr lang="ru-RU" dirty="0" err="1"/>
              <a:t>підрозділом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та </a:t>
            </a:r>
            <a:r>
              <a:rPr lang="ru-RU" dirty="0" err="1"/>
              <a:t>аудиторською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 за результатами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аудиту;</a:t>
            </a:r>
          </a:p>
          <a:p>
            <a:r>
              <a:rPr lang="ru-RU" dirty="0"/>
              <a:t>20)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філій</a:t>
            </a:r>
            <a:r>
              <a:rPr lang="ru-RU" dirty="0"/>
              <a:t> і </a:t>
            </a:r>
            <a:r>
              <a:rPr lang="ru-RU" dirty="0" err="1"/>
              <a:t>представництв</a:t>
            </a:r>
            <a:r>
              <a:rPr lang="ru-RU" dirty="0"/>
              <a:t> банку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держав,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статутів</a:t>
            </a:r>
            <a:r>
              <a:rPr lang="ru-RU" dirty="0"/>
              <a:t> і </a:t>
            </a:r>
            <a:r>
              <a:rPr lang="ru-RU" dirty="0" err="1"/>
              <a:t>положень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банку в </a:t>
            </a:r>
            <a:r>
              <a:rPr lang="ru-RU" dirty="0" err="1"/>
              <a:t>юридичних</a:t>
            </a:r>
            <a:r>
              <a:rPr lang="ru-RU" dirty="0"/>
              <a:t> особах, </a:t>
            </a:r>
            <a:r>
              <a:rPr lang="ru-RU" dirty="0" err="1"/>
              <a:t>що</a:t>
            </a:r>
            <a:r>
              <a:rPr lang="ru-RU" dirty="0"/>
              <a:t> становить 10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;</a:t>
            </a:r>
          </a:p>
          <a:p>
            <a:r>
              <a:rPr lang="ru-RU" dirty="0"/>
              <a:t>21) </a:t>
            </a:r>
            <a:r>
              <a:rPr lang="ru-RU" dirty="0" err="1"/>
              <a:t>затвердження</a:t>
            </a:r>
            <a:r>
              <a:rPr lang="ru-RU" dirty="0"/>
              <a:t> умов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(</a:t>
            </a:r>
            <a:r>
              <a:rPr lang="ru-RU" dirty="0" err="1"/>
              <a:t>контрактів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з членами </a:t>
            </a:r>
            <a:r>
              <a:rPr lang="ru-RU" dirty="0" err="1"/>
              <a:t>правління</a:t>
            </a:r>
            <a:r>
              <a:rPr lang="ru-RU" dirty="0"/>
              <a:t> банку, </a:t>
            </a:r>
            <a:r>
              <a:rPr lang="ru-RU" dirty="0" err="1"/>
              <a:t>керівником</a:t>
            </a:r>
            <a:r>
              <a:rPr lang="ru-RU" dirty="0"/>
              <a:t> та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-менеджером,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комплаєнс</a:t>
            </a:r>
            <a:r>
              <a:rPr lang="ru-RU" dirty="0"/>
              <a:t>-менеджером,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22) контроль за </a:t>
            </a:r>
            <a:r>
              <a:rPr lang="ru-RU" dirty="0" err="1"/>
              <a:t>своєчасністю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(</a:t>
            </a:r>
            <a:r>
              <a:rPr lang="ru-RU" dirty="0" err="1"/>
              <a:t>опублікування</a:t>
            </a:r>
            <a:r>
              <a:rPr lang="ru-RU" dirty="0"/>
              <a:t>) банком </a:t>
            </a:r>
            <a:r>
              <a:rPr lang="ru-RU" dirty="0" err="1"/>
              <a:t>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23) </a:t>
            </a:r>
            <a:r>
              <a:rPr lang="ru-RU" dirty="0" err="1"/>
              <a:t>затвердження</a:t>
            </a:r>
            <a:r>
              <a:rPr lang="ru-RU" dirty="0"/>
              <a:t> та контроль за </a:t>
            </a:r>
            <a:r>
              <a:rPr lang="ru-RU" dirty="0" err="1"/>
              <a:t>дотриманням</a:t>
            </a:r>
            <a:r>
              <a:rPr lang="ru-RU" dirty="0"/>
              <a:t> порядку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пов’язаними</a:t>
            </a:r>
            <a:r>
              <a:rPr lang="ru-RU" dirty="0"/>
              <a:t> з банком особами, </a:t>
            </a:r>
            <a:r>
              <a:rPr lang="ru-RU" dirty="0" err="1"/>
              <a:t>який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та контролю за </a:t>
            </a:r>
            <a:r>
              <a:rPr lang="ru-RU" dirty="0" err="1"/>
              <a:t>операціями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пов’язаними</a:t>
            </a:r>
            <a:r>
              <a:rPr lang="ru-RU" dirty="0"/>
              <a:t> з банком особами;</a:t>
            </a:r>
          </a:p>
          <a:p>
            <a:r>
              <a:rPr lang="ru-RU" dirty="0"/>
              <a:t>24)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 в банку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реалізацією</a:t>
            </a:r>
            <a:r>
              <a:rPr lang="ru-RU" dirty="0"/>
              <a:t>;</a:t>
            </a:r>
          </a:p>
          <a:p>
            <a:r>
              <a:rPr lang="ru-RU" dirty="0"/>
              <a:t>25)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ради банку </a:t>
            </a:r>
            <a:r>
              <a:rPr lang="ru-RU" dirty="0" err="1"/>
              <a:t>загалом</a:t>
            </a:r>
            <a:r>
              <a:rPr lang="ru-RU" dirty="0"/>
              <a:t> та кожного члена ради банку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комітетів</a:t>
            </a:r>
            <a:r>
              <a:rPr lang="ru-RU" dirty="0"/>
              <a:t> ради банку,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придатності</a:t>
            </a:r>
            <a:r>
              <a:rPr lang="ru-RU" dirty="0"/>
              <a:t> ради банку </a:t>
            </a:r>
            <a:r>
              <a:rPr lang="ru-RU" dirty="0" err="1"/>
              <a:t>розміру</a:t>
            </a:r>
            <a:r>
              <a:rPr lang="ru-RU" dirty="0"/>
              <a:t> банку, </a:t>
            </a:r>
            <a:r>
              <a:rPr lang="ru-RU" dirty="0" err="1"/>
              <a:t>складності</a:t>
            </a:r>
            <a:r>
              <a:rPr lang="ru-RU" dirty="0"/>
              <a:t>, </a:t>
            </a:r>
            <a:r>
              <a:rPr lang="ru-RU" dirty="0" err="1"/>
              <a:t>обсягам</a:t>
            </a:r>
            <a:r>
              <a:rPr lang="ru-RU" dirty="0"/>
              <a:t>, видам, характеру </a:t>
            </a:r>
            <a:r>
              <a:rPr lang="ru-RU" dirty="0" err="1"/>
              <a:t>здійснюваних</a:t>
            </a:r>
            <a:r>
              <a:rPr lang="ru-RU" dirty="0"/>
              <a:t> банком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організаційній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та </a:t>
            </a:r>
            <a:r>
              <a:rPr lang="ru-RU" dirty="0" err="1"/>
              <a:t>профілю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як системно </a:t>
            </a:r>
            <a:r>
              <a:rPr lang="ru-RU" dirty="0" err="1"/>
              <a:t>важливого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такого статусу)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банк,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ради банку за результатами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;</a:t>
            </a:r>
          </a:p>
          <a:p>
            <a:r>
              <a:rPr lang="ru-RU" dirty="0"/>
              <a:t>26)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, </a:t>
            </a:r>
            <a:r>
              <a:rPr lang="ru-RU" dirty="0" err="1"/>
              <a:t>віднесених</a:t>
            </a:r>
            <a:r>
              <a:rPr lang="ru-RU" dirty="0"/>
              <a:t> 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 </a:t>
            </a:r>
            <a:r>
              <a:rPr lang="ru-RU" u="sng" dirty="0">
                <a:hlinkClick r:id="rId2"/>
              </a:rPr>
              <a:t>Законом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акціонерні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" </a:t>
            </a:r>
            <a:r>
              <a:rPr lang="ru-RU" dirty="0" err="1"/>
              <a:t>або</a:t>
            </a:r>
            <a:r>
              <a:rPr lang="ru-RU" dirty="0"/>
              <a:t> статутом банку</a:t>
            </a:r>
            <a:r>
              <a:rPr lang="ru-RU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Рада системно </a:t>
            </a:r>
            <a:r>
              <a:rPr lang="ru-RU" dirty="0" err="1"/>
              <a:t>важливого</a:t>
            </a:r>
            <a:r>
              <a:rPr lang="ru-RU" dirty="0"/>
              <a:t> банку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: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аудиту (</a:t>
            </a:r>
            <a:r>
              <a:rPr lang="ru-RU" dirty="0" err="1"/>
              <a:t>аудиторський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);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винагород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Правління</a:t>
            </a:r>
            <a:r>
              <a:rPr lang="ru-RU" b="1" dirty="0"/>
              <a:t> </a:t>
            </a:r>
            <a:r>
              <a:rPr lang="ru-RU" b="1" dirty="0" smtClean="0"/>
              <a:t>банку</a:t>
            </a:r>
          </a:p>
          <a:p>
            <a:pPr marL="0" indent="0">
              <a:buNone/>
            </a:pP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очолює</a:t>
            </a:r>
            <a:r>
              <a:rPr lang="ru-RU" dirty="0"/>
              <a:t> голова </a:t>
            </a:r>
            <a:r>
              <a:rPr lang="ru-RU" dirty="0" err="1"/>
              <a:t>правління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керує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та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представляти</a:t>
            </a:r>
            <a:r>
              <a:rPr lang="ru-RU" dirty="0"/>
              <a:t> банк без </a:t>
            </a:r>
            <a:r>
              <a:rPr lang="ru-RU" dirty="0" err="1"/>
              <a:t>доручення</a:t>
            </a:r>
            <a:r>
              <a:rPr lang="ru-RU" dirty="0"/>
              <a:t>.</a:t>
            </a:r>
          </a:p>
          <a:p>
            <a:r>
              <a:rPr lang="ru-RU" dirty="0"/>
              <a:t>Заступники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правління</a:t>
            </a:r>
            <a:r>
              <a:rPr lang="ru-RU" dirty="0"/>
              <a:t> банку за </a:t>
            </a:r>
            <a:r>
              <a:rPr lang="ru-RU" dirty="0" err="1"/>
              <a:t>посадою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Голова </a:t>
            </a:r>
            <a:r>
              <a:rPr lang="ru-RU" dirty="0" err="1"/>
              <a:t>правління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очолювати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банку.</a:t>
            </a:r>
          </a:p>
          <a:p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керівництвом</a:t>
            </a:r>
            <a:r>
              <a:rPr lang="ru-RU" dirty="0"/>
              <a:t> поточною </a:t>
            </a:r>
            <a:r>
              <a:rPr lang="ru-RU" dirty="0" err="1"/>
              <a:t>діяльністю</a:t>
            </a:r>
            <a:r>
              <a:rPr lang="ru-RU" dirty="0"/>
              <a:t> банку,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виключної</a:t>
            </a:r>
            <a:r>
              <a:rPr lang="ru-RU" dirty="0"/>
              <a:t>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та ради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538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зобов’язане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кредитний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активами та </a:t>
            </a:r>
            <a:r>
              <a:rPr lang="ru-RU" dirty="0" err="1"/>
              <a:t>пасивами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Керівниками</a:t>
            </a:r>
            <a:r>
              <a:rPr lang="ru-RU" dirty="0"/>
              <a:t> банку є голова, </a:t>
            </a:r>
            <a:r>
              <a:rPr lang="ru-RU" dirty="0" err="1"/>
              <a:t>його</a:t>
            </a:r>
            <a:r>
              <a:rPr lang="ru-RU" dirty="0"/>
              <a:t> заступники та члени ради банку, голова, </a:t>
            </a:r>
            <a:r>
              <a:rPr lang="ru-RU" dirty="0" err="1"/>
              <a:t>його</a:t>
            </a:r>
            <a:r>
              <a:rPr lang="ru-RU" dirty="0"/>
              <a:t> заступники та члени </a:t>
            </a:r>
            <a:r>
              <a:rPr lang="ru-RU" dirty="0" err="1"/>
              <a:t>правління</a:t>
            </a:r>
            <a:r>
              <a:rPr lang="ru-RU" dirty="0"/>
              <a:t> банку, </a:t>
            </a:r>
            <a:r>
              <a:rPr lang="ru-RU" dirty="0" err="1"/>
              <a:t>головний</a:t>
            </a:r>
            <a:r>
              <a:rPr lang="ru-RU" dirty="0"/>
              <a:t> бухгалтер банку</a:t>
            </a:r>
            <a:r>
              <a:rPr lang="ru-RU" dirty="0" smtClean="0"/>
              <a:t>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. </a:t>
            </a:r>
            <a:r>
              <a:rPr lang="ru-RU" dirty="0" err="1"/>
              <a:t>Кваліфікаційними</a:t>
            </a:r>
            <a:r>
              <a:rPr lang="ru-RU" dirty="0"/>
              <a:t> </a:t>
            </a:r>
            <a:r>
              <a:rPr lang="ru-RU" dirty="0" err="1"/>
              <a:t>вимогами</a:t>
            </a:r>
            <a:r>
              <a:rPr lang="ru-RU" dirty="0"/>
              <a:t> є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 smtClean="0"/>
              <a:t>придатності</a:t>
            </a:r>
            <a:r>
              <a:rPr lang="ru-RU" dirty="0" smtClean="0"/>
              <a:t>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бездоганну</a:t>
            </a:r>
            <a:r>
              <a:rPr lang="ru-RU" dirty="0"/>
              <a:t> </a:t>
            </a:r>
            <a:r>
              <a:rPr lang="ru-RU" dirty="0" err="1"/>
              <a:t>ділову</a:t>
            </a:r>
            <a:r>
              <a:rPr lang="ru-RU" dirty="0"/>
              <a:t> </a:t>
            </a:r>
            <a:r>
              <a:rPr lang="ru-RU" dirty="0" err="1"/>
              <a:t>репутацію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банку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професійного</a:t>
            </a:r>
            <a:r>
              <a:rPr lang="ru-RU" dirty="0"/>
              <a:t> та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особи,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-плану та </a:t>
            </a:r>
            <a:r>
              <a:rPr lang="ru-RU" dirty="0" err="1"/>
              <a:t>стратегії</a:t>
            </a:r>
            <a:r>
              <a:rPr lang="ru-RU" dirty="0"/>
              <a:t> банку,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функціонального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та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конкретного </a:t>
            </a:r>
            <a:r>
              <a:rPr lang="ru-RU" dirty="0" err="1"/>
              <a:t>керівника</a:t>
            </a:r>
            <a:r>
              <a:rPr lang="ru-RU" dirty="0"/>
              <a:t> банку.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Голова </a:t>
            </a:r>
            <a:r>
              <a:rPr lang="ru-RU" dirty="0" err="1"/>
              <a:t>правління</a:t>
            </a:r>
            <a:r>
              <a:rPr lang="ru-RU" dirty="0"/>
              <a:t> банку повинен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керівних</a:t>
            </a:r>
            <a:r>
              <a:rPr lang="ru-RU" dirty="0"/>
              <a:t> посадах -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Члени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ради банку, </a:t>
            </a:r>
            <a:r>
              <a:rPr lang="ru-RU" dirty="0" err="1"/>
              <a:t>включаючи</a:t>
            </a:r>
            <a:r>
              <a:rPr lang="ru-RU" dirty="0"/>
              <a:t> голову ради банку,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269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Внутрішній</a:t>
            </a:r>
            <a:r>
              <a:rPr lang="ru-RU" dirty="0"/>
              <a:t> аудит </a:t>
            </a:r>
            <a:r>
              <a:rPr lang="ru-RU" dirty="0" smtClean="0"/>
              <a:t>банку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здійснює</a:t>
            </a:r>
            <a:r>
              <a:rPr lang="ru-RU" dirty="0"/>
              <a:t> свою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практики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якими</a:t>
            </a:r>
            <a:r>
              <a:rPr lang="ru-RU" dirty="0"/>
              <a:t> є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вимоги</a:t>
            </a:r>
            <a:r>
              <a:rPr lang="ru-RU" dirty="0"/>
              <a:t>), </a:t>
            </a:r>
            <a:r>
              <a:rPr lang="ru-RU" dirty="0" err="1"/>
              <a:t>прийняті</a:t>
            </a:r>
            <a:r>
              <a:rPr lang="ru-RU" dirty="0"/>
              <a:t> Радою з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(</a:t>
            </a:r>
            <a:r>
              <a:rPr lang="en-US" dirty="0"/>
              <a:t>International Internal Audit Standards Board - IIASB) </a:t>
            </a:r>
            <a:r>
              <a:rPr lang="ru-RU" dirty="0"/>
              <a:t>та </a:t>
            </a:r>
            <a:r>
              <a:rPr lang="ru-RU" dirty="0" err="1"/>
              <a:t>схвалені</a:t>
            </a:r>
            <a:r>
              <a:rPr lang="ru-RU" dirty="0"/>
              <a:t> </a:t>
            </a:r>
            <a:r>
              <a:rPr lang="ru-RU" dirty="0" err="1"/>
              <a:t>Наглядовою</a:t>
            </a:r>
            <a:r>
              <a:rPr lang="ru-RU" dirty="0"/>
              <a:t> радою </a:t>
            </a:r>
            <a:r>
              <a:rPr lang="ru-RU" dirty="0" err="1"/>
              <a:t>професійної</a:t>
            </a:r>
            <a:r>
              <a:rPr lang="ru-RU" dirty="0"/>
              <a:t> практики (</a:t>
            </a:r>
            <a:r>
              <a:rPr lang="en-US" dirty="0"/>
              <a:t>International Professional Practices framework oversight council - IPPFOC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ru-RU" dirty="0" err="1"/>
              <a:t>Організація</a:t>
            </a:r>
            <a:r>
              <a:rPr lang="ru-RU" dirty="0"/>
              <a:t> та порядок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централізовано</a:t>
            </a:r>
            <a:r>
              <a:rPr lang="ru-RU" dirty="0"/>
              <a:t> </a:t>
            </a:r>
            <a:r>
              <a:rPr lang="ru-RU" dirty="0" err="1"/>
              <a:t>материнським</a:t>
            </a:r>
            <a:r>
              <a:rPr lang="ru-RU" dirty="0"/>
              <a:t> банком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дочірніх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. У </a:t>
            </a:r>
            <a:r>
              <a:rPr lang="ru-RU" dirty="0" err="1"/>
              <a:t>дочірніх</a:t>
            </a:r>
            <a:r>
              <a:rPr lang="ru-RU" dirty="0"/>
              <a:t> </a:t>
            </a:r>
            <a:r>
              <a:rPr lang="ru-RU" dirty="0" err="1"/>
              <a:t>компаніях</a:t>
            </a:r>
            <a:r>
              <a:rPr lang="ru-RU" dirty="0"/>
              <a:t> банку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материнського</a:t>
            </a:r>
            <a:r>
              <a:rPr lang="ru-RU" dirty="0"/>
              <a:t> банку.</a:t>
            </a:r>
          </a:p>
          <a:p>
            <a:pPr marL="0" indent="0">
              <a:buNone/>
            </a:pP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корпоративного </a:t>
            </a:r>
            <a:r>
              <a:rPr lang="ru-RU" dirty="0" err="1"/>
              <a:t>управління</a:t>
            </a:r>
            <a:r>
              <a:rPr lang="ru-RU" dirty="0"/>
              <a:t> в банку,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банку, </a:t>
            </a:r>
            <a:r>
              <a:rPr lang="ru-RU" dirty="0" err="1"/>
              <a:t>складності</a:t>
            </a:r>
            <a:r>
              <a:rPr lang="ru-RU" dirty="0"/>
              <a:t>, </a:t>
            </a:r>
            <a:r>
              <a:rPr lang="ru-RU" dirty="0" err="1"/>
              <a:t>обсягам</a:t>
            </a:r>
            <a:r>
              <a:rPr lang="ru-RU" dirty="0"/>
              <a:t>, видам, характеру </a:t>
            </a:r>
            <a:r>
              <a:rPr lang="ru-RU" dirty="0" err="1"/>
              <a:t>здійснюваних</a:t>
            </a:r>
            <a:r>
              <a:rPr lang="ru-RU" dirty="0"/>
              <a:t> банком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організаційній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та </a:t>
            </a:r>
            <a:r>
              <a:rPr lang="ru-RU" dirty="0" err="1"/>
              <a:t>профілю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як системно </a:t>
            </a:r>
            <a:r>
              <a:rPr lang="ru-RU" dirty="0" err="1"/>
              <a:t>важливого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такого статусу)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банк;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65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b="1" dirty="0"/>
              <a:t>Банк </a:t>
            </a:r>
            <a:r>
              <a:rPr lang="ru-RU" b="1" dirty="0" err="1"/>
              <a:t>має</a:t>
            </a:r>
            <a:r>
              <a:rPr lang="ru-RU" b="1" dirty="0"/>
              <a:t> право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</a:t>
            </a:r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шляхом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/>
              <a:t>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b="1" dirty="0" err="1"/>
              <a:t>професійну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на ринках </a:t>
            </a:r>
            <a:r>
              <a:rPr lang="ru-RU" b="1" dirty="0" err="1"/>
              <a:t>капіталу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видається</a:t>
            </a:r>
            <a:r>
              <a:rPr lang="ru-RU" b="1" dirty="0"/>
              <a:t> </a:t>
            </a:r>
            <a:r>
              <a:rPr lang="ru-RU" b="1" dirty="0" err="1"/>
              <a:t>Національною</a:t>
            </a:r>
            <a:r>
              <a:rPr lang="ru-RU" b="1" dirty="0"/>
              <a:t> </a:t>
            </a:r>
            <a:r>
              <a:rPr lang="ru-RU" b="1" dirty="0" err="1"/>
              <a:t>комісією</a:t>
            </a:r>
            <a:r>
              <a:rPr lang="ru-RU" b="1" dirty="0"/>
              <a:t> з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 та фондового ринку</a:t>
            </a:r>
            <a:r>
              <a:rPr lang="ru-RU" dirty="0" smtClean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та </a:t>
            </a:r>
            <a:r>
              <a:rPr lang="ru-RU" dirty="0" err="1"/>
              <a:t>юридичним</a:t>
            </a:r>
            <a:r>
              <a:rPr lang="ru-RU" dirty="0"/>
              <a:t> особам </a:t>
            </a:r>
            <a:r>
              <a:rPr lang="ru-RU" dirty="0" err="1"/>
              <a:t>послуги</a:t>
            </a:r>
            <a:r>
              <a:rPr lang="ru-RU" dirty="0"/>
              <a:t> з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валютними</a:t>
            </a:r>
            <a:r>
              <a:rPr lang="ru-RU" dirty="0"/>
              <a:t> </a:t>
            </a:r>
            <a:r>
              <a:rPr lang="ru-RU" dirty="0" err="1"/>
              <a:t>цінностями</a:t>
            </a:r>
            <a:r>
              <a:rPr lang="ru-RU" dirty="0"/>
              <a:t> у </a:t>
            </a:r>
            <a:r>
              <a:rPr lang="ru-RU" dirty="0" err="1"/>
              <a:t>готівковій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та </a:t>
            </a:r>
            <a:r>
              <a:rPr lang="ru-RU" dirty="0" err="1"/>
              <a:t>безготівковій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з </a:t>
            </a:r>
            <a:r>
              <a:rPr lang="ru-RU" dirty="0" err="1"/>
              <a:t>одночасним</a:t>
            </a:r>
            <a:r>
              <a:rPr lang="ru-RU" dirty="0"/>
              <a:t> </a:t>
            </a:r>
            <a:r>
              <a:rPr lang="ru-RU" dirty="0" err="1"/>
              <a:t>зарахуванням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на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 </a:t>
            </a:r>
            <a:r>
              <a:rPr lang="ru-RU" dirty="0" err="1">
                <a:hlinkClick r:id="rId2"/>
              </a:rPr>
              <a:t>України</a:t>
            </a:r>
            <a:r>
              <a:rPr lang="ru-RU" dirty="0"/>
              <a:t> "Про валюту і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".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74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2)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банком,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ліквідності</a:t>
            </a:r>
            <a:r>
              <a:rPr lang="ru-RU" dirty="0"/>
              <a:t>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керівниками</a:t>
            </a:r>
            <a:r>
              <a:rPr lang="ru-RU" dirty="0"/>
              <a:t> та </a:t>
            </a:r>
            <a:r>
              <a:rPr lang="ru-RU" dirty="0" err="1"/>
              <a:t>працівниками</a:t>
            </a:r>
            <a:r>
              <a:rPr lang="ru-RU" dirty="0"/>
              <a:t> банку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банку;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інформаційно-технічне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і </a:t>
            </a:r>
            <a:r>
              <a:rPr lang="ru-RU" dirty="0" err="1"/>
              <a:t>достовірність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фінансово-господарську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банку;</a:t>
            </a:r>
          </a:p>
          <a:p>
            <a:r>
              <a:rPr lang="ru-RU" dirty="0"/>
              <a:t>7)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банку;</a:t>
            </a:r>
          </a:p>
          <a:p>
            <a:r>
              <a:rPr lang="ru-RU" dirty="0"/>
              <a:t>8) </a:t>
            </a:r>
            <a:r>
              <a:rPr lang="ru-RU" dirty="0" err="1"/>
              <a:t>виявляє</a:t>
            </a:r>
            <a:r>
              <a:rPr lang="ru-RU" dirty="0"/>
              <a:t> та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банку і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у банку;</a:t>
            </a:r>
          </a:p>
          <a:p>
            <a:r>
              <a:rPr lang="ru-RU" dirty="0"/>
              <a:t>9)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достовірність</a:t>
            </a:r>
            <a:r>
              <a:rPr lang="ru-RU" dirty="0"/>
              <a:t> та </a:t>
            </a:r>
            <a:r>
              <a:rPr lang="ru-RU" dirty="0" err="1"/>
              <a:t>вчасність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банку;</a:t>
            </a:r>
          </a:p>
          <a:p>
            <a:r>
              <a:rPr lang="ru-RU" dirty="0"/>
              <a:t>10)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здійсненням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905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проводить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шляхом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та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на </a:t>
            </a:r>
            <a:r>
              <a:rPr lang="ru-RU" dirty="0" err="1"/>
              <a:t>договірній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(аутсорсинг).</a:t>
            </a:r>
          </a:p>
          <a:p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за результатами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готує</a:t>
            </a:r>
            <a:r>
              <a:rPr lang="ru-RU" dirty="0"/>
              <a:t> та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банку </a:t>
            </a:r>
            <a:r>
              <a:rPr lang="ru-RU" dirty="0" err="1"/>
              <a:t>звіти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778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834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805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1355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асоційована</a:t>
            </a:r>
            <a:r>
              <a:rPr lang="ru-RU" b="1" dirty="0"/>
              <a:t> особа </a:t>
            </a:r>
            <a:r>
              <a:rPr lang="ru-RU" dirty="0"/>
              <a:t>-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дружина,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 (</a:t>
            </a:r>
            <a:r>
              <a:rPr lang="ru-RU" dirty="0" err="1"/>
              <a:t>батько</a:t>
            </a:r>
            <a:r>
              <a:rPr lang="ru-RU" dirty="0"/>
              <a:t>, </a:t>
            </a:r>
            <a:r>
              <a:rPr lang="ru-RU" dirty="0" err="1"/>
              <a:t>мати</a:t>
            </a:r>
            <a:r>
              <a:rPr lang="ru-RU" dirty="0"/>
              <a:t>,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та </a:t>
            </a:r>
            <a:r>
              <a:rPr lang="ru-RU" dirty="0" err="1"/>
              <a:t>сестри</a:t>
            </a:r>
            <a:r>
              <a:rPr lang="ru-RU" dirty="0"/>
              <a:t>, </a:t>
            </a:r>
            <a:r>
              <a:rPr lang="ru-RU" dirty="0" err="1"/>
              <a:t>дід</a:t>
            </a:r>
            <a:r>
              <a:rPr lang="ru-RU" dirty="0"/>
              <a:t>, баба, </a:t>
            </a:r>
            <a:r>
              <a:rPr lang="ru-RU" dirty="0" err="1"/>
              <a:t>онуки</a:t>
            </a:r>
            <a:r>
              <a:rPr lang="ru-RU" dirty="0"/>
              <a:t>),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особи,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дружина прямого родича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афілійована</a:t>
            </a:r>
            <a:r>
              <a:rPr lang="ru-RU" b="1" dirty="0"/>
              <a:t> особа банку </a:t>
            </a:r>
            <a:r>
              <a:rPr lang="ru-RU" dirty="0"/>
              <a:t>- будь-яка </a:t>
            </a:r>
            <a:r>
              <a:rPr lang="ru-RU" dirty="0" err="1"/>
              <a:t>юридична</a:t>
            </a:r>
            <a:r>
              <a:rPr lang="ru-RU" dirty="0"/>
              <a:t> особа, в </a:t>
            </a:r>
            <a:r>
              <a:rPr lang="ru-RU" dirty="0" err="1"/>
              <a:t>якій</a:t>
            </a:r>
            <a:r>
              <a:rPr lang="ru-RU" dirty="0"/>
              <a:t>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</a:t>
            </a:r>
            <a:r>
              <a:rPr lang="ru-RU" dirty="0" err="1"/>
              <a:t>або</a:t>
            </a:r>
            <a:r>
              <a:rPr lang="ru-RU" dirty="0"/>
              <a:t>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у банку</a:t>
            </a:r>
            <a:r>
              <a:rPr lang="ru-RU" dirty="0" smtClean="0"/>
              <a:t>;</a:t>
            </a:r>
          </a:p>
          <a:p>
            <a:r>
              <a:rPr lang="ru-RU" b="1" dirty="0"/>
              <a:t>банк з </a:t>
            </a:r>
            <a:r>
              <a:rPr lang="ru-RU" b="1" dirty="0" err="1"/>
              <a:t>іноземним</a:t>
            </a:r>
            <a:r>
              <a:rPr lang="ru-RU" b="1" dirty="0"/>
              <a:t> </a:t>
            </a:r>
            <a:r>
              <a:rPr lang="ru-RU" b="1" dirty="0" err="1"/>
              <a:t>капіталом</a:t>
            </a:r>
            <a:r>
              <a:rPr lang="ru-RU" b="1" dirty="0"/>
              <a:t> </a:t>
            </a:r>
            <a:r>
              <a:rPr lang="ru-RU" dirty="0"/>
              <a:t>- банк,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одному </a:t>
            </a:r>
            <a:r>
              <a:rPr lang="ru-RU" dirty="0" err="1"/>
              <a:t>іноземному</a:t>
            </a:r>
            <a:r>
              <a:rPr lang="ru-RU" dirty="0"/>
              <a:t> </a:t>
            </a:r>
            <a:r>
              <a:rPr lang="ru-RU" dirty="0" err="1"/>
              <a:t>інвестору</a:t>
            </a:r>
            <a:r>
              <a:rPr lang="ru-RU" dirty="0"/>
              <a:t>, становить не </a:t>
            </a:r>
            <a:r>
              <a:rPr lang="ru-RU" dirty="0" err="1"/>
              <a:t>менше</a:t>
            </a:r>
            <a:r>
              <a:rPr lang="ru-RU" dirty="0"/>
              <a:t> 10 </a:t>
            </a:r>
            <a:r>
              <a:rPr lang="ru-RU" dirty="0" err="1"/>
              <a:t>відсотків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банківська</a:t>
            </a:r>
            <a:r>
              <a:rPr lang="ru-RU" b="1" dirty="0"/>
              <a:t> </a:t>
            </a:r>
            <a:r>
              <a:rPr lang="ru-RU" b="1" dirty="0" err="1"/>
              <a:t>ліцензія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запис</a:t>
            </a:r>
            <a:r>
              <a:rPr lang="ru-RU" dirty="0"/>
              <a:t> у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видача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b="1" dirty="0" err="1" smtClean="0"/>
              <a:t>відкликання</a:t>
            </a:r>
            <a:r>
              <a:rPr lang="ru-RU" b="1" dirty="0" smtClean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виключення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з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b="1" dirty="0" err="1"/>
              <a:t>Державний</a:t>
            </a:r>
            <a:r>
              <a:rPr lang="ru-RU" b="1" dirty="0"/>
              <a:t> </a:t>
            </a:r>
            <a:r>
              <a:rPr lang="ru-RU" b="1" dirty="0" err="1"/>
              <a:t>реєстр</a:t>
            </a:r>
            <a:r>
              <a:rPr lang="ru-RU" b="1" dirty="0"/>
              <a:t> </a:t>
            </a:r>
            <a:r>
              <a:rPr lang="ru-RU" b="1" dirty="0" err="1"/>
              <a:t>банків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реєстр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і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банки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відокремлені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та </a:t>
            </a:r>
            <a:r>
              <a:rPr lang="ru-RU" dirty="0" err="1"/>
              <a:t>представництва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ділова</a:t>
            </a:r>
            <a:r>
              <a:rPr lang="ru-RU" b="1" dirty="0"/>
              <a:t> </a:t>
            </a:r>
            <a:r>
              <a:rPr lang="ru-RU" b="1" dirty="0" err="1"/>
              <a:t>репутація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та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вимогам</a:t>
            </a:r>
            <a:r>
              <a:rPr lang="ru-RU" dirty="0"/>
              <a:t> закону, </a:t>
            </a:r>
            <a:r>
              <a:rPr lang="ru-RU" dirty="0" err="1"/>
              <a:t>діловій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та </a:t>
            </a:r>
            <a:r>
              <a:rPr lang="ru-RU" dirty="0" err="1"/>
              <a:t>професійній</a:t>
            </a:r>
            <a:r>
              <a:rPr lang="ru-RU" dirty="0"/>
              <a:t> </a:t>
            </a:r>
            <a:r>
              <a:rPr lang="ru-RU" dirty="0" err="1"/>
              <a:t>етиці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порядність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та </a:t>
            </a:r>
            <a:r>
              <a:rPr lang="ru-RU" dirty="0" err="1"/>
              <a:t>управлінські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  <a:r>
              <a:rPr lang="ru-RU" dirty="0" smtClean="0"/>
              <a:t>;</a:t>
            </a:r>
          </a:p>
          <a:p>
            <a:r>
              <a:rPr lang="ru-RU" b="1" dirty="0" err="1"/>
              <a:t>істотна</a:t>
            </a:r>
            <a:r>
              <a:rPr lang="ru-RU" b="1" dirty="0"/>
              <a:t> участь </a:t>
            </a:r>
            <a:r>
              <a:rPr lang="ru-RU" dirty="0"/>
              <a:t>- </a:t>
            </a:r>
            <a:r>
              <a:rPr lang="ru-RU" dirty="0" err="1"/>
              <a:t>пряме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особою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особами 10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відсотками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права голосу </a:t>
            </a:r>
            <a:r>
              <a:rPr lang="ru-RU" dirty="0" err="1"/>
              <a:t>акцій</a:t>
            </a:r>
            <a:r>
              <a:rPr lang="ru-RU" dirty="0"/>
              <a:t>, </a:t>
            </a:r>
            <a:r>
              <a:rPr lang="ru-RU" dirty="0" err="1"/>
              <a:t>паїв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незалежна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формального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особи. Особа </a:t>
            </a:r>
            <a:r>
              <a:rPr lang="ru-RU" dirty="0" err="1"/>
              <a:t>визнається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опосередкованої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особа контроль прямого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контроль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в </a:t>
            </a:r>
            <a:r>
              <a:rPr lang="ru-RU" dirty="0" err="1"/>
              <a:t>ланцюгу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</a:p>
        </p:txBody>
      </p:sp>
    </p:spTree>
    <p:extLst>
      <p:ext uri="{BB962C8B-B14F-4D97-AF65-F5344CB8AC3E}">
        <p14:creationId xmlns:p14="http://schemas.microsoft.com/office/powerpoint/2010/main" val="31950537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76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Банк,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інвестицій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коштовностей</a:t>
            </a:r>
            <a:r>
              <a:rPr lang="ru-RU" dirty="0"/>
              <a:t>, </a:t>
            </a:r>
            <a:r>
              <a:rPr lang="ru-RU" dirty="0" err="1"/>
              <a:t>конфіскованих</a:t>
            </a:r>
            <a:r>
              <a:rPr lang="ru-RU" dirty="0"/>
              <a:t> (</a:t>
            </a:r>
            <a:r>
              <a:rPr lang="ru-RU" dirty="0" err="1"/>
              <a:t>заарештованих</a:t>
            </a:r>
            <a:r>
              <a:rPr lang="ru-RU" dirty="0"/>
              <a:t>)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визнаних</a:t>
            </a:r>
            <a:r>
              <a:rPr lang="ru-RU" dirty="0"/>
              <a:t> </a:t>
            </a:r>
            <a:r>
              <a:rPr lang="ru-RU" dirty="0" err="1"/>
              <a:t>безхазяйними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в </a:t>
            </a:r>
            <a:r>
              <a:rPr lang="ru-RU" dirty="0" err="1"/>
              <a:t>майновий</a:t>
            </a:r>
            <a:r>
              <a:rPr lang="ru-RU" dirty="0"/>
              <a:t> </a:t>
            </a:r>
            <a:r>
              <a:rPr lang="ru-RU" dirty="0" err="1"/>
              <a:t>найм</a:t>
            </a:r>
            <a:r>
              <a:rPr lang="ru-RU" dirty="0"/>
              <a:t> (</a:t>
            </a:r>
            <a:r>
              <a:rPr lang="ru-RU" dirty="0" err="1"/>
              <a:t>оренду</a:t>
            </a:r>
            <a:r>
              <a:rPr lang="ru-RU" dirty="0"/>
              <a:t>)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сейфа;</a:t>
            </a:r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інкасації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перевезення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;</a:t>
            </a:r>
          </a:p>
          <a:p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консультаційних</a:t>
            </a:r>
            <a:r>
              <a:rPr lang="ru-RU" dirty="0"/>
              <a:t> та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адміністратора</a:t>
            </a:r>
            <a:r>
              <a:rPr lang="ru-RU" dirty="0"/>
              <a:t> за </a:t>
            </a:r>
            <a:r>
              <a:rPr lang="ru-RU" dirty="0" err="1"/>
              <a:t>випуском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 </a:t>
            </a:r>
            <a:r>
              <a:rPr lang="ru-RU" dirty="0" err="1">
                <a:hlinkClick r:id="rId2"/>
              </a:rPr>
              <a:t>України</a:t>
            </a:r>
            <a:r>
              <a:rPr lang="ru-RU" dirty="0"/>
              <a:t> "Про ринки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організовані</a:t>
            </a:r>
            <a:r>
              <a:rPr lang="ru-RU" dirty="0"/>
              <a:t> </a:t>
            </a:r>
            <a:r>
              <a:rPr lang="ru-RU" dirty="0" err="1"/>
              <a:t>товарні</a:t>
            </a:r>
            <a:r>
              <a:rPr lang="ru-RU" dirty="0"/>
              <a:t> ринки</a:t>
            </a:r>
            <a:r>
              <a:rPr lang="ru-RU" dirty="0" smtClean="0"/>
              <a:t>".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платіжні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3"/>
              </a:rPr>
              <a:t>Закону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платіжні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"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Закону та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процентні</a:t>
            </a:r>
            <a:r>
              <a:rPr lang="ru-RU" dirty="0"/>
              <a:t> ставки та </a:t>
            </a:r>
            <a:r>
              <a:rPr lang="ru-RU" dirty="0" err="1"/>
              <a:t>комісійну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28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спеціалізацію</a:t>
            </a:r>
            <a:r>
              <a:rPr lang="ru-RU" dirty="0"/>
              <a:t> за видами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Банки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, </a:t>
            </a:r>
            <a:r>
              <a:rPr lang="ru-RU" dirty="0" err="1"/>
              <a:t>користуватися</a:t>
            </a:r>
            <a:r>
              <a:rPr lang="ru-RU" dirty="0"/>
              <a:t> та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>Держава не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банки не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договором.</a:t>
            </a:r>
          </a:p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банки не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договором.</a:t>
            </a:r>
          </a:p>
          <a:p>
            <a:r>
              <a:rPr lang="ru-RU" dirty="0"/>
              <a:t>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органам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 будь-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ними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втручатись</a:t>
            </a:r>
            <a:r>
              <a:rPr lang="ru-RU" dirty="0"/>
              <a:t> у </a:t>
            </a:r>
            <a:r>
              <a:rPr lang="ru-RU" dirty="0" err="1"/>
              <a:t>діяльність</a:t>
            </a:r>
            <a:r>
              <a:rPr lang="ru-RU" dirty="0"/>
              <a:t> банку,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50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Банкам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ризикову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банку.</a:t>
            </a:r>
          </a:p>
          <a:p>
            <a:pPr marL="0" indent="0">
              <a:buNone/>
            </a:pP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провадження</a:t>
            </a:r>
            <a:r>
              <a:rPr lang="ru-RU" dirty="0"/>
              <a:t> банком </a:t>
            </a:r>
            <a:r>
              <a:rPr lang="ru-RU" dirty="0" err="1"/>
              <a:t>ризикової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банку, </a:t>
            </a:r>
            <a:r>
              <a:rPr lang="ru-RU" dirty="0" err="1"/>
              <a:t>визначається</a:t>
            </a:r>
            <a:r>
              <a:rPr lang="ru-RU" dirty="0"/>
              <a:t> нормативно-</a:t>
            </a:r>
            <a:r>
              <a:rPr lang="ru-RU" dirty="0" err="1"/>
              <a:t>правовим</a:t>
            </a:r>
            <a:r>
              <a:rPr lang="ru-RU" dirty="0"/>
              <a:t> актом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оприлюднюється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законом порядку.</a:t>
            </a:r>
          </a:p>
          <a:p>
            <a:r>
              <a:rPr lang="ru-RU" dirty="0" smtClean="0"/>
              <a:t>Банкам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торгівлі</a:t>
            </a:r>
            <a:r>
              <a:rPr lang="ru-RU" dirty="0"/>
              <a:t>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пам'ятних</a:t>
            </a:r>
            <a:r>
              <a:rPr lang="ru-RU" dirty="0"/>
              <a:t>, </a:t>
            </a:r>
            <a:r>
              <a:rPr lang="ru-RU" dirty="0" err="1"/>
              <a:t>ювілейних</a:t>
            </a:r>
            <a:r>
              <a:rPr lang="ru-RU" dirty="0"/>
              <a:t> і </a:t>
            </a:r>
            <a:r>
              <a:rPr lang="ru-RU" dirty="0" err="1"/>
              <a:t>інвестиційних</a:t>
            </a:r>
            <a:r>
              <a:rPr lang="ru-RU" dirty="0"/>
              <a:t> монет) та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страхового </a:t>
            </a:r>
            <a:r>
              <a:rPr lang="ru-RU" dirty="0" err="1"/>
              <a:t>посередника</a:t>
            </a:r>
            <a:r>
              <a:rPr lang="ru-RU" dirty="0"/>
              <a:t>.</a:t>
            </a:r>
          </a:p>
          <a:p>
            <a:r>
              <a:rPr lang="ru-RU" dirty="0" err="1"/>
              <a:t>Спеціалізованим</a:t>
            </a:r>
            <a:r>
              <a:rPr lang="ru-RU" dirty="0"/>
              <a:t> банкам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ощадного</a:t>
            </a:r>
            <a:r>
              <a:rPr lang="ru-RU" dirty="0"/>
              <a:t>)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в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Банк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25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банку.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не </a:t>
            </a:r>
            <a:r>
              <a:rPr lang="ru-RU" dirty="0" err="1"/>
              <a:t>поширюється</a:t>
            </a:r>
            <a:r>
              <a:rPr lang="ru-RU" dirty="0"/>
              <a:t> на:</a:t>
            </a:r>
          </a:p>
          <a:p>
            <a:r>
              <a:rPr lang="ru-RU" dirty="0"/>
              <a:t>1) </a:t>
            </a:r>
            <a:r>
              <a:rPr lang="ru-RU" dirty="0" err="1"/>
              <a:t>приміщення</a:t>
            </a:r>
            <a:r>
              <a:rPr lang="ru-RU" dirty="0"/>
              <a:t>, яке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технологічне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перейшло</a:t>
            </a:r>
            <a:r>
              <a:rPr lang="ru-RU" dirty="0"/>
              <a:t> банку у </a:t>
            </a:r>
            <a:r>
              <a:rPr lang="ru-RU" dirty="0" err="1"/>
              <a:t>власність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прав </a:t>
            </a:r>
            <a:r>
              <a:rPr lang="ru-RU" dirty="0" err="1"/>
              <a:t>заставодержателя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умов договору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набуте</a:t>
            </a:r>
            <a:r>
              <a:rPr lang="ru-RU" dirty="0"/>
              <a:t> банком з метою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збиткам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відчужено</a:t>
            </a:r>
            <a:r>
              <a:rPr lang="ru-RU" dirty="0"/>
              <a:t> банком </a:t>
            </a:r>
            <a:r>
              <a:rPr lang="ru-RU" dirty="0" err="1"/>
              <a:t>протягом</a:t>
            </a:r>
            <a:r>
              <a:rPr lang="ru-RU" dirty="0"/>
              <a:t> одного року з моменту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належне</a:t>
            </a:r>
            <a:r>
              <a:rPr lang="ru-RU" dirty="0"/>
              <a:t> банку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2. Порядок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реєстрації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ліцензування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банку. </a:t>
            </a:r>
          </a:p>
          <a:p>
            <a:endParaRPr lang="uk-UA" dirty="0" smtClean="0"/>
          </a:p>
          <a:p>
            <a:r>
              <a:rPr lang="ru-RU" b="1" dirty="0" err="1"/>
              <a:t>Б</a:t>
            </a:r>
            <a:r>
              <a:rPr lang="ru-RU" b="1" dirty="0" err="1" smtClean="0"/>
              <a:t>анківська</a:t>
            </a:r>
            <a:r>
              <a:rPr lang="ru-RU" b="1" dirty="0" smtClean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і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відкриття</a:t>
            </a:r>
            <a:r>
              <a:rPr lang="ru-RU" dirty="0"/>
              <a:t> і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</a:t>
            </a:r>
          </a:p>
          <a:p>
            <a:r>
              <a:rPr lang="ru-RU" b="1" dirty="0"/>
              <a:t>Банки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у </a:t>
            </a:r>
            <a:r>
              <a:rPr lang="ru-RU" b="1" dirty="0" err="1"/>
              <a:t>формі</a:t>
            </a:r>
            <a:r>
              <a:rPr lang="ru-RU" b="1" dirty="0"/>
              <a:t> </a:t>
            </a:r>
            <a:r>
              <a:rPr lang="ru-RU" b="1" dirty="0" err="1"/>
              <a:t>акціонерного</a:t>
            </a:r>
            <a:r>
              <a:rPr lang="ru-RU" b="1" dirty="0"/>
              <a:t> </a:t>
            </a:r>
            <a:r>
              <a:rPr lang="ru-RU" b="1" dirty="0" err="1"/>
              <a:t>товариства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кооперативного банку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Державний</a:t>
            </a:r>
            <a:r>
              <a:rPr lang="ru-RU" b="1" dirty="0"/>
              <a:t> банк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банк, 100 </a:t>
            </a:r>
            <a:r>
              <a:rPr lang="ru-RU" dirty="0" err="1"/>
              <a:t>відсотків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. </a:t>
            </a:r>
            <a:r>
              <a:rPr lang="ru-RU" dirty="0" err="1"/>
              <a:t>Державний</a:t>
            </a:r>
            <a:r>
              <a:rPr lang="ru-RU" dirty="0"/>
              <a:t> банк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 smtClean="0"/>
              <a:t>.</a:t>
            </a:r>
          </a:p>
          <a:p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акціонером</a:t>
            </a:r>
            <a:r>
              <a:rPr lang="ru-RU" dirty="0"/>
              <a:t> державного банку є держава. </a:t>
            </a:r>
            <a:r>
              <a:rPr lang="ru-RU" dirty="0" err="1"/>
              <a:t>Функції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держави</a:t>
            </a:r>
            <a:r>
              <a:rPr lang="ru-RU" dirty="0"/>
              <a:t> у державному банку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Орган,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держави</a:t>
            </a:r>
            <a:r>
              <a:rPr lang="ru-RU" dirty="0"/>
              <a:t> у державному банку,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органу </a:t>
            </a:r>
            <a:r>
              <a:rPr lang="ru-RU" dirty="0" err="1"/>
              <a:t>управління</a:t>
            </a:r>
            <a:r>
              <a:rPr lang="ru-RU" dirty="0"/>
              <a:t> державного банку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вищий</a:t>
            </a:r>
            <a:r>
              <a:rPr lang="ru-RU" dirty="0"/>
              <a:t> орган).</a:t>
            </a:r>
          </a:p>
          <a:p>
            <a:r>
              <a:rPr lang="ru-RU" dirty="0" err="1"/>
              <a:t>Іншими</a:t>
            </a:r>
            <a:r>
              <a:rPr lang="ru-RU" dirty="0"/>
              <a:t> органами </a:t>
            </a:r>
            <a:r>
              <a:rPr lang="ru-RU" dirty="0" err="1"/>
              <a:t>управління</a:t>
            </a:r>
            <a:r>
              <a:rPr lang="ru-RU" dirty="0"/>
              <a:t> державного банку є </a:t>
            </a:r>
            <a:r>
              <a:rPr lang="ru-RU" dirty="0" err="1"/>
              <a:t>наглядова</a:t>
            </a:r>
            <a:r>
              <a:rPr lang="ru-RU" dirty="0"/>
              <a:t> рада державного банку та </a:t>
            </a:r>
            <a:r>
              <a:rPr lang="ru-RU" dirty="0" err="1"/>
              <a:t>правління</a:t>
            </a:r>
            <a:r>
              <a:rPr lang="ru-RU" dirty="0"/>
              <a:t> державного банку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Кооперативні</a:t>
            </a:r>
            <a:r>
              <a:rPr lang="ru-RU" b="1" dirty="0"/>
              <a:t> банки </a:t>
            </a:r>
            <a:r>
              <a:rPr lang="ru-RU" dirty="0" err="1"/>
              <a:t>створюються</a:t>
            </a:r>
            <a:r>
              <a:rPr lang="ru-RU" dirty="0"/>
              <a:t> за принципом </a:t>
            </a:r>
            <a:r>
              <a:rPr lang="ru-RU" dirty="0" err="1"/>
              <a:t>територіальності</a:t>
            </a:r>
            <a:r>
              <a:rPr lang="ru-RU" dirty="0"/>
              <a:t> і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місцеві</a:t>
            </a:r>
            <a:r>
              <a:rPr lang="ru-RU" dirty="0"/>
              <a:t> та 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кооперативні</a:t>
            </a:r>
            <a:r>
              <a:rPr lang="ru-RU" dirty="0"/>
              <a:t> банки.</a:t>
            </a:r>
          </a:p>
          <a:p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(у межах </a:t>
            </a:r>
            <a:r>
              <a:rPr lang="ru-RU" dirty="0" err="1"/>
              <a:t>області</a:t>
            </a:r>
            <a:r>
              <a:rPr lang="ru-RU" dirty="0"/>
              <a:t>) кооперативного банку </a:t>
            </a:r>
            <a:r>
              <a:rPr lang="ru-RU" dirty="0" err="1"/>
              <a:t>має</a:t>
            </a:r>
            <a:r>
              <a:rPr lang="ru-RU" dirty="0"/>
              <a:t> бути не </a:t>
            </a:r>
            <a:r>
              <a:rPr lang="ru-RU" dirty="0" err="1"/>
              <a:t>менше</a:t>
            </a:r>
            <a:r>
              <a:rPr lang="ru-RU" dirty="0"/>
              <a:t> 50 </a:t>
            </a:r>
            <a:r>
              <a:rPr lang="ru-RU" dirty="0" err="1"/>
              <a:t>осіб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і </a:t>
            </a:r>
            <a:r>
              <a:rPr lang="ru-RU" dirty="0" err="1"/>
              <a:t>неспроможності</a:t>
            </a:r>
            <a:r>
              <a:rPr lang="ru-RU" dirty="0"/>
              <a:t> кооперативного банку </a:t>
            </a:r>
            <a:r>
              <a:rPr lang="ru-RU" dirty="0" err="1"/>
              <a:t>протягом</a:t>
            </a:r>
            <a:r>
              <a:rPr lang="ru-RU" dirty="0"/>
              <a:t> одного року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до </a:t>
            </a:r>
            <a:r>
              <a:rPr lang="ru-RU" dirty="0" err="1"/>
              <a:t>мінімальної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такого банку </a:t>
            </a:r>
            <a:r>
              <a:rPr lang="ru-RU" dirty="0" err="1"/>
              <a:t>припиняється</a:t>
            </a:r>
            <a:r>
              <a:rPr lang="ru-RU" dirty="0"/>
              <a:t> шляхом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організаційно-правової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.</a:t>
            </a:r>
          </a:p>
          <a:p>
            <a:r>
              <a:rPr lang="ru-RU" dirty="0" err="1"/>
              <a:t>Учасниками</a:t>
            </a:r>
            <a:r>
              <a:rPr lang="ru-RU" dirty="0"/>
              <a:t> центрального кооперативного банку є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кооперативні</a:t>
            </a:r>
            <a:r>
              <a:rPr lang="ru-RU" dirty="0"/>
              <a:t> банки.</a:t>
            </a:r>
          </a:p>
          <a:p>
            <a:r>
              <a:rPr lang="ru-RU" dirty="0"/>
              <a:t>До </a:t>
            </a:r>
            <a:r>
              <a:rPr lang="ru-RU" dirty="0" err="1"/>
              <a:t>функцій</a:t>
            </a:r>
            <a:r>
              <a:rPr lang="ru-RU" dirty="0"/>
              <a:t> центрального кооперативного банку,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, </a:t>
            </a:r>
            <a:r>
              <a:rPr lang="ru-RU" dirty="0"/>
              <a:t>належать </a:t>
            </a:r>
            <a:r>
              <a:rPr lang="ru-RU" dirty="0" err="1"/>
              <a:t>централізація</a:t>
            </a:r>
            <a:r>
              <a:rPr lang="ru-RU" dirty="0"/>
              <a:t> та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акумульованих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</a:t>
            </a:r>
            <a:r>
              <a:rPr lang="ru-RU" dirty="0" err="1"/>
              <a:t>кооперативними</a:t>
            </a:r>
            <a:r>
              <a:rPr lang="ru-RU" dirty="0"/>
              <a:t> банками,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кооперативних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регіонального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</a:t>
            </a:r>
          </a:p>
          <a:p>
            <a:r>
              <a:rPr lang="ru-RU" dirty="0"/>
              <a:t>Органами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кооперативних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є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(</a:t>
            </a:r>
            <a:r>
              <a:rPr lang="ru-RU" dirty="0" err="1"/>
              <a:t>пайовиків</a:t>
            </a:r>
            <a:r>
              <a:rPr lang="ru-RU" dirty="0"/>
              <a:t>), рада банку та </a:t>
            </a:r>
            <a:r>
              <a:rPr lang="ru-RU" dirty="0" err="1"/>
              <a:t>правління</a:t>
            </a:r>
            <a:r>
              <a:rPr lang="ru-RU" dirty="0"/>
              <a:t> банку. 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1183</TotalTime>
  <Words>4356</Words>
  <Application>Microsoft Office PowerPoint</Application>
  <PresentationFormat>Экран (4:3)</PresentationFormat>
  <Paragraphs>200</Paragraphs>
  <Slides>37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</vt:lpstr>
      <vt:lpstr>Calibri</vt:lpstr>
      <vt:lpstr>Candara</vt:lpstr>
      <vt:lpstr>Symbol</vt:lpstr>
      <vt:lpstr>Волна</vt:lpstr>
      <vt:lpstr>Банки другого рівня як ключова складова банківської системи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Банки другого рівня як ключова складова банківської системи </dc:title>
  <cp:lastModifiedBy>Оксана</cp:lastModifiedBy>
  <cp:revision>24</cp:revision>
  <dcterms:modified xsi:type="dcterms:W3CDTF">2024-09-21T19:50:56Z</dcterms:modified>
</cp:coreProperties>
</file>