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79" r:id="rId1"/>
  </p:sldMasterIdLst>
  <p:sldIdLst>
    <p:sldId id="256" r:id="rId2"/>
    <p:sldId id="302" r:id="rId3"/>
    <p:sldId id="257" r:id="rId4"/>
    <p:sldId id="258" r:id="rId5"/>
    <p:sldId id="259" r:id="rId6"/>
    <p:sldId id="260" r:id="rId7"/>
    <p:sldId id="287" r:id="rId8"/>
    <p:sldId id="288" r:id="rId9"/>
    <p:sldId id="289" r:id="rId10"/>
    <p:sldId id="290" r:id="rId11"/>
    <p:sldId id="291" r:id="rId12"/>
    <p:sldId id="292" r:id="rId13"/>
    <p:sldId id="293" r:id="rId14"/>
    <p:sldId id="294" r:id="rId15"/>
    <p:sldId id="295" r:id="rId16"/>
    <p:sldId id="296" r:id="rId17"/>
    <p:sldId id="297" r:id="rId18"/>
    <p:sldId id="298" r:id="rId19"/>
    <p:sldId id="299" r:id="rId20"/>
    <p:sldId id="300" r:id="rId21"/>
    <p:sldId id="301" r:id="rId22"/>
    <p:sldId id="280" r:id="rId2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CE965D8C-7ED7-4A25-9C0F-C455DEB3EB2E}" type="datetimeFigureOut">
              <a:rPr lang="ru-RU" smtClean="0"/>
              <a:t>05.09.2023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3753398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E965D8C-7ED7-4A25-9C0F-C455DEB3EB2E}" type="datetimeFigureOut">
              <a:rPr lang="ru-RU" smtClean="0"/>
              <a:t>05.09.2023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2712457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E965D8C-7ED7-4A25-9C0F-C455DEB3EB2E}" type="datetimeFigureOut">
              <a:rPr lang="ru-RU" smtClean="0"/>
              <a:t>05.09.2023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77FE0FA-6CDE-479B-BE72-2E9252A0E26F}"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21610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E965D8C-7ED7-4A25-9C0F-C455DEB3EB2E}" type="datetimeFigureOut">
              <a:rPr lang="ru-RU" smtClean="0"/>
              <a:t>05.09.2023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23661854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E965D8C-7ED7-4A25-9C0F-C455DEB3EB2E}" type="datetimeFigureOut">
              <a:rPr lang="ru-RU" smtClean="0"/>
              <a:t>05.09.2023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77FE0FA-6CDE-479B-BE72-2E9252A0E26F}"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502214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E965D8C-7ED7-4A25-9C0F-C455DEB3EB2E}" type="datetimeFigureOut">
              <a:rPr lang="ru-RU" smtClean="0"/>
              <a:t>05.09.2023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16591807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E965D8C-7ED7-4A25-9C0F-C455DEB3EB2E}" type="datetimeFigureOut">
              <a:rPr lang="ru-RU" smtClean="0"/>
              <a:t>05.09.2023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3010429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E965D8C-7ED7-4A25-9C0F-C455DEB3EB2E}" type="datetimeFigureOut">
              <a:rPr lang="ru-RU" smtClean="0"/>
              <a:t>05.09.2023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2954429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E965D8C-7ED7-4A25-9C0F-C455DEB3EB2E}" type="datetimeFigureOut">
              <a:rPr lang="ru-RU" smtClean="0"/>
              <a:t>05.09.2023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2917542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E965D8C-7ED7-4A25-9C0F-C455DEB3EB2E}" type="datetimeFigureOut">
              <a:rPr lang="ru-RU" smtClean="0"/>
              <a:t>05.09.2023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132189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CE965D8C-7ED7-4A25-9C0F-C455DEB3EB2E}" type="datetimeFigureOut">
              <a:rPr lang="ru-RU" smtClean="0"/>
              <a:t>05.09.2023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941178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E965D8C-7ED7-4A25-9C0F-C455DEB3EB2E}" type="datetimeFigureOut">
              <a:rPr lang="ru-RU" smtClean="0"/>
              <a:t>05.09.2023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1418141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CE965D8C-7ED7-4A25-9C0F-C455DEB3EB2E}" type="datetimeFigureOut">
              <a:rPr lang="ru-RU" smtClean="0"/>
              <a:t>05.09.2023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2554897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965D8C-7ED7-4A25-9C0F-C455DEB3EB2E}" type="datetimeFigureOut">
              <a:rPr lang="ru-RU" smtClean="0"/>
              <a:t>05.09.2023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3330620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CE965D8C-7ED7-4A25-9C0F-C455DEB3EB2E}" type="datetimeFigureOut">
              <a:rPr lang="ru-RU" smtClean="0"/>
              <a:t>05.09.2023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1144826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77FE0FA-6CDE-479B-BE72-2E9252A0E26F}" type="slidenum">
              <a:rPr lang="ru-RU" smtClean="0"/>
              <a:t>‹#›</a:t>
            </a:fld>
            <a:endParaRPr lang="ru-RU"/>
          </a:p>
        </p:txBody>
      </p:sp>
      <p:sp>
        <p:nvSpPr>
          <p:cNvPr id="5" name="Date Placeholder 4"/>
          <p:cNvSpPr>
            <a:spLocks noGrp="1"/>
          </p:cNvSpPr>
          <p:nvPr>
            <p:ph type="dt" sz="half" idx="10"/>
          </p:nvPr>
        </p:nvSpPr>
        <p:spPr/>
        <p:txBody>
          <a:bodyPr/>
          <a:lstStyle/>
          <a:p>
            <a:fld id="{CE965D8C-7ED7-4A25-9C0F-C455DEB3EB2E}" type="datetimeFigureOut">
              <a:rPr lang="ru-RU" smtClean="0"/>
              <a:t>05.09.2023</a:t>
            </a:fld>
            <a:endParaRPr lang="ru-RU"/>
          </a:p>
        </p:txBody>
      </p:sp>
    </p:spTree>
    <p:extLst>
      <p:ext uri="{BB962C8B-B14F-4D97-AF65-F5344CB8AC3E}">
        <p14:creationId xmlns:p14="http://schemas.microsoft.com/office/powerpoint/2010/main" val="1967263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E965D8C-7ED7-4A25-9C0F-C455DEB3EB2E}" type="datetimeFigureOut">
              <a:rPr lang="ru-RU" smtClean="0"/>
              <a:t>05.09.2023</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77FE0FA-6CDE-479B-BE72-2E9252A0E26F}" type="slidenum">
              <a:rPr lang="ru-RU" smtClean="0"/>
              <a:t>‹#›</a:t>
            </a:fld>
            <a:endParaRPr lang="ru-RU"/>
          </a:p>
        </p:txBody>
      </p:sp>
    </p:spTree>
    <p:extLst>
      <p:ext uri="{BB962C8B-B14F-4D97-AF65-F5344CB8AC3E}">
        <p14:creationId xmlns:p14="http://schemas.microsoft.com/office/powerpoint/2010/main" val="2759004085"/>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 id="2147483792" r:id="rId13"/>
    <p:sldLayoutId id="2147483793" r:id="rId14"/>
    <p:sldLayoutId id="2147483794" r:id="rId15"/>
    <p:sldLayoutId id="214748379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Autofit/>
          </a:bodyPr>
          <a:lstStyle/>
          <a:p>
            <a:pPr algn="ctr"/>
            <a:r>
              <a:rPr lang="uk-UA" sz="4000" b="1" dirty="0">
                <a:latin typeface="Times New Roman" panose="02020603050405020304" pitchFamily="18" charset="0"/>
                <a:cs typeface="Times New Roman" panose="02020603050405020304" pitchFamily="18" charset="0"/>
              </a:rPr>
              <a:t>Лекція </a:t>
            </a:r>
            <a:r>
              <a:rPr lang="uk-UA" sz="4000" b="1" dirty="0" smtClean="0">
                <a:latin typeface="Times New Roman" panose="02020603050405020304" pitchFamily="18" charset="0"/>
                <a:cs typeface="Times New Roman" panose="02020603050405020304" pitchFamily="18" charset="0"/>
              </a:rPr>
              <a:t>1</a:t>
            </a:r>
            <a:r>
              <a:rPr lang="en-US" sz="4000" b="1" dirty="0" smtClean="0">
                <a:latin typeface="Times New Roman" panose="02020603050405020304" pitchFamily="18" charset="0"/>
                <a:cs typeface="Times New Roman" panose="02020603050405020304" pitchFamily="18" charset="0"/>
              </a:rPr>
              <a:t> </a:t>
            </a:r>
            <a:endParaRPr lang="uk-UA" sz="4000" b="1" dirty="0" smtClean="0">
              <a:latin typeface="Times New Roman" panose="02020603050405020304" pitchFamily="18" charset="0"/>
              <a:cs typeface="Times New Roman" panose="02020603050405020304" pitchFamily="18" charset="0"/>
            </a:endParaRPr>
          </a:p>
          <a:p>
            <a:pPr algn="ctr"/>
            <a:r>
              <a:rPr lang="uk-UA" sz="4000" b="1" dirty="0" smtClean="0">
                <a:latin typeface="Times New Roman" panose="02020603050405020304" pitchFamily="18" charset="0"/>
                <a:cs typeface="Times New Roman" panose="02020603050405020304" pitchFamily="18" charset="0"/>
              </a:rPr>
              <a:t>Сутність та функції грошей </a:t>
            </a:r>
            <a:endParaRPr lang="ru-RU" sz="4000" dirty="0">
              <a:latin typeface="Times New Roman" panose="02020603050405020304" pitchFamily="18" charset="0"/>
              <a:cs typeface="Times New Roman" panose="02020603050405020304" pitchFamily="18" charset="0"/>
            </a:endParaRPr>
          </a:p>
          <a:p>
            <a:pPr algn="just">
              <a:spcBef>
                <a:spcPts val="0"/>
              </a:spcBef>
            </a:pPr>
            <a:endParaRPr lang="uk-UA" sz="4000" dirty="0" smtClean="0">
              <a:latin typeface="Times New Roman" panose="02020603050405020304" pitchFamily="18" charset="0"/>
              <a:cs typeface="Times New Roman" panose="02020603050405020304" pitchFamily="18" charset="0"/>
            </a:endParaRPr>
          </a:p>
          <a:p>
            <a:pPr algn="just">
              <a:spcBef>
                <a:spcPts val="0"/>
              </a:spcBef>
            </a:pPr>
            <a:r>
              <a:rPr lang="uk-UA" sz="4000" dirty="0" smtClean="0">
                <a:latin typeface="Times New Roman" panose="02020603050405020304" pitchFamily="18" charset="0"/>
                <a:cs typeface="Times New Roman" panose="02020603050405020304" pitchFamily="18" charset="0"/>
              </a:rPr>
              <a:t>1. </a:t>
            </a:r>
            <a:r>
              <a:rPr lang="uk-UA" sz="4000" dirty="0">
                <a:latin typeface="Times New Roman" panose="02020603050405020304" pitchFamily="18" charset="0"/>
                <a:cs typeface="Times New Roman" panose="02020603050405020304" pitchFamily="18" charset="0"/>
              </a:rPr>
              <a:t>Генезис і сутність грошей.</a:t>
            </a:r>
          </a:p>
          <a:p>
            <a:pPr algn="just">
              <a:spcBef>
                <a:spcPts val="0"/>
              </a:spcBef>
            </a:pPr>
            <a:r>
              <a:rPr lang="uk-UA" sz="4000" dirty="0">
                <a:latin typeface="Times New Roman" panose="02020603050405020304" pitchFamily="18" charset="0"/>
                <a:cs typeface="Times New Roman" panose="02020603050405020304" pitchFamily="18" charset="0"/>
              </a:rPr>
              <a:t>2. Форми та </a:t>
            </a:r>
            <a:r>
              <a:rPr lang="uk-UA" sz="4000" dirty="0" smtClean="0">
                <a:latin typeface="Times New Roman" panose="02020603050405020304" pitchFamily="18" charset="0"/>
                <a:cs typeface="Times New Roman" panose="02020603050405020304" pitchFamily="18" charset="0"/>
              </a:rPr>
              <a:t>види грошей.</a:t>
            </a:r>
            <a:endParaRPr lang="uk-UA" sz="4000" dirty="0">
              <a:latin typeface="Times New Roman" panose="02020603050405020304" pitchFamily="18" charset="0"/>
              <a:cs typeface="Times New Roman" panose="02020603050405020304" pitchFamily="18" charset="0"/>
            </a:endParaRPr>
          </a:p>
          <a:p>
            <a:pPr algn="just">
              <a:spcBef>
                <a:spcPts val="0"/>
              </a:spcBef>
            </a:pPr>
            <a:r>
              <a:rPr lang="uk-UA" sz="4000" dirty="0">
                <a:latin typeface="Times New Roman" panose="02020603050405020304" pitchFamily="18" charset="0"/>
                <a:cs typeface="Times New Roman" panose="02020603050405020304" pitchFamily="18" charset="0"/>
              </a:rPr>
              <a:t>3. Функції грошей</a:t>
            </a:r>
            <a:r>
              <a:rPr lang="uk-UA" sz="4000" dirty="0" smtClean="0">
                <a:latin typeface="Times New Roman" panose="02020603050405020304" pitchFamily="18" charset="0"/>
                <a:cs typeface="Times New Roman" panose="02020603050405020304" pitchFamily="18" charset="0"/>
              </a:rPr>
              <a:t>.</a:t>
            </a:r>
            <a:endParaRPr lang="uk-UA"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72850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Объект 1"/>
          <p:cNvPicPr>
            <a:picLocks noGrp="1" noChangeAspect="1"/>
          </p:cNvPicPr>
          <p:nvPr>
            <p:ph idx="1"/>
          </p:nvPr>
        </p:nvPicPr>
        <p:blipFill>
          <a:blip r:embed="rId2"/>
          <a:stretch>
            <a:fillRect/>
          </a:stretch>
        </p:blipFill>
        <p:spPr>
          <a:xfrm>
            <a:off x="1056957" y="464024"/>
            <a:ext cx="8304383" cy="3693505"/>
          </a:xfrm>
          <a:prstGeom prst="rect">
            <a:avLst/>
          </a:prstGeom>
        </p:spPr>
      </p:pic>
      <p:pic>
        <p:nvPicPr>
          <p:cNvPr id="6" name="Рисунок 5"/>
          <p:cNvPicPr>
            <a:picLocks noChangeAspect="1"/>
          </p:cNvPicPr>
          <p:nvPr/>
        </p:nvPicPr>
        <p:blipFill>
          <a:blip r:embed="rId3"/>
          <a:stretch>
            <a:fillRect/>
          </a:stretch>
        </p:blipFill>
        <p:spPr>
          <a:xfrm>
            <a:off x="1998653" y="3645149"/>
            <a:ext cx="6763210" cy="2848265"/>
          </a:xfrm>
          <a:prstGeom prst="rect">
            <a:avLst/>
          </a:prstGeom>
        </p:spPr>
      </p:pic>
    </p:spTree>
    <p:extLst>
      <p:ext uri="{BB962C8B-B14F-4D97-AF65-F5344CB8AC3E}">
        <p14:creationId xmlns:p14="http://schemas.microsoft.com/office/powerpoint/2010/main" val="2468200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Объект 1"/>
          <p:cNvPicPr>
            <a:picLocks noGrp="1" noChangeAspect="1"/>
          </p:cNvPicPr>
          <p:nvPr>
            <p:ph idx="1"/>
          </p:nvPr>
        </p:nvPicPr>
        <p:blipFill>
          <a:blip r:embed="rId2"/>
          <a:stretch>
            <a:fillRect/>
          </a:stretch>
        </p:blipFill>
        <p:spPr>
          <a:xfrm>
            <a:off x="1501254" y="248642"/>
            <a:ext cx="7666553" cy="6493352"/>
          </a:xfrm>
          <a:prstGeom prst="rect">
            <a:avLst/>
          </a:prstGeom>
        </p:spPr>
      </p:pic>
    </p:spTree>
    <p:extLst>
      <p:ext uri="{BB962C8B-B14F-4D97-AF65-F5344CB8AC3E}">
        <p14:creationId xmlns:p14="http://schemas.microsoft.com/office/powerpoint/2010/main" val="35097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p:cNvGraphicFramePr>
            <a:graphicFrameLocks noGrp="1"/>
          </p:cNvGraphicFramePr>
          <p:nvPr>
            <p:ph idx="1"/>
            <p:extLst>
              <p:ext uri="{D42A27DB-BD31-4B8C-83A1-F6EECF244321}">
                <p14:modId xmlns:p14="http://schemas.microsoft.com/office/powerpoint/2010/main" val="713548349"/>
              </p:ext>
            </p:extLst>
          </p:nvPr>
        </p:nvGraphicFramePr>
        <p:xfrm>
          <a:off x="641445" y="272955"/>
          <a:ext cx="9130352" cy="2879676"/>
        </p:xfrm>
        <a:graphic>
          <a:graphicData uri="http://schemas.openxmlformats.org/drawingml/2006/table">
            <a:tbl>
              <a:tblPr firstRow="1" firstCol="1" lastRow="1" lastCol="1" bandRow="1" bandCol="1"/>
              <a:tblGrid>
                <a:gridCol w="2075101"/>
                <a:gridCol w="239604"/>
                <a:gridCol w="6815647"/>
              </a:tblGrid>
              <a:tr h="246700">
                <a:tc gridSpan="3">
                  <a:txBody>
                    <a:bodyPr/>
                    <a:lstStyle/>
                    <a:p>
                      <a:pPr algn="ctr">
                        <a:lnSpc>
                          <a:spcPct val="100000"/>
                        </a:lnSpc>
                        <a:spcAft>
                          <a:spcPts val="0"/>
                        </a:spcAft>
                      </a:pPr>
                      <a:r>
                        <a:rPr lang="uk-UA" sz="1600" b="1" dirty="0">
                          <a:effectLst/>
                          <a:latin typeface="Times New Roman" panose="02020603050405020304" pitchFamily="18" charset="0"/>
                          <a:ea typeface="Times New Roman" panose="02020603050405020304" pitchFamily="18" charset="0"/>
                          <a:cs typeface="Times New Roman" panose="02020603050405020304" pitchFamily="18" charset="0"/>
                        </a:rPr>
                        <a:t>ПАПЕРОВІ ГРОШІ</a:t>
                      </a:r>
                      <a:endParaRPr lang="ru-RU"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solidFill>
                      <a:srgbClr val="E6E6E6"/>
                    </a:solidFill>
                  </a:tcPr>
                </a:tc>
                <a:tc hMerge="1">
                  <a:txBody>
                    <a:bodyPr/>
                    <a:lstStyle/>
                    <a:p>
                      <a:endParaRPr lang="ru-RU"/>
                    </a:p>
                  </a:txBody>
                  <a:tcPr/>
                </a:tc>
                <a:tc hMerge="1">
                  <a:txBody>
                    <a:bodyPr/>
                    <a:lstStyle/>
                    <a:p>
                      <a:endParaRPr lang="ru-RU"/>
                    </a:p>
                  </a:txBody>
                  <a:tcPr/>
                </a:tc>
              </a:tr>
              <a:tr h="246700">
                <a:tc>
                  <a:txBody>
                    <a:bodyPr/>
                    <a:lstStyle/>
                    <a:p>
                      <a:pPr algn="just">
                        <a:lnSpc>
                          <a:spcPct val="100000"/>
                        </a:lnSpc>
                        <a:spcAft>
                          <a:spcPts val="0"/>
                        </a:spcAft>
                      </a:pPr>
                      <a:r>
                        <a:rPr lang="uk-UA"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uk-UA"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00000"/>
                        </a:lnSpc>
                        <a:spcAft>
                          <a:spcPts val="0"/>
                        </a:spcAft>
                      </a:pPr>
                      <a:r>
                        <a:rPr lang="uk-UA"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r h="736470">
                <a:tc>
                  <a:txBody>
                    <a:bodyPr/>
                    <a:lstStyle/>
                    <a:p>
                      <a:pPr algn="just">
                        <a:lnSpc>
                          <a:spcPct val="100000"/>
                        </a:lnSpc>
                        <a:spcAft>
                          <a:spcPts val="0"/>
                        </a:spcAft>
                      </a:pPr>
                      <a:r>
                        <a:rPr lang="uk-UA" sz="1600" b="1" i="1" dirty="0">
                          <a:effectLst/>
                          <a:latin typeface="Times New Roman" panose="02020603050405020304" pitchFamily="18" charset="0"/>
                          <a:ea typeface="Times New Roman" panose="02020603050405020304" pitchFamily="18" charset="0"/>
                          <a:cs typeface="Times New Roman" panose="02020603050405020304" pitchFamily="18" charset="0"/>
                        </a:rPr>
                        <a:t>зміст</a:t>
                      </a:r>
                      <a:endParaRPr lang="ru-RU"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uk-UA"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algn="just">
                        <a:lnSpc>
                          <a:spcPct val="100000"/>
                        </a:lnSpc>
                        <a:spcAft>
                          <a:spcPts val="0"/>
                        </a:spcAft>
                      </a:pP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нерозмінні на метал знаки, що випускаються державою для покриття своїх (бюджетних) витрат і наділяються нею примусовим курсом, законодавчо декретуються як обов’язкові до приймання в усі види платежів</a:t>
                      </a:r>
                      <a:endParaRPr lang="ru-RU" sz="15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3400">
                <a:tc>
                  <a:txBody>
                    <a:bodyPr/>
                    <a:lstStyle/>
                    <a:p>
                      <a:pPr algn="just">
                        <a:lnSpc>
                          <a:spcPct val="100000"/>
                        </a:lnSpc>
                        <a:spcAft>
                          <a:spcPts val="0"/>
                        </a:spcAft>
                      </a:pPr>
                      <a:r>
                        <a:rPr lang="uk-UA" sz="1600" b="1" i="1">
                          <a:effectLst/>
                          <a:latin typeface="Times New Roman" panose="02020603050405020304" pitchFamily="18" charset="0"/>
                          <a:ea typeface="Times New Roman" panose="02020603050405020304" pitchFamily="18" charset="0"/>
                          <a:cs typeface="Times New Roman" panose="02020603050405020304" pitchFamily="18" charset="0"/>
                        </a:rPr>
                        <a:t>передумови виникнення</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uk-UA"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algn="just">
                        <a:lnSpc>
                          <a:spcPct val="100000"/>
                        </a:lnSpc>
                        <a:spcAft>
                          <a:spcPts val="0"/>
                        </a:spcAft>
                      </a:pP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об’єктивні причини, які привели в кінцевому підсумку до демонетизації золота</a:t>
                      </a:r>
                      <a:endParaRPr lang="ru-RU" sz="15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6406">
                <a:tc>
                  <a:txBody>
                    <a:bodyPr/>
                    <a:lstStyle/>
                    <a:p>
                      <a:pPr algn="just">
                        <a:lnSpc>
                          <a:spcPct val="100000"/>
                        </a:lnSpc>
                        <a:spcAft>
                          <a:spcPts val="0"/>
                        </a:spcAft>
                      </a:pPr>
                      <a:r>
                        <a:rPr lang="uk-UA" sz="1600" b="1" i="1">
                          <a:effectLst/>
                          <a:latin typeface="Times New Roman" panose="02020603050405020304" pitchFamily="18" charset="0"/>
                          <a:ea typeface="Times New Roman" panose="02020603050405020304" pitchFamily="18" charset="0"/>
                          <a:cs typeface="Times New Roman" panose="02020603050405020304" pitchFamily="18" charset="0"/>
                        </a:rPr>
                        <a:t>характеристика</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uk-UA"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lvl="0" indent="-342900" algn="just">
                        <a:lnSpc>
                          <a:spcPct val="100000"/>
                        </a:lnSpc>
                        <a:spcAft>
                          <a:spcPts val="0"/>
                        </a:spcAft>
                        <a:buFont typeface="Times New Roman" panose="02020603050405020304" pitchFamily="18" charset="0"/>
                        <a:buChar char="–"/>
                        <a:tabLst>
                          <a:tab pos="108585" algn="l"/>
                        </a:tabLst>
                      </a:pP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випуск їх для покриття бюджетного дефіциту;</a:t>
                      </a:r>
                      <a:endParaRPr lang="ru-RU" sz="1500" dirty="0">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342900" algn="just">
                        <a:lnSpc>
                          <a:spcPct val="100000"/>
                        </a:lnSpc>
                        <a:spcAft>
                          <a:spcPts val="0"/>
                        </a:spcAft>
                        <a:buFont typeface="Times New Roman" panose="02020603050405020304" pitchFamily="18" charset="0"/>
                        <a:buChar char="–"/>
                        <a:tabLst>
                          <a:tab pos="108585" algn="l"/>
                        </a:tabLst>
                      </a:pP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нерозмінність на золото;</a:t>
                      </a:r>
                      <a:endParaRPr lang="ru-RU" sz="1500" dirty="0">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342900" algn="just">
                        <a:lnSpc>
                          <a:spcPct val="100000"/>
                        </a:lnSpc>
                        <a:spcAft>
                          <a:spcPts val="0"/>
                        </a:spcAft>
                        <a:buFont typeface="Times New Roman" panose="02020603050405020304" pitchFamily="18" charset="0"/>
                        <a:buChar char="–"/>
                        <a:tabLst>
                          <a:tab pos="108585" algn="l"/>
                        </a:tabLst>
                      </a:pP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примусове запровадження в оборот;</a:t>
                      </a:r>
                      <a:endParaRPr lang="ru-RU" sz="1500" dirty="0">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342900" algn="just">
                        <a:lnSpc>
                          <a:spcPct val="100000"/>
                        </a:lnSpc>
                        <a:spcAft>
                          <a:spcPts val="0"/>
                        </a:spcAft>
                        <a:buFont typeface="Times New Roman" panose="02020603050405020304" pitchFamily="18" charset="0"/>
                        <a:buChar char="–"/>
                        <a:tabLst>
                          <a:tab pos="108585" algn="l"/>
                        </a:tabLst>
                      </a:pP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нестабільність курсу;</a:t>
                      </a:r>
                      <a:endParaRPr lang="ru-RU" sz="1500" dirty="0">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342900" algn="just">
                        <a:lnSpc>
                          <a:spcPct val="100000"/>
                        </a:lnSpc>
                        <a:spcAft>
                          <a:spcPts val="0"/>
                        </a:spcAft>
                        <a:buFont typeface="Times New Roman" panose="02020603050405020304" pitchFamily="18" charset="0"/>
                        <a:buChar char="–"/>
                        <a:tabLst>
                          <a:tab pos="108585" algn="l"/>
                        </a:tabLst>
                      </a:pP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неминуче знецінення</a:t>
                      </a:r>
                      <a:endParaRPr lang="ru-RU" sz="15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Таблица 7"/>
          <p:cNvGraphicFramePr>
            <a:graphicFrameLocks noGrp="1"/>
          </p:cNvGraphicFramePr>
          <p:nvPr>
            <p:extLst>
              <p:ext uri="{D42A27DB-BD31-4B8C-83A1-F6EECF244321}">
                <p14:modId xmlns:p14="http://schemas.microsoft.com/office/powerpoint/2010/main" val="3646807009"/>
              </p:ext>
            </p:extLst>
          </p:nvPr>
        </p:nvGraphicFramePr>
        <p:xfrm>
          <a:off x="641445" y="3251323"/>
          <a:ext cx="9539785" cy="3154680"/>
        </p:xfrm>
        <a:graphic>
          <a:graphicData uri="http://schemas.openxmlformats.org/drawingml/2006/table">
            <a:tbl>
              <a:tblPr firstRow="1" firstCol="1" lastRow="1" lastCol="1" bandRow="1" bandCol="1"/>
              <a:tblGrid>
                <a:gridCol w="2168155"/>
                <a:gridCol w="250349"/>
                <a:gridCol w="7121281"/>
              </a:tblGrid>
              <a:tr h="0">
                <a:tc gridSpan="3">
                  <a:txBody>
                    <a:bodyPr/>
                    <a:lstStyle/>
                    <a:p>
                      <a:pPr algn="ctr">
                        <a:lnSpc>
                          <a:spcPct val="115000"/>
                        </a:lnSpc>
                        <a:spcAft>
                          <a:spcPts val="0"/>
                        </a:spcAft>
                        <a:tabLst>
                          <a:tab pos="108585" algn="l"/>
                        </a:tabLst>
                      </a:pPr>
                      <a:r>
                        <a:rPr lang="uk-UA" sz="1500" b="1" dirty="0">
                          <a:effectLst/>
                          <a:latin typeface="Times New Roman" panose="02020603050405020304" pitchFamily="18" charset="0"/>
                          <a:ea typeface="Times New Roman" panose="02020603050405020304" pitchFamily="18" charset="0"/>
                          <a:cs typeface="Times New Roman" panose="02020603050405020304" pitchFamily="18" charset="0"/>
                        </a:rPr>
                        <a:t>КРЕДИТНІ ГРОШІ</a:t>
                      </a:r>
                      <a:endParaRPr lang="ru-RU" sz="15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solidFill>
                      <a:srgbClr val="E6E6E6"/>
                    </a:solidFill>
                  </a:tcPr>
                </a:tc>
                <a:tc hMerge="1">
                  <a:txBody>
                    <a:bodyPr/>
                    <a:lstStyle/>
                    <a:p>
                      <a:endParaRPr lang="ru-RU"/>
                    </a:p>
                  </a:txBody>
                  <a:tcPr/>
                </a:tc>
                <a:tc hMerge="1">
                  <a:txBody>
                    <a:bodyPr/>
                    <a:lstStyle/>
                    <a:p>
                      <a:endParaRPr lang="ru-RU"/>
                    </a:p>
                  </a:txBody>
                  <a:tcPr/>
                </a:tc>
              </a:tr>
              <a:tr h="0">
                <a:tc>
                  <a:txBody>
                    <a:bodyPr/>
                    <a:lstStyle/>
                    <a:p>
                      <a:pPr algn="just">
                        <a:lnSpc>
                          <a:spcPct val="115000"/>
                        </a:lnSpc>
                        <a:spcAft>
                          <a:spcPts val="0"/>
                        </a:spcAft>
                      </a:pPr>
                      <a:r>
                        <a:rPr lang="uk-UA" sz="1500" b="1" i="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15000"/>
                        </a:lnSpc>
                        <a:spcAft>
                          <a:spcPts val="0"/>
                        </a:spcAft>
                        <a:tabLst>
                          <a:tab pos="108585" algn="l"/>
                        </a:tabLst>
                      </a:pP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uk-UA" sz="1500" b="1" i="1">
                          <a:effectLst/>
                          <a:latin typeface="Times New Roman" panose="02020603050405020304" pitchFamily="18" charset="0"/>
                          <a:ea typeface="Times New Roman" panose="02020603050405020304" pitchFamily="18" charset="0"/>
                          <a:cs typeface="Times New Roman" panose="02020603050405020304" pitchFamily="18" charset="0"/>
                        </a:rPr>
                        <a:t>зміст</a:t>
                      </a:r>
                      <a:endParaRPr lang="ru-RU"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lnSpc>
                          <a:spcPct val="115000"/>
                        </a:lnSpc>
                        <a:spcAft>
                          <a:spcPts val="0"/>
                        </a:spcAft>
                      </a:pPr>
                      <a:r>
                        <a:rPr lang="uk-UA" sz="1500" spc="-30">
                          <a:effectLst/>
                          <a:latin typeface="Times New Roman" panose="02020603050405020304" pitchFamily="18" charset="0"/>
                          <a:ea typeface="Times New Roman" panose="02020603050405020304" pitchFamily="18" charset="0"/>
                          <a:cs typeface="Times New Roman" panose="02020603050405020304" pitchFamily="18" charset="0"/>
                        </a:rPr>
                        <a:t>неповноцінні знаки вартості, які емітуються на основі кредитування реальної економіки, завдяки чому їх випуск тісно пов’язується з потребами обороту, забезпечується їх вилучення з обороту при погашенні позичок і підтримка стабільної цінності</a:t>
                      </a:r>
                      <a:endParaRPr lang="ru-RU"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uk-UA" sz="1500" b="1" i="1">
                          <a:effectLst/>
                          <a:latin typeface="Times New Roman" panose="02020603050405020304" pitchFamily="18" charset="0"/>
                          <a:ea typeface="Times New Roman" panose="02020603050405020304" pitchFamily="18" charset="0"/>
                          <a:cs typeface="Times New Roman" panose="02020603050405020304" pitchFamily="18" charset="0"/>
                        </a:rPr>
                        <a:t>передумови виникнення</a:t>
                      </a:r>
                      <a:endParaRPr lang="ru-RU"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lnSpc>
                          <a:spcPct val="115000"/>
                        </a:lnSpc>
                        <a:spcAft>
                          <a:spcPts val="0"/>
                        </a:spcAft>
                      </a:pPr>
                      <a:r>
                        <a:rPr lang="uk-UA" sz="1500" spc="-30">
                          <a:effectLst/>
                          <a:latin typeface="Times New Roman" panose="02020603050405020304" pitchFamily="18" charset="0"/>
                          <a:ea typeface="Times New Roman" panose="02020603050405020304" pitchFamily="18" charset="0"/>
                          <a:cs typeface="Times New Roman" panose="02020603050405020304" pitchFamily="18" charset="0"/>
                        </a:rPr>
                        <a:t>коли ринкові зв’язки, а разом з ними і взаємна довіра суб’єктів ринку досягли такого рівня, що один із суб’єктів наважився передати іншому товар чи іншу вартість під зобов’язання заплатити в майбутньому, була відкрита можливість виникнення принципово нової форми неповноцінних грошей, альтернативної паперовим грошам</a:t>
                      </a:r>
                      <a:endParaRPr lang="ru-RU"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uk-UA" sz="1500" b="1" i="1">
                          <a:effectLst/>
                          <a:latin typeface="Times New Roman" panose="02020603050405020304" pitchFamily="18" charset="0"/>
                          <a:ea typeface="Times New Roman" panose="02020603050405020304" pitchFamily="18" charset="0"/>
                          <a:cs typeface="Times New Roman" panose="02020603050405020304" pitchFamily="18" charset="0"/>
                        </a:rPr>
                        <a:t>характеристика</a:t>
                      </a:r>
                      <a:endParaRPr lang="ru-RU"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342900" lvl="0" indent="-342900" algn="just">
                        <a:lnSpc>
                          <a:spcPct val="115000"/>
                        </a:lnSpc>
                        <a:spcAft>
                          <a:spcPts val="0"/>
                        </a:spcAft>
                        <a:buFont typeface="Times New Roman" panose="02020603050405020304" pitchFamily="18" charset="0"/>
                        <a:buChar char="–"/>
                        <a:tabLst>
                          <a:tab pos="160020" algn="l"/>
                        </a:tabLst>
                      </a:pP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замість комерційних векселів банки стали випускати свої зобов’язання – банкноти (універсальний платіжний і купівельний засіб);</a:t>
                      </a:r>
                      <a:endParaRPr lang="ru-RU" sz="15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tabLst>
                          <a:tab pos="160020" algn="l"/>
                        </a:tabLst>
                      </a:pP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при залученні банкнот від клієнтів на вклади, виникають депозитні гроші</a:t>
                      </a:r>
                      <a:endParaRPr lang="ru-RU" sz="15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54785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Объект 2"/>
          <p:cNvGraphicFramePr>
            <a:graphicFrameLocks noGrp="1"/>
          </p:cNvGraphicFramePr>
          <p:nvPr>
            <p:ph idx="1"/>
            <p:extLst>
              <p:ext uri="{D42A27DB-BD31-4B8C-83A1-F6EECF244321}">
                <p14:modId xmlns:p14="http://schemas.microsoft.com/office/powerpoint/2010/main" val="994413897"/>
              </p:ext>
            </p:extLst>
          </p:nvPr>
        </p:nvGraphicFramePr>
        <p:xfrm>
          <a:off x="868838" y="488183"/>
          <a:ext cx="8288809" cy="4994910"/>
        </p:xfrm>
        <a:graphic>
          <a:graphicData uri="http://schemas.openxmlformats.org/drawingml/2006/table">
            <a:tbl>
              <a:tblPr firstRow="1" firstCol="1" lastRow="1" lastCol="1" bandRow="1" bandCol="1"/>
              <a:tblGrid>
                <a:gridCol w="1883839"/>
                <a:gridCol w="217520"/>
                <a:gridCol w="6187450"/>
              </a:tblGrid>
              <a:tr h="0">
                <a:tc gridSpan="3">
                  <a:txBody>
                    <a:bodyPr/>
                    <a:lstStyle/>
                    <a:p>
                      <a:pPr algn="ctr">
                        <a:lnSpc>
                          <a:spcPct val="115000"/>
                        </a:lnSpc>
                        <a:spcAft>
                          <a:spcPts val="0"/>
                        </a:spcAft>
                        <a:tabLst>
                          <a:tab pos="160020" algn="l"/>
                        </a:tabLst>
                      </a:pPr>
                      <a:r>
                        <a:rPr lang="uk-UA" sz="1500" b="1">
                          <a:effectLst/>
                          <a:latin typeface="Times New Roman" panose="02020603050405020304" pitchFamily="18" charset="0"/>
                          <a:ea typeface="Times New Roman" panose="02020603050405020304" pitchFamily="18" charset="0"/>
                          <a:cs typeface="Times New Roman" panose="02020603050405020304" pitchFamily="18" charset="0"/>
                        </a:rPr>
                        <a:t>БАНКНОТА</a:t>
                      </a:r>
                      <a:endParaRPr lang="ru-RU"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solidFill>
                      <a:srgbClr val="E6E6E6"/>
                    </a:solidFill>
                  </a:tcPr>
                </a:tc>
                <a:tc hMerge="1">
                  <a:txBody>
                    <a:bodyPr/>
                    <a:lstStyle/>
                    <a:p>
                      <a:endParaRPr lang="ru-RU"/>
                    </a:p>
                  </a:txBody>
                  <a:tcPr/>
                </a:tc>
                <a:tc hMerge="1">
                  <a:txBody>
                    <a:bodyPr/>
                    <a:lstStyle/>
                    <a:p>
                      <a:endParaRPr lang="ru-RU"/>
                    </a:p>
                  </a:txBody>
                  <a:tcPr/>
                </a:tc>
              </a:tr>
              <a:tr h="0">
                <a:tc>
                  <a:txBody>
                    <a:bodyPr/>
                    <a:lstStyle/>
                    <a:p>
                      <a:pPr algn="just">
                        <a:lnSpc>
                          <a:spcPct val="115000"/>
                        </a:lnSpc>
                        <a:spcAft>
                          <a:spcPts val="0"/>
                        </a:spcAft>
                      </a:pPr>
                      <a:r>
                        <a:rPr lang="uk-UA" sz="1500" b="1" i="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15000"/>
                        </a:lnSpc>
                        <a:spcAft>
                          <a:spcPts val="0"/>
                        </a:spcAft>
                        <a:tabLst>
                          <a:tab pos="160020" algn="l"/>
                        </a:tabLst>
                      </a:pP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uk-UA" sz="1500" b="1" i="1">
                          <a:effectLst/>
                          <a:latin typeface="Times New Roman" panose="02020603050405020304" pitchFamily="18" charset="0"/>
                          <a:ea typeface="Times New Roman" panose="02020603050405020304" pitchFamily="18" charset="0"/>
                          <a:cs typeface="Times New Roman" panose="02020603050405020304" pitchFamily="18" charset="0"/>
                        </a:rPr>
                        <a:t>зміст</a:t>
                      </a:r>
                      <a:endParaRPr lang="ru-RU"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lnSpc>
                          <a:spcPct val="115000"/>
                        </a:lnSpc>
                        <a:spcAft>
                          <a:spcPts val="0"/>
                        </a:spcAft>
                      </a:pP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простий вексель емісійного банку</a:t>
                      </a:r>
                      <a:endParaRPr lang="ru-RU"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uk-UA" sz="1500" b="1" i="1">
                          <a:effectLst/>
                          <a:latin typeface="Times New Roman" panose="02020603050405020304" pitchFamily="18" charset="0"/>
                          <a:ea typeface="Times New Roman" panose="02020603050405020304" pitchFamily="18" charset="0"/>
                          <a:cs typeface="Times New Roman" panose="02020603050405020304" pitchFamily="18" charset="0"/>
                        </a:rPr>
                        <a:t>передумови виникнення</a:t>
                      </a:r>
                      <a:endParaRPr lang="ru-RU"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lnSpc>
                          <a:spcPct val="115000"/>
                        </a:lnSpc>
                        <a:spcAft>
                          <a:spcPts val="0"/>
                        </a:spcAft>
                      </a:pPr>
                      <a:r>
                        <a:rPr lang="uk-UA" sz="1500" spc="-30">
                          <a:effectLst/>
                          <a:latin typeface="Times New Roman" panose="02020603050405020304" pitchFamily="18" charset="0"/>
                          <a:ea typeface="Times New Roman" panose="02020603050405020304" pitchFamily="18" charset="0"/>
                          <a:cs typeface="Times New Roman" panose="02020603050405020304" pitchFamily="18" charset="0"/>
                        </a:rPr>
                        <a:t>історично “класична” банкнота виникла з розписки середньовічних банкірів про взяття на збереження від купців золото та про зобов’язання повернути його на першу вимогу. У міру зростання багатств банків їхні розписки (банкноти) стали користуватися такою довірою, що почали прийматись у платежі нарівні із золотою монетою. Поступово такі розписки набули суворо встановленої форми й абстрактності як важливих ознак векселя і стали подовгу затримуватися в обігу, не повертаючись у банки для виплати за ними золота. Ця обставина дала можливість банкірам видавати свої банкноти купцям на суму, що перевищувала вартість золота, прийнятого на збереження, тобто перейти від повного до часткового покриття банкнот. Не забезпечені золотом банкноти стали видаватися підприємцям замість комерційних векселів</a:t>
                      </a:r>
                      <a:endParaRPr lang="ru-RU"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uk-UA" sz="1500" b="1" i="1">
                          <a:effectLst/>
                          <a:latin typeface="Times New Roman" panose="02020603050405020304" pitchFamily="18" charset="0"/>
                          <a:ea typeface="Times New Roman" panose="02020603050405020304" pitchFamily="18" charset="0"/>
                          <a:cs typeface="Times New Roman" panose="02020603050405020304" pitchFamily="18" charset="0"/>
                        </a:rPr>
                        <a:t>характеристика</a:t>
                      </a:r>
                      <a:endParaRPr lang="ru-RU"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342900" lvl="0" indent="-342900" algn="just">
                        <a:lnSpc>
                          <a:spcPct val="115000"/>
                        </a:lnSpc>
                        <a:spcAft>
                          <a:spcPts val="0"/>
                        </a:spcAft>
                        <a:buFont typeface="Times New Roman" panose="02020603050405020304" pitchFamily="18" charset="0"/>
                        <a:buChar char="–"/>
                        <a:tabLst>
                          <a:tab pos="160020" algn="l"/>
                          <a:tab pos="342900" algn="l"/>
                        </a:tabLst>
                      </a:pP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випуск її емісійним банком замість комерційних векселів;</a:t>
                      </a:r>
                      <a:endParaRPr lang="ru-RU" sz="15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tabLst>
                          <a:tab pos="160020" algn="l"/>
                          <a:tab pos="342900" algn="l"/>
                        </a:tabLst>
                      </a:pP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обов’язковий обмін на золото на першу вимогу власників;</a:t>
                      </a:r>
                      <a:endParaRPr lang="ru-RU" sz="15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tabLst>
                          <a:tab pos="160020" algn="l"/>
                          <a:tab pos="342900" algn="l"/>
                        </a:tabLst>
                      </a:pPr>
                      <a:r>
                        <a:rPr lang="uk-UA" sz="1500" spc="-30" dirty="0">
                          <a:effectLst/>
                          <a:latin typeface="Times New Roman" panose="02020603050405020304" pitchFamily="18" charset="0"/>
                          <a:ea typeface="Times New Roman" panose="02020603050405020304" pitchFamily="18" charset="0"/>
                          <a:cs typeface="Times New Roman" panose="02020603050405020304" pitchFamily="18" charset="0"/>
                        </a:rPr>
                        <a:t>подвійне забезпечення: золоте (золотим запасом банку) і товарне (комерційними векселями, що перебували у портфелі банку)</a:t>
                      </a:r>
                      <a:endParaRPr lang="ru-RU" sz="15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1983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p:cNvGraphicFramePr>
            <a:graphicFrameLocks noGrp="1"/>
          </p:cNvGraphicFramePr>
          <p:nvPr>
            <p:ph idx="1"/>
            <p:extLst>
              <p:ext uri="{D42A27DB-BD31-4B8C-83A1-F6EECF244321}">
                <p14:modId xmlns:p14="http://schemas.microsoft.com/office/powerpoint/2010/main" val="1898266034"/>
              </p:ext>
            </p:extLst>
          </p:nvPr>
        </p:nvGraphicFramePr>
        <p:xfrm>
          <a:off x="682389" y="521494"/>
          <a:ext cx="8939284" cy="5520690"/>
        </p:xfrm>
        <a:graphic>
          <a:graphicData uri="http://schemas.openxmlformats.org/drawingml/2006/table">
            <a:tbl>
              <a:tblPr firstRow="1" firstCol="1" lastRow="1" lastCol="1" bandRow="1" bandCol="1"/>
              <a:tblGrid>
                <a:gridCol w="2053290"/>
                <a:gridCol w="234805"/>
                <a:gridCol w="6651189"/>
              </a:tblGrid>
              <a:tr h="0">
                <a:tc gridSpan="3">
                  <a:txBody>
                    <a:bodyPr/>
                    <a:lstStyle/>
                    <a:p>
                      <a:pPr algn="ctr">
                        <a:lnSpc>
                          <a:spcPct val="115000"/>
                        </a:lnSpc>
                        <a:spcAft>
                          <a:spcPts val="0"/>
                        </a:spcAft>
                        <a:tabLst>
                          <a:tab pos="160020" algn="l"/>
                        </a:tabLst>
                      </a:pPr>
                      <a:r>
                        <a:rPr lang="uk-UA" sz="1500" b="1" dirty="0">
                          <a:effectLst/>
                          <a:latin typeface="Times New Roman" panose="02020603050405020304" pitchFamily="18" charset="0"/>
                          <a:ea typeface="Times New Roman" panose="02020603050405020304" pitchFamily="18" charset="0"/>
                          <a:cs typeface="Times New Roman" panose="02020603050405020304" pitchFamily="18" charset="0"/>
                        </a:rPr>
                        <a:t>БЕЗГОТІВКОВІ ГРОШІ</a:t>
                      </a:r>
                      <a:endParaRPr lang="ru-RU" sz="15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solidFill>
                      <a:srgbClr val="E6E6E6"/>
                    </a:solidFill>
                  </a:tcPr>
                </a:tc>
                <a:tc hMerge="1">
                  <a:txBody>
                    <a:bodyPr/>
                    <a:lstStyle/>
                    <a:p>
                      <a:endParaRPr lang="ru-RU"/>
                    </a:p>
                  </a:txBody>
                  <a:tcPr/>
                </a:tc>
                <a:tc hMerge="1">
                  <a:txBody>
                    <a:bodyPr/>
                    <a:lstStyle/>
                    <a:p>
                      <a:endParaRPr lang="ru-RU"/>
                    </a:p>
                  </a:txBody>
                  <a:tcPr/>
                </a:tc>
              </a:tr>
              <a:tr h="50800">
                <a:tc>
                  <a:txBody>
                    <a:bodyPr/>
                    <a:lstStyle/>
                    <a:p>
                      <a:pPr algn="just">
                        <a:lnSpc>
                          <a:spcPct val="115000"/>
                        </a:lnSpc>
                        <a:spcAft>
                          <a:spcPts val="0"/>
                        </a:spcAft>
                      </a:pPr>
                      <a:r>
                        <a:rPr lang="uk-UA" sz="1500" b="1" i="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15000"/>
                        </a:lnSpc>
                        <a:spcAft>
                          <a:spcPts val="0"/>
                        </a:spcAft>
                        <a:tabLst>
                          <a:tab pos="160020" algn="l"/>
                        </a:tabLst>
                      </a:pP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uk-UA" sz="1500" b="1" i="1">
                          <a:effectLst/>
                          <a:latin typeface="Times New Roman" panose="02020603050405020304" pitchFamily="18" charset="0"/>
                          <a:ea typeface="Times New Roman" panose="02020603050405020304" pitchFamily="18" charset="0"/>
                          <a:cs typeface="Times New Roman" panose="02020603050405020304" pitchFamily="18" charset="0"/>
                        </a:rPr>
                        <a:t>зміст</a:t>
                      </a:r>
                      <a:endParaRPr lang="ru-RU"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lnSpc>
                          <a:spcPct val="115000"/>
                        </a:lnSpc>
                        <a:spcAft>
                          <a:spcPts val="0"/>
                        </a:spcAft>
                        <a:tabLst>
                          <a:tab pos="160020" algn="l"/>
                        </a:tabLst>
                      </a:pP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різновид кредитних грошей, який існує у вигляді певних сум, записаних на рахунках економічних суб’єктів у банках</a:t>
                      </a:r>
                      <a:endParaRPr lang="ru-RU"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uk-UA" sz="1500" b="1" i="1">
                          <a:effectLst/>
                          <a:latin typeface="Times New Roman" panose="02020603050405020304" pitchFamily="18" charset="0"/>
                          <a:ea typeface="Times New Roman" panose="02020603050405020304" pitchFamily="18" charset="0"/>
                          <a:cs typeface="Times New Roman" panose="02020603050405020304" pitchFamily="18" charset="0"/>
                        </a:rPr>
                        <a:t>передумови виникнення</a:t>
                      </a:r>
                      <a:endParaRPr lang="ru-RU"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just">
                        <a:lnSpc>
                          <a:spcPct val="115000"/>
                        </a:lnSpc>
                        <a:spcAft>
                          <a:spcPts val="0"/>
                        </a:spcAft>
                      </a:pP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lnSpc>
                          <a:spcPct val="115000"/>
                        </a:lnSpc>
                        <a:spcAft>
                          <a:spcPts val="0"/>
                        </a:spcAft>
                        <a:tabLst>
                          <a:tab pos="160020" algn="l"/>
                        </a:tabLst>
                      </a:pP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посилення вимог щодо економічності та зручності грошового обороту тоді, коли його обсяги і суми окремих платежів досягають значних розмірів. Тому й сучасних умовах вони стали основною формою грошей у країнах з розвинутою ринковою економікою. Їхня частка становить близько 90% усієї грошової маси в обороті</a:t>
                      </a:r>
                      <a:endParaRPr lang="ru-RU" sz="15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0">
                <a:tc gridSpan="3">
                  <a:txBody>
                    <a:bodyPr/>
                    <a:lstStyle/>
                    <a:p>
                      <a:pPr algn="r">
                        <a:lnSpc>
                          <a:spcPct val="115000"/>
                        </a:lnSpc>
                        <a:spcAft>
                          <a:spcPts val="0"/>
                        </a:spcAft>
                        <a:tabLst>
                          <a:tab pos="160020" algn="l"/>
                        </a:tabLst>
                      </a:pPr>
                      <a:endParaRPr lang="ru-RU" sz="15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r>
              <a:tr h="0">
                <a:tc>
                  <a:txBody>
                    <a:bodyPr/>
                    <a:lstStyle/>
                    <a:p>
                      <a:pPr algn="just">
                        <a:lnSpc>
                          <a:spcPct val="115000"/>
                        </a:lnSpc>
                        <a:spcAft>
                          <a:spcPts val="0"/>
                        </a:spcAft>
                      </a:pPr>
                      <a:r>
                        <a:rPr lang="uk-UA" sz="1500" b="1" i="1" dirty="0">
                          <a:effectLst/>
                          <a:latin typeface="Times New Roman" panose="02020603050405020304" pitchFamily="18" charset="0"/>
                          <a:ea typeface="Times New Roman" panose="02020603050405020304" pitchFamily="18" charset="0"/>
                          <a:cs typeface="Times New Roman" panose="02020603050405020304" pitchFamily="18" charset="0"/>
                        </a:rPr>
                        <a:t>характеристика</a:t>
                      </a:r>
                      <a:endParaRPr lang="ru-RU" sz="15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342900" lvl="0" indent="-342900" algn="just">
                        <a:lnSpc>
                          <a:spcPct val="115000"/>
                        </a:lnSpc>
                        <a:spcAft>
                          <a:spcPts val="0"/>
                        </a:spcAft>
                        <a:buFont typeface="Times New Roman" panose="02020603050405020304" pitchFamily="18" charset="0"/>
                        <a:buChar char="–"/>
                        <a:tabLst>
                          <a:tab pos="114300" algn="l"/>
                          <a:tab pos="160020" algn="l"/>
                        </a:tabLst>
                      </a:pPr>
                      <a:r>
                        <a:rPr lang="uk-UA" sz="1500" spc="-30" dirty="0">
                          <a:effectLst/>
                          <a:latin typeface="Times New Roman" panose="02020603050405020304" pitchFamily="18" charset="0"/>
                          <a:ea typeface="Times New Roman" panose="02020603050405020304" pitchFamily="18" charset="0"/>
                          <a:cs typeface="Times New Roman" panose="02020603050405020304" pitchFamily="18" charset="0"/>
                        </a:rPr>
                        <a:t>успішне функціонування можливе лише за високого рівня розвитку банківської справи;</a:t>
                      </a:r>
                      <a:endParaRPr lang="ru-RU" sz="15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tabLst>
                          <a:tab pos="114300" algn="l"/>
                          <a:tab pos="160020" algn="l"/>
                        </a:tabLst>
                      </a:pPr>
                      <a:r>
                        <a:rPr lang="uk-UA" sz="1500" spc="-30" dirty="0">
                          <a:effectLst/>
                          <a:latin typeface="Times New Roman" panose="02020603050405020304" pitchFamily="18" charset="0"/>
                          <a:ea typeface="Times New Roman" panose="02020603050405020304" pitchFamily="18" charset="0"/>
                          <a:cs typeface="Times New Roman" panose="02020603050405020304" pitchFamily="18" charset="0"/>
                        </a:rPr>
                        <a:t>не мають речового виразу;</a:t>
                      </a:r>
                      <a:endParaRPr lang="ru-RU" sz="15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tabLst>
                          <a:tab pos="114300" algn="l"/>
                          <a:tab pos="160020" algn="l"/>
                        </a:tabLst>
                      </a:pPr>
                      <a:r>
                        <a:rPr lang="uk-UA" sz="1500" spc="-30" dirty="0">
                          <a:effectLst/>
                          <a:latin typeface="Times New Roman" panose="02020603050405020304" pitchFamily="18" charset="0"/>
                          <a:ea typeface="Times New Roman" panose="02020603050405020304" pitchFamily="18" charset="0"/>
                          <a:cs typeface="Times New Roman" panose="02020603050405020304" pitchFamily="18" charset="0"/>
                        </a:rPr>
                        <a:t>використовуються у безготівковій формі;</a:t>
                      </a:r>
                      <a:endParaRPr lang="ru-RU" sz="15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tabLst>
                          <a:tab pos="114300" algn="l"/>
                          <a:tab pos="160020" algn="l"/>
                        </a:tabLst>
                      </a:pPr>
                      <a:r>
                        <a:rPr lang="uk-UA" sz="1500" spc="-30" dirty="0">
                          <a:effectLst/>
                          <a:latin typeface="Times New Roman" panose="02020603050405020304" pitchFamily="18" charset="0"/>
                          <a:ea typeface="Times New Roman" panose="02020603050405020304" pitchFamily="18" charset="0"/>
                          <a:cs typeface="Times New Roman" panose="02020603050405020304" pitchFamily="18" charset="0"/>
                        </a:rPr>
                        <a:t>рух їх здійснюється по рахунках у банках і не виходить за межі банківської системи (рух здійснюється за допомогою технічних інструментів – </a:t>
                      </a:r>
                      <a:r>
                        <a:rPr lang="uk-UA" sz="1500" spc="-30" dirty="0" err="1">
                          <a:effectLst/>
                          <a:latin typeface="Times New Roman" panose="02020603050405020304" pitchFamily="18" charset="0"/>
                          <a:ea typeface="Times New Roman" panose="02020603050405020304" pitchFamily="18" charset="0"/>
                          <a:cs typeface="Times New Roman" panose="02020603050405020304" pitchFamily="18" charset="0"/>
                        </a:rPr>
                        <a:t>чеків</a:t>
                      </a:r>
                      <a:r>
                        <a:rPr lang="uk-UA" sz="1500" spc="-30" dirty="0">
                          <a:effectLst/>
                          <a:latin typeface="Times New Roman" panose="02020603050405020304" pitchFamily="18" charset="0"/>
                          <a:ea typeface="Times New Roman" panose="02020603050405020304" pitchFamily="18" charset="0"/>
                          <a:cs typeface="Times New Roman" panose="02020603050405020304" pitchFamily="18" charset="0"/>
                        </a:rPr>
                        <a:t>, платіжних доручень, пластикових карток);</a:t>
                      </a:r>
                      <a:endParaRPr lang="ru-RU" sz="15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tabLst>
                          <a:tab pos="114300" algn="l"/>
                          <a:tab pos="160020" algn="l"/>
                        </a:tabLst>
                      </a:pPr>
                      <a:r>
                        <a:rPr lang="uk-UA" sz="1500" spc="-30" dirty="0">
                          <a:effectLst/>
                          <a:latin typeface="Times New Roman" panose="02020603050405020304" pitchFamily="18" charset="0"/>
                          <a:ea typeface="Times New Roman" panose="02020603050405020304" pitchFamily="18" charset="0"/>
                          <a:cs typeface="Times New Roman" panose="02020603050405020304" pitchFamily="18" charset="0"/>
                        </a:rPr>
                        <a:t>переваги перед готівковою формою грошей: значно економніша, зручніша у користуванні, піддається контролю з боку банків за оборотом грошей;</a:t>
                      </a:r>
                      <a:endParaRPr lang="ru-RU" sz="15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tabLst>
                          <a:tab pos="114300" algn="l"/>
                          <a:tab pos="160020" algn="l"/>
                        </a:tabLst>
                      </a:pPr>
                      <a:r>
                        <a:rPr lang="uk-UA" sz="1500" spc="-30" dirty="0">
                          <a:effectLst/>
                          <a:latin typeface="Times New Roman" panose="02020603050405020304" pitchFamily="18" charset="0"/>
                          <a:ea typeface="Times New Roman" panose="02020603050405020304" pitchFamily="18" charset="0"/>
                          <a:cs typeface="Times New Roman" panose="02020603050405020304" pitchFamily="18" charset="0"/>
                        </a:rPr>
                        <a:t>переміщуючись по рахунках у банках, виконують функції купівельного та платіжного засобів, а відтак включаються в загальний грошовий оборот</a:t>
                      </a:r>
                      <a:endParaRPr lang="ru-RU" sz="15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21218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p:cNvGraphicFramePr>
            <a:graphicFrameLocks noGrp="1"/>
          </p:cNvGraphicFramePr>
          <p:nvPr>
            <p:ph idx="1"/>
            <p:extLst>
              <p:ext uri="{D42A27DB-BD31-4B8C-83A1-F6EECF244321}">
                <p14:modId xmlns:p14="http://schemas.microsoft.com/office/powerpoint/2010/main" val="4113414112"/>
              </p:ext>
            </p:extLst>
          </p:nvPr>
        </p:nvGraphicFramePr>
        <p:xfrm>
          <a:off x="1187355" y="477672"/>
          <a:ext cx="7697338" cy="5214678"/>
        </p:xfrm>
        <a:graphic>
          <a:graphicData uri="http://schemas.openxmlformats.org/drawingml/2006/table">
            <a:tbl>
              <a:tblPr firstRow="1" firstCol="1" lastRow="1" lastCol="1" bandRow="1" bandCol="1"/>
              <a:tblGrid>
                <a:gridCol w="1768023"/>
                <a:gridCol w="202184"/>
                <a:gridCol w="5727131"/>
              </a:tblGrid>
              <a:tr h="259328">
                <a:tc gridSpan="3">
                  <a:txBody>
                    <a:bodyPr/>
                    <a:lstStyle/>
                    <a:p>
                      <a:pPr algn="ctr">
                        <a:lnSpc>
                          <a:spcPct val="115000"/>
                        </a:lnSpc>
                        <a:spcAft>
                          <a:spcPts val="0"/>
                        </a:spcAft>
                        <a:tabLst>
                          <a:tab pos="160020" algn="l"/>
                        </a:tabLst>
                      </a:pPr>
                      <a:r>
                        <a:rPr lang="uk-UA" sz="1600" b="1">
                          <a:effectLst/>
                          <a:latin typeface="Times New Roman" panose="02020603050405020304" pitchFamily="18" charset="0"/>
                          <a:ea typeface="Times New Roman" panose="02020603050405020304" pitchFamily="18" charset="0"/>
                          <a:cs typeface="Times New Roman" panose="02020603050405020304" pitchFamily="18" charset="0"/>
                        </a:rPr>
                        <a:t>ЕЛЕКТРОННІ ГРОШІ</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solidFill>
                      <a:srgbClr val="E6E6E6"/>
                    </a:solidFill>
                  </a:tcPr>
                </a:tc>
                <a:tc hMerge="1">
                  <a:txBody>
                    <a:bodyPr/>
                    <a:lstStyle/>
                    <a:p>
                      <a:endParaRPr lang="ru-RU"/>
                    </a:p>
                  </a:txBody>
                  <a:tcPr/>
                </a:tc>
                <a:tc hMerge="1">
                  <a:txBody>
                    <a:bodyPr/>
                    <a:lstStyle/>
                    <a:p>
                      <a:endParaRPr lang="ru-RU"/>
                    </a:p>
                  </a:txBody>
                  <a:tcPr/>
                </a:tc>
              </a:tr>
              <a:tr h="259328">
                <a:tc>
                  <a:txBody>
                    <a:bodyPr/>
                    <a:lstStyle/>
                    <a:p>
                      <a:pPr algn="just">
                        <a:lnSpc>
                          <a:spcPct val="115000"/>
                        </a:lnSpc>
                        <a:spcAft>
                          <a:spcPts val="0"/>
                        </a:spcAft>
                      </a:pPr>
                      <a:r>
                        <a:rPr lang="uk-UA" sz="1600" b="1" i="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15000"/>
                        </a:lnSpc>
                        <a:spcAft>
                          <a:spcPts val="0"/>
                        </a:spcAft>
                        <a:tabLst>
                          <a:tab pos="160020" algn="l"/>
                        </a:tabLst>
                      </a:pPr>
                      <a:r>
                        <a:rPr lang="uk-UA"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r h="1366717">
                <a:tc>
                  <a:txBody>
                    <a:bodyPr/>
                    <a:lstStyle/>
                    <a:p>
                      <a:pPr algn="just">
                        <a:lnSpc>
                          <a:spcPct val="115000"/>
                        </a:lnSpc>
                        <a:spcAft>
                          <a:spcPts val="0"/>
                        </a:spcAft>
                      </a:pPr>
                      <a:r>
                        <a:rPr lang="uk-UA" sz="1600" b="1" i="1">
                          <a:effectLst/>
                          <a:latin typeface="Times New Roman" panose="02020603050405020304" pitchFamily="18" charset="0"/>
                          <a:ea typeface="Times New Roman" panose="02020603050405020304" pitchFamily="18" charset="0"/>
                          <a:cs typeface="Times New Roman" panose="02020603050405020304" pitchFamily="18" charset="0"/>
                        </a:rPr>
                        <a:t>зміст</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lnSpc>
                          <a:spcPct val="115000"/>
                        </a:lnSpc>
                        <a:spcAft>
                          <a:spcPts val="0"/>
                        </a:spcAft>
                        <a:tabLst>
                          <a:tab pos="160020" algn="l"/>
                        </a:tabLst>
                      </a:pPr>
                      <a:r>
                        <a:rPr lang="uk-UA" sz="1600">
                          <a:effectLst/>
                          <a:latin typeface="Times New Roman" panose="02020603050405020304" pitchFamily="18" charset="0"/>
                          <a:ea typeface="Times New Roman" panose="02020603050405020304" pitchFamily="18" charset="0"/>
                          <a:cs typeface="Times New Roman" panose="02020603050405020304" pitchFamily="18" charset="0"/>
                        </a:rPr>
                        <a:t>одиниці вартості, які зберігаються на електронному пристрої, приймаються як засіб платежу іншими особами, ніж особа, яка їх випускає, і є грошовим зобов’язанням цієї особи, що виконується в готівковій або безготівковій формі</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6717">
                <a:tc>
                  <a:txBody>
                    <a:bodyPr/>
                    <a:lstStyle/>
                    <a:p>
                      <a:pPr algn="just">
                        <a:lnSpc>
                          <a:spcPct val="115000"/>
                        </a:lnSpc>
                        <a:spcAft>
                          <a:spcPts val="0"/>
                        </a:spcAft>
                      </a:pPr>
                      <a:r>
                        <a:rPr lang="uk-UA" sz="1600" b="1" i="1">
                          <a:effectLst/>
                          <a:latin typeface="Times New Roman" panose="02020603050405020304" pitchFamily="18" charset="0"/>
                          <a:ea typeface="Times New Roman" panose="02020603050405020304" pitchFamily="18" charset="0"/>
                          <a:cs typeface="Times New Roman" panose="02020603050405020304" pitchFamily="18" charset="0"/>
                        </a:rPr>
                        <a:t>передумови виникнення</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lnSpc>
                          <a:spcPct val="115000"/>
                        </a:lnSpc>
                        <a:spcAft>
                          <a:spcPts val="0"/>
                        </a:spcAft>
                        <a:tabLst>
                          <a:tab pos="160020" algn="l"/>
                        </a:tabLst>
                      </a:pPr>
                      <a:r>
                        <a:rPr lang="uk-UA" sz="1600">
                          <a:effectLst/>
                          <a:latin typeface="Times New Roman" panose="02020603050405020304" pitchFamily="18" charset="0"/>
                          <a:ea typeface="Times New Roman" panose="02020603050405020304" pitchFamily="18" charset="0"/>
                          <a:cs typeface="Times New Roman" panose="02020603050405020304" pitchFamily="18" charset="0"/>
                        </a:rPr>
                        <a:t>випуск електронних грошей може здійснювати виключно банк. Банк має право здійснювати випуск електронних грошей, номінованихлише в гривні. Банк, що здійснює випуск електронних грошей бере на себе зобов’язання з їх погашення</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0412">
                <a:tc>
                  <a:txBody>
                    <a:bodyPr/>
                    <a:lstStyle/>
                    <a:p>
                      <a:pPr algn="just">
                        <a:lnSpc>
                          <a:spcPct val="115000"/>
                        </a:lnSpc>
                        <a:spcAft>
                          <a:spcPts val="0"/>
                        </a:spcAft>
                      </a:pPr>
                      <a:r>
                        <a:rPr lang="uk-UA" sz="1600" b="1" i="1">
                          <a:effectLst/>
                          <a:latin typeface="Times New Roman" panose="02020603050405020304" pitchFamily="18" charset="0"/>
                          <a:ea typeface="Times New Roman" panose="02020603050405020304" pitchFamily="18" charset="0"/>
                          <a:cs typeface="Times New Roman" panose="02020603050405020304" pitchFamily="18" charset="0"/>
                        </a:rPr>
                        <a:t>характеристика</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lnSpc>
                          <a:spcPct val="115000"/>
                        </a:lnSpc>
                        <a:spcAft>
                          <a:spcPts val="0"/>
                        </a:spcAft>
                        <a:tabLst>
                          <a:tab pos="160020" algn="l"/>
                        </a:tabLst>
                      </a:pPr>
                      <a:r>
                        <a:rPr lang="uk-UA" sz="1600" dirty="0">
                          <a:effectLst/>
                          <a:latin typeface="Times New Roman" panose="02020603050405020304" pitchFamily="18" charset="0"/>
                          <a:ea typeface="Times New Roman" panose="02020603050405020304" pitchFamily="18" charset="0"/>
                          <a:cs typeface="Times New Roman" panose="02020603050405020304" pitchFamily="18" charset="0"/>
                        </a:rPr>
                        <a:t>ця форма органічно поєднує у собі переваги депозитної та готівкової форм грошей: немає потреби переносити чи перевозити великі маси готівки; досягається значна економія витрат на їх виготовлення, збереження, перерахування, перевезення тощо; кожний платник має можливість вмить виконати платіж</a:t>
                      </a:r>
                      <a:endParaRPr lang="ru-RU"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11365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p:cNvGraphicFramePr>
            <a:graphicFrameLocks noGrp="1"/>
          </p:cNvGraphicFramePr>
          <p:nvPr>
            <p:ph idx="1"/>
            <p:extLst>
              <p:ext uri="{D42A27DB-BD31-4B8C-83A1-F6EECF244321}">
                <p14:modId xmlns:p14="http://schemas.microsoft.com/office/powerpoint/2010/main" val="3969811576"/>
              </p:ext>
            </p:extLst>
          </p:nvPr>
        </p:nvGraphicFramePr>
        <p:xfrm>
          <a:off x="805218" y="314321"/>
          <a:ext cx="8843749" cy="5327904"/>
        </p:xfrm>
        <a:graphic>
          <a:graphicData uri="http://schemas.openxmlformats.org/drawingml/2006/table">
            <a:tbl>
              <a:tblPr firstRow="1" firstCol="1" lastRow="1" lastCol="1" bandRow="1" bandCol="1"/>
              <a:tblGrid>
                <a:gridCol w="2031345"/>
                <a:gridCol w="232297"/>
                <a:gridCol w="6580107"/>
              </a:tblGrid>
              <a:tr h="0">
                <a:tc gridSpan="3">
                  <a:txBody>
                    <a:bodyPr/>
                    <a:lstStyle/>
                    <a:p>
                      <a:pPr algn="ctr">
                        <a:lnSpc>
                          <a:spcPct val="115000"/>
                        </a:lnSpc>
                        <a:spcAft>
                          <a:spcPts val="0"/>
                        </a:spcAft>
                        <a:tabLst>
                          <a:tab pos="160020" algn="l"/>
                        </a:tabLst>
                      </a:pPr>
                      <a:r>
                        <a:rPr lang="uk-UA" sz="1600" b="1">
                          <a:effectLst/>
                          <a:latin typeface="Times New Roman" panose="02020603050405020304" pitchFamily="18" charset="0"/>
                          <a:ea typeface="Times New Roman" panose="02020603050405020304" pitchFamily="18" charset="0"/>
                          <a:cs typeface="Times New Roman" panose="02020603050405020304" pitchFamily="18" charset="0"/>
                        </a:rPr>
                        <a:t>КВАЗІГРОШІ (майже гроші)</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solidFill>
                      <a:srgbClr val="E6E6E6"/>
                    </a:solidFill>
                  </a:tcPr>
                </a:tc>
                <a:tc hMerge="1">
                  <a:txBody>
                    <a:bodyPr/>
                    <a:lstStyle/>
                    <a:p>
                      <a:endParaRPr lang="ru-RU"/>
                    </a:p>
                  </a:txBody>
                  <a:tcPr/>
                </a:tc>
                <a:tc hMerge="1">
                  <a:txBody>
                    <a:bodyPr/>
                    <a:lstStyle/>
                    <a:p>
                      <a:endParaRPr lang="ru-RU"/>
                    </a:p>
                  </a:txBody>
                  <a:tcPr/>
                </a:tc>
              </a:tr>
              <a:tr h="66040">
                <a:tc>
                  <a:txBody>
                    <a:bodyPr/>
                    <a:lstStyle/>
                    <a:p>
                      <a:pPr algn="just">
                        <a:lnSpc>
                          <a:spcPct val="115000"/>
                        </a:lnSpc>
                        <a:spcAft>
                          <a:spcPts val="0"/>
                        </a:spcAft>
                      </a:pPr>
                      <a:r>
                        <a:rPr lang="uk-UA" sz="1600" b="1" i="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15000"/>
                        </a:lnSpc>
                        <a:spcAft>
                          <a:spcPts val="0"/>
                        </a:spcAft>
                        <a:tabLst>
                          <a:tab pos="160020" algn="l"/>
                        </a:tabLst>
                      </a:pPr>
                      <a:r>
                        <a:rPr lang="uk-UA"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uk-UA" sz="1600" b="1" i="1">
                          <a:effectLst/>
                          <a:latin typeface="Times New Roman" panose="02020603050405020304" pitchFamily="18" charset="0"/>
                          <a:ea typeface="Times New Roman" panose="02020603050405020304" pitchFamily="18" charset="0"/>
                          <a:cs typeface="Times New Roman" panose="02020603050405020304" pitchFamily="18" charset="0"/>
                        </a:rPr>
                        <a:t>зміст</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lnSpc>
                          <a:spcPct val="115000"/>
                        </a:lnSpc>
                        <a:spcAft>
                          <a:spcPts val="0"/>
                        </a:spcAft>
                        <a:tabLst>
                          <a:tab pos="160020" algn="l"/>
                        </a:tabLst>
                      </a:pPr>
                      <a:r>
                        <a:rPr lang="uk-UA" sz="1600" spc="-30">
                          <a:effectLst/>
                          <a:latin typeface="Times New Roman" panose="02020603050405020304" pitchFamily="18" charset="0"/>
                          <a:ea typeface="Times New Roman" panose="02020603050405020304" pitchFamily="18" charset="0"/>
                          <a:cs typeface="Times New Roman" panose="02020603050405020304" pitchFamily="18" charset="0"/>
                        </a:rPr>
                        <a:t>специфічні грошові форми, в яких грошова сутність істотно послаблена, відхиляється від загальноприйнятих, стандартних форм</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uk-UA" sz="1600" b="1" i="1">
                          <a:effectLst/>
                          <a:latin typeface="Times New Roman" panose="02020603050405020304" pitchFamily="18" charset="0"/>
                          <a:ea typeface="Times New Roman" panose="02020603050405020304" pitchFamily="18" charset="0"/>
                          <a:cs typeface="Times New Roman" panose="02020603050405020304" pitchFamily="18" charset="0"/>
                        </a:rPr>
                        <a:t>передумови виникнення</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342900" lvl="0" indent="-342900" algn="just">
                        <a:lnSpc>
                          <a:spcPct val="115000"/>
                        </a:lnSpc>
                        <a:spcAft>
                          <a:spcPts val="0"/>
                        </a:spcAft>
                        <a:buFont typeface="+mj-lt"/>
                        <a:buAutoNum type="arabicParenR"/>
                        <a:tabLst>
                          <a:tab pos="160020" algn="l"/>
                          <a:tab pos="228600" algn="l"/>
                        </a:tabLst>
                      </a:pPr>
                      <a:r>
                        <a:rPr lang="uk-UA" sz="1600" spc="-30">
                          <a:effectLst/>
                          <a:latin typeface="Times New Roman" panose="02020603050405020304" pitchFamily="18" charset="0"/>
                          <a:ea typeface="Times New Roman" panose="02020603050405020304" pitchFamily="18" charset="0"/>
                          <a:cs typeface="Times New Roman" panose="02020603050405020304" pitchFamily="18" charset="0"/>
                        </a:rPr>
                        <a:t>в стандартних формах значно послаблюється грошова суть, адже, при розміщенні грошей у довгострокові вклади вони зберігають звичайну форму депозитних грошей, проте при цьому знижується їх ліквідність, здатність бути платіжними засобами;</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arenR"/>
                        <a:tabLst>
                          <a:tab pos="160020" algn="l"/>
                          <a:tab pos="228600" algn="l"/>
                        </a:tabLst>
                      </a:pPr>
                      <a:r>
                        <a:rPr lang="uk-UA" sz="1600" spc="-30">
                          <a:effectLst/>
                          <a:latin typeface="Times New Roman" panose="02020603050405020304" pitchFamily="18" charset="0"/>
                          <a:ea typeface="Times New Roman" panose="02020603050405020304" pitchFamily="18" charset="0"/>
                          <a:cs typeface="Times New Roman" panose="02020603050405020304" pitchFamily="18" charset="0"/>
                        </a:rPr>
                        <a:t>грошові функції виконують нестандартні форми (вексель у певних межах може використовуватися як гроші у функції купівельного і платіжного засобу, хоч не є грошима в загальноприйнятому розумінні)</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uk-UA" sz="1600" b="1" i="1">
                          <a:effectLst/>
                          <a:latin typeface="Times New Roman" panose="02020603050405020304" pitchFamily="18" charset="0"/>
                          <a:ea typeface="Times New Roman" panose="02020603050405020304" pitchFamily="18" charset="0"/>
                          <a:cs typeface="Times New Roman" panose="02020603050405020304" pitchFamily="18" charset="0"/>
                        </a:rPr>
                        <a:t>характеристика</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342900" lvl="0" indent="-342900" algn="just">
                        <a:lnSpc>
                          <a:spcPct val="115000"/>
                        </a:lnSpc>
                        <a:spcAft>
                          <a:spcPts val="0"/>
                        </a:spcAft>
                        <a:buFont typeface="Times New Roman" panose="02020603050405020304" pitchFamily="18" charset="0"/>
                        <a:buChar char="–"/>
                        <a:tabLst>
                          <a:tab pos="160020" algn="l"/>
                        </a:tabLst>
                      </a:pPr>
                      <a:r>
                        <a:rPr lang="uk-UA" sz="1600" spc="-30" dirty="0">
                          <a:effectLst/>
                          <a:latin typeface="Times New Roman" panose="02020603050405020304" pitchFamily="18" charset="0"/>
                          <a:ea typeface="Times New Roman" panose="02020603050405020304" pitchFamily="18" charset="0"/>
                          <a:cs typeface="Times New Roman" panose="02020603050405020304" pitchFamily="18" charset="0"/>
                        </a:rPr>
                        <a:t>дає можливість підвищити ліквідність економіки за рахунок запровадження в оборот додаткових платіжних інструментів (векселів);</a:t>
                      </a:r>
                      <a:endParaRPr lang="ru-RU"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tabLst>
                          <a:tab pos="160020" algn="l"/>
                        </a:tabLst>
                      </a:pPr>
                      <a:r>
                        <a:rPr lang="uk-UA" sz="1600" spc="-30" dirty="0">
                          <a:effectLst/>
                          <a:latin typeface="Times New Roman" panose="02020603050405020304" pitchFamily="18" charset="0"/>
                          <a:ea typeface="Times New Roman" panose="02020603050405020304" pitchFamily="18" charset="0"/>
                          <a:cs typeface="Times New Roman" panose="02020603050405020304" pitchFamily="18" charset="0"/>
                        </a:rPr>
                        <a:t>дає можливість зменшити масу платіжних засобів в обороті за рахунок вилучення їх у довгострокові депозитні вклади, що сприяє оздоровленню кон’юнктури ринків та нарощуванню інвестиційних ресурсів;</a:t>
                      </a:r>
                      <a:endParaRPr lang="ru-RU"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tabLst>
                          <a:tab pos="160020" algn="l"/>
                        </a:tabLst>
                      </a:pPr>
                      <a:r>
                        <a:rPr lang="uk-UA" sz="1600" spc="-30" dirty="0">
                          <a:effectLst/>
                          <a:latin typeface="Times New Roman" panose="02020603050405020304" pitchFamily="18" charset="0"/>
                          <a:ea typeface="Times New Roman" panose="02020603050405020304" pitchFamily="18" charset="0"/>
                          <a:cs typeface="Times New Roman" panose="02020603050405020304" pitchFamily="18" charset="0"/>
                        </a:rPr>
                        <a:t>робить управління грошовою масою, а отже пропозицією грошей, більш гнучким і ефективним</a:t>
                      </a:r>
                      <a:endParaRPr lang="ru-RU"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52745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677334" y="259307"/>
            <a:ext cx="8596668" cy="5782055"/>
          </a:xfrm>
        </p:spPr>
        <p:txBody>
          <a:bodyPr/>
          <a:lstStyle/>
          <a:p>
            <a:r>
              <a:rPr lang="uk-UA" b="1" dirty="0"/>
              <a:t>1.3. Функції грошей</a:t>
            </a:r>
            <a:endParaRPr lang="ru-RU" dirty="0"/>
          </a:p>
          <a:p>
            <a:endParaRPr lang="ru-RU" dirty="0"/>
          </a:p>
        </p:txBody>
      </p:sp>
      <p:graphicFrame>
        <p:nvGraphicFramePr>
          <p:cNvPr id="2" name="Таблица 1"/>
          <p:cNvGraphicFramePr>
            <a:graphicFrameLocks noGrp="1"/>
          </p:cNvGraphicFramePr>
          <p:nvPr>
            <p:extLst>
              <p:ext uri="{D42A27DB-BD31-4B8C-83A1-F6EECF244321}">
                <p14:modId xmlns:p14="http://schemas.microsoft.com/office/powerpoint/2010/main" val="3377822640"/>
              </p:ext>
            </p:extLst>
          </p:nvPr>
        </p:nvGraphicFramePr>
        <p:xfrm>
          <a:off x="828990" y="766869"/>
          <a:ext cx="8915511" cy="5047488"/>
        </p:xfrm>
        <a:graphic>
          <a:graphicData uri="http://schemas.openxmlformats.org/drawingml/2006/table">
            <a:tbl>
              <a:tblPr firstRow="1" firstCol="1" bandRow="1"/>
              <a:tblGrid>
                <a:gridCol w="2192678"/>
                <a:gridCol w="6722833"/>
              </a:tblGrid>
              <a:tr h="184830">
                <a:tc>
                  <a:txBody>
                    <a:bodyPr/>
                    <a:lstStyle/>
                    <a:p>
                      <a:pPr algn="ctr">
                        <a:lnSpc>
                          <a:spcPct val="115000"/>
                        </a:lnSpc>
                        <a:spcBef>
                          <a:spcPts val="400"/>
                        </a:spcBef>
                        <a:spcAft>
                          <a:spcPts val="400"/>
                        </a:spcAft>
                      </a:pPr>
                      <a:r>
                        <a:rPr lang="uk-UA" sz="1600" b="1" dirty="0">
                          <a:effectLst/>
                          <a:latin typeface="Times New Roman" panose="02020603050405020304" pitchFamily="18" charset="0"/>
                          <a:ea typeface="Times New Roman" panose="02020603050405020304" pitchFamily="18" charset="0"/>
                          <a:cs typeface="Times New Roman" panose="02020603050405020304" pitchFamily="18" charset="0"/>
                        </a:rPr>
                        <a:t>Функції</a:t>
                      </a:r>
                      <a:endParaRPr lang="ru-RU"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C96"/>
                    </a:solidFill>
                  </a:tcPr>
                </a:tc>
                <a:tc>
                  <a:txBody>
                    <a:bodyPr/>
                    <a:lstStyle/>
                    <a:p>
                      <a:pPr algn="ctr">
                        <a:lnSpc>
                          <a:spcPct val="115000"/>
                        </a:lnSpc>
                        <a:spcBef>
                          <a:spcPts val="400"/>
                        </a:spcBef>
                        <a:spcAft>
                          <a:spcPts val="400"/>
                        </a:spcAft>
                      </a:pPr>
                      <a:r>
                        <a:rPr lang="uk-UA" sz="1600" b="1">
                          <a:effectLst/>
                          <a:latin typeface="Times New Roman" panose="02020603050405020304" pitchFamily="18" charset="0"/>
                          <a:ea typeface="Times New Roman" panose="02020603050405020304" pitchFamily="18" charset="0"/>
                          <a:cs typeface="Times New Roman" panose="02020603050405020304" pitchFamily="18" charset="0"/>
                        </a:rPr>
                        <a:t>Ознака</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C96"/>
                    </a:solidFill>
                  </a:tcPr>
                </a:tc>
              </a:tr>
              <a:tr h="184830">
                <a:tc>
                  <a:txBody>
                    <a:bodyPr/>
                    <a:lstStyle/>
                    <a:p>
                      <a:pPr algn="ctr">
                        <a:lnSpc>
                          <a:spcPct val="115000"/>
                        </a:lnSpc>
                        <a:spcAft>
                          <a:spcPts val="0"/>
                        </a:spcAft>
                      </a:pPr>
                      <a:r>
                        <a:rPr lang="uk-UA" sz="1600" i="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i="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11776">
                <a:tc>
                  <a:txBody>
                    <a:bodyPr/>
                    <a:lstStyle/>
                    <a:p>
                      <a:pPr algn="ctr">
                        <a:lnSpc>
                          <a:spcPct val="115000"/>
                        </a:lnSpc>
                        <a:spcAft>
                          <a:spcPts val="0"/>
                        </a:spcAft>
                      </a:pPr>
                      <a:r>
                        <a:rPr lang="uk-UA" sz="1600">
                          <a:effectLst/>
                          <a:latin typeface="Times New Roman" panose="02020603050405020304" pitchFamily="18" charset="0"/>
                          <a:ea typeface="Times New Roman" panose="02020603050405020304" pitchFamily="18" charset="0"/>
                          <a:cs typeface="Times New Roman" panose="02020603050405020304" pitchFamily="18" charset="0"/>
                        </a:rPr>
                        <a:t>Міра вартості</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uk-UA"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dirty="0">
                          <a:effectLst/>
                          <a:latin typeface="Times New Roman" panose="02020603050405020304" pitchFamily="18" charset="0"/>
                          <a:ea typeface="Times New Roman" panose="02020603050405020304" pitchFamily="18" charset="0"/>
                          <a:cs typeface="Times New Roman" panose="02020603050405020304" pitchFamily="18" charset="0"/>
                        </a:rPr>
                        <a:t>Сутність грошей як міри вартості полягає в тому, що вартість всіх товарів вимірюється у грошах. Грошове вираження вартості товарів називається ціною. Ціна – показник величини вартості товарів. Вона залежить, з одного боку, від величини вартості товару, а з іншого – від величини вартості самих грошей. Ринкова ціна товарів не може співпадати з вартістю, що закладена в самій ціні як формі вартості. Ступінь такого </a:t>
                      </a:r>
                      <a:r>
                        <a:rPr lang="uk-UA" sz="1600" dirty="0" err="1">
                          <a:effectLst/>
                          <a:latin typeface="Times New Roman" panose="02020603050405020304" pitchFamily="18" charset="0"/>
                          <a:ea typeface="Times New Roman" panose="02020603050405020304" pitchFamily="18" charset="0"/>
                          <a:cs typeface="Times New Roman" panose="02020603050405020304" pitchFamily="18" charset="0"/>
                        </a:rPr>
                        <a:t>неспівпадіння</a:t>
                      </a:r>
                      <a:r>
                        <a:rPr lang="uk-UA" sz="1600" dirty="0">
                          <a:effectLst/>
                          <a:latin typeface="Times New Roman" panose="02020603050405020304" pitchFamily="18" charset="0"/>
                          <a:ea typeface="Times New Roman" panose="02020603050405020304" pitchFamily="18" charset="0"/>
                          <a:cs typeface="Times New Roman" panose="02020603050405020304" pitchFamily="18" charset="0"/>
                        </a:rPr>
                        <a:t> та напрямок, в якому відбувається відхилення ціни від вартості, залежить від співвідношення між попитом на цей товар та його пропозицією. Коли попит на товар перевищує його пропозицію, ціна відхиляється вверх від вартості, та навпаки. Вартість товару виражається в його відношенню до певної, подумки уявленої кількості грошей. Тому функцію міри вартості грошей виконують як подумки уявлені, ідеальні гроші. Для виміру вартості товарів необхідна одиниця міри, або масштаб цін – вагова кількість металу, прийнята в цій країні за грошову </a:t>
                      </a:r>
                      <a:r>
                        <a:rPr lang="uk-UA" sz="1600" dirty="0" err="1">
                          <a:effectLst/>
                          <a:latin typeface="Times New Roman" panose="02020603050405020304" pitchFamily="18" charset="0"/>
                          <a:ea typeface="Times New Roman" panose="02020603050405020304" pitchFamily="18" charset="0"/>
                          <a:cs typeface="Times New Roman" panose="02020603050405020304" pitchFamily="18" charset="0"/>
                        </a:rPr>
                        <a:t>одиицю</a:t>
                      </a:r>
                      <a:r>
                        <a:rPr lang="uk-UA" sz="1600" dirty="0">
                          <a:effectLst/>
                          <a:latin typeface="Times New Roman" panose="02020603050405020304" pitchFamily="18" charset="0"/>
                          <a:ea typeface="Times New Roman" panose="02020603050405020304" pitchFamily="18" charset="0"/>
                          <a:cs typeface="Times New Roman" panose="02020603050405020304" pitchFamily="18" charset="0"/>
                        </a:rPr>
                        <a:t>. Гроші як міра вартості і як масштаб цін виконують різні функції. Як міра вартості гроші відносяться як до всіх інших товарів, а як масштаб цін – до самих себе</a:t>
                      </a:r>
                      <a:endParaRPr lang="ru-RU"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271" marR="60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996929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p:cNvGraphicFramePr>
            <a:graphicFrameLocks noGrp="1"/>
          </p:cNvGraphicFramePr>
          <p:nvPr>
            <p:ph idx="1"/>
            <p:extLst>
              <p:ext uri="{D42A27DB-BD31-4B8C-83A1-F6EECF244321}">
                <p14:modId xmlns:p14="http://schemas.microsoft.com/office/powerpoint/2010/main" val="3136197801"/>
              </p:ext>
            </p:extLst>
          </p:nvPr>
        </p:nvGraphicFramePr>
        <p:xfrm>
          <a:off x="900752" y="573206"/>
          <a:ext cx="8570794" cy="5678424"/>
        </p:xfrm>
        <a:graphic>
          <a:graphicData uri="http://schemas.openxmlformats.org/drawingml/2006/table">
            <a:tbl>
              <a:tblPr firstRow="1" firstCol="1" bandRow="1"/>
              <a:tblGrid>
                <a:gridCol w="2107898"/>
                <a:gridCol w="6462896"/>
              </a:tblGrid>
              <a:tr h="5145206">
                <a:tc>
                  <a:txBody>
                    <a:bodyPr/>
                    <a:lstStyle/>
                    <a:p>
                      <a:pPr algn="ctr">
                        <a:lnSpc>
                          <a:spcPct val="115000"/>
                        </a:lnSpc>
                        <a:spcAft>
                          <a:spcPts val="0"/>
                        </a:spcAft>
                      </a:pPr>
                      <a:r>
                        <a:rPr lang="uk-UA" sz="1800">
                          <a:effectLst/>
                          <a:latin typeface="Times New Roman" panose="02020603050405020304" pitchFamily="18" charset="0"/>
                          <a:ea typeface="Times New Roman" panose="02020603050405020304" pitchFamily="18" charset="0"/>
                          <a:cs typeface="Times New Roman" panose="02020603050405020304" pitchFamily="18" charset="0"/>
                        </a:rPr>
                        <a:t>Засіб обігу</a:t>
                      </a:r>
                      <a:endParaRPr lang="ru-RU" sz="180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uk-UA"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800" dirty="0">
                          <a:effectLst/>
                          <a:latin typeface="Times New Roman" panose="02020603050405020304" pitchFamily="18" charset="0"/>
                          <a:ea typeface="Times New Roman" panose="02020603050405020304" pitchFamily="18" charset="0"/>
                          <a:cs typeface="Times New Roman" panose="02020603050405020304" pitchFamily="18" charset="0"/>
                        </a:rPr>
                        <a:t>Кожен товар, перш ніж обмінятися на інший товар, повинен прийняти форму грошей. Товаровиробник продає свій товар за гроші (Т-Г), отже, перетворює його в грошову форму, а потім на виручені гроші купує необхідні йому товари (Г-Т) – перетворює гроші на товар. Цей процес обміну схематично виглядає як Т-Г-Т, де гроші, виступаючи в ролі посередника в обміні товарами, виконують функцію засобу обігу. При обміні товарів за допомогою грошей повна операція купівлі-продажу складається з двох етапів: Т-Г та Г-Т. Поділ процесу обміну одного товару на інший на два протилежних акти (продаж та купівля) перетворює індивідуальні, часові та просторові межі, притаманні безпосередньому товарообміну. Функцію міри вартості виконують ідеальні гроші, а функцію засобу обігу – реальні гроші. Для того щоб купити, покупець повинен передати продавцю певну суму грошей. Разом з тим функцію засобу обігу можуть виконувати не тільки повноцінні гроші, але й їх знаки: неповноцінні металічні (розмінні монети), паперові гроші та банкноти</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447197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p:cNvGraphicFramePr>
            <a:graphicFrameLocks noGrp="1"/>
          </p:cNvGraphicFramePr>
          <p:nvPr>
            <p:ph idx="1"/>
            <p:extLst>
              <p:ext uri="{D42A27DB-BD31-4B8C-83A1-F6EECF244321}">
                <p14:modId xmlns:p14="http://schemas.microsoft.com/office/powerpoint/2010/main" val="2323943182"/>
              </p:ext>
            </p:extLst>
          </p:nvPr>
        </p:nvGraphicFramePr>
        <p:xfrm>
          <a:off x="682593" y="409854"/>
          <a:ext cx="8857192" cy="5993892"/>
        </p:xfrm>
        <a:graphic>
          <a:graphicData uri="http://schemas.openxmlformats.org/drawingml/2006/table">
            <a:tbl>
              <a:tblPr firstRow="1" firstCol="1" bandRow="1"/>
              <a:tblGrid>
                <a:gridCol w="2178335"/>
                <a:gridCol w="6678857"/>
              </a:tblGrid>
              <a:tr h="5636103">
                <a:tc>
                  <a:txBody>
                    <a:bodyPr/>
                    <a:lstStyle/>
                    <a:p>
                      <a:pPr algn="ctr">
                        <a:lnSpc>
                          <a:spcPct val="115000"/>
                        </a:lnSpc>
                        <a:spcAft>
                          <a:spcPts val="0"/>
                        </a:spcAft>
                      </a:pPr>
                      <a:r>
                        <a:rPr lang="uk-UA" sz="1800" dirty="0">
                          <a:effectLst/>
                          <a:latin typeface="Times New Roman" panose="02020603050405020304" pitchFamily="18" charset="0"/>
                          <a:ea typeface="Times New Roman" panose="02020603050405020304" pitchFamily="18" charset="0"/>
                          <a:cs typeface="Times New Roman" panose="02020603050405020304" pitchFamily="18" charset="0"/>
                        </a:rPr>
                        <a:t>Засіб платежу</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uk-UA"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uk-UA"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800" dirty="0">
                          <a:effectLst/>
                          <a:latin typeface="Times New Roman" panose="02020603050405020304" pitchFamily="18" charset="0"/>
                          <a:ea typeface="Times New Roman" panose="02020603050405020304" pitchFamily="18" charset="0"/>
                          <a:cs typeface="Times New Roman" panose="02020603050405020304" pitchFamily="18" charset="0"/>
                        </a:rPr>
                        <a:t>Купівля товарів відбувається як з негайною оплатою їх вартості, так й з відстрочкою платежу – в кредит. Необхідність купівлі-продажу товарів в кредит викликаються умовами виробництва та реалізації товарів. Сезонний характер, неоднакова тривалість періодів виробництва товарів, різне розташування товаровиробників від ринків збуту та інші причини призводять до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uk-UA" sz="1800" dirty="0">
                          <a:effectLst/>
                          <a:latin typeface="Times New Roman" panose="02020603050405020304" pitchFamily="18" charset="0"/>
                          <a:ea typeface="Times New Roman" panose="02020603050405020304" pitchFamily="18" charset="0"/>
                          <a:cs typeface="Times New Roman" panose="02020603050405020304" pitchFamily="18" charset="0"/>
                        </a:rPr>
                        <a:t>того, що одні товаровласники можуть виступати як продавці раніше, ніж інші як покупці з негайною оплатою товарів. При цих умовах товар може бути проданий тільки в кредит. В цьому випадку гроші функціонують як міра вартості та ідеальний купівельний засіб. Товар продається не за гроші, а під письмове зобов’язання платити по закінченню певного часу, під вексель. Коли ж наступає строк платежу та боржник погашає своє боргове зобов’язання, гроші функціонують як засіб платежу. Таким чином, при виконанні грошима функції засобу обігу продаж товарів співпадає в часі з його оплатою. Виконання грошима функції засобу платежу припускає продаж без оплати. У функції засобу платежу гроші завершують процес продажу, обмін як самостійне втілення товарної вартості</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3969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95786"/>
            <a:ext cx="10104398" cy="4411353"/>
          </a:xfrm>
        </p:spPr>
        <p:txBody>
          <a:bodyPr>
            <a:normAutofit fontScale="92500" lnSpcReduction="10000"/>
          </a:bodyPr>
          <a:lstStyle/>
          <a:p>
            <a:r>
              <a:rPr lang="uk-UA" dirty="0" smtClean="0"/>
              <a:t>В економічній теорії можна виділити щонайменше три концепції (теорії) щодо трактування поняття грошей:</a:t>
            </a:r>
          </a:p>
          <a:p>
            <a:r>
              <a:rPr lang="uk-UA" dirty="0" smtClean="0"/>
              <a:t>1) </a:t>
            </a:r>
            <a:r>
              <a:rPr lang="uk-UA" i="1" dirty="0" smtClean="0"/>
              <a:t>функціональна – передбачає визначення грошей, виходячи із </a:t>
            </a:r>
            <a:r>
              <a:rPr lang="uk-UA" i="1" dirty="0" err="1" smtClean="0"/>
              <a:t>функій</a:t>
            </a:r>
            <a:r>
              <a:rPr lang="uk-UA" i="1" dirty="0" smtClean="0"/>
              <a:t>, які вони виконують. Тобто гроші – це все те, що виконує функції грошей. (або може використовуватись як гроші).</a:t>
            </a:r>
          </a:p>
          <a:p>
            <a:r>
              <a:rPr lang="uk-UA" i="1" dirty="0" smtClean="0"/>
              <a:t>2) еквівалентна </a:t>
            </a:r>
            <a:r>
              <a:rPr lang="uk-UA" dirty="0"/>
              <a:t>має своїми витоками </a:t>
            </a:r>
            <a:r>
              <a:rPr lang="uk-UA" dirty="0" smtClean="0"/>
              <a:t>трудову </a:t>
            </a:r>
            <a:r>
              <a:rPr lang="ru-RU" dirty="0" err="1" smtClean="0"/>
              <a:t>теорію</a:t>
            </a:r>
            <a:r>
              <a:rPr lang="ru-RU" dirty="0" smtClean="0"/>
              <a:t> </a:t>
            </a:r>
            <a:r>
              <a:rPr lang="ru-RU" dirty="0" err="1"/>
              <a:t>вартості</a:t>
            </a:r>
            <a:r>
              <a:rPr lang="ru-RU" dirty="0"/>
              <a:t>, </a:t>
            </a:r>
            <a:r>
              <a:rPr lang="ru-RU" dirty="0" err="1"/>
              <a:t>тлумачать</a:t>
            </a:r>
            <a:r>
              <a:rPr lang="ru-RU" dirty="0"/>
              <a:t> </a:t>
            </a:r>
            <a:r>
              <a:rPr lang="ru-RU" dirty="0" err="1"/>
              <a:t>сутність</a:t>
            </a:r>
            <a:r>
              <a:rPr lang="ru-RU" dirty="0"/>
              <a:t> грошей </a:t>
            </a:r>
            <a:r>
              <a:rPr lang="ru-RU" dirty="0" err="1"/>
              <a:t>виходячи</a:t>
            </a:r>
            <a:r>
              <a:rPr lang="ru-RU" dirty="0"/>
              <a:t> </a:t>
            </a:r>
            <a:r>
              <a:rPr lang="ru-RU" dirty="0" err="1"/>
              <a:t>лише</a:t>
            </a:r>
            <a:r>
              <a:rPr lang="ru-RU" dirty="0"/>
              <a:t> з </a:t>
            </a:r>
            <a:r>
              <a:rPr lang="ru-RU" dirty="0" err="1"/>
              <a:t>їх</a:t>
            </a:r>
            <a:r>
              <a:rPr lang="ru-RU" dirty="0"/>
              <a:t> </a:t>
            </a:r>
            <a:r>
              <a:rPr lang="ru-RU" dirty="0" err="1"/>
              <a:t>місця</a:t>
            </a:r>
            <a:r>
              <a:rPr lang="ru-RU" dirty="0"/>
              <a:t> в </a:t>
            </a:r>
            <a:r>
              <a:rPr lang="ru-RU" dirty="0" smtClean="0"/>
              <a:t>товарному </a:t>
            </a:r>
            <a:r>
              <a:rPr lang="ru-RU" dirty="0" err="1"/>
              <a:t>обміні</a:t>
            </a:r>
            <a:r>
              <a:rPr lang="ru-RU" dirty="0"/>
              <a:t>. З </a:t>
            </a:r>
            <a:r>
              <a:rPr lang="ru-RU" dirty="0" err="1"/>
              <a:t>цих</a:t>
            </a:r>
            <a:r>
              <a:rPr lang="ru-RU" dirty="0"/>
              <a:t> </a:t>
            </a:r>
            <a:r>
              <a:rPr lang="ru-RU" dirty="0" err="1"/>
              <a:t>позицій</a:t>
            </a:r>
            <a:r>
              <a:rPr lang="ru-RU" dirty="0"/>
              <a:t> </a:t>
            </a:r>
            <a:r>
              <a:rPr lang="ru-RU" dirty="0" err="1"/>
              <a:t>гроші</a:t>
            </a:r>
            <a:r>
              <a:rPr lang="ru-RU" dirty="0"/>
              <a:t> є </a:t>
            </a:r>
            <a:r>
              <a:rPr lang="ru-RU" dirty="0" err="1"/>
              <a:t>специфічним</a:t>
            </a:r>
            <a:r>
              <a:rPr lang="ru-RU" dirty="0"/>
              <a:t> товаром, </a:t>
            </a:r>
            <a:r>
              <a:rPr lang="ru-RU" dirty="0" err="1"/>
              <a:t>що</a:t>
            </a:r>
            <a:r>
              <a:rPr lang="ru-RU" dirty="0"/>
              <a:t> </a:t>
            </a:r>
            <a:r>
              <a:rPr lang="ru-RU" dirty="0" err="1"/>
              <a:t>має</a:t>
            </a:r>
            <a:r>
              <a:rPr lang="ru-RU" dirty="0"/>
              <a:t> </a:t>
            </a:r>
            <a:r>
              <a:rPr lang="ru-RU" dirty="0" err="1" smtClean="0"/>
              <a:t>властивість</a:t>
            </a:r>
            <a:r>
              <a:rPr lang="ru-RU" dirty="0"/>
              <a:t> </a:t>
            </a:r>
            <a:r>
              <a:rPr lang="ru-RU" dirty="0" err="1" smtClean="0"/>
              <a:t>обмінюватися</a:t>
            </a:r>
            <a:r>
              <a:rPr lang="ru-RU" dirty="0" smtClean="0"/>
              <a:t> </a:t>
            </a:r>
            <a:r>
              <a:rPr lang="ru-RU" dirty="0"/>
              <a:t>на будь-</a:t>
            </a:r>
            <a:r>
              <a:rPr lang="ru-RU" dirty="0" err="1"/>
              <a:t>який</a:t>
            </a:r>
            <a:r>
              <a:rPr lang="ru-RU" dirty="0"/>
              <a:t> </a:t>
            </a:r>
            <a:r>
              <a:rPr lang="ru-RU" dirty="0" err="1"/>
              <a:t>інший</a:t>
            </a:r>
            <a:r>
              <a:rPr lang="ru-RU" dirty="0"/>
              <a:t> товар, </a:t>
            </a:r>
            <a:r>
              <a:rPr lang="ru-RU" dirty="0" err="1"/>
              <a:t>тобто</a:t>
            </a:r>
            <a:r>
              <a:rPr lang="ru-RU" dirty="0"/>
              <a:t> є </a:t>
            </a:r>
            <a:r>
              <a:rPr lang="ru-RU" i="1" dirty="0" err="1"/>
              <a:t>загальним</a:t>
            </a:r>
            <a:r>
              <a:rPr lang="ru-RU" i="1" dirty="0"/>
              <a:t> </a:t>
            </a:r>
            <a:r>
              <a:rPr lang="ru-RU" i="1" dirty="0" err="1" smtClean="0"/>
              <a:t>еквівалентом</a:t>
            </a:r>
            <a:r>
              <a:rPr lang="ru-RU" i="1" dirty="0" smtClean="0"/>
              <a:t>.</a:t>
            </a:r>
          </a:p>
          <a:p>
            <a:r>
              <a:rPr lang="ru-RU" i="1" dirty="0" smtClean="0"/>
              <a:t>3) </a:t>
            </a:r>
            <a:r>
              <a:rPr lang="ru-RU" i="1" dirty="0" err="1" smtClean="0"/>
              <a:t>портфельна</a:t>
            </a:r>
            <a:r>
              <a:rPr lang="ru-RU" i="1" dirty="0" smtClean="0"/>
              <a:t> </a:t>
            </a:r>
            <a:r>
              <a:rPr lang="uk-UA" dirty="0" smtClean="0"/>
              <a:t>умовний </a:t>
            </a:r>
            <a:r>
              <a:rPr lang="ru-RU" dirty="0" smtClean="0"/>
              <a:t>портфель </a:t>
            </a:r>
            <a:r>
              <a:rPr lang="ru-RU" dirty="0" err="1"/>
              <a:t>активів</a:t>
            </a:r>
            <a:r>
              <a:rPr lang="ru-RU" dirty="0"/>
              <a:t> </a:t>
            </a:r>
            <a:r>
              <a:rPr lang="ru-RU" dirty="0" err="1"/>
              <a:t>окремого</a:t>
            </a:r>
            <a:r>
              <a:rPr lang="ru-RU" dirty="0"/>
              <a:t> </a:t>
            </a:r>
            <a:r>
              <a:rPr lang="ru-RU" dirty="0" err="1"/>
              <a:t>економічного</a:t>
            </a:r>
            <a:r>
              <a:rPr lang="ru-RU" dirty="0"/>
              <a:t> </a:t>
            </a:r>
            <a:r>
              <a:rPr lang="ru-RU" dirty="0" err="1"/>
              <a:t>суб’єкта</a:t>
            </a:r>
            <a:r>
              <a:rPr lang="ru-RU" dirty="0"/>
              <a:t>, у </a:t>
            </a:r>
            <a:r>
              <a:rPr lang="ru-RU" dirty="0" err="1"/>
              <a:t>якому</a:t>
            </a:r>
            <a:r>
              <a:rPr lang="ru-RU" dirty="0"/>
              <a:t> </a:t>
            </a:r>
            <a:r>
              <a:rPr lang="ru-RU" dirty="0" err="1"/>
              <a:t>всі</a:t>
            </a:r>
            <a:r>
              <a:rPr lang="ru-RU" dirty="0"/>
              <a:t> </a:t>
            </a:r>
            <a:r>
              <a:rPr lang="ru-RU" dirty="0" err="1"/>
              <a:t>активи</a:t>
            </a:r>
            <a:r>
              <a:rPr lang="ru-RU" dirty="0"/>
              <a:t> </a:t>
            </a:r>
            <a:r>
              <a:rPr lang="ru-RU" dirty="0" err="1" smtClean="0"/>
              <a:t>розмістили</a:t>
            </a:r>
            <a:r>
              <a:rPr lang="ru-RU" dirty="0" smtClean="0"/>
              <a:t> </a:t>
            </a:r>
            <a:r>
              <a:rPr lang="ru-RU" dirty="0"/>
              <a:t>в </a:t>
            </a:r>
            <a:r>
              <a:rPr lang="ru-RU" dirty="0" err="1"/>
              <a:t>міру</a:t>
            </a:r>
            <a:r>
              <a:rPr lang="ru-RU" dirty="0"/>
              <a:t> </a:t>
            </a:r>
            <a:r>
              <a:rPr lang="ru-RU" dirty="0" err="1"/>
              <a:t>зниження</a:t>
            </a:r>
            <a:r>
              <a:rPr lang="ru-RU" dirty="0"/>
              <a:t> </a:t>
            </a:r>
            <a:r>
              <a:rPr lang="ru-RU" dirty="0" err="1"/>
              <a:t>їх</a:t>
            </a:r>
            <a:r>
              <a:rPr lang="ru-RU" dirty="0"/>
              <a:t> </a:t>
            </a:r>
            <a:r>
              <a:rPr lang="ru-RU" dirty="0" err="1"/>
              <a:t>ліквідності</a:t>
            </a:r>
            <a:r>
              <a:rPr lang="ru-RU" dirty="0"/>
              <a:t>, </a:t>
            </a:r>
            <a:r>
              <a:rPr lang="ru-RU" dirty="0" err="1"/>
              <a:t>тобто</a:t>
            </a:r>
            <a:r>
              <a:rPr lang="ru-RU" dirty="0"/>
              <a:t> </a:t>
            </a:r>
            <a:r>
              <a:rPr lang="ru-RU" dirty="0" err="1"/>
              <a:t>здатності</a:t>
            </a:r>
            <a:r>
              <a:rPr lang="ru-RU" dirty="0"/>
              <a:t> до </a:t>
            </a:r>
            <a:r>
              <a:rPr lang="ru-RU" dirty="0" err="1" smtClean="0"/>
              <a:t>обміну</a:t>
            </a:r>
            <a:r>
              <a:rPr lang="ru-RU" dirty="0" smtClean="0"/>
              <a:t> . </a:t>
            </a:r>
            <a:r>
              <a:rPr lang="ru-RU" dirty="0"/>
              <a:t>За портфельного </a:t>
            </a:r>
            <a:r>
              <a:rPr lang="ru-RU" dirty="0" err="1"/>
              <a:t>підходу</a:t>
            </a:r>
            <a:r>
              <a:rPr lang="ru-RU" dirty="0"/>
              <a:t> </a:t>
            </a:r>
            <a:r>
              <a:rPr lang="ru-RU" dirty="0" err="1"/>
              <a:t>визначення</a:t>
            </a:r>
            <a:r>
              <a:rPr lang="ru-RU" dirty="0"/>
              <a:t> грошей </a:t>
            </a:r>
            <a:r>
              <a:rPr lang="ru-RU" dirty="0" err="1"/>
              <a:t>охоплює</a:t>
            </a:r>
            <a:r>
              <a:rPr lang="ru-RU" dirty="0"/>
              <a:t> </a:t>
            </a:r>
            <a:r>
              <a:rPr lang="ru-RU" dirty="0" err="1"/>
              <a:t>їх</a:t>
            </a:r>
            <a:r>
              <a:rPr lang="ru-RU" dirty="0"/>
              <a:t> </a:t>
            </a:r>
            <a:r>
              <a:rPr lang="ru-RU" dirty="0" err="1"/>
              <a:t>призначення</a:t>
            </a:r>
            <a:r>
              <a:rPr lang="ru-RU" dirty="0"/>
              <a:t> як </a:t>
            </a:r>
            <a:r>
              <a:rPr lang="ru-RU" dirty="0" err="1" smtClean="0"/>
              <a:t>засобу</a:t>
            </a:r>
            <a:r>
              <a:rPr lang="ru-RU" dirty="0" smtClean="0"/>
              <a:t> </a:t>
            </a:r>
            <a:r>
              <a:rPr lang="ru-RU" dirty="0" err="1"/>
              <a:t>обігу</a:t>
            </a:r>
            <a:r>
              <a:rPr lang="ru-RU" dirty="0"/>
              <a:t> та платежу, так і </a:t>
            </a:r>
            <a:r>
              <a:rPr lang="ru-RU" dirty="0" err="1"/>
              <a:t>засобу</a:t>
            </a:r>
            <a:r>
              <a:rPr lang="ru-RU" dirty="0"/>
              <a:t> </a:t>
            </a:r>
            <a:r>
              <a:rPr lang="ru-RU" dirty="0" err="1"/>
              <a:t>нагромадження</a:t>
            </a:r>
            <a:r>
              <a:rPr lang="ru-RU" dirty="0"/>
              <a:t> </a:t>
            </a:r>
            <a:r>
              <a:rPr lang="ru-RU" dirty="0" err="1"/>
              <a:t>вартості</a:t>
            </a:r>
            <a:r>
              <a:rPr lang="ru-RU" dirty="0"/>
              <a:t> і тому є </a:t>
            </a:r>
            <a:r>
              <a:rPr lang="ru-RU" dirty="0" err="1" smtClean="0"/>
              <a:t>достатньо</a:t>
            </a:r>
            <a:r>
              <a:rPr lang="ru-RU" dirty="0" smtClean="0"/>
              <a:t> </a:t>
            </a:r>
            <a:r>
              <a:rPr lang="ru-RU" dirty="0" err="1" smtClean="0"/>
              <a:t>повним</a:t>
            </a:r>
            <a:r>
              <a:rPr lang="ru-RU" dirty="0" smtClean="0"/>
              <a:t> </a:t>
            </a:r>
            <a:r>
              <a:rPr lang="ru-RU" dirty="0"/>
              <a:t>і </a:t>
            </a:r>
            <a:r>
              <a:rPr lang="ru-RU" dirty="0" err="1"/>
              <a:t>більш</a:t>
            </a:r>
            <a:r>
              <a:rPr lang="ru-RU" dirty="0"/>
              <a:t> </a:t>
            </a:r>
            <a:r>
              <a:rPr lang="ru-RU" dirty="0" err="1"/>
              <a:t>прийнятним</a:t>
            </a:r>
            <a:r>
              <a:rPr lang="ru-RU" dirty="0"/>
              <a:t>, </a:t>
            </a:r>
            <a:r>
              <a:rPr lang="ru-RU" dirty="0" err="1"/>
              <a:t>ніж</a:t>
            </a:r>
            <a:r>
              <a:rPr lang="ru-RU" dirty="0"/>
              <a:t> </a:t>
            </a:r>
            <a:r>
              <a:rPr lang="ru-RU" dirty="0" err="1"/>
              <a:t>перші</a:t>
            </a:r>
            <a:r>
              <a:rPr lang="ru-RU" dirty="0"/>
              <a:t> два. </a:t>
            </a:r>
            <a:r>
              <a:rPr lang="ru-RU" dirty="0" err="1"/>
              <a:t>Проте</a:t>
            </a:r>
            <a:r>
              <a:rPr lang="ru-RU" dirty="0"/>
              <a:t> і </a:t>
            </a:r>
            <a:r>
              <a:rPr lang="ru-RU" dirty="0" err="1"/>
              <a:t>це</a:t>
            </a:r>
            <a:r>
              <a:rPr lang="ru-RU" dirty="0"/>
              <a:t> </a:t>
            </a:r>
            <a:r>
              <a:rPr lang="ru-RU" dirty="0" err="1"/>
              <a:t>визначення</a:t>
            </a:r>
            <a:r>
              <a:rPr lang="ru-RU" dirty="0"/>
              <a:t> </a:t>
            </a:r>
            <a:r>
              <a:rPr lang="ru-RU" dirty="0" err="1"/>
              <a:t>має</a:t>
            </a:r>
            <a:r>
              <a:rPr lang="ru-RU" dirty="0"/>
              <a:t> </a:t>
            </a:r>
            <a:r>
              <a:rPr lang="ru-RU" dirty="0" err="1" smtClean="0"/>
              <a:t>істотний</a:t>
            </a:r>
            <a:r>
              <a:rPr lang="ru-RU" dirty="0" smtClean="0"/>
              <a:t> </a:t>
            </a:r>
            <a:r>
              <a:rPr lang="ru-RU" dirty="0" err="1" smtClean="0"/>
              <a:t>недолік</a:t>
            </a:r>
            <a:r>
              <a:rPr lang="ru-RU" dirty="0" smtClean="0"/>
              <a:t> </a:t>
            </a:r>
            <a:r>
              <a:rPr lang="ru-RU" dirty="0"/>
              <a:t>— не </a:t>
            </a:r>
            <a:r>
              <a:rPr lang="ru-RU" dirty="0" err="1"/>
              <a:t>дає</a:t>
            </a:r>
            <a:r>
              <a:rPr lang="ru-RU" dirty="0"/>
              <a:t> </a:t>
            </a:r>
            <a:r>
              <a:rPr lang="ru-RU" dirty="0" err="1"/>
              <a:t>можливості</a:t>
            </a:r>
            <a:r>
              <a:rPr lang="ru-RU" dirty="0"/>
              <a:t> провести </a:t>
            </a:r>
            <a:r>
              <a:rPr lang="ru-RU" dirty="0" err="1"/>
              <a:t>чітку</a:t>
            </a:r>
            <a:r>
              <a:rPr lang="ru-RU" dirty="0"/>
              <a:t> межу </a:t>
            </a:r>
            <a:r>
              <a:rPr lang="ru-RU" dirty="0" err="1"/>
              <a:t>між</a:t>
            </a:r>
            <a:r>
              <a:rPr lang="ru-RU" dirty="0"/>
              <a:t> </a:t>
            </a:r>
            <a:r>
              <a:rPr lang="ru-RU" dirty="0" err="1"/>
              <a:t>грошима</a:t>
            </a:r>
            <a:r>
              <a:rPr lang="ru-RU" dirty="0"/>
              <a:t> (</a:t>
            </a:r>
            <a:r>
              <a:rPr lang="ru-RU" dirty="0" err="1" smtClean="0"/>
              <a:t>грошовими</a:t>
            </a:r>
            <a:r>
              <a:rPr lang="ru-RU" dirty="0" smtClean="0"/>
              <a:t> активами</a:t>
            </a:r>
            <a:r>
              <a:rPr lang="ru-RU" dirty="0"/>
              <a:t>) і </a:t>
            </a:r>
            <a:r>
              <a:rPr lang="ru-RU" dirty="0" err="1"/>
              <a:t>негрошима</a:t>
            </a:r>
            <a:r>
              <a:rPr lang="ru-RU" dirty="0"/>
              <a:t> (</a:t>
            </a:r>
            <a:r>
              <a:rPr lang="ru-RU" dirty="0" err="1"/>
              <a:t>негрошовими</a:t>
            </a:r>
            <a:r>
              <a:rPr lang="ru-RU" dirty="0"/>
              <a:t> активами), </a:t>
            </a:r>
            <a:r>
              <a:rPr lang="ru-RU" dirty="0" err="1"/>
              <a:t>унаслідок</a:t>
            </a:r>
            <a:r>
              <a:rPr lang="ru-RU" dirty="0"/>
              <a:t> </a:t>
            </a:r>
            <a:r>
              <a:rPr lang="ru-RU" dirty="0" err="1"/>
              <a:t>чого</a:t>
            </a:r>
            <a:r>
              <a:rPr lang="ru-RU" dirty="0"/>
              <a:t> </a:t>
            </a:r>
            <a:r>
              <a:rPr lang="ru-RU" dirty="0" err="1"/>
              <a:t>поряд</a:t>
            </a:r>
            <a:r>
              <a:rPr lang="ru-RU" dirty="0"/>
              <a:t> з </a:t>
            </a:r>
            <a:r>
              <a:rPr lang="ru-RU" dirty="0" smtClean="0"/>
              <a:t>понят</a:t>
            </a:r>
            <a:r>
              <a:rPr lang="uk-UA" dirty="0" err="1" smtClean="0"/>
              <a:t>тям</a:t>
            </a:r>
            <a:r>
              <a:rPr lang="uk-UA" dirty="0" smtClean="0"/>
              <a:t> </a:t>
            </a:r>
            <a:r>
              <a:rPr lang="uk-UA" dirty="0"/>
              <a:t>«гроші» з’являється поняття «квазігроші», маса їх визначається </a:t>
            </a:r>
            <a:r>
              <a:rPr lang="uk-UA" dirty="0" smtClean="0"/>
              <a:t>багатьма </a:t>
            </a:r>
            <a:r>
              <a:rPr lang="ru-RU" dirty="0" err="1" smtClean="0"/>
              <a:t>показниками</a:t>
            </a:r>
            <a:r>
              <a:rPr lang="ru-RU" dirty="0" smtClean="0"/>
              <a:t> </a:t>
            </a:r>
            <a:r>
              <a:rPr lang="ru-RU" dirty="0"/>
              <a:t>(агрегатами), </a:t>
            </a:r>
            <a:r>
              <a:rPr lang="ru-RU" dirty="0" err="1"/>
              <a:t>які</a:t>
            </a:r>
            <a:r>
              <a:rPr lang="ru-RU" dirty="0"/>
              <a:t> </a:t>
            </a:r>
            <a:r>
              <a:rPr lang="ru-RU" dirty="0" err="1"/>
              <a:t>різняться</a:t>
            </a:r>
            <a:r>
              <a:rPr lang="ru-RU" dirty="0"/>
              <a:t> </a:t>
            </a:r>
            <a:r>
              <a:rPr lang="ru-RU" dirty="0" err="1"/>
              <a:t>ступенем</a:t>
            </a:r>
            <a:r>
              <a:rPr lang="ru-RU" dirty="0"/>
              <a:t> </a:t>
            </a:r>
            <a:r>
              <a:rPr lang="ru-RU" dirty="0" err="1"/>
              <a:t>ліквідності</a:t>
            </a:r>
            <a:r>
              <a:rPr lang="ru-RU" dirty="0"/>
              <a:t>.</a:t>
            </a:r>
            <a:endParaRPr lang="ru-RU" dirty="0" smtClean="0"/>
          </a:p>
          <a:p>
            <a:endParaRPr lang="uk-UA" dirty="0"/>
          </a:p>
        </p:txBody>
      </p:sp>
      <p:pic>
        <p:nvPicPr>
          <p:cNvPr id="4" name="Рисунок 3"/>
          <p:cNvPicPr>
            <a:picLocks noChangeAspect="1"/>
          </p:cNvPicPr>
          <p:nvPr/>
        </p:nvPicPr>
        <p:blipFill>
          <a:blip r:embed="rId2"/>
          <a:stretch>
            <a:fillRect/>
          </a:stretch>
        </p:blipFill>
        <p:spPr>
          <a:xfrm>
            <a:off x="2044035" y="4602422"/>
            <a:ext cx="5080095" cy="1805323"/>
          </a:xfrm>
          <a:prstGeom prst="rect">
            <a:avLst/>
          </a:prstGeom>
        </p:spPr>
      </p:pic>
    </p:spTree>
    <p:extLst>
      <p:ext uri="{BB962C8B-B14F-4D97-AF65-F5344CB8AC3E}">
        <p14:creationId xmlns:p14="http://schemas.microsoft.com/office/powerpoint/2010/main" val="16869908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81892899"/>
              </p:ext>
            </p:extLst>
          </p:nvPr>
        </p:nvGraphicFramePr>
        <p:xfrm>
          <a:off x="382343" y="714156"/>
          <a:ext cx="9594170" cy="5047488"/>
        </p:xfrm>
        <a:graphic>
          <a:graphicData uri="http://schemas.openxmlformats.org/drawingml/2006/table">
            <a:tbl>
              <a:tblPr firstRow="1" firstCol="1" bandRow="1"/>
              <a:tblGrid>
                <a:gridCol w="2359587"/>
                <a:gridCol w="7234583"/>
              </a:tblGrid>
              <a:tr h="0">
                <a:tc>
                  <a:txBody>
                    <a:bodyPr/>
                    <a:lstStyle/>
                    <a:p>
                      <a:pPr algn="ctr">
                        <a:lnSpc>
                          <a:spcPct val="115000"/>
                        </a:lnSpc>
                        <a:spcAft>
                          <a:spcPts val="0"/>
                        </a:spcAft>
                      </a:pPr>
                      <a:r>
                        <a:rPr lang="uk-UA" sz="1600" dirty="0">
                          <a:effectLst/>
                          <a:latin typeface="Times New Roman" panose="02020603050405020304" pitchFamily="18" charset="0"/>
                          <a:ea typeface="Times New Roman" panose="02020603050405020304" pitchFamily="18" charset="0"/>
                          <a:cs typeface="Times New Roman" panose="02020603050405020304" pitchFamily="18" charset="0"/>
                        </a:rPr>
                        <a:t>Засіб нагромадження</a:t>
                      </a:r>
                      <a:endParaRPr lang="ru-RU"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uk-UA" sz="16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dirty="0">
                          <a:effectLst/>
                          <a:latin typeface="Times New Roman" panose="02020603050405020304" pitchFamily="18" charset="0"/>
                          <a:ea typeface="Times New Roman" panose="02020603050405020304" pitchFamily="18" charset="0"/>
                          <a:cs typeface="Times New Roman" panose="02020603050405020304" pitchFamily="18" charset="0"/>
                        </a:rPr>
                        <a:t>Гроші як загальне втілення суспільного багатства викликають у людей прагнення до їх накопичення, що припускає продаж товарів без купівлі іншого товару. У зв’язку з цим обіг грошей зупиняється та вони перетворюються в скарб. І навпаки, купівля без продажу, якщо вона не здійснюється в кредит, припускає зворотній процес – перетворення грошей зі скарбу в засіб обігу. Якщо ж товари продаються в кредит, то боржник за умови, що однієї його виручки недостатньо для погашення боргу, вимушений буде виручені гроші, перш ніж використати їх як засіб платежу, перетворити в скарб, а потім з багатства – в засіб платежу. Так як розміри товарного обігу та швидкість обігу грошей постійно змінюються, то і потреба в грошах як в засобі обігу та засобі платежу змінюється. При скороченні товарного обігу, якщо швидкість обігу грошей не уповільнюється або уповільнюється, але в меншій мірі, ніж скорочується товарообіг, потреба товарного обігу в грошах зменшується, і гроші, не потрібні для обігу, стають багатством, а при розширенні – гроші з багатства поступають в обіг. Сьогодні скарб як форма накопичення багатства має другорядне значення, тому що капітал – це вартість, що приносить додаткову вартість. Щоб приносити додаткову вартість, капітал увесь час повинен бути в русі. У зв’язку з цим накопичення грошей як скарбу суперечить природі капіталу</a:t>
                      </a:r>
                      <a:endParaRPr lang="ru-RU"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239814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741546505"/>
              </p:ext>
            </p:extLst>
          </p:nvPr>
        </p:nvGraphicFramePr>
        <p:xfrm>
          <a:off x="723536" y="632064"/>
          <a:ext cx="9116499" cy="1577340"/>
        </p:xfrm>
        <a:graphic>
          <a:graphicData uri="http://schemas.openxmlformats.org/drawingml/2006/table">
            <a:tbl>
              <a:tblPr firstRow="1" firstCol="1" bandRow="1"/>
              <a:tblGrid>
                <a:gridCol w="2242109"/>
                <a:gridCol w="6874390"/>
              </a:tblGrid>
              <a:tr h="0">
                <a:tc>
                  <a:txBody>
                    <a:bodyPr/>
                    <a:lstStyle/>
                    <a:p>
                      <a:pPr algn="ctr">
                        <a:lnSpc>
                          <a:spcPct val="115000"/>
                        </a:lnSpc>
                        <a:spcAft>
                          <a:spcPts val="0"/>
                        </a:spcAft>
                      </a:pPr>
                      <a:r>
                        <a:rPr lang="uk-UA" sz="1800">
                          <a:effectLst/>
                          <a:latin typeface="Times New Roman" panose="02020603050405020304" pitchFamily="18" charset="0"/>
                          <a:ea typeface="Times New Roman" panose="02020603050405020304" pitchFamily="18" charset="0"/>
                          <a:cs typeface="Times New Roman" panose="02020603050405020304" pitchFamily="18" charset="0"/>
                        </a:rPr>
                        <a:t>Світові гроші</a:t>
                      </a:r>
                      <a:endParaRPr lang="ru-RU" sz="180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uk-UA"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800" dirty="0">
                          <a:effectLst/>
                          <a:latin typeface="Times New Roman" panose="02020603050405020304" pitchFamily="18" charset="0"/>
                          <a:ea typeface="Times New Roman" panose="02020603050405020304" pitchFamily="18" charset="0"/>
                          <a:cs typeface="Times New Roman" panose="02020603050405020304" pitchFamily="18" charset="0"/>
                        </a:rPr>
                        <a:t>Цю функцію гроші виконують тоді, коли вони функціонують у відносинах між країнами, тобто обслуговують світовий ринок. На світовому ринку гроші функціонують як загальний засіб платежу, всезагальний купівельний засіб та засіб перенесення багатства з однієї країни в іншу</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5" name="Рисунок 4"/>
          <p:cNvPicPr>
            <a:picLocks noChangeAspect="1"/>
          </p:cNvPicPr>
          <p:nvPr/>
        </p:nvPicPr>
        <p:blipFill>
          <a:blip r:embed="rId2"/>
          <a:stretch>
            <a:fillRect/>
          </a:stretch>
        </p:blipFill>
        <p:spPr>
          <a:xfrm>
            <a:off x="1235850" y="2332233"/>
            <a:ext cx="8481356" cy="4228177"/>
          </a:xfrm>
          <a:prstGeom prst="rect">
            <a:avLst/>
          </a:prstGeom>
        </p:spPr>
      </p:pic>
    </p:spTree>
    <p:extLst>
      <p:ext uri="{BB962C8B-B14F-4D97-AF65-F5344CB8AC3E}">
        <p14:creationId xmlns:p14="http://schemas.microsoft.com/office/powerpoint/2010/main" val="35811558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ctr">
              <a:spcBef>
                <a:spcPts val="0"/>
              </a:spcBef>
            </a:pPr>
            <a:r>
              <a:rPr lang="uk-UA" sz="2200" b="1" dirty="0" smtClean="0">
                <a:solidFill>
                  <a:srgbClr val="000000"/>
                </a:solidFill>
                <a:latin typeface="Times New Roman" panose="02020603050405020304" pitchFamily="18" charset="0"/>
                <a:cs typeface="Times New Roman" panose="02020603050405020304" pitchFamily="18" charset="0"/>
              </a:rPr>
              <a:t>Матеріали </a:t>
            </a:r>
            <a:r>
              <a:rPr lang="uk-UA" sz="2200" b="1" smtClean="0">
                <a:solidFill>
                  <a:srgbClr val="000000"/>
                </a:solidFill>
                <a:latin typeface="Times New Roman" panose="02020603050405020304" pitchFamily="18" charset="0"/>
                <a:cs typeface="Times New Roman" panose="02020603050405020304" pitchFamily="18" charset="0"/>
              </a:rPr>
              <a:t>презентації укладено за:</a:t>
            </a:r>
            <a:endParaRPr lang="uk-UA" sz="2200" b="1"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1.	Александрова М.М., </a:t>
            </a:r>
            <a:r>
              <a:rPr lang="ru-RU" sz="2200" dirty="0" err="1">
                <a:solidFill>
                  <a:srgbClr val="000000"/>
                </a:solidFill>
                <a:latin typeface="Times New Roman" panose="02020603050405020304" pitchFamily="18" charset="0"/>
                <a:cs typeface="Times New Roman" panose="02020603050405020304" pitchFamily="18" charset="0"/>
              </a:rPr>
              <a:t>Кірейцев</a:t>
            </a:r>
            <a:r>
              <a:rPr lang="ru-RU" sz="2200" dirty="0">
                <a:solidFill>
                  <a:srgbClr val="000000"/>
                </a:solidFill>
                <a:latin typeface="Times New Roman" panose="02020603050405020304" pitchFamily="18" charset="0"/>
                <a:cs typeface="Times New Roman" panose="02020603050405020304" pitchFamily="18" charset="0"/>
              </a:rPr>
              <a:t> Г.Г., Маслова С.О. </a:t>
            </a:r>
            <a:r>
              <a:rPr lang="ru-RU" sz="2200" dirty="0" err="1">
                <a:solidFill>
                  <a:srgbClr val="000000"/>
                </a:solidFill>
                <a:latin typeface="Times New Roman" panose="02020603050405020304" pitchFamily="18" charset="0"/>
                <a:cs typeface="Times New Roman" panose="02020603050405020304" pitchFamily="18" charset="0"/>
              </a:rPr>
              <a:t>Гроші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Фінанси</a:t>
            </a:r>
            <a:r>
              <a:rPr lang="ru-RU" sz="2200" dirty="0">
                <a:solidFill>
                  <a:srgbClr val="000000"/>
                </a:solidFill>
                <a:latin typeface="Times New Roman" panose="02020603050405020304" pitchFamily="18" charset="0"/>
                <a:cs typeface="Times New Roman" panose="02020603050405020304" pitchFamily="18" charset="0"/>
              </a:rPr>
              <a:t>. Кредит: </a:t>
            </a:r>
            <a:r>
              <a:rPr lang="ru-RU" sz="2200" dirty="0" err="1">
                <a:solidFill>
                  <a:srgbClr val="000000"/>
                </a:solidFill>
                <a:latin typeface="Times New Roman" panose="02020603050405020304" pitchFamily="18" charset="0"/>
                <a:cs typeface="Times New Roman" panose="02020603050405020304" pitchFamily="18" charset="0"/>
              </a:rPr>
              <a:t>Навч</a:t>
            </a:r>
            <a:r>
              <a:rPr lang="ru-RU" sz="2200" dirty="0">
                <a:solidFill>
                  <a:srgbClr val="000000"/>
                </a:solidFill>
                <a:latin typeface="Times New Roman" panose="02020603050405020304" pitchFamily="18" charset="0"/>
                <a:cs typeface="Times New Roman" panose="02020603050405020304" pitchFamily="18" charset="0"/>
              </a:rPr>
              <a:t>.-метод. </a:t>
            </a:r>
            <a:r>
              <a:rPr lang="ru-RU" sz="2200" dirty="0" err="1">
                <a:solidFill>
                  <a:srgbClr val="000000"/>
                </a:solidFill>
                <a:latin typeface="Times New Roman" panose="02020603050405020304" pitchFamily="18" charset="0"/>
                <a:cs typeface="Times New Roman" panose="02020603050405020304" pitchFamily="18" charset="0"/>
              </a:rPr>
              <a:t>посібник</a:t>
            </a:r>
            <a:r>
              <a:rPr lang="ru-RU" sz="2200" dirty="0">
                <a:solidFill>
                  <a:srgbClr val="000000"/>
                </a:solidFill>
                <a:latin typeface="Times New Roman" panose="02020603050405020304" pitchFamily="18" charset="0"/>
                <a:cs typeface="Times New Roman" panose="02020603050405020304" pitchFamily="18" charset="0"/>
              </a:rPr>
              <a:t>. В 2-х ч.,Ч.1. Житомир: ЖІТІ, 2002. 224 с</a:t>
            </a:r>
          </a:p>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2.	Александрова М.М., Маслова С.О. </a:t>
            </a:r>
            <a:r>
              <a:rPr lang="ru-RU" sz="2200" dirty="0" err="1">
                <a:solidFill>
                  <a:srgbClr val="000000"/>
                </a:solidFill>
                <a:latin typeface="Times New Roman" panose="02020603050405020304" pitchFamily="18" charset="0"/>
                <a:cs typeface="Times New Roman" panose="02020603050405020304" pitchFamily="18" charset="0"/>
              </a:rPr>
              <a:t>Гроші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Фінанси</a:t>
            </a:r>
            <a:r>
              <a:rPr lang="ru-RU" sz="2200" dirty="0">
                <a:solidFill>
                  <a:srgbClr val="000000"/>
                </a:solidFill>
                <a:latin typeface="Times New Roman" panose="02020603050405020304" pitchFamily="18" charset="0"/>
                <a:cs typeface="Times New Roman" panose="02020603050405020304" pitchFamily="18" charset="0"/>
              </a:rPr>
              <a:t>. Кредит: </a:t>
            </a:r>
            <a:r>
              <a:rPr lang="ru-RU" sz="2200" dirty="0" err="1">
                <a:solidFill>
                  <a:srgbClr val="000000"/>
                </a:solidFill>
                <a:latin typeface="Times New Roman" panose="02020603050405020304" pitchFamily="18" charset="0"/>
                <a:cs typeface="Times New Roman" panose="02020603050405020304" pitchFamily="18" charset="0"/>
              </a:rPr>
              <a:t>Навч</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Посібник</a:t>
            </a:r>
            <a:r>
              <a:rPr lang="ru-RU" sz="2200" dirty="0">
                <a:solidFill>
                  <a:srgbClr val="000000"/>
                </a:solidFill>
                <a:latin typeface="Times New Roman" panose="02020603050405020304" pitchFamily="18" charset="0"/>
                <a:cs typeface="Times New Roman" panose="02020603050405020304" pitchFamily="18" charset="0"/>
              </a:rPr>
              <a:t> / За ред. Г.Г</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Кірейцева</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 2-е вид., </a:t>
            </a:r>
            <a:r>
              <a:rPr lang="ru-RU" sz="2200" dirty="0" err="1">
                <a:solidFill>
                  <a:srgbClr val="000000"/>
                </a:solidFill>
                <a:latin typeface="Times New Roman" panose="02020603050405020304" pitchFamily="18" charset="0"/>
                <a:cs typeface="Times New Roman" panose="02020603050405020304" pitchFamily="18" charset="0"/>
              </a:rPr>
              <a:t>перероб</a:t>
            </a:r>
            <a:r>
              <a:rPr lang="ru-RU" sz="2200" dirty="0">
                <a:solidFill>
                  <a:srgbClr val="000000"/>
                </a:solidFill>
                <a:latin typeface="Times New Roman" panose="02020603050405020304" pitchFamily="18" charset="0"/>
                <a:cs typeface="Times New Roman" panose="02020603050405020304" pitchFamily="18" charset="0"/>
              </a:rPr>
              <a:t>. і доп. К.: ЦУЛ, 2002. 336 с.</a:t>
            </a:r>
          </a:p>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3.	</a:t>
            </a:r>
            <a:r>
              <a:rPr lang="ru-RU" sz="2200" dirty="0" err="1">
                <a:solidFill>
                  <a:srgbClr val="000000"/>
                </a:solidFill>
                <a:latin typeface="Times New Roman" panose="02020603050405020304" pitchFamily="18" charset="0"/>
                <a:cs typeface="Times New Roman" panose="02020603050405020304" pitchFamily="18" charset="0"/>
              </a:rPr>
              <a:t>Банківська</a:t>
            </a:r>
            <a:r>
              <a:rPr lang="ru-RU" sz="2200" dirty="0">
                <a:solidFill>
                  <a:srgbClr val="000000"/>
                </a:solidFill>
                <a:latin typeface="Times New Roman" panose="02020603050405020304" pitchFamily="18" charset="0"/>
                <a:cs typeface="Times New Roman" panose="02020603050405020304" pitchFamily="18" charset="0"/>
              </a:rPr>
              <a:t> система: </a:t>
            </a:r>
            <a:r>
              <a:rPr lang="ru-RU" sz="2200" dirty="0" err="1">
                <a:solidFill>
                  <a:srgbClr val="000000"/>
                </a:solidFill>
                <a:latin typeface="Times New Roman" panose="02020603050405020304" pitchFamily="18" charset="0"/>
                <a:cs typeface="Times New Roman" panose="02020603050405020304" pitchFamily="18" charset="0"/>
              </a:rPr>
              <a:t>навч</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посіб</a:t>
            </a:r>
            <a:r>
              <a:rPr lang="ru-RU" sz="2200" dirty="0">
                <a:solidFill>
                  <a:srgbClr val="000000"/>
                </a:solidFill>
                <a:latin typeface="Times New Roman" panose="02020603050405020304" pitchFamily="18" charset="0"/>
                <a:cs typeface="Times New Roman" panose="02020603050405020304" pitchFamily="18" charset="0"/>
              </a:rPr>
              <a:t>. / Л.І. Катан, Н.І. </a:t>
            </a:r>
            <a:r>
              <a:rPr lang="ru-RU" sz="2200" dirty="0" err="1">
                <a:solidFill>
                  <a:srgbClr val="000000"/>
                </a:solidFill>
                <a:latin typeface="Times New Roman" panose="02020603050405020304" pitchFamily="18" charset="0"/>
                <a:cs typeface="Times New Roman" panose="02020603050405020304" pitchFamily="18" charset="0"/>
              </a:rPr>
              <a:t>Демчук</a:t>
            </a:r>
            <a:r>
              <a:rPr lang="ru-RU" sz="2200" dirty="0">
                <a:solidFill>
                  <a:srgbClr val="000000"/>
                </a:solidFill>
                <a:latin typeface="Times New Roman" panose="02020603050405020304" pitchFamily="18" charset="0"/>
                <a:cs typeface="Times New Roman" panose="02020603050405020304" pitchFamily="18" charset="0"/>
              </a:rPr>
              <a:t>, В.Г. Бабенко, Левада, Т.О. </a:t>
            </a:r>
            <a:r>
              <a:rPr lang="ru-RU" sz="2200" dirty="0" err="1">
                <a:solidFill>
                  <a:srgbClr val="000000"/>
                </a:solidFill>
                <a:latin typeface="Times New Roman" panose="02020603050405020304" pitchFamily="18" charset="0"/>
                <a:cs typeface="Times New Roman" panose="02020603050405020304" pitchFamily="18" charset="0"/>
              </a:rPr>
              <a:t>Журавльова</a:t>
            </a:r>
            <a:r>
              <a:rPr lang="ru-RU" sz="2200" dirty="0">
                <a:solidFill>
                  <a:srgbClr val="000000"/>
                </a:solidFill>
                <a:latin typeface="Times New Roman" panose="02020603050405020304" pitchFamily="18" charset="0"/>
                <a:cs typeface="Times New Roman" panose="02020603050405020304" pitchFamily="18" charset="0"/>
              </a:rPr>
              <a:t>; за ред. І.М. </a:t>
            </a:r>
            <a:r>
              <a:rPr lang="ru-RU" sz="2200" dirty="0" err="1">
                <a:solidFill>
                  <a:srgbClr val="000000"/>
                </a:solidFill>
                <a:latin typeface="Times New Roman" panose="02020603050405020304" pitchFamily="18" charset="0"/>
                <a:cs typeface="Times New Roman" panose="02020603050405020304" pitchFamily="18" charset="0"/>
              </a:rPr>
              <a:t>Мазур</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Дніпро</a:t>
            </a:r>
            <a:r>
              <a:rPr lang="ru-RU" sz="2200" dirty="0">
                <a:solidFill>
                  <a:srgbClr val="000000"/>
                </a:solidFill>
                <a:latin typeface="Times New Roman" panose="02020603050405020304" pitchFamily="18" charset="0"/>
                <a:cs typeface="Times New Roman" panose="02020603050405020304" pitchFamily="18" charset="0"/>
              </a:rPr>
              <a:t>: Пороги, 2017. 444 с.</a:t>
            </a:r>
          </a:p>
          <a:p>
            <a:pPr algn="just">
              <a:spcBef>
                <a:spcPts val="0"/>
              </a:spcBef>
            </a:pPr>
            <a:r>
              <a:rPr lang="en-US" sz="2200" dirty="0" smtClean="0">
                <a:solidFill>
                  <a:srgbClr val="000000"/>
                </a:solidFill>
                <a:latin typeface="Times New Roman" panose="02020603050405020304" pitchFamily="18" charset="0"/>
                <a:cs typeface="Times New Roman" panose="02020603050405020304" pitchFamily="18" charset="0"/>
              </a:rPr>
              <a:t>4</a:t>
            </a:r>
            <a:r>
              <a:rPr lang="uk-UA"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Банківська</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система: </a:t>
            </a:r>
            <a:r>
              <a:rPr lang="ru-RU" sz="2200" dirty="0" err="1">
                <a:solidFill>
                  <a:srgbClr val="000000"/>
                </a:solidFill>
                <a:latin typeface="Times New Roman" panose="02020603050405020304" pitchFamily="18" charset="0"/>
                <a:cs typeface="Times New Roman" panose="02020603050405020304" pitchFamily="18" charset="0"/>
              </a:rPr>
              <a:t>навчальний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посібник</a:t>
            </a:r>
            <a:r>
              <a:rPr lang="ru-RU" sz="2200" dirty="0">
                <a:solidFill>
                  <a:srgbClr val="000000"/>
                </a:solidFill>
                <a:latin typeface="Times New Roman" panose="02020603050405020304" pitchFamily="18" charset="0"/>
                <a:cs typeface="Times New Roman" panose="02020603050405020304" pitchFamily="18" charset="0"/>
              </a:rPr>
              <a:t> / [Ситник Н.С., </a:t>
            </a:r>
            <a:r>
              <a:rPr lang="ru-RU" sz="2200" dirty="0" err="1">
                <a:solidFill>
                  <a:srgbClr val="000000"/>
                </a:solidFill>
                <a:latin typeface="Times New Roman" panose="02020603050405020304" pitchFamily="18" charset="0"/>
                <a:cs typeface="Times New Roman" panose="02020603050405020304" pitchFamily="18" charset="0"/>
              </a:rPr>
              <a:t>Стасишин</a:t>
            </a:r>
            <a:r>
              <a:rPr lang="ru-RU" sz="2200" dirty="0">
                <a:solidFill>
                  <a:srgbClr val="000000"/>
                </a:solidFill>
                <a:latin typeface="Times New Roman" panose="02020603050405020304" pitchFamily="18" charset="0"/>
                <a:cs typeface="Times New Roman" panose="02020603050405020304" pitchFamily="18" charset="0"/>
              </a:rPr>
              <a:t> А.В., </a:t>
            </a:r>
            <a:r>
              <a:rPr lang="ru-RU" sz="2200" dirty="0" err="1">
                <a:solidFill>
                  <a:srgbClr val="000000"/>
                </a:solidFill>
                <a:latin typeface="Times New Roman" panose="02020603050405020304" pitchFamily="18" charset="0"/>
                <a:cs typeface="Times New Roman" panose="02020603050405020304" pitchFamily="18" charset="0"/>
              </a:rPr>
              <a:t>Блащук-Девяткіна</a:t>
            </a:r>
            <a:r>
              <a:rPr lang="ru-RU" sz="2200" dirty="0">
                <a:solidFill>
                  <a:srgbClr val="000000"/>
                </a:solidFill>
                <a:latin typeface="Times New Roman" panose="02020603050405020304" pitchFamily="18" charset="0"/>
                <a:cs typeface="Times New Roman" panose="02020603050405020304" pitchFamily="18" charset="0"/>
              </a:rPr>
              <a:t> Н.З., </a:t>
            </a:r>
            <a:r>
              <a:rPr lang="ru-RU" sz="2200" dirty="0" err="1">
                <a:solidFill>
                  <a:srgbClr val="000000"/>
                </a:solidFill>
                <a:latin typeface="Times New Roman" panose="02020603050405020304" pitchFamily="18" charset="0"/>
                <a:cs typeface="Times New Roman" panose="02020603050405020304" pitchFamily="18" charset="0"/>
              </a:rPr>
              <a:t>Петик</a:t>
            </a:r>
            <a:r>
              <a:rPr lang="ru-RU" sz="2200" dirty="0">
                <a:solidFill>
                  <a:srgbClr val="000000"/>
                </a:solidFill>
                <a:latin typeface="Times New Roman" panose="02020603050405020304" pitchFamily="18" charset="0"/>
                <a:cs typeface="Times New Roman" panose="02020603050405020304" pitchFamily="18" charset="0"/>
              </a:rPr>
              <a:t> Л.О</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за </a:t>
            </a:r>
            <a:r>
              <a:rPr lang="ru-RU" sz="2200" dirty="0" err="1">
                <a:solidFill>
                  <a:srgbClr val="000000"/>
                </a:solidFill>
                <a:latin typeface="Times New Roman" panose="02020603050405020304" pitchFamily="18" charset="0"/>
                <a:cs typeface="Times New Roman" panose="02020603050405020304" pitchFamily="18" charset="0"/>
              </a:rPr>
              <a:t>заг</a:t>
            </a:r>
            <a:r>
              <a:rPr lang="ru-RU" sz="2200" dirty="0">
                <a:solidFill>
                  <a:srgbClr val="000000"/>
                </a:solidFill>
                <a:latin typeface="Times New Roman" panose="02020603050405020304" pitchFamily="18" charset="0"/>
                <a:cs typeface="Times New Roman" panose="02020603050405020304" pitchFamily="18" charset="0"/>
              </a:rPr>
              <a:t>. ред. Н. С. Ситник.- </a:t>
            </a:r>
            <a:r>
              <a:rPr lang="ru-RU" sz="2200" dirty="0" err="1">
                <a:solidFill>
                  <a:srgbClr val="000000"/>
                </a:solidFill>
                <a:latin typeface="Times New Roman" panose="02020603050405020304" pitchFamily="18" charset="0"/>
                <a:cs typeface="Times New Roman" panose="02020603050405020304" pitchFamily="18" charset="0"/>
              </a:rPr>
              <a:t>Львів</a:t>
            </a:r>
            <a:r>
              <a:rPr lang="ru-RU" sz="2200" dirty="0">
                <a:solidFill>
                  <a:srgbClr val="000000"/>
                </a:solidFill>
                <a:latin typeface="Times New Roman" panose="02020603050405020304" pitchFamily="18" charset="0"/>
                <a:cs typeface="Times New Roman" panose="02020603050405020304" pitchFamily="18" charset="0"/>
              </a:rPr>
              <a:t>: ЛНУ </a:t>
            </a:r>
            <a:r>
              <a:rPr lang="ru-RU" sz="2200" dirty="0" err="1">
                <a:solidFill>
                  <a:srgbClr val="000000"/>
                </a:solidFill>
                <a:latin typeface="Times New Roman" panose="02020603050405020304" pitchFamily="18" charset="0"/>
                <a:cs typeface="Times New Roman" panose="02020603050405020304" pitchFamily="18" charset="0"/>
              </a:rPr>
              <a:t>імені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Івана</a:t>
            </a:r>
            <a:r>
              <a:rPr lang="ru-RU" sz="2200" dirty="0">
                <a:solidFill>
                  <a:srgbClr val="000000"/>
                </a:solidFill>
                <a:latin typeface="Times New Roman" panose="02020603050405020304" pitchFamily="18" charset="0"/>
                <a:cs typeface="Times New Roman" panose="02020603050405020304" pitchFamily="18" charset="0"/>
              </a:rPr>
              <a:t> Франка, 2020. 580 с</a:t>
            </a:r>
            <a:r>
              <a:rPr lang="ru-RU" sz="2200" dirty="0" smtClean="0">
                <a:solidFill>
                  <a:srgbClr val="000000"/>
                </a:solidFill>
                <a:latin typeface="Times New Roman" panose="02020603050405020304" pitchFamily="18" charset="0"/>
                <a:cs typeface="Times New Roman" panose="02020603050405020304" pitchFamily="18" charset="0"/>
              </a:rPr>
              <a:t>.</a:t>
            </a:r>
            <a:endParaRPr lang="en-US"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5. </a:t>
            </a:r>
            <a:r>
              <a:rPr lang="ru-RU" sz="2200" dirty="0" err="1" smtClean="0">
                <a:solidFill>
                  <a:srgbClr val="000000"/>
                </a:solidFill>
                <a:latin typeface="Times New Roman" panose="02020603050405020304" pitchFamily="18" charset="0"/>
                <a:cs typeface="Times New Roman" panose="02020603050405020304" pitchFamily="18" charset="0"/>
              </a:rPr>
              <a:t>Гроші</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та кредит: </a:t>
            </a:r>
            <a:r>
              <a:rPr lang="ru-RU" sz="2200" dirty="0" err="1">
                <a:solidFill>
                  <a:srgbClr val="000000"/>
                </a:solidFill>
                <a:latin typeface="Times New Roman" panose="02020603050405020304" pitchFamily="18" charset="0"/>
                <a:cs typeface="Times New Roman" panose="02020603050405020304" pitchFamily="18" charset="0"/>
              </a:rPr>
              <a:t>підручник</a:t>
            </a:r>
            <a:r>
              <a:rPr lang="ru-RU" sz="2200" dirty="0">
                <a:solidFill>
                  <a:srgbClr val="000000"/>
                </a:solidFill>
                <a:latin typeface="Times New Roman" panose="02020603050405020304" pitchFamily="18" charset="0"/>
                <a:cs typeface="Times New Roman" panose="02020603050405020304" pitchFamily="18" charset="0"/>
              </a:rPr>
              <a:t> / [М.І. </a:t>
            </a:r>
            <a:r>
              <a:rPr lang="ru-RU" sz="2200" dirty="0" err="1">
                <a:solidFill>
                  <a:srgbClr val="000000"/>
                </a:solidFill>
                <a:latin typeface="Times New Roman" panose="02020603050405020304" pitchFamily="18" charset="0"/>
                <a:cs typeface="Times New Roman" panose="02020603050405020304" pitchFamily="18" charset="0"/>
              </a:rPr>
              <a:t>Савлук</a:t>
            </a:r>
            <a:r>
              <a:rPr lang="ru-RU" sz="2200" dirty="0">
                <a:solidFill>
                  <a:srgbClr val="000000"/>
                </a:solidFill>
                <a:latin typeface="Times New Roman" panose="02020603050405020304" pitchFamily="18" charset="0"/>
                <a:cs typeface="Times New Roman" panose="02020603050405020304" pitchFamily="18" charset="0"/>
              </a:rPr>
              <a:t>, А.М. Мороз, І.М. </a:t>
            </a:r>
            <a:r>
              <a:rPr lang="ru-RU" sz="2200" dirty="0" err="1">
                <a:solidFill>
                  <a:srgbClr val="000000"/>
                </a:solidFill>
                <a:latin typeface="Times New Roman" panose="02020603050405020304" pitchFamily="18" charset="0"/>
                <a:cs typeface="Times New Roman" panose="02020603050405020304" pitchFamily="18" charset="0"/>
              </a:rPr>
              <a:t>Лазепко</a:t>
            </a:r>
            <a:r>
              <a:rPr lang="ru-RU" sz="2200" dirty="0">
                <a:solidFill>
                  <a:srgbClr val="000000"/>
                </a:solidFill>
                <a:latin typeface="Times New Roman" panose="02020603050405020304" pitchFamily="18" charset="0"/>
                <a:cs typeface="Times New Roman" panose="02020603050405020304" pitchFamily="18" charset="0"/>
              </a:rPr>
              <a:t> та 86 </a:t>
            </a:r>
            <a:r>
              <a:rPr lang="ru-RU" sz="2200" dirty="0" err="1">
                <a:solidFill>
                  <a:srgbClr val="000000"/>
                </a:solidFill>
                <a:latin typeface="Times New Roman" panose="02020603050405020304" pitchFamily="18" charset="0"/>
                <a:cs typeface="Times New Roman" panose="02020603050405020304" pitchFamily="18" charset="0"/>
              </a:rPr>
              <a:t>ін</a:t>
            </a:r>
            <a:r>
              <a:rPr lang="ru-RU" sz="2200" dirty="0">
                <a:solidFill>
                  <a:srgbClr val="000000"/>
                </a:solidFill>
                <a:latin typeface="Times New Roman" panose="02020603050405020304" pitchFamily="18" charset="0"/>
                <a:cs typeface="Times New Roman" panose="02020603050405020304" pitchFamily="18" charset="0"/>
              </a:rPr>
              <a:t>.]; за наук. ред. М.І. </a:t>
            </a:r>
            <a:r>
              <a:rPr lang="ru-RU" sz="2200" dirty="0" err="1">
                <a:solidFill>
                  <a:srgbClr val="000000"/>
                </a:solidFill>
                <a:latin typeface="Times New Roman" panose="02020603050405020304" pitchFamily="18" charset="0"/>
                <a:cs typeface="Times New Roman" panose="02020603050405020304" pitchFamily="18" charset="0"/>
              </a:rPr>
              <a:t>Савлука</a:t>
            </a:r>
            <a:r>
              <a:rPr lang="ru-RU" sz="2200" dirty="0">
                <a:solidFill>
                  <a:srgbClr val="000000"/>
                </a:solidFill>
                <a:latin typeface="Times New Roman" panose="02020603050405020304" pitchFamily="18" charset="0"/>
                <a:cs typeface="Times New Roman" panose="02020603050405020304" pitchFamily="18" charset="0"/>
              </a:rPr>
              <a:t>. 6-те вид., </a:t>
            </a:r>
            <a:r>
              <a:rPr lang="ru-RU" sz="2200" dirty="0" err="1">
                <a:solidFill>
                  <a:srgbClr val="000000"/>
                </a:solidFill>
                <a:latin typeface="Times New Roman" panose="02020603050405020304" pitchFamily="18" charset="0"/>
                <a:cs typeface="Times New Roman" panose="02020603050405020304" pitchFamily="18" charset="0"/>
              </a:rPr>
              <a:t>перероб</a:t>
            </a:r>
            <a:r>
              <a:rPr lang="ru-RU" sz="2200" dirty="0">
                <a:solidFill>
                  <a:srgbClr val="000000"/>
                </a:solidFill>
                <a:latin typeface="Times New Roman" panose="02020603050405020304" pitchFamily="18" charset="0"/>
                <a:cs typeface="Times New Roman" panose="02020603050405020304" pitchFamily="18" charset="0"/>
              </a:rPr>
              <a:t>. і доп. К.: КНЕУ, 2011. 589, [3] с</a:t>
            </a:r>
            <a:r>
              <a:rPr lang="ru-RU" sz="2200" dirty="0" smtClean="0">
                <a:solidFill>
                  <a:srgbClr val="000000"/>
                </a:solidFill>
                <a:latin typeface="Times New Roman" panose="02020603050405020304" pitchFamily="18" charset="0"/>
                <a:cs typeface="Times New Roman" panose="02020603050405020304" pitchFamily="18" charset="0"/>
              </a:rPr>
              <a:t>.</a:t>
            </a:r>
            <a:endParaRPr lang="en-US"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6. </a:t>
            </a:r>
            <a:r>
              <a:rPr lang="ru-RU" sz="2200" dirty="0" err="1" smtClean="0">
                <a:solidFill>
                  <a:srgbClr val="000000"/>
                </a:solidFill>
                <a:latin typeface="Times New Roman" panose="02020603050405020304" pitchFamily="18" charset="0"/>
                <a:cs typeface="Times New Roman" panose="02020603050405020304" pitchFamily="18" charset="0"/>
              </a:rPr>
              <a:t>Монетарна</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політика</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Національного</a:t>
            </a:r>
            <a:r>
              <a:rPr lang="ru-RU" sz="2200" dirty="0" smtClean="0">
                <a:solidFill>
                  <a:srgbClr val="000000"/>
                </a:solidFill>
                <a:latin typeface="Times New Roman" panose="02020603050405020304" pitchFamily="18" charset="0"/>
                <a:cs typeface="Times New Roman" panose="02020603050405020304" pitchFamily="18" charset="0"/>
              </a:rPr>
              <a:t> банку </a:t>
            </a:r>
            <a:r>
              <a:rPr lang="ru-RU" sz="2200" dirty="0" err="1" smtClean="0">
                <a:solidFill>
                  <a:srgbClr val="000000"/>
                </a:solidFill>
                <a:latin typeface="Times New Roman" panose="02020603050405020304" pitchFamily="18" charset="0"/>
                <a:cs typeface="Times New Roman" panose="02020603050405020304" pitchFamily="18" charset="0"/>
              </a:rPr>
              <a:t>України</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сучасний</a:t>
            </a:r>
            <a:r>
              <a:rPr lang="ru-RU" sz="2200" dirty="0" smtClean="0">
                <a:solidFill>
                  <a:srgbClr val="000000"/>
                </a:solidFill>
                <a:latin typeface="Times New Roman" panose="02020603050405020304" pitchFamily="18" charset="0"/>
                <a:cs typeface="Times New Roman" panose="02020603050405020304" pitchFamily="18" charset="0"/>
              </a:rPr>
              <a:t> стан та </a:t>
            </a:r>
            <a:r>
              <a:rPr lang="ru-RU" sz="2200" dirty="0" err="1" smtClean="0">
                <a:solidFill>
                  <a:srgbClr val="000000"/>
                </a:solidFill>
                <a:latin typeface="Times New Roman" panose="02020603050405020304" pitchFamily="18" charset="0"/>
                <a:cs typeface="Times New Roman" panose="02020603050405020304" pitchFamily="18" charset="0"/>
              </a:rPr>
              <a:t>перспективи</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змін</a:t>
            </a:r>
            <a:r>
              <a:rPr lang="ru-RU" sz="2200" dirty="0" smtClean="0">
                <a:solidFill>
                  <a:srgbClr val="000000"/>
                </a:solidFill>
                <a:latin typeface="Times New Roman" panose="02020603050405020304" pitchFamily="18" charset="0"/>
                <a:cs typeface="Times New Roman" panose="02020603050405020304" pitchFamily="18" charset="0"/>
              </a:rPr>
              <a:t> / За ред. В.С. Стельмаха. К.: Центр </a:t>
            </a:r>
            <a:r>
              <a:rPr lang="ru-RU" sz="2200" dirty="0" err="1" smtClean="0">
                <a:solidFill>
                  <a:srgbClr val="000000"/>
                </a:solidFill>
                <a:latin typeface="Times New Roman" panose="02020603050405020304" pitchFamily="18" charset="0"/>
                <a:cs typeface="Times New Roman" panose="02020603050405020304" pitchFamily="18" charset="0"/>
              </a:rPr>
              <a:t>наукових</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досліджень</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Національного</a:t>
            </a:r>
            <a:r>
              <a:rPr lang="ru-RU" sz="2200" dirty="0">
                <a:solidFill>
                  <a:srgbClr val="000000"/>
                </a:solidFill>
                <a:latin typeface="Times New Roman" panose="02020603050405020304" pitchFamily="18" charset="0"/>
                <a:cs typeface="Times New Roman" panose="02020603050405020304" pitchFamily="18" charset="0"/>
              </a:rPr>
              <a:t> банку </a:t>
            </a:r>
            <a:r>
              <a:rPr lang="ru-RU" sz="2200" dirty="0" err="1">
                <a:solidFill>
                  <a:srgbClr val="000000"/>
                </a:solidFill>
                <a:latin typeface="Times New Roman" panose="02020603050405020304" pitchFamily="18" charset="0"/>
                <a:cs typeface="Times New Roman" panose="02020603050405020304" pitchFamily="18" charset="0"/>
              </a:rPr>
              <a:t>України</a:t>
            </a:r>
            <a:r>
              <a:rPr lang="ru-RU" sz="2200" dirty="0">
                <a:solidFill>
                  <a:srgbClr val="000000"/>
                </a:solidFill>
                <a:latin typeface="Times New Roman" panose="02020603050405020304" pitchFamily="18" charset="0"/>
                <a:cs typeface="Times New Roman" panose="02020603050405020304" pitchFamily="18" charset="0"/>
              </a:rPr>
              <a:t>, УБС НБУ, 2009. </a:t>
            </a:r>
            <a:r>
              <a:rPr lang="ru-RU" sz="2200" dirty="0" smtClean="0">
                <a:solidFill>
                  <a:srgbClr val="000000"/>
                </a:solidFill>
                <a:latin typeface="Times New Roman" panose="02020603050405020304" pitchFamily="18" charset="0"/>
                <a:cs typeface="Times New Roman" panose="02020603050405020304" pitchFamily="18" charset="0"/>
              </a:rPr>
              <a:t>404 </a:t>
            </a:r>
            <a:r>
              <a:rPr lang="ru-RU" sz="2200" dirty="0">
                <a:solidFill>
                  <a:srgbClr val="000000"/>
                </a:solidFill>
                <a:latin typeface="Times New Roman" panose="02020603050405020304" pitchFamily="18" charset="0"/>
                <a:cs typeface="Times New Roman" panose="02020603050405020304" pitchFamily="18" charset="0"/>
              </a:rPr>
              <a:t>с</a:t>
            </a:r>
            <a:r>
              <a:rPr lang="ru-RU"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7. </a:t>
            </a:r>
            <a:r>
              <a:rPr lang="ru-RU" sz="2200" dirty="0" err="1" smtClean="0">
                <a:solidFill>
                  <a:srgbClr val="000000"/>
                </a:solidFill>
                <a:latin typeface="Times New Roman" panose="02020603050405020304" pitchFamily="18" charset="0"/>
                <a:cs typeface="Times New Roman" panose="02020603050405020304" pitchFamily="18" charset="0"/>
              </a:rPr>
              <a:t>Мошенський</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С.З. </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Новак</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О.С</a:t>
            </a:r>
            <a:r>
              <a:rPr lang="ru-RU" sz="2200" dirty="0" smtClean="0">
                <a:solidFill>
                  <a:srgbClr val="000000"/>
                </a:solidFill>
                <a:latin typeface="Times New Roman" panose="02020603050405020304" pitchFamily="18" charset="0"/>
                <a:cs typeface="Times New Roman" panose="02020603050405020304" pitchFamily="18" charset="0"/>
              </a:rPr>
              <a:t>., Петрук </a:t>
            </a:r>
            <a:r>
              <a:rPr lang="ru-RU" sz="2200" dirty="0">
                <a:solidFill>
                  <a:srgbClr val="000000"/>
                </a:solidFill>
                <a:latin typeface="Times New Roman" panose="02020603050405020304" pitchFamily="18" charset="0"/>
                <a:cs typeface="Times New Roman" panose="02020603050405020304" pitchFamily="18" charset="0"/>
              </a:rPr>
              <a:t>О.М.</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Гроші</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та кредит: </a:t>
            </a:r>
            <a:r>
              <a:rPr lang="ru-RU" sz="2200" dirty="0" err="1">
                <a:solidFill>
                  <a:srgbClr val="000000"/>
                </a:solidFill>
                <a:latin typeface="Times New Roman" panose="02020603050405020304" pitchFamily="18" charset="0"/>
                <a:cs typeface="Times New Roman" panose="02020603050405020304" pitchFamily="18" charset="0"/>
              </a:rPr>
              <a:t>Навчально-методичний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посібник</a:t>
            </a:r>
            <a:r>
              <a:rPr lang="ru-RU" sz="2200" dirty="0">
                <a:solidFill>
                  <a:srgbClr val="000000"/>
                </a:solidFill>
                <a:latin typeface="Times New Roman" panose="02020603050405020304" pitchFamily="18" charset="0"/>
                <a:cs typeface="Times New Roman" panose="02020603050405020304" pitchFamily="18" charset="0"/>
              </a:rPr>
              <a:t> для </a:t>
            </a:r>
            <a:r>
              <a:rPr lang="ru-RU" sz="2200" dirty="0" err="1">
                <a:solidFill>
                  <a:srgbClr val="000000"/>
                </a:solidFill>
                <a:latin typeface="Times New Roman" panose="02020603050405020304" pitchFamily="18" charset="0"/>
                <a:cs typeface="Times New Roman" panose="02020603050405020304" pitchFamily="18" charset="0"/>
              </a:rPr>
              <a:t>самостійного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вивчення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дисципліни</a:t>
            </a:r>
            <a:r>
              <a:rPr lang="ru-RU" sz="2200" dirty="0">
                <a:solidFill>
                  <a:srgbClr val="000000"/>
                </a:solidFill>
                <a:latin typeface="Times New Roman" panose="02020603050405020304" pitchFamily="18" charset="0"/>
                <a:cs typeface="Times New Roman" panose="02020603050405020304" pitchFamily="18" charset="0"/>
              </a:rPr>
              <a:t>. – Житомир: ЖДТУ, 2016. – 276 с.</a:t>
            </a: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9870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9" y="561315"/>
            <a:ext cx="10484590" cy="5694630"/>
          </a:xfrm>
        </p:spPr>
        <p:txBody>
          <a:bodyPr>
            <a:normAutofit fontScale="92500"/>
          </a:bodyPr>
          <a:lstStyle/>
          <a:p>
            <a:pPr algn="just">
              <a:spcBef>
                <a:spcPts val="0"/>
              </a:spcBef>
            </a:pPr>
            <a:r>
              <a:rPr lang="en-US" sz="2200" dirty="0" smtClean="0">
                <a:solidFill>
                  <a:srgbClr val="000000"/>
                </a:solidFill>
                <a:latin typeface="Times New Roman" panose="02020603050405020304" pitchFamily="18" charset="0"/>
                <a:cs typeface="Times New Roman" panose="02020603050405020304" pitchFamily="18" charset="0"/>
              </a:rPr>
              <a:t>	</a:t>
            </a:r>
            <a:r>
              <a:rPr lang="uk-UA" sz="2200" b="1" i="1" dirty="0" smtClean="0">
                <a:solidFill>
                  <a:srgbClr val="000000"/>
                </a:solidFill>
                <a:latin typeface="Times New Roman" panose="02020603050405020304" pitchFamily="18" charset="0"/>
                <a:cs typeface="Times New Roman" panose="02020603050405020304" pitchFamily="18" charset="0"/>
              </a:rPr>
              <a:t>Гроші</a:t>
            </a:r>
            <a:r>
              <a:rPr lang="uk-UA" sz="2200" dirty="0" smtClean="0">
                <a:solidFill>
                  <a:srgbClr val="000000"/>
                </a:solidFill>
                <a:latin typeface="Times New Roman" panose="02020603050405020304" pitchFamily="18" charset="0"/>
                <a:cs typeface="Times New Roman" panose="02020603050405020304" pitchFamily="18" charset="0"/>
              </a:rPr>
              <a:t> – один із найвизначніших витворів суспільства. Вони з’явилися з прадавніх часів, ознаменувавши виникнення самих простих форм суспільного розвитку та товарно-грошових відносини. Наявністю загальної для держави грошової одиниці разом з певним ступенем розвитку матеріальної і духовної культури визначається приналежність держави до цивілізаційної стадії людського розвитку. Проте, поява грошей пов’язана часом з набагато </a:t>
            </a:r>
            <a:r>
              <a:rPr lang="uk-UA" sz="2200" dirty="0" err="1" smtClean="0">
                <a:solidFill>
                  <a:srgbClr val="000000"/>
                </a:solidFill>
                <a:latin typeface="Times New Roman" panose="02020603050405020304" pitchFamily="18" charset="0"/>
                <a:cs typeface="Times New Roman" panose="02020603050405020304" pitchFamily="18" charset="0"/>
              </a:rPr>
              <a:t>віддаленішим</a:t>
            </a:r>
            <a:r>
              <a:rPr lang="uk-UA" sz="2200" dirty="0" smtClean="0">
                <a:solidFill>
                  <a:srgbClr val="000000"/>
                </a:solidFill>
                <a:latin typeface="Times New Roman" panose="02020603050405020304" pitchFamily="18" charset="0"/>
                <a:cs typeface="Times New Roman" panose="02020603050405020304" pitchFamily="18" charset="0"/>
              </a:rPr>
              <a:t> від історичної епохи виникнення держави періодом, а саме з добою розподілу праці. Однак, не дивлячись на таку довготривалу історію, гроші й до сьогоднішнього дня залишаються предметом дослідження фахівців різних галузей науки.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Стосовно походження грошей у світовій економічній літературі традиційно виділяють дві основні </a:t>
            </a:r>
            <a:r>
              <a:rPr lang="uk-UA" sz="2200" u="sng" dirty="0" smtClean="0">
                <a:solidFill>
                  <a:srgbClr val="000000"/>
                </a:solidFill>
                <a:latin typeface="Times New Roman" panose="02020603050405020304" pitchFamily="18" charset="0"/>
                <a:cs typeface="Times New Roman" panose="02020603050405020304" pitchFamily="18" charset="0"/>
              </a:rPr>
              <a:t>концепції: </a:t>
            </a:r>
            <a:r>
              <a:rPr lang="uk-UA" sz="2200" i="1" u="sng" dirty="0" smtClean="0">
                <a:solidFill>
                  <a:srgbClr val="000000"/>
                </a:solidFill>
                <a:latin typeface="Times New Roman" panose="02020603050405020304" pitchFamily="18" charset="0"/>
                <a:cs typeface="Times New Roman" panose="02020603050405020304" pitchFamily="18" charset="0"/>
              </a:rPr>
              <a:t>раціоналістичну та еволюційну.</a:t>
            </a:r>
            <a:r>
              <a:rPr lang="uk-UA" sz="2200" dirty="0" smtClean="0">
                <a:solidFill>
                  <a:srgbClr val="000000"/>
                </a:solidFill>
                <a:latin typeface="Times New Roman" panose="02020603050405020304" pitchFamily="18" charset="0"/>
                <a:cs typeface="Times New Roman" panose="02020603050405020304" pitchFamily="18" charset="0"/>
              </a:rPr>
              <a:t> Наявність різних точок зору щодо походження грошей свідчить про складність цієї економічної категорії.</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Так</a:t>
            </a:r>
            <a:r>
              <a:rPr lang="uk-UA" sz="2200" u="sng" dirty="0" smtClean="0">
                <a:solidFill>
                  <a:srgbClr val="000000"/>
                </a:solidFill>
                <a:latin typeface="Times New Roman" panose="02020603050405020304" pitchFamily="18" charset="0"/>
                <a:cs typeface="Times New Roman" panose="02020603050405020304" pitchFamily="18" charset="0"/>
              </a:rPr>
              <a:t>, </a:t>
            </a:r>
            <a:r>
              <a:rPr lang="uk-UA" sz="2200" b="1" i="1" u="sng" dirty="0" smtClean="0">
                <a:solidFill>
                  <a:srgbClr val="000000"/>
                </a:solidFill>
                <a:latin typeface="Times New Roman" panose="02020603050405020304" pitchFamily="18" charset="0"/>
                <a:cs typeface="Times New Roman" panose="02020603050405020304" pitchFamily="18" charset="0"/>
              </a:rPr>
              <a:t>раціоналістична концепція</a:t>
            </a:r>
            <a:r>
              <a:rPr lang="uk-UA" sz="2200" b="1" u="sng"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(представники: </a:t>
            </a:r>
            <a:r>
              <a:rPr lang="uk-UA" sz="2200" dirty="0" err="1" smtClean="0">
                <a:solidFill>
                  <a:srgbClr val="000000"/>
                </a:solidFill>
                <a:latin typeface="Times New Roman" panose="02020603050405020304" pitchFamily="18" charset="0"/>
                <a:cs typeface="Times New Roman" panose="02020603050405020304" pitchFamily="18" charset="0"/>
              </a:rPr>
              <a:t>Дж</a:t>
            </a:r>
            <a:r>
              <a:rPr lang="uk-UA" sz="2200" dirty="0" smtClean="0">
                <a:solidFill>
                  <a:srgbClr val="000000"/>
                </a:solidFill>
                <a:latin typeface="Times New Roman" panose="02020603050405020304" pitchFamily="18" charset="0"/>
                <a:cs typeface="Times New Roman" panose="02020603050405020304" pitchFamily="18" charset="0"/>
              </a:rPr>
              <a:t>. Кейнс, </a:t>
            </a:r>
            <a:r>
              <a:rPr lang="uk-UA" sz="2200" dirty="0" err="1" smtClean="0">
                <a:solidFill>
                  <a:srgbClr val="000000"/>
                </a:solidFill>
                <a:latin typeface="Times New Roman" panose="02020603050405020304" pitchFamily="18" charset="0"/>
                <a:cs typeface="Times New Roman" panose="02020603050405020304" pitchFamily="18" charset="0"/>
              </a:rPr>
              <a:t>Дж</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Гелбрейт</a:t>
            </a:r>
            <a:r>
              <a:rPr lang="uk-UA" sz="2200" dirty="0" smtClean="0">
                <a:solidFill>
                  <a:srgbClr val="000000"/>
                </a:solidFill>
                <a:latin typeface="Times New Roman" panose="02020603050405020304" pitchFamily="18" charset="0"/>
                <a:cs typeface="Times New Roman" panose="02020603050405020304" pitchFamily="18" charset="0"/>
              </a:rPr>
              <a:t>, Л. </a:t>
            </a:r>
            <a:r>
              <a:rPr lang="uk-UA" sz="2200" dirty="0" err="1" smtClean="0">
                <a:solidFill>
                  <a:srgbClr val="000000"/>
                </a:solidFill>
                <a:latin typeface="Times New Roman" panose="02020603050405020304" pitchFamily="18" charset="0"/>
                <a:cs typeface="Times New Roman" panose="02020603050405020304" pitchFamily="18" charset="0"/>
              </a:rPr>
              <a:t>Харріс</a:t>
            </a:r>
            <a:r>
              <a:rPr lang="uk-UA" sz="2200" dirty="0" smtClean="0">
                <a:solidFill>
                  <a:srgbClr val="000000"/>
                </a:solidFill>
                <a:latin typeface="Times New Roman" panose="02020603050405020304" pitchFamily="18" charset="0"/>
                <a:cs typeface="Times New Roman" panose="02020603050405020304" pitchFamily="18" charset="0"/>
              </a:rPr>
              <a:t>, Г. </a:t>
            </a:r>
            <a:r>
              <a:rPr lang="uk-UA" sz="2200" dirty="0" err="1" smtClean="0">
                <a:solidFill>
                  <a:srgbClr val="000000"/>
                </a:solidFill>
                <a:latin typeface="Times New Roman" panose="02020603050405020304" pitchFamily="18" charset="0"/>
                <a:cs typeface="Times New Roman" panose="02020603050405020304" pitchFamily="18" charset="0"/>
              </a:rPr>
              <a:t>Кнапп</a:t>
            </a:r>
            <a:r>
              <a:rPr lang="uk-UA" sz="2200" dirty="0" smtClean="0">
                <a:solidFill>
                  <a:srgbClr val="000000"/>
                </a:solidFill>
                <a:latin typeface="Times New Roman" panose="02020603050405020304" pitchFamily="18" charset="0"/>
                <a:cs typeface="Times New Roman" panose="02020603050405020304" pitchFamily="18" charset="0"/>
              </a:rPr>
              <a:t>, П. </a:t>
            </a:r>
            <a:r>
              <a:rPr lang="uk-UA" sz="2200" dirty="0" err="1" smtClean="0">
                <a:solidFill>
                  <a:srgbClr val="000000"/>
                </a:solidFill>
                <a:latin typeface="Times New Roman" panose="02020603050405020304" pitchFamily="18" charset="0"/>
                <a:cs typeface="Times New Roman" panose="02020603050405020304" pitchFamily="18" charset="0"/>
              </a:rPr>
              <a:t>Самуельсон</a:t>
            </a:r>
            <a:r>
              <a:rPr lang="uk-UA" sz="2200" dirty="0" smtClean="0">
                <a:solidFill>
                  <a:srgbClr val="000000"/>
                </a:solidFill>
                <a:latin typeface="Times New Roman" panose="02020603050405020304" pitchFamily="18" charset="0"/>
                <a:cs typeface="Times New Roman" panose="02020603050405020304" pitchFamily="18" charset="0"/>
              </a:rPr>
              <a:t>) виходить з того, що існування грошей – це результат певної раціональної угоди між людьми у зв’язку з необхідністю виділення спеціального інструмента для обслуговування сфери товарного обігу і підвищення ефективності її функціонування. Вперше ця концепція була висунута </a:t>
            </a:r>
            <a:r>
              <a:rPr lang="uk-UA" sz="2200" dirty="0" err="1" smtClean="0">
                <a:solidFill>
                  <a:srgbClr val="000000"/>
                </a:solidFill>
                <a:latin typeface="Times New Roman" panose="02020603050405020304" pitchFamily="18" charset="0"/>
                <a:cs typeface="Times New Roman" panose="02020603050405020304" pitchFamily="18" charset="0"/>
              </a:rPr>
              <a:t>Арістотелем</a:t>
            </a:r>
            <a:r>
              <a:rPr lang="uk-UA" sz="2200" dirty="0" smtClean="0">
                <a:solidFill>
                  <a:srgbClr val="000000"/>
                </a:solidFill>
                <a:latin typeface="Times New Roman" panose="02020603050405020304" pitchFamily="18" charset="0"/>
                <a:cs typeface="Times New Roman" panose="02020603050405020304" pitchFamily="18" charset="0"/>
              </a:rPr>
              <a:t> в праці «</a:t>
            </a:r>
            <a:r>
              <a:rPr lang="uk-UA" sz="2200" dirty="0" err="1" smtClean="0">
                <a:solidFill>
                  <a:srgbClr val="000000"/>
                </a:solidFill>
                <a:latin typeface="Times New Roman" panose="02020603050405020304" pitchFamily="18" charset="0"/>
                <a:cs typeface="Times New Roman" panose="02020603050405020304" pitchFamily="18" charset="0"/>
              </a:rPr>
              <a:t>Нікомахова</a:t>
            </a:r>
            <a:r>
              <a:rPr lang="uk-UA" sz="2200" dirty="0" smtClean="0">
                <a:solidFill>
                  <a:srgbClr val="000000"/>
                </a:solidFill>
                <a:latin typeface="Times New Roman" panose="02020603050405020304" pitchFamily="18" charset="0"/>
                <a:cs typeface="Times New Roman" panose="02020603050405020304" pitchFamily="18" charset="0"/>
              </a:rPr>
              <a:t> етика», а основні її положення відображені ще в римському праві, згідно з яким </a:t>
            </a:r>
            <a:r>
              <a:rPr lang="uk-UA" sz="2200" dirty="0">
                <a:solidFill>
                  <a:srgbClr val="000000"/>
                </a:solidFill>
                <a:latin typeface="Times New Roman" panose="02020603050405020304" pitchFamily="18" charset="0"/>
                <a:cs typeface="Times New Roman" panose="02020603050405020304" pitchFamily="18" charset="0"/>
              </a:rPr>
              <a:t>імператор декретував вартість грошей. </a:t>
            </a:r>
          </a:p>
        </p:txBody>
      </p:sp>
    </p:spTree>
    <p:extLst>
      <p:ext uri="{BB962C8B-B14F-4D97-AF65-F5344CB8AC3E}">
        <p14:creationId xmlns:p14="http://schemas.microsoft.com/office/powerpoint/2010/main" val="2604845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9" y="561315"/>
            <a:ext cx="10470942"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Замість </a:t>
            </a:r>
            <a:r>
              <a:rPr lang="uk-UA" sz="2200" dirty="0">
                <a:solidFill>
                  <a:srgbClr val="000000"/>
                </a:solidFill>
                <a:latin typeface="Times New Roman" panose="02020603050405020304" pitchFamily="18" charset="0"/>
                <a:cs typeface="Times New Roman" panose="02020603050405020304" pitchFamily="18" charset="0"/>
              </a:rPr>
              <a:t>економічного пояснення </a:t>
            </a:r>
            <a:r>
              <a:rPr lang="uk-UA" sz="2200" dirty="0" smtClean="0">
                <a:solidFill>
                  <a:srgbClr val="000000"/>
                </a:solidFill>
                <a:latin typeface="Times New Roman" panose="02020603050405020304" pitchFamily="18" charset="0"/>
                <a:cs typeface="Times New Roman" panose="02020603050405020304" pitchFamily="18" charset="0"/>
              </a:rPr>
              <a:t>виникнення грошей </a:t>
            </a:r>
            <a:r>
              <a:rPr lang="uk-UA" sz="2200" dirty="0">
                <a:solidFill>
                  <a:srgbClr val="000000"/>
                </a:solidFill>
                <a:latin typeface="Times New Roman" panose="02020603050405020304" pitchFamily="18" charset="0"/>
                <a:cs typeface="Times New Roman" panose="02020603050405020304" pitchFamily="18" charset="0"/>
              </a:rPr>
              <a:t>запропоноване чисто юридичне або психологічне пояснення </a:t>
            </a:r>
            <a:r>
              <a:rPr lang="uk-UA" sz="2200" dirty="0" smtClean="0">
                <a:solidFill>
                  <a:srgbClr val="000000"/>
                </a:solidFill>
                <a:latin typeface="Times New Roman" panose="02020603050405020304" pitchFamily="18" charset="0"/>
                <a:cs typeface="Times New Roman" panose="02020603050405020304" pitchFamily="18" charset="0"/>
              </a:rPr>
              <a:t>цього феномену</a:t>
            </a:r>
            <a:r>
              <a:rPr lang="uk-UA" sz="2200" dirty="0">
                <a:solidFill>
                  <a:srgbClr val="000000"/>
                </a:solidFill>
                <a:latin typeface="Times New Roman" panose="02020603050405020304" pitchFamily="18" charset="0"/>
                <a:cs typeface="Times New Roman" panose="02020603050405020304" pitchFamily="18" charset="0"/>
              </a:rPr>
              <a:t>, тобто грошам властива соціальна природа. Конкретна </a:t>
            </a:r>
            <a:r>
              <a:rPr lang="uk-UA" sz="2200" dirty="0" smtClean="0">
                <a:solidFill>
                  <a:srgbClr val="000000"/>
                </a:solidFill>
                <a:latin typeface="Times New Roman" panose="02020603050405020304" pitchFamily="18" charset="0"/>
                <a:cs typeface="Times New Roman" panose="02020603050405020304" pitchFamily="18" charset="0"/>
              </a:rPr>
              <a:t>грошова форма </a:t>
            </a:r>
            <a:r>
              <a:rPr lang="uk-UA" sz="2200" dirty="0">
                <a:solidFill>
                  <a:srgbClr val="000000"/>
                </a:solidFill>
                <a:latin typeface="Times New Roman" panose="02020603050405020304" pitchFamily="18" charset="0"/>
                <a:cs typeface="Times New Roman" panose="02020603050405020304" pitchFamily="18" charset="0"/>
              </a:rPr>
              <a:t>виникає тоді, коли люди усвідомлюють її необхідність і </a:t>
            </a:r>
            <a:r>
              <a:rPr lang="uk-UA" sz="2200" dirty="0" smtClean="0">
                <a:solidFill>
                  <a:srgbClr val="000000"/>
                </a:solidFill>
                <a:latin typeface="Times New Roman" panose="02020603050405020304" pitchFamily="18" charset="0"/>
                <a:cs typeface="Times New Roman" panose="02020603050405020304" pitchFamily="18" charset="0"/>
              </a:rPr>
              <a:t>організаційно </a:t>
            </a:r>
            <a:r>
              <a:rPr lang="uk-UA" sz="2200" dirty="0">
                <a:solidFill>
                  <a:srgbClr val="000000"/>
                </a:solidFill>
                <a:latin typeface="Times New Roman" panose="02020603050405020304" pitchFamily="18" charset="0"/>
                <a:cs typeface="Times New Roman" panose="02020603050405020304" pitchFamily="18" charset="0"/>
              </a:rPr>
              <a:t>забезпечують її впровадження у господарський оборот. </a:t>
            </a: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b="1" u="sng" dirty="0" smtClean="0">
                <a:solidFill>
                  <a:srgbClr val="000000"/>
                </a:solidFill>
                <a:latin typeface="Times New Roman" panose="02020603050405020304" pitchFamily="18" charset="0"/>
                <a:cs typeface="Times New Roman" panose="02020603050405020304" pitchFamily="18" charset="0"/>
              </a:rPr>
              <a:t>Еволюційна </a:t>
            </a:r>
            <a:r>
              <a:rPr lang="uk-UA" sz="2200" b="1" u="sng" dirty="0">
                <a:solidFill>
                  <a:srgbClr val="000000"/>
                </a:solidFill>
                <a:latin typeface="Times New Roman" panose="02020603050405020304" pitchFamily="18" charset="0"/>
                <a:cs typeface="Times New Roman" panose="02020603050405020304" pitchFamily="18" charset="0"/>
              </a:rPr>
              <a:t>концепція </a:t>
            </a:r>
            <a:r>
              <a:rPr lang="uk-UA" sz="2200" dirty="0">
                <a:solidFill>
                  <a:srgbClr val="000000"/>
                </a:solidFill>
                <a:latin typeface="Times New Roman" panose="02020603050405020304" pitchFamily="18" charset="0"/>
                <a:cs typeface="Times New Roman" panose="02020603050405020304" pitchFamily="18" charset="0"/>
              </a:rPr>
              <a:t>(представники: А. Сміт, Д. Рікардо, К. Маркс</a:t>
            </a:r>
            <a:r>
              <a:rPr lang="uk-UA" sz="2200" dirty="0" smtClean="0">
                <a:solidFill>
                  <a:srgbClr val="000000"/>
                </a:solidFill>
                <a:latin typeface="Times New Roman" panose="02020603050405020304" pitchFamily="18" charset="0"/>
                <a:cs typeface="Times New Roman" panose="02020603050405020304" pitchFamily="18" charset="0"/>
              </a:rPr>
              <a:t>, К</a:t>
            </a:r>
            <a:r>
              <a:rPr lang="uk-UA" sz="2200" dirty="0">
                <a:solidFill>
                  <a:srgbClr val="000000"/>
                </a:solidFill>
                <a:latin typeface="Times New Roman" panose="02020603050405020304" pitchFamily="18" charset="0"/>
                <a:cs typeface="Times New Roman" panose="02020603050405020304" pitchFamily="18" charset="0"/>
              </a:rPr>
              <a:t>. </a:t>
            </a:r>
            <a:r>
              <a:rPr lang="uk-UA" sz="2200" dirty="0" err="1">
                <a:solidFill>
                  <a:srgbClr val="000000"/>
                </a:solidFill>
                <a:latin typeface="Times New Roman" panose="02020603050405020304" pitchFamily="18" charset="0"/>
                <a:cs typeface="Times New Roman" panose="02020603050405020304" pitchFamily="18" charset="0"/>
              </a:rPr>
              <a:t>Менгер</a:t>
            </a:r>
            <a:r>
              <a:rPr lang="uk-UA" sz="2200" dirty="0">
                <a:solidFill>
                  <a:srgbClr val="000000"/>
                </a:solidFill>
                <a:latin typeface="Times New Roman" panose="02020603050405020304" pitchFamily="18" charset="0"/>
                <a:cs typeface="Times New Roman" panose="02020603050405020304" pitchFamily="18" charset="0"/>
              </a:rPr>
              <a:t> та ін.) наголошує увагу на об’єктивному характері </a:t>
            </a:r>
            <a:r>
              <a:rPr lang="uk-UA" sz="2200" dirty="0" smtClean="0">
                <a:solidFill>
                  <a:srgbClr val="000000"/>
                </a:solidFill>
                <a:latin typeface="Times New Roman" panose="02020603050405020304" pitchFamily="18" charset="0"/>
                <a:cs typeface="Times New Roman" panose="02020603050405020304" pitchFamily="18" charset="0"/>
              </a:rPr>
              <a:t>виникнення грошей</a:t>
            </a:r>
            <a:r>
              <a:rPr lang="uk-UA" sz="2200" dirty="0">
                <a:solidFill>
                  <a:srgbClr val="000000"/>
                </a:solidFill>
                <a:latin typeface="Times New Roman" panose="02020603050405020304" pitchFamily="18" charset="0"/>
                <a:cs typeface="Times New Roman" panose="02020603050405020304" pitchFamily="18" charset="0"/>
              </a:rPr>
              <a:t>, які є результатом еволюційного процесу розвитку форм вартості</a:t>
            </a:r>
            <a:r>
              <a:rPr lang="uk-UA" sz="2200" dirty="0" smtClean="0">
                <a:solidFill>
                  <a:srgbClr val="000000"/>
                </a:solidFill>
                <a:latin typeface="Times New Roman" panose="02020603050405020304" pitchFamily="18" charset="0"/>
                <a:cs typeface="Times New Roman" panose="02020603050405020304" pitchFamily="18" charset="0"/>
              </a:rPr>
              <a:t>, який </a:t>
            </a:r>
            <a:r>
              <a:rPr lang="uk-UA" sz="2200" dirty="0">
                <a:solidFill>
                  <a:srgbClr val="000000"/>
                </a:solidFill>
                <a:latin typeface="Times New Roman" panose="02020603050405020304" pitchFamily="18" charset="0"/>
                <a:cs typeface="Times New Roman" panose="02020603050405020304" pitchFamily="18" charset="0"/>
              </a:rPr>
              <a:t>призвів до того, що певні товари стихійно виділяються із </a:t>
            </a:r>
            <a:r>
              <a:rPr lang="uk-UA" sz="2200" dirty="0" smtClean="0">
                <a:solidFill>
                  <a:srgbClr val="000000"/>
                </a:solidFill>
                <a:latin typeface="Times New Roman" panose="02020603050405020304" pitchFamily="18" charset="0"/>
                <a:cs typeface="Times New Roman" panose="02020603050405020304" pitchFamily="18" charset="0"/>
              </a:rPr>
              <a:t>загальної товарної </a:t>
            </a:r>
            <a:r>
              <a:rPr lang="uk-UA" sz="2200" dirty="0">
                <a:solidFill>
                  <a:srgbClr val="000000"/>
                </a:solidFill>
                <a:latin typeface="Times New Roman" panose="02020603050405020304" pitchFamily="18" charset="0"/>
                <a:cs typeface="Times New Roman" panose="02020603050405020304" pitchFamily="18" charset="0"/>
              </a:rPr>
              <a:t>маси, оскільки вони найбільш придатні для виконання </a:t>
            </a:r>
            <a:r>
              <a:rPr lang="uk-UA" sz="2200" dirty="0" smtClean="0">
                <a:solidFill>
                  <a:srgbClr val="000000"/>
                </a:solidFill>
                <a:latin typeface="Times New Roman" panose="02020603050405020304" pitchFamily="18" charset="0"/>
                <a:cs typeface="Times New Roman" panose="02020603050405020304" pitchFamily="18" charset="0"/>
              </a:rPr>
              <a:t>функціональної </a:t>
            </a:r>
            <a:r>
              <a:rPr lang="uk-UA" sz="2200" dirty="0">
                <a:solidFill>
                  <a:srgbClr val="000000"/>
                </a:solidFill>
                <a:latin typeface="Times New Roman" panose="02020603050405020304" pitchFamily="18" charset="0"/>
                <a:cs typeface="Times New Roman" panose="02020603050405020304" pitchFamily="18" charset="0"/>
              </a:rPr>
              <a:t>ролі грошового товару. Той чи інший товар стає грішми лише </a:t>
            </a:r>
            <a:r>
              <a:rPr lang="uk-UA" sz="2200" dirty="0" smtClean="0">
                <a:solidFill>
                  <a:srgbClr val="000000"/>
                </a:solidFill>
                <a:latin typeface="Times New Roman" panose="02020603050405020304" pitchFamily="18" charset="0"/>
                <a:cs typeface="Times New Roman" panose="02020603050405020304" pitchFamily="18" charset="0"/>
              </a:rPr>
              <a:t>в</a:t>
            </a: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межах </a:t>
            </a:r>
            <a:r>
              <a:rPr lang="uk-UA" sz="2200" dirty="0">
                <a:solidFill>
                  <a:srgbClr val="000000"/>
                </a:solidFill>
                <a:latin typeface="Times New Roman" panose="02020603050405020304" pitchFamily="18" charset="0"/>
                <a:cs typeface="Times New Roman" panose="02020603050405020304" pitchFamily="18" charset="0"/>
              </a:rPr>
              <a:t>певної особливої суспільної форми товарного виробництва і обігу</a:t>
            </a:r>
            <a:r>
              <a:rPr lang="uk-UA" sz="2200" dirty="0" smtClean="0">
                <a:solidFill>
                  <a:srgbClr val="000000"/>
                </a:solidFill>
                <a:latin typeface="Times New Roman" panose="02020603050405020304" pitchFamily="18" charset="0"/>
                <a:cs typeface="Times New Roman" panose="02020603050405020304" pitchFamily="18" charset="0"/>
              </a:rPr>
              <a:t>, при </a:t>
            </a:r>
            <a:r>
              <a:rPr lang="uk-UA" sz="2200" dirty="0">
                <a:solidFill>
                  <a:srgbClr val="000000"/>
                </a:solidFill>
                <a:latin typeface="Times New Roman" panose="02020603050405020304" pitchFamily="18" charset="0"/>
                <a:cs typeface="Times New Roman" panose="02020603050405020304" pitchFamily="18" charset="0"/>
              </a:rPr>
              <a:t>чому вказується на стихійність такого </a:t>
            </a:r>
            <a:r>
              <a:rPr lang="uk-UA" sz="2200" dirty="0" smtClean="0">
                <a:solidFill>
                  <a:srgbClr val="000000"/>
                </a:solidFill>
                <a:latin typeface="Times New Roman" panose="02020603050405020304" pitchFamily="18" charset="0"/>
                <a:cs typeface="Times New Roman" panose="02020603050405020304" pitchFamily="18" charset="0"/>
              </a:rPr>
              <a:t>процесу.</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Зараз вже практично неможливо встановити з повною достовірністю природу найперших платіжних засобів в історії людства. Спираючись на дослідження істориків, можна сказати, що основними видами первісних грошей-товарів була худоба, </a:t>
            </a:r>
            <a:r>
              <a:rPr lang="uk-UA" sz="2200" dirty="0">
                <a:solidFill>
                  <a:srgbClr val="000000"/>
                </a:solidFill>
                <a:latin typeface="Times New Roman" panose="02020603050405020304" pitchFamily="18" charset="0"/>
                <a:cs typeface="Times New Roman" panose="02020603050405020304" pitchFamily="18" charset="0"/>
              </a:rPr>
              <a:t>предмети повсякденного вжитку, а саме: знаряддя праці, засоби для мисливства і рибальства, що мали найважливіше значення для </a:t>
            </a:r>
            <a:r>
              <a:rPr lang="uk-UA" sz="2200" dirty="0" smtClean="0">
                <a:solidFill>
                  <a:srgbClr val="000000"/>
                </a:solidFill>
                <a:latin typeface="Times New Roman" panose="02020603050405020304" pitchFamily="18" charset="0"/>
                <a:cs typeface="Times New Roman" panose="02020603050405020304" pitchFamily="18" charset="0"/>
              </a:rPr>
              <a:t>забезпечення</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109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402703"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існування та </a:t>
            </a:r>
            <a:r>
              <a:rPr lang="uk-UA" sz="2200" dirty="0">
                <a:solidFill>
                  <a:srgbClr val="000000"/>
                </a:solidFill>
                <a:latin typeface="Times New Roman" panose="02020603050405020304" pitchFamily="18" charset="0"/>
                <a:cs typeface="Times New Roman" panose="02020603050405020304" pitchFamily="18" charset="0"/>
              </a:rPr>
              <a:t>виживання людей, різноманітні продукти харчування і, звичайно, </a:t>
            </a:r>
            <a:r>
              <a:rPr lang="uk-UA" sz="2200" dirty="0" smtClean="0">
                <a:solidFill>
                  <a:srgbClr val="000000"/>
                </a:solidFill>
                <a:latin typeface="Times New Roman" panose="02020603050405020304" pitchFamily="18" charset="0"/>
                <a:cs typeface="Times New Roman" panose="02020603050405020304" pitchFamily="18" charset="0"/>
              </a:rPr>
              <a:t>коштовності</a:t>
            </a:r>
            <a:r>
              <a:rPr lang="uk-UA" sz="2200" dirty="0">
                <a:solidFill>
                  <a:srgbClr val="000000"/>
                </a:solidFill>
                <a:latin typeface="Times New Roman" panose="02020603050405020304" pitchFamily="18" charset="0"/>
                <a:cs typeface="Times New Roman" panose="02020603050405020304" pitchFamily="18" charset="0"/>
              </a:rPr>
              <a:t>, які вже тоді користувалися попитом. Таким чином, </a:t>
            </a:r>
            <a:r>
              <a:rPr lang="uk-UA" sz="2200" dirty="0" smtClean="0">
                <a:solidFill>
                  <a:srgbClr val="000000"/>
                </a:solidFill>
                <a:latin typeface="Times New Roman" panose="02020603050405020304" pitchFamily="18" charset="0"/>
                <a:cs typeface="Times New Roman" panose="02020603050405020304" pitchFamily="18" charset="0"/>
              </a:rPr>
              <a:t>здійснюючи перший </a:t>
            </a:r>
            <a:r>
              <a:rPr lang="uk-UA" sz="2200" dirty="0">
                <a:solidFill>
                  <a:srgbClr val="000000"/>
                </a:solidFill>
                <a:latin typeface="Times New Roman" panose="02020603050405020304" pitchFamily="18" charset="0"/>
                <a:cs typeface="Times New Roman" panose="02020603050405020304" pitchFamily="18" charset="0"/>
              </a:rPr>
              <a:t>товарний обмін, людина вперше виступала суб’єктом </a:t>
            </a:r>
            <a:r>
              <a:rPr lang="uk-UA" sz="2200" dirty="0" smtClean="0">
                <a:solidFill>
                  <a:srgbClr val="000000"/>
                </a:solidFill>
                <a:latin typeface="Times New Roman" panose="02020603050405020304" pitchFamily="18" charset="0"/>
                <a:cs typeface="Times New Roman" panose="02020603050405020304" pitchFamily="18" charset="0"/>
              </a:rPr>
              <a:t>економічних відносин.</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У доісторичні часи матеріальні потреби людей могли задовольнятися за рахунок самозабезпечення, але з розвитком матеріальної і духовної культури людські потреби почали суттєво зростати. У результаті поступово формувалися й мінові відносини – обмін продуктами праці як першими товарами.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На перших етапах між общинами відбувався обмін надлишками товарів, який носив нерегулярний характер. Випадковими були й пропорції, за якими товари обмінювалися. Розвиток суспільного розподілу праці, виділення скотарства і землеробства в самостійні галузі сприяли розвитку товарних відносин. Надлишки продукції тваринництва вже не випадково, а регулярно починають обмінюватися на надлишки землеробської продукції. </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За цих умов виникає повна або розгорнута форма вартості, що змінює просту форму (дивись таблицю 1).</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4882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r">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Таблиця 1</a:t>
            </a: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1751470" y="561315"/>
            <a:ext cx="8325037" cy="5694629"/>
          </a:xfrm>
          <a:prstGeom prst="rect">
            <a:avLst/>
          </a:prstGeom>
        </p:spPr>
      </p:pic>
    </p:spTree>
    <p:extLst>
      <p:ext uri="{BB962C8B-B14F-4D97-AF65-F5344CB8AC3E}">
        <p14:creationId xmlns:p14="http://schemas.microsoft.com/office/powerpoint/2010/main" val="3702335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41195"/>
            <a:ext cx="8596668" cy="5700168"/>
          </a:xfrm>
        </p:spPr>
        <p:txBody>
          <a:bodyPr/>
          <a:lstStyle/>
          <a:p>
            <a:r>
              <a:rPr lang="uk-UA" b="1" dirty="0"/>
              <a:t>Таким чином,</a:t>
            </a:r>
            <a:r>
              <a:rPr lang="uk-UA" dirty="0"/>
              <a:t> в грошах вирішується притаманне товарам протиріччя між споживчою вартістю та вартістю. Товар-гроші, будучи особливою споживчою вартістю, стає також загальною споживчою вартістю, так як гроші обмінюються на всі товари та, маючи гроші, можна задовольнити потребу в будь-якому товарі. Тим самим внутрішньо притаманне товарам протиріччя зовнішньо вирішується в роздвоєнні товарного світу на звичайні товари та товар-гроші. Звичайні товари виступають як споживчі вартості, а їх вартість знаходиться в прихованій формі та проявляється тільки в процесі обміну шляхом прирівнювання до грошей. Товар-гроші виступає безпосередньо як вартість.</a:t>
            </a:r>
            <a:endParaRPr lang="ru-RU" dirty="0"/>
          </a:p>
          <a:p>
            <a:r>
              <a:rPr lang="uk-UA" b="1" dirty="0"/>
              <a:t>Гроші</a:t>
            </a:r>
            <a:r>
              <a:rPr lang="uk-UA" dirty="0"/>
              <a:t> – це виражені у певній формі (матеріалізовані) відносини людей, що складаються між ними з приводу обміну продуктами праці в процесі виробництва матеріальних і нематеріальних благ. Всі товари отримують грошове вираження втіленої в них людської праці. Тому виробничі відносини людей знаходять в грошах загальне вираження.</a:t>
            </a:r>
            <a:endParaRPr lang="ru-RU" dirty="0"/>
          </a:p>
          <a:p>
            <a:endParaRPr lang="ru-RU" dirty="0"/>
          </a:p>
        </p:txBody>
      </p:sp>
    </p:spTree>
    <p:extLst>
      <p:ext uri="{BB962C8B-B14F-4D97-AF65-F5344CB8AC3E}">
        <p14:creationId xmlns:p14="http://schemas.microsoft.com/office/powerpoint/2010/main" val="637733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41195"/>
            <a:ext cx="8596668" cy="5700168"/>
          </a:xfrm>
        </p:spPr>
        <p:txBody>
          <a:bodyPr>
            <a:normAutofit lnSpcReduction="10000"/>
          </a:bodyPr>
          <a:lstStyle/>
          <a:p>
            <a:pPr marL="0" indent="0">
              <a:buNone/>
            </a:pPr>
            <a:r>
              <a:rPr lang="uk-UA" b="1" dirty="0" smtClean="0"/>
              <a:t>2</a:t>
            </a:r>
            <a:r>
              <a:rPr lang="uk-UA" b="1" dirty="0"/>
              <a:t>. Форми та види грошей</a:t>
            </a:r>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r>
              <a:rPr lang="uk-UA" dirty="0"/>
              <a:t>Після другого великого суспільного розподілу праці (відокремлення </a:t>
            </a:r>
            <a:r>
              <a:rPr lang="uk-UA" dirty="0" err="1"/>
              <a:t>ремесел</a:t>
            </a:r>
            <a:r>
              <a:rPr lang="uk-UA" dirty="0"/>
              <a:t> від землеробства) в ролі грошей виступають метали. Першими металевими грошима були залізні та мідні. Однак поступово у всіх народів всезагальним еквівалентом стають благородні метали – срібло та золото, а потім тільки золото. Це пояснюється фізичними властивостями благородних металів, які найбільш придатні із всіх товарів для виконання ролі грошей.</a:t>
            </a:r>
            <a:endParaRPr lang="ru-RU" dirty="0"/>
          </a:p>
          <a:p>
            <a:endParaRPr lang="ru-RU" dirty="0"/>
          </a:p>
        </p:txBody>
      </p:sp>
      <p:pic>
        <p:nvPicPr>
          <p:cNvPr id="5" name="Рисунок 4"/>
          <p:cNvPicPr>
            <a:picLocks noChangeAspect="1"/>
          </p:cNvPicPr>
          <p:nvPr/>
        </p:nvPicPr>
        <p:blipFill>
          <a:blip r:embed="rId2"/>
          <a:stretch>
            <a:fillRect/>
          </a:stretch>
        </p:blipFill>
        <p:spPr>
          <a:xfrm>
            <a:off x="1238989" y="968991"/>
            <a:ext cx="7473357" cy="3238455"/>
          </a:xfrm>
          <a:prstGeom prst="rect">
            <a:avLst/>
          </a:prstGeom>
        </p:spPr>
      </p:pic>
    </p:spTree>
    <p:extLst>
      <p:ext uri="{BB962C8B-B14F-4D97-AF65-F5344CB8AC3E}">
        <p14:creationId xmlns:p14="http://schemas.microsoft.com/office/powerpoint/2010/main" val="3170181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951308" y="682389"/>
            <a:ext cx="8340110" cy="5199796"/>
          </a:xfrm>
          <a:prstGeom prst="rect">
            <a:avLst/>
          </a:prstGeom>
        </p:spPr>
      </p:pic>
      <p:sp>
        <p:nvSpPr>
          <p:cNvPr id="5" name="Прямоугольник 4"/>
          <p:cNvSpPr/>
          <p:nvPr/>
        </p:nvSpPr>
        <p:spPr>
          <a:xfrm>
            <a:off x="951308" y="5657360"/>
            <a:ext cx="7755964" cy="410882"/>
          </a:xfrm>
          <a:prstGeom prst="rect">
            <a:avLst/>
          </a:prstGeom>
        </p:spPr>
        <p:txBody>
          <a:bodyPr wrap="square">
            <a:spAutoFit/>
          </a:bodyPr>
          <a:lstStyle/>
          <a:p>
            <a:pPr algn="ctr">
              <a:lnSpc>
                <a:spcPct val="115000"/>
              </a:lnSpc>
              <a:spcAft>
                <a:spcPts val="0"/>
              </a:spcAft>
            </a:pPr>
            <a:r>
              <a:rPr lang="uk-UA" b="1" i="1" dirty="0">
                <a:latin typeface="Times New Roman" panose="02020603050405020304" pitchFamily="18" charset="0"/>
                <a:ea typeface="Times New Roman" panose="02020603050405020304" pitchFamily="18" charset="0"/>
                <a:cs typeface="Times New Roman" panose="02020603050405020304" pitchFamily="18" charset="0"/>
              </a:rPr>
              <a:t>Рис. </a:t>
            </a:r>
            <a:r>
              <a:rPr lang="uk-UA" b="1" i="1" dirty="0" smtClean="0">
                <a:latin typeface="Times New Roman" panose="02020603050405020304" pitchFamily="18" charset="0"/>
                <a:ea typeface="Times New Roman" panose="02020603050405020304" pitchFamily="18" charset="0"/>
                <a:cs typeface="Times New Roman" panose="02020603050405020304" pitchFamily="18" charset="0"/>
              </a:rPr>
              <a:t>1.</a:t>
            </a:r>
            <a:r>
              <a:rPr lang="uk-UA"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uk-UA" b="1" dirty="0">
                <a:latin typeface="Times New Roman" panose="02020603050405020304" pitchFamily="18" charset="0"/>
                <a:ea typeface="Times New Roman" panose="02020603050405020304" pitchFamily="18" charset="0"/>
                <a:cs typeface="Times New Roman" panose="02020603050405020304" pitchFamily="18" charset="0"/>
              </a:rPr>
              <a:t>Властивості коштовних металів за І.М. </a:t>
            </a:r>
            <a:r>
              <a:rPr lang="uk-UA" b="1" dirty="0" err="1">
                <a:latin typeface="Times New Roman" panose="02020603050405020304" pitchFamily="18" charset="0"/>
                <a:ea typeface="Times New Roman" panose="02020603050405020304" pitchFamily="18" charset="0"/>
                <a:cs typeface="Times New Roman" panose="02020603050405020304" pitchFamily="18" charset="0"/>
              </a:rPr>
              <a:t>Туганом</a:t>
            </a:r>
            <a:r>
              <a:rPr lang="uk-UA" b="1" dirty="0">
                <a:latin typeface="Times New Roman" panose="02020603050405020304" pitchFamily="18" charset="0"/>
                <a:ea typeface="Times New Roman" panose="02020603050405020304" pitchFamily="18" charset="0"/>
                <a:cs typeface="Times New Roman" panose="02020603050405020304" pitchFamily="18" charset="0"/>
              </a:rPr>
              <a:t>-Барановським</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1155773"/>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1412</TotalTime>
  <Words>2167</Words>
  <Application>Microsoft Office PowerPoint</Application>
  <PresentationFormat>Широкоэкранный</PresentationFormat>
  <Paragraphs>158</Paragraphs>
  <Slides>22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22</vt:i4>
      </vt:variant>
    </vt:vector>
  </HeadingPairs>
  <TitlesOfParts>
    <vt:vector size="28" baseType="lpstr">
      <vt:lpstr>Arial</vt:lpstr>
      <vt:lpstr>Calibri</vt:lpstr>
      <vt:lpstr>Times New Roman</vt:lpstr>
      <vt:lpstr>Trebuchet MS</vt:lpstr>
      <vt:lpstr>Wingdings 3</vt:lpstr>
      <vt:lpstr>Грань</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Dell</dc:creator>
  <cp:lastModifiedBy>Оксана</cp:lastModifiedBy>
  <cp:revision>97</cp:revision>
  <dcterms:created xsi:type="dcterms:W3CDTF">2021-12-07T18:51:55Z</dcterms:created>
  <dcterms:modified xsi:type="dcterms:W3CDTF">2023-09-05T07:09:49Z</dcterms:modified>
</cp:coreProperties>
</file>