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65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17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97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14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75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4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3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16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1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3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09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211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15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19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D00BE2-99A1-4808-8A46-6728143D90F4}" type="datetimeFigureOut">
              <a:rPr lang="uk-UA" smtClean="0"/>
              <a:t>24.02.2021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97C1CD-9E65-43C1-85A4-2666065473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70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Біомеханіка</a:t>
            </a:r>
            <a:r>
              <a:rPr lang="uk-UA" dirty="0"/>
              <a:t/>
            </a:r>
            <a:br>
              <a:rPr lang="uk-UA" dirty="0"/>
            </a:br>
            <a:r>
              <a:rPr lang="uk-UA" sz="2800" dirty="0"/>
              <a:t>Елементи біомеханіки  опорно-рухового </a:t>
            </a:r>
            <a:r>
              <a:rPr lang="uk-UA" sz="2800" dirty="0" smtClean="0"/>
              <a:t>апарату </a:t>
            </a: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Біомеханічний опис принципів побудови скелета людини</a:t>
            </a:r>
          </a:p>
          <a:p>
            <a:pPr marL="457200" indent="-457200">
              <a:buAutoNum type="arabicPeriod"/>
            </a:pPr>
            <a:r>
              <a:rPr lang="uk-UA" dirty="0" smtClean="0"/>
              <a:t>Робота м'язів. Основні характеристики м'язів</a:t>
            </a:r>
          </a:p>
          <a:p>
            <a:pPr marL="457200" indent="-457200">
              <a:buAutoNum type="arabicPeriod"/>
            </a:pPr>
            <a:r>
              <a:rPr lang="uk-UA" dirty="0" smtClean="0"/>
              <a:t>Методи та прилади для вимірювання біомеханічних характеристик</a:t>
            </a:r>
          </a:p>
          <a:p>
            <a:pPr marL="457200" indent="-4572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832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44" y="1004618"/>
            <a:ext cx="3086819" cy="27266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17" y="1120187"/>
            <a:ext cx="2611917" cy="35828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8061" y="1004618"/>
            <a:ext cx="2513622" cy="519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Література </a:t>
            </a:r>
            <a:br>
              <a:rPr lang="uk-UA" b="1" dirty="0" smtClean="0"/>
            </a:br>
            <a:r>
              <a:rPr lang="uk-UA" dirty="0" smtClean="0"/>
              <a:t>для самостійного опрацювання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Основи біологічної та медичної фізики, інформатики й апаратури: </a:t>
            </a:r>
            <a:r>
              <a:rPr lang="uk-UA" dirty="0" err="1" smtClean="0"/>
              <a:t>Навч.посібник</a:t>
            </a:r>
            <a:r>
              <a:rPr lang="uk-UA" dirty="0" smtClean="0"/>
              <a:t>/ Л.О. Афанасьєв, П.Г. </a:t>
            </a:r>
            <a:r>
              <a:rPr lang="uk-UA" dirty="0" err="1" smtClean="0"/>
              <a:t>Жуматій</a:t>
            </a:r>
            <a:r>
              <a:rPr lang="uk-UA" dirty="0" smtClean="0"/>
              <a:t>, О.В. </a:t>
            </a:r>
            <a:r>
              <a:rPr lang="uk-UA" dirty="0" err="1" smtClean="0"/>
              <a:t>Мандель</a:t>
            </a:r>
            <a:r>
              <a:rPr lang="uk-UA" dirty="0" smtClean="0"/>
              <a:t> та ін. – Одеса: </a:t>
            </a:r>
            <a:r>
              <a:rPr lang="uk-UA" dirty="0" err="1" smtClean="0"/>
              <a:t>Одес.держ.мед.ун</a:t>
            </a:r>
            <a:r>
              <a:rPr lang="uk-UA" dirty="0" smtClean="0"/>
              <a:t>-т, 2013 – 258 с. </a:t>
            </a:r>
            <a:r>
              <a:rPr lang="uk-UA" smtClean="0"/>
              <a:t>- </a:t>
            </a:r>
            <a:r>
              <a:rPr lang="uk-UA" b="1" smtClean="0"/>
              <a:t>стор</a:t>
            </a:r>
            <a:r>
              <a:rPr lang="uk-UA" b="1" dirty="0" smtClean="0"/>
              <a:t>. 90-96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52392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881062"/>
            <a:ext cx="62103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1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07" y="1651165"/>
            <a:ext cx="6375819" cy="430884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70611" y="826856"/>
            <a:ext cx="7762334" cy="665513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uk-UA" dirty="0" smtClean="0"/>
              <a:t>Біомеханічний опис принципів побудови скелета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3413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49" y="728766"/>
            <a:ext cx="7080849" cy="53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19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43" y="914580"/>
            <a:ext cx="4648200" cy="4476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665" y="914580"/>
            <a:ext cx="5124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7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19" y="1116402"/>
            <a:ext cx="6981825" cy="3124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2348" y="378493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ЕРГОГРАФІЯ(от греч. </a:t>
            </a:r>
            <a:r>
              <a:rPr lang="ru-RU" dirty="0" err="1" smtClean="0"/>
              <a:t>ergon</a:t>
            </a:r>
            <a:r>
              <a:rPr lang="ru-RU" dirty="0" smtClean="0"/>
              <a:t> — робота + </a:t>
            </a:r>
            <a:r>
              <a:rPr lang="ru-RU" dirty="0" err="1" smtClean="0"/>
              <a:t>grapho</a:t>
            </a:r>
            <a:r>
              <a:rPr lang="ru-RU" dirty="0" smtClean="0"/>
              <a:t> — пишу) — метод </a:t>
            </a:r>
            <a:r>
              <a:rPr lang="ru-RU" dirty="0" err="1" smtClean="0"/>
              <a:t>графичної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мязів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Ергографами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пристосування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розраховані</a:t>
            </a:r>
            <a:r>
              <a:rPr lang="ru-RU" dirty="0" smtClean="0"/>
              <a:t> на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дозованої</a:t>
            </a:r>
            <a:r>
              <a:rPr lang="ru-RU" dirty="0" smtClean="0"/>
              <a:t> </a:t>
            </a:r>
            <a:r>
              <a:rPr lang="ru-RU" dirty="0" err="1" smtClean="0"/>
              <a:t>м’язової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і </a:t>
            </a:r>
            <a:r>
              <a:rPr lang="ru-RU" dirty="0" err="1" smtClean="0"/>
              <a:t>дозволяють</a:t>
            </a:r>
            <a:r>
              <a:rPr lang="ru-RU" dirty="0" smtClean="0"/>
              <a:t> </a:t>
            </a:r>
            <a:r>
              <a:rPr lang="ru-RU" dirty="0" err="1" smtClean="0"/>
              <a:t>записувати</a:t>
            </a:r>
            <a:r>
              <a:rPr lang="ru-RU" dirty="0" smtClean="0"/>
              <a:t> </a:t>
            </a:r>
            <a:r>
              <a:rPr lang="ru-RU" dirty="0" err="1" smtClean="0"/>
              <a:t>траєкторію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рухів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8653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345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м'язів 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Механічна реакція цілого м'яза при його збудженні виражається у двох формах: розвиток напруження та скорочення. У природніх умовах діяльності в організмі людини ступінь скорочення може бути різним.</a:t>
            </a:r>
          </a:p>
          <a:p>
            <a:r>
              <a:rPr lang="uk-UA" dirty="0" smtClean="0"/>
              <a:t>За величиною та характером можна виділити 3 різновиди м'язового скорочення: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Ізотонічний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Ізометричний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 smtClean="0"/>
              <a:t>Ауксотонічний</a:t>
            </a:r>
            <a:r>
              <a:rPr lang="uk-UA" dirty="0" smtClean="0"/>
              <a:t> (</a:t>
            </a:r>
            <a:r>
              <a:rPr lang="uk-UA" dirty="0" err="1" smtClean="0"/>
              <a:t>анізотонічний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458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uk-UA" dirty="0" smtClean="0"/>
              <a:t>Основні фізичні характеристики м'язів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Абсолютна м'язова сила</a:t>
            </a:r>
          </a:p>
          <a:p>
            <a:r>
              <a:rPr lang="uk-UA" dirty="0" smtClean="0"/>
              <a:t>Швидкість скорочення м'яза</a:t>
            </a:r>
          </a:p>
          <a:p>
            <a:r>
              <a:rPr lang="uk-UA" dirty="0" smtClean="0"/>
              <a:t>Механічна робота</a:t>
            </a:r>
          </a:p>
          <a:p>
            <a:r>
              <a:rPr lang="uk-UA" dirty="0" smtClean="0"/>
              <a:t>Теплотворення</a:t>
            </a:r>
          </a:p>
          <a:p>
            <a:r>
              <a:rPr lang="uk-UA" dirty="0" smtClean="0"/>
              <a:t>Енергія одноразового м'язового скорочення</a:t>
            </a:r>
          </a:p>
          <a:p>
            <a:r>
              <a:rPr lang="uk-UA" dirty="0" smtClean="0"/>
              <a:t>Загальна потужність</a:t>
            </a:r>
          </a:p>
          <a:p>
            <a:r>
              <a:rPr lang="uk-UA" dirty="0" smtClean="0"/>
              <a:t>Потужність скелетного м'яза – рівняння </a:t>
            </a:r>
            <a:r>
              <a:rPr lang="uk-UA" dirty="0" err="1" smtClean="0"/>
              <a:t>Хілла</a:t>
            </a:r>
            <a:endParaRPr lang="uk-UA" dirty="0" smtClean="0"/>
          </a:p>
          <a:p>
            <a:r>
              <a:rPr lang="uk-UA" dirty="0" smtClean="0"/>
              <a:t>Коефіцієнт корисної дії м'яза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833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31" y="894156"/>
            <a:ext cx="6710093" cy="51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1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181</Words>
  <Application>Microsoft Office PowerPoint</Application>
  <PresentationFormat>Широкоэкранный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Натуральные материалы</vt:lpstr>
      <vt:lpstr>  Біомеханіка Елементи біомеханіки  опорно-рухового апарату </vt:lpstr>
      <vt:lpstr>Презентация PowerPoint</vt:lpstr>
      <vt:lpstr>Біомеханічний опис принципів побудови скелета</vt:lpstr>
      <vt:lpstr>Презентация PowerPoint</vt:lpstr>
      <vt:lpstr>Презентация PowerPoint</vt:lpstr>
      <vt:lpstr>Презентация PowerPoint</vt:lpstr>
      <vt:lpstr>Робота м'язів </vt:lpstr>
      <vt:lpstr>Основні фізичні характеристики м'язів </vt:lpstr>
      <vt:lpstr>Презентация PowerPoint</vt:lpstr>
      <vt:lpstr>Презентация PowerPoint</vt:lpstr>
      <vt:lpstr>Література  для самостійного опрацювання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Біомеханіка </dc:title>
  <dc:creator>Нікітчук Тетяна Миколаївна</dc:creator>
  <cp:lastModifiedBy>Нікітчук Тетяна Миколаївна</cp:lastModifiedBy>
  <cp:revision>5</cp:revision>
  <dcterms:created xsi:type="dcterms:W3CDTF">2021-02-24T07:00:51Z</dcterms:created>
  <dcterms:modified xsi:type="dcterms:W3CDTF">2021-02-24T12:31:40Z</dcterms:modified>
</cp:coreProperties>
</file>