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8" r:id="rId11"/>
    <p:sldId id="270" r:id="rId12"/>
    <p:sldId id="269" r:id="rId13"/>
    <p:sldId id="26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59E5951-11B3-44A9-B818-A03EED2B323A}" type="datetimeFigureOut">
              <a:rPr lang="ru-RU" smtClean="0"/>
              <a:t>21.02.2023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EA173F-D493-453F-B79A-38E2C3ECB429}"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722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59E5951-11B3-44A9-B818-A03EED2B323A}" type="datetimeFigureOut">
              <a:rPr lang="ru-RU" smtClean="0"/>
              <a:t>21.02.2023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425189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59E5951-11B3-44A9-B818-A03EED2B323A}" type="datetimeFigureOut">
              <a:rPr lang="ru-RU" smtClean="0"/>
              <a:t>21.02.2023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580286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59E5951-11B3-44A9-B818-A03EED2B323A}" type="datetimeFigureOut">
              <a:rPr lang="ru-RU" smtClean="0"/>
              <a:t>21.02.2023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3513976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59E5951-11B3-44A9-B818-A03EED2B323A}" type="datetimeFigureOut">
              <a:rPr lang="ru-RU" smtClean="0"/>
              <a:t>21.02.2023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EA173F-D493-453F-B79A-38E2C3ECB429}"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2577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59E5951-11B3-44A9-B818-A03EED2B323A}" type="datetimeFigureOut">
              <a:rPr lang="ru-RU" smtClean="0"/>
              <a:t>21.02.2023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2624891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59E5951-11B3-44A9-B818-A03EED2B323A}" type="datetimeFigureOut">
              <a:rPr lang="ru-RU" smtClean="0"/>
              <a:t>21.02.2023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3187054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59E5951-11B3-44A9-B818-A03EED2B323A}" type="datetimeFigureOut">
              <a:rPr lang="ru-RU" smtClean="0"/>
              <a:t>21.02.2023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3643200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59E5951-11B3-44A9-B818-A03EED2B323A}" type="datetimeFigureOut">
              <a:rPr lang="ru-RU" smtClean="0"/>
              <a:t>21.02.2023</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1780096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59E5951-11B3-44A9-B818-A03EED2B323A}" type="datetimeFigureOut">
              <a:rPr lang="ru-RU" smtClean="0"/>
              <a:t>21.02.2023</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AEA173F-D493-453F-B79A-38E2C3ECB429}" type="slidenum">
              <a:rPr lang="ru-RU" smtClean="0"/>
              <a:t>‹#›</a:t>
            </a:fld>
            <a:endParaRPr lang="ru-RU"/>
          </a:p>
        </p:txBody>
      </p:sp>
    </p:spTree>
    <p:extLst>
      <p:ext uri="{BB962C8B-B14F-4D97-AF65-F5344CB8AC3E}">
        <p14:creationId xmlns:p14="http://schemas.microsoft.com/office/powerpoint/2010/main" val="26756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59E5951-11B3-44A9-B818-A03EED2B323A}" type="datetimeFigureOut">
              <a:rPr lang="ru-RU" smtClean="0"/>
              <a:t>21.02.2023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AEA173F-D493-453F-B79A-38E2C3ECB429}" type="slidenum">
              <a:rPr lang="ru-RU" smtClean="0"/>
              <a:t>‹#›</a:t>
            </a:fld>
            <a:endParaRPr lang="ru-RU"/>
          </a:p>
        </p:txBody>
      </p:sp>
    </p:spTree>
    <p:extLst>
      <p:ext uri="{BB962C8B-B14F-4D97-AF65-F5344CB8AC3E}">
        <p14:creationId xmlns:p14="http://schemas.microsoft.com/office/powerpoint/2010/main" val="1753577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59E5951-11B3-44A9-B818-A03EED2B323A}" type="datetimeFigureOut">
              <a:rPr lang="ru-RU" smtClean="0"/>
              <a:t>21.02.2023</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AEA173F-D493-453F-B79A-38E2C3ECB429}"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9237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pPr algn="ctr"/>
            <a:r>
              <a:rPr lang="uk-UA" sz="6000" dirty="0" smtClean="0"/>
              <a:t>Звіт про управління</a:t>
            </a:r>
            <a:br>
              <a:rPr lang="uk-UA" sz="6000" dirty="0" smtClean="0"/>
            </a:br>
            <a:r>
              <a:rPr lang="uk-UA" sz="6000" i="1" dirty="0" smtClean="0"/>
              <a:t>(доцільність застосування)</a:t>
            </a:r>
            <a:endParaRPr lang="ru-RU" sz="6000" i="1"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10448036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Доцільність застосування</a:t>
            </a:r>
            <a:endParaRPr lang="ru-RU" dirty="0">
              <a:solidFill>
                <a:schemeClr val="tx1"/>
              </a:solidFill>
            </a:endParaRPr>
          </a:p>
        </p:txBody>
      </p:sp>
      <p:sp>
        <p:nvSpPr>
          <p:cNvPr id="3" name="Объект 2"/>
          <p:cNvSpPr>
            <a:spLocks noGrp="1"/>
          </p:cNvSpPr>
          <p:nvPr>
            <p:ph idx="1"/>
          </p:nvPr>
        </p:nvSpPr>
        <p:spPr/>
        <p:txBody>
          <a:bodyPr>
            <a:normAutofit lnSpcReduction="10000"/>
          </a:bodyPr>
          <a:lstStyle/>
          <a:p>
            <a:pPr algn="just"/>
            <a:r>
              <a:rPr lang="ru-RU" sz="2400" dirty="0" err="1">
                <a:solidFill>
                  <a:schemeClr val="tx1"/>
                </a:solidFill>
              </a:rPr>
              <a:t>Звіт</a:t>
            </a:r>
            <a:r>
              <a:rPr lang="ru-RU" sz="2400" dirty="0">
                <a:solidFill>
                  <a:schemeClr val="tx1"/>
                </a:solidFill>
              </a:rPr>
              <a:t> про </a:t>
            </a:r>
            <a:r>
              <a:rPr lang="ru-RU" sz="2400" dirty="0" err="1">
                <a:solidFill>
                  <a:schemeClr val="tx1"/>
                </a:solidFill>
              </a:rPr>
              <a:t>управління</a:t>
            </a:r>
            <a:r>
              <a:rPr lang="ru-RU" sz="2400" dirty="0">
                <a:solidFill>
                  <a:schemeClr val="tx1"/>
                </a:solidFill>
              </a:rPr>
              <a:t> – </a:t>
            </a:r>
            <a:r>
              <a:rPr lang="ru-RU" sz="2400" dirty="0" err="1">
                <a:solidFill>
                  <a:schemeClr val="tx1"/>
                </a:solidFill>
              </a:rPr>
              <a:t>інноваційна</a:t>
            </a:r>
            <a:r>
              <a:rPr lang="ru-RU" sz="2400" dirty="0">
                <a:solidFill>
                  <a:schemeClr val="tx1"/>
                </a:solidFill>
              </a:rPr>
              <a:t> форма </a:t>
            </a:r>
            <a:r>
              <a:rPr lang="ru-RU" sz="2400" dirty="0" err="1">
                <a:solidFill>
                  <a:schemeClr val="tx1"/>
                </a:solidFill>
              </a:rPr>
              <a:t>звітності</a:t>
            </a:r>
            <a:r>
              <a:rPr lang="ru-RU" sz="2400" dirty="0">
                <a:solidFill>
                  <a:schemeClr val="tx1"/>
                </a:solidFill>
              </a:rPr>
              <a:t>, </a:t>
            </a:r>
            <a:r>
              <a:rPr lang="ru-RU" sz="2400" dirty="0" err="1">
                <a:solidFill>
                  <a:schemeClr val="tx1"/>
                </a:solidFill>
              </a:rPr>
              <a:t>що</a:t>
            </a:r>
            <a:r>
              <a:rPr lang="ru-RU" sz="2400" dirty="0">
                <a:solidFill>
                  <a:schemeClr val="tx1"/>
                </a:solidFill>
              </a:rPr>
              <a:t> </a:t>
            </a:r>
            <a:r>
              <a:rPr lang="ru-RU" sz="2400" dirty="0" err="1">
                <a:solidFill>
                  <a:schemeClr val="tx1"/>
                </a:solidFill>
              </a:rPr>
              <a:t>містить</a:t>
            </a:r>
            <a:r>
              <a:rPr lang="ru-RU" sz="2400" dirty="0">
                <a:solidFill>
                  <a:schemeClr val="tx1"/>
                </a:solidFill>
              </a:rPr>
              <a:t> </a:t>
            </a:r>
            <a:r>
              <a:rPr lang="ru-RU" sz="2400" dirty="0" err="1">
                <a:solidFill>
                  <a:schemeClr val="tx1"/>
                </a:solidFill>
              </a:rPr>
              <a:t>фінансову</a:t>
            </a:r>
            <a:r>
              <a:rPr lang="ru-RU" sz="2400" dirty="0">
                <a:solidFill>
                  <a:schemeClr val="tx1"/>
                </a:solidFill>
              </a:rPr>
              <a:t> та </a:t>
            </a:r>
            <a:r>
              <a:rPr lang="ru-RU" sz="2400" dirty="0" err="1">
                <a:solidFill>
                  <a:schemeClr val="tx1"/>
                </a:solidFill>
              </a:rPr>
              <a:t>нефінансову</a:t>
            </a:r>
            <a:r>
              <a:rPr lang="ru-RU" sz="2400" dirty="0">
                <a:solidFill>
                  <a:schemeClr val="tx1"/>
                </a:solidFill>
              </a:rPr>
              <a:t> </a:t>
            </a:r>
            <a:r>
              <a:rPr lang="ru-RU" sz="2400" dirty="0" err="1">
                <a:solidFill>
                  <a:schemeClr val="tx1"/>
                </a:solidFill>
              </a:rPr>
              <a:t>інформацію</a:t>
            </a:r>
            <a:r>
              <a:rPr lang="ru-RU" sz="2400" dirty="0">
                <a:solidFill>
                  <a:schemeClr val="tx1"/>
                </a:solidFill>
              </a:rPr>
              <a:t>, яка </a:t>
            </a:r>
            <a:r>
              <a:rPr lang="ru-RU" sz="2400" dirty="0" err="1">
                <a:solidFill>
                  <a:schemeClr val="tx1"/>
                </a:solidFill>
              </a:rPr>
              <a:t>характеризує</a:t>
            </a:r>
            <a:r>
              <a:rPr lang="ru-RU" sz="2400" dirty="0">
                <a:solidFill>
                  <a:schemeClr val="tx1"/>
                </a:solidFill>
              </a:rPr>
              <a:t> </a:t>
            </a:r>
            <a:r>
              <a:rPr lang="ru-RU" sz="2400" dirty="0" err="1">
                <a:solidFill>
                  <a:schemeClr val="tx1"/>
                </a:solidFill>
              </a:rPr>
              <a:t>діяльність</a:t>
            </a:r>
            <a:r>
              <a:rPr lang="ru-RU" sz="2400" dirty="0">
                <a:solidFill>
                  <a:schemeClr val="tx1"/>
                </a:solidFill>
              </a:rPr>
              <a:t> </a:t>
            </a:r>
            <a:r>
              <a:rPr lang="ru-RU" sz="2400" dirty="0" err="1">
                <a:solidFill>
                  <a:schemeClr val="tx1"/>
                </a:solidFill>
              </a:rPr>
              <a:t>підприємства</a:t>
            </a:r>
            <a:r>
              <a:rPr lang="ru-RU" sz="2400" dirty="0">
                <a:solidFill>
                  <a:schemeClr val="tx1"/>
                </a:solidFill>
              </a:rPr>
              <a:t> та </a:t>
            </a:r>
            <a:r>
              <a:rPr lang="ru-RU" sz="2400" dirty="0" err="1">
                <a:solidFill>
                  <a:schemeClr val="tx1"/>
                </a:solidFill>
              </a:rPr>
              <a:t>його</a:t>
            </a:r>
            <a:r>
              <a:rPr lang="ru-RU" sz="2400" dirty="0">
                <a:solidFill>
                  <a:schemeClr val="tx1"/>
                </a:solidFill>
              </a:rPr>
              <a:t> </a:t>
            </a:r>
            <a:r>
              <a:rPr lang="ru-RU" sz="2400" dirty="0" err="1">
                <a:solidFill>
                  <a:schemeClr val="tx1"/>
                </a:solidFill>
              </a:rPr>
              <a:t>плани</a:t>
            </a:r>
            <a:r>
              <a:rPr lang="ru-RU" sz="2400" dirty="0">
                <a:solidFill>
                  <a:schemeClr val="tx1"/>
                </a:solidFill>
              </a:rPr>
              <a:t> на </a:t>
            </a:r>
            <a:r>
              <a:rPr lang="ru-RU" sz="2400" dirty="0" err="1">
                <a:solidFill>
                  <a:schemeClr val="tx1"/>
                </a:solidFill>
              </a:rPr>
              <a:t>майбутнє</a:t>
            </a:r>
            <a:r>
              <a:rPr lang="ru-RU" sz="2400" dirty="0">
                <a:solidFill>
                  <a:schemeClr val="tx1"/>
                </a:solidFill>
              </a:rPr>
              <a:t>. </a:t>
            </a:r>
            <a:endParaRPr lang="ru-RU" sz="2400" dirty="0" smtClean="0">
              <a:solidFill>
                <a:schemeClr val="tx1"/>
              </a:solidFill>
            </a:endParaRPr>
          </a:p>
          <a:p>
            <a:pPr algn="just"/>
            <a:r>
              <a:rPr lang="ru-RU" sz="2400" dirty="0" err="1" smtClean="0">
                <a:solidFill>
                  <a:schemeClr val="tx1"/>
                </a:solidFill>
              </a:rPr>
              <a:t>Ключовими</a:t>
            </a:r>
            <a:r>
              <a:rPr lang="ru-RU" sz="2400" dirty="0" smtClean="0">
                <a:solidFill>
                  <a:schemeClr val="tx1"/>
                </a:solidFill>
              </a:rPr>
              <a:t> </a:t>
            </a:r>
            <a:r>
              <a:rPr lang="ru-RU" sz="2400" dirty="0" err="1">
                <a:solidFill>
                  <a:schemeClr val="tx1"/>
                </a:solidFill>
              </a:rPr>
              <a:t>відмінними</a:t>
            </a:r>
            <a:r>
              <a:rPr lang="ru-RU" sz="2400" dirty="0">
                <a:solidFill>
                  <a:schemeClr val="tx1"/>
                </a:solidFill>
              </a:rPr>
              <a:t> рисами </a:t>
            </a:r>
            <a:r>
              <a:rPr lang="ru-RU" sz="2400" dirty="0" err="1">
                <a:solidFill>
                  <a:schemeClr val="tx1"/>
                </a:solidFill>
              </a:rPr>
              <a:t>Звіту</a:t>
            </a:r>
            <a:r>
              <a:rPr lang="ru-RU" sz="2400" dirty="0">
                <a:solidFill>
                  <a:schemeClr val="tx1"/>
                </a:solidFill>
              </a:rPr>
              <a:t> про </a:t>
            </a:r>
            <a:r>
              <a:rPr lang="ru-RU" sz="2400" dirty="0" err="1">
                <a:solidFill>
                  <a:schemeClr val="tx1"/>
                </a:solidFill>
              </a:rPr>
              <a:t>управління</a:t>
            </a:r>
            <a:r>
              <a:rPr lang="ru-RU" sz="2400" dirty="0">
                <a:solidFill>
                  <a:schemeClr val="tx1"/>
                </a:solidFill>
              </a:rPr>
              <a:t> у </a:t>
            </a:r>
            <a:r>
              <a:rPr lang="ru-RU" sz="2400" dirty="0" err="1">
                <a:solidFill>
                  <a:schemeClr val="tx1"/>
                </a:solidFill>
              </a:rPr>
              <a:t>порівнянні</a:t>
            </a:r>
            <a:r>
              <a:rPr lang="ru-RU" sz="2400" dirty="0">
                <a:solidFill>
                  <a:schemeClr val="tx1"/>
                </a:solidFill>
              </a:rPr>
              <a:t> з </a:t>
            </a:r>
            <a:r>
              <a:rPr lang="ru-RU" sz="2400" dirty="0" err="1">
                <a:solidFill>
                  <a:schemeClr val="tx1"/>
                </a:solidFill>
              </a:rPr>
              <a:t>фінансовою</a:t>
            </a:r>
            <a:r>
              <a:rPr lang="ru-RU" sz="2400" dirty="0">
                <a:solidFill>
                  <a:schemeClr val="tx1"/>
                </a:solidFill>
              </a:rPr>
              <a:t> </a:t>
            </a:r>
            <a:r>
              <a:rPr lang="ru-RU" sz="2400" dirty="0" err="1">
                <a:solidFill>
                  <a:schemeClr val="tx1"/>
                </a:solidFill>
              </a:rPr>
              <a:t>звітністю</a:t>
            </a:r>
            <a:r>
              <a:rPr lang="ru-RU" sz="2400" dirty="0">
                <a:solidFill>
                  <a:schemeClr val="tx1"/>
                </a:solidFill>
              </a:rPr>
              <a:t> є те, </a:t>
            </a:r>
            <a:r>
              <a:rPr lang="ru-RU" sz="2400" dirty="0" err="1">
                <a:solidFill>
                  <a:schemeClr val="tx1"/>
                </a:solidFill>
              </a:rPr>
              <a:t>що</a:t>
            </a:r>
            <a:r>
              <a:rPr lang="ru-RU" sz="2400" dirty="0">
                <a:solidFill>
                  <a:schemeClr val="tx1"/>
                </a:solidFill>
              </a:rPr>
              <a:t> у </a:t>
            </a:r>
            <a:r>
              <a:rPr lang="ru-RU" sz="2400" dirty="0" err="1">
                <a:solidFill>
                  <a:schemeClr val="tx1"/>
                </a:solidFill>
              </a:rPr>
              <a:t>цьому</a:t>
            </a:r>
            <a:r>
              <a:rPr lang="ru-RU" sz="2400" dirty="0">
                <a:solidFill>
                  <a:schemeClr val="tx1"/>
                </a:solidFill>
              </a:rPr>
              <a:t> </a:t>
            </a:r>
            <a:r>
              <a:rPr lang="ru-RU" sz="2400" dirty="0" err="1">
                <a:solidFill>
                  <a:schemeClr val="tx1"/>
                </a:solidFill>
              </a:rPr>
              <a:t>розкриваються</a:t>
            </a:r>
            <a:r>
              <a:rPr lang="ru-RU" sz="2400" dirty="0">
                <a:solidFill>
                  <a:schemeClr val="tx1"/>
                </a:solidFill>
              </a:rPr>
              <a:t> </a:t>
            </a:r>
            <a:r>
              <a:rPr lang="ru-RU" sz="2400" dirty="0" err="1">
                <a:solidFill>
                  <a:schemeClr val="tx1"/>
                </a:solidFill>
              </a:rPr>
              <a:t>результати</a:t>
            </a:r>
            <a:r>
              <a:rPr lang="ru-RU" sz="2400" dirty="0">
                <a:solidFill>
                  <a:schemeClr val="tx1"/>
                </a:solidFill>
              </a:rPr>
              <a:t> </a:t>
            </a:r>
            <a:r>
              <a:rPr lang="ru-RU" sz="2400" dirty="0" err="1">
                <a:solidFill>
                  <a:schemeClr val="tx1"/>
                </a:solidFill>
              </a:rPr>
              <a:t>економічної</a:t>
            </a:r>
            <a:r>
              <a:rPr lang="ru-RU" sz="2400" dirty="0">
                <a:solidFill>
                  <a:schemeClr val="tx1"/>
                </a:solidFill>
              </a:rPr>
              <a:t>, </a:t>
            </a:r>
            <a:r>
              <a:rPr lang="ru-RU" sz="2400" dirty="0" err="1">
                <a:solidFill>
                  <a:schemeClr val="tx1"/>
                </a:solidFill>
              </a:rPr>
              <a:t>соціальної</a:t>
            </a:r>
            <a:r>
              <a:rPr lang="ru-RU" sz="2400" dirty="0">
                <a:solidFill>
                  <a:schemeClr val="tx1"/>
                </a:solidFill>
              </a:rPr>
              <a:t>, </a:t>
            </a:r>
            <a:r>
              <a:rPr lang="ru-RU" sz="2400" dirty="0" err="1">
                <a:solidFill>
                  <a:schemeClr val="tx1"/>
                </a:solidFill>
              </a:rPr>
              <a:t>екологічної</a:t>
            </a:r>
            <a:r>
              <a:rPr lang="ru-RU" sz="2400" dirty="0">
                <a:solidFill>
                  <a:schemeClr val="tx1"/>
                </a:solidFill>
              </a:rPr>
              <a:t> </a:t>
            </a:r>
            <a:r>
              <a:rPr lang="ru-RU" sz="2400" dirty="0" err="1">
                <a:solidFill>
                  <a:schemeClr val="tx1"/>
                </a:solidFill>
              </a:rPr>
              <a:t>діяльності</a:t>
            </a:r>
            <a:r>
              <a:rPr lang="ru-RU" sz="2400" dirty="0">
                <a:solidFill>
                  <a:schemeClr val="tx1"/>
                </a:solidFill>
              </a:rPr>
              <a:t> </a:t>
            </a:r>
            <a:r>
              <a:rPr lang="ru-RU" sz="2400" dirty="0" err="1">
                <a:solidFill>
                  <a:schemeClr val="tx1"/>
                </a:solidFill>
              </a:rPr>
              <a:t>підприємства</a:t>
            </a:r>
            <a:r>
              <a:rPr lang="ru-RU" sz="2400" dirty="0">
                <a:solidFill>
                  <a:schemeClr val="tx1"/>
                </a:solidFill>
              </a:rPr>
              <a:t>, наводиться </a:t>
            </a:r>
            <a:r>
              <a:rPr lang="ru-RU" sz="2400" dirty="0" err="1">
                <a:solidFill>
                  <a:schemeClr val="tx1"/>
                </a:solidFill>
              </a:rPr>
              <a:t>інформація</a:t>
            </a:r>
            <a:r>
              <a:rPr lang="ru-RU" sz="2400" dirty="0">
                <a:solidFill>
                  <a:schemeClr val="tx1"/>
                </a:solidFill>
              </a:rPr>
              <a:t> про </a:t>
            </a:r>
            <a:r>
              <a:rPr lang="ru-RU" sz="2400" dirty="0" err="1">
                <a:solidFill>
                  <a:schemeClr val="tx1"/>
                </a:solidFill>
              </a:rPr>
              <a:t>стратегічні</a:t>
            </a:r>
            <a:r>
              <a:rPr lang="ru-RU" sz="2400" dirty="0">
                <a:solidFill>
                  <a:schemeClr val="tx1"/>
                </a:solidFill>
              </a:rPr>
              <a:t> </a:t>
            </a:r>
            <a:r>
              <a:rPr lang="ru-RU" sz="2400" dirty="0" err="1">
                <a:solidFill>
                  <a:schemeClr val="tx1"/>
                </a:solidFill>
              </a:rPr>
              <a:t>напрями</a:t>
            </a:r>
            <a:r>
              <a:rPr lang="ru-RU" sz="2400" dirty="0">
                <a:solidFill>
                  <a:schemeClr val="tx1"/>
                </a:solidFill>
              </a:rPr>
              <a:t> </a:t>
            </a:r>
            <a:r>
              <a:rPr lang="ru-RU" sz="2400" dirty="0" err="1">
                <a:solidFill>
                  <a:schemeClr val="tx1"/>
                </a:solidFill>
              </a:rPr>
              <a:t>розвитку</a:t>
            </a:r>
            <a:r>
              <a:rPr lang="ru-RU" sz="2400" dirty="0">
                <a:solidFill>
                  <a:schemeClr val="tx1"/>
                </a:solidFill>
              </a:rPr>
              <a:t> </a:t>
            </a:r>
            <a:r>
              <a:rPr lang="ru-RU" sz="2400" dirty="0" err="1">
                <a:solidFill>
                  <a:schemeClr val="tx1"/>
                </a:solidFill>
              </a:rPr>
              <a:t>бізнесу</a:t>
            </a:r>
            <a:r>
              <a:rPr lang="ru-RU" sz="2400" dirty="0">
                <a:solidFill>
                  <a:schemeClr val="tx1"/>
                </a:solidFill>
              </a:rPr>
              <a:t>, </a:t>
            </a:r>
            <a:r>
              <a:rPr lang="ru-RU" sz="2400" dirty="0" err="1">
                <a:solidFill>
                  <a:schemeClr val="tx1"/>
                </a:solidFill>
              </a:rPr>
              <a:t>відсутня</a:t>
            </a:r>
            <a:r>
              <a:rPr lang="ru-RU" sz="2400" dirty="0">
                <a:solidFill>
                  <a:schemeClr val="tx1"/>
                </a:solidFill>
              </a:rPr>
              <a:t> стандартизована форма </a:t>
            </a:r>
            <a:r>
              <a:rPr lang="ru-RU" sz="2400" dirty="0" err="1">
                <a:solidFill>
                  <a:schemeClr val="tx1"/>
                </a:solidFill>
              </a:rPr>
              <a:t>тощо</a:t>
            </a:r>
            <a:r>
              <a:rPr lang="ru-RU" sz="2400" dirty="0">
                <a:solidFill>
                  <a:schemeClr val="tx1"/>
                </a:solidFill>
              </a:rPr>
              <a:t>. </a:t>
            </a:r>
            <a:endParaRPr lang="ru-RU" sz="2400" dirty="0" smtClean="0">
              <a:solidFill>
                <a:schemeClr val="tx1"/>
              </a:solidFill>
            </a:endParaRPr>
          </a:p>
          <a:p>
            <a:pPr algn="just"/>
            <a:r>
              <a:rPr lang="ru-RU" sz="2400" dirty="0" smtClean="0">
                <a:solidFill>
                  <a:schemeClr val="tx1"/>
                </a:solidFill>
              </a:rPr>
              <a:t>До </a:t>
            </a:r>
            <a:r>
              <a:rPr lang="ru-RU" sz="2400" dirty="0" err="1">
                <a:solidFill>
                  <a:schemeClr val="tx1"/>
                </a:solidFill>
              </a:rPr>
              <a:t>сильних</a:t>
            </a:r>
            <a:r>
              <a:rPr lang="ru-RU" sz="2400" dirty="0">
                <a:solidFill>
                  <a:schemeClr val="tx1"/>
                </a:solidFill>
              </a:rPr>
              <a:t> </a:t>
            </a:r>
            <a:r>
              <a:rPr lang="ru-RU" sz="2400" dirty="0" err="1">
                <a:solidFill>
                  <a:schemeClr val="tx1"/>
                </a:solidFill>
              </a:rPr>
              <a:t>сторін</a:t>
            </a:r>
            <a:r>
              <a:rPr lang="ru-RU" sz="2400" dirty="0">
                <a:solidFill>
                  <a:schemeClr val="tx1"/>
                </a:solidFill>
              </a:rPr>
              <a:t> </a:t>
            </a:r>
            <a:r>
              <a:rPr lang="ru-RU" sz="2400" dirty="0" err="1">
                <a:solidFill>
                  <a:schemeClr val="tx1"/>
                </a:solidFill>
              </a:rPr>
              <a:t>Звіту</a:t>
            </a:r>
            <a:r>
              <a:rPr lang="ru-RU" sz="2400" dirty="0">
                <a:solidFill>
                  <a:schemeClr val="tx1"/>
                </a:solidFill>
              </a:rPr>
              <a:t> про </a:t>
            </a:r>
            <a:r>
              <a:rPr lang="ru-RU" sz="2400" dirty="0" err="1">
                <a:solidFill>
                  <a:schemeClr val="tx1"/>
                </a:solidFill>
              </a:rPr>
              <a:t>управління</a:t>
            </a:r>
            <a:r>
              <a:rPr lang="ru-RU" sz="2400" dirty="0">
                <a:solidFill>
                  <a:schemeClr val="tx1"/>
                </a:solidFill>
              </a:rPr>
              <a:t> </a:t>
            </a:r>
            <a:r>
              <a:rPr lang="ru-RU" sz="2400" dirty="0" err="1">
                <a:solidFill>
                  <a:schemeClr val="tx1"/>
                </a:solidFill>
              </a:rPr>
              <a:t>можна</a:t>
            </a:r>
            <a:r>
              <a:rPr lang="ru-RU" sz="2400" dirty="0">
                <a:solidFill>
                  <a:schemeClr val="tx1"/>
                </a:solidFill>
              </a:rPr>
              <a:t> </a:t>
            </a:r>
            <a:r>
              <a:rPr lang="ru-RU" sz="2400" dirty="0" err="1">
                <a:solidFill>
                  <a:schemeClr val="tx1"/>
                </a:solidFill>
              </a:rPr>
              <a:t>віднести</a:t>
            </a:r>
            <a:r>
              <a:rPr lang="ru-RU" sz="2400" dirty="0">
                <a:solidFill>
                  <a:schemeClr val="tx1"/>
                </a:solidFill>
              </a:rPr>
              <a:t> </a:t>
            </a:r>
            <a:r>
              <a:rPr lang="ru-RU" sz="2400" dirty="0" err="1">
                <a:solidFill>
                  <a:schemeClr val="tx1"/>
                </a:solidFill>
              </a:rPr>
              <a:t>його</a:t>
            </a:r>
            <a:r>
              <a:rPr lang="ru-RU" sz="2400" dirty="0">
                <a:solidFill>
                  <a:schemeClr val="tx1"/>
                </a:solidFill>
              </a:rPr>
              <a:t> </a:t>
            </a:r>
            <a:r>
              <a:rPr lang="ru-RU" sz="2400" dirty="0" err="1">
                <a:solidFill>
                  <a:schemeClr val="tx1"/>
                </a:solidFill>
              </a:rPr>
              <a:t>комплексність</a:t>
            </a:r>
            <a:r>
              <a:rPr lang="ru-RU" sz="2400" dirty="0">
                <a:solidFill>
                  <a:schemeClr val="tx1"/>
                </a:solidFill>
              </a:rPr>
              <a:t>, </a:t>
            </a:r>
            <a:r>
              <a:rPr lang="ru-RU" sz="2400" dirty="0" err="1">
                <a:solidFill>
                  <a:schemeClr val="tx1"/>
                </a:solidFill>
              </a:rPr>
              <a:t>індивідуальність</a:t>
            </a:r>
            <a:r>
              <a:rPr lang="ru-RU" sz="2400" dirty="0">
                <a:solidFill>
                  <a:schemeClr val="tx1"/>
                </a:solidFill>
              </a:rPr>
              <a:t>, </a:t>
            </a:r>
            <a:r>
              <a:rPr lang="ru-RU" sz="2400" dirty="0" err="1">
                <a:solidFill>
                  <a:schemeClr val="tx1"/>
                </a:solidFill>
              </a:rPr>
              <a:t>високий</a:t>
            </a:r>
            <a:r>
              <a:rPr lang="ru-RU" sz="2400" dirty="0">
                <a:solidFill>
                  <a:schemeClr val="tx1"/>
                </a:solidFill>
              </a:rPr>
              <a:t> </a:t>
            </a:r>
            <a:r>
              <a:rPr lang="ru-RU" sz="2400" dirty="0" err="1">
                <a:solidFill>
                  <a:schemeClr val="tx1"/>
                </a:solidFill>
              </a:rPr>
              <a:t>ступінь</a:t>
            </a:r>
            <a:r>
              <a:rPr lang="ru-RU" sz="2400" dirty="0">
                <a:solidFill>
                  <a:schemeClr val="tx1"/>
                </a:solidFill>
              </a:rPr>
              <a:t> </a:t>
            </a:r>
            <a:r>
              <a:rPr lang="ru-RU" sz="2400" dirty="0" err="1">
                <a:solidFill>
                  <a:schemeClr val="tx1"/>
                </a:solidFill>
              </a:rPr>
              <a:t>деталізації</a:t>
            </a:r>
            <a:r>
              <a:rPr lang="ru-RU" sz="2400" dirty="0">
                <a:solidFill>
                  <a:schemeClr val="tx1"/>
                </a:solidFill>
              </a:rPr>
              <a:t> </a:t>
            </a:r>
            <a:r>
              <a:rPr lang="ru-RU" sz="2400" dirty="0" err="1">
                <a:solidFill>
                  <a:schemeClr val="tx1"/>
                </a:solidFill>
              </a:rPr>
              <a:t>інформації</a:t>
            </a:r>
            <a:r>
              <a:rPr lang="ru-RU" sz="2400" dirty="0">
                <a:solidFill>
                  <a:schemeClr val="tx1"/>
                </a:solidFill>
              </a:rPr>
              <a:t>, </a:t>
            </a:r>
            <a:r>
              <a:rPr lang="ru-RU" sz="2400" dirty="0" err="1">
                <a:solidFill>
                  <a:schemeClr val="tx1"/>
                </a:solidFill>
              </a:rPr>
              <a:t>охоплення</a:t>
            </a:r>
            <a:r>
              <a:rPr lang="ru-RU" sz="2400" dirty="0">
                <a:solidFill>
                  <a:schemeClr val="tx1"/>
                </a:solidFill>
              </a:rPr>
              <a:t> </a:t>
            </a:r>
            <a:r>
              <a:rPr lang="ru-RU" sz="2400" dirty="0" err="1">
                <a:solidFill>
                  <a:schemeClr val="tx1"/>
                </a:solidFill>
              </a:rPr>
              <a:t>всієї</a:t>
            </a:r>
            <a:r>
              <a:rPr lang="ru-RU" sz="2400" dirty="0">
                <a:solidFill>
                  <a:schemeClr val="tx1"/>
                </a:solidFill>
              </a:rPr>
              <a:t> </a:t>
            </a:r>
            <a:r>
              <a:rPr lang="ru-RU" sz="2400" dirty="0" err="1">
                <a:solidFill>
                  <a:schemeClr val="tx1"/>
                </a:solidFill>
              </a:rPr>
              <a:t>діяльності</a:t>
            </a:r>
            <a:r>
              <a:rPr lang="ru-RU" sz="2400" dirty="0">
                <a:solidFill>
                  <a:schemeClr val="tx1"/>
                </a:solidFill>
              </a:rPr>
              <a:t> </a:t>
            </a:r>
            <a:r>
              <a:rPr lang="ru-RU" sz="2400" dirty="0" err="1">
                <a:solidFill>
                  <a:schemeClr val="tx1"/>
                </a:solidFill>
              </a:rPr>
              <a:t>підприємства</a:t>
            </a:r>
            <a:r>
              <a:rPr lang="ru-RU" sz="2400" dirty="0">
                <a:solidFill>
                  <a:schemeClr val="tx1"/>
                </a:solidFill>
              </a:rPr>
              <a:t>. </a:t>
            </a:r>
          </a:p>
        </p:txBody>
      </p:sp>
    </p:spTree>
    <p:extLst>
      <p:ext uri="{BB962C8B-B14F-4D97-AF65-F5344CB8AC3E}">
        <p14:creationId xmlns:p14="http://schemas.microsoft.com/office/powerpoint/2010/main" val="1175515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Доцільність застосування</a:t>
            </a:r>
            <a:endParaRPr lang="ru-RU" dirty="0">
              <a:solidFill>
                <a:schemeClr val="tx1"/>
              </a:solidFill>
            </a:endParaRPr>
          </a:p>
        </p:txBody>
      </p:sp>
      <p:sp>
        <p:nvSpPr>
          <p:cNvPr id="3" name="Объект 2"/>
          <p:cNvSpPr>
            <a:spLocks noGrp="1"/>
          </p:cNvSpPr>
          <p:nvPr>
            <p:ph idx="1"/>
          </p:nvPr>
        </p:nvSpPr>
        <p:spPr/>
        <p:txBody>
          <a:bodyPr>
            <a:normAutofit/>
          </a:bodyPr>
          <a:lstStyle/>
          <a:p>
            <a:pPr algn="just"/>
            <a:r>
              <a:rPr lang="uk-UA" sz="2400" dirty="0" smtClean="0">
                <a:solidFill>
                  <a:schemeClr val="tx1"/>
                </a:solidFill>
              </a:rPr>
              <a:t>Звіт про управління покликаний надавати вичерпні відомості </a:t>
            </a:r>
            <a:r>
              <a:rPr lang="uk-UA" sz="2400" dirty="0" err="1" smtClean="0">
                <a:solidFill>
                  <a:schemeClr val="tx1"/>
                </a:solidFill>
              </a:rPr>
              <a:t>стейкхолдерам</a:t>
            </a:r>
            <a:r>
              <a:rPr lang="uk-UA" sz="2400" dirty="0" smtClean="0">
                <a:solidFill>
                  <a:schemeClr val="tx1"/>
                </a:solidFill>
              </a:rPr>
              <a:t> стосовно всіх аспектів діяльності підприємства, включати фінансову на нефінансову інформацію. Враховуючи значний потенціал використання Звіту про управління як інструменту підвищення соціальної та екологічної відповідальності бізнесу, особливу увагу при його формуванні треба приділити розкриттю інформації про соціальні та екологічні аспекти діяльності підприємства з наведенням конкретних показників. Такий підхід до формування Звіту про управління сприятиме забезпеченню користувачів звіту повною та вичерпною інформацією для прийняття ними управлінських рішень у сфері підвищення соціальної та екологічної ефективності діяльності суб’єкта господарювання.</a:t>
            </a:r>
            <a:r>
              <a:rPr lang="ru-RU" sz="2400" dirty="0" smtClean="0">
                <a:solidFill>
                  <a:schemeClr val="tx1"/>
                </a:solidFill>
              </a:rPr>
              <a:t> </a:t>
            </a:r>
            <a:endParaRPr lang="ru-RU" sz="2400" dirty="0">
              <a:solidFill>
                <a:schemeClr val="tx1"/>
              </a:solidFill>
            </a:endParaRPr>
          </a:p>
        </p:txBody>
      </p:sp>
    </p:spTree>
    <p:extLst>
      <p:ext uri="{BB962C8B-B14F-4D97-AF65-F5344CB8AC3E}">
        <p14:creationId xmlns:p14="http://schemas.microsoft.com/office/powerpoint/2010/main" val="364585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Слабка сторона застосування</a:t>
            </a:r>
            <a:endParaRPr lang="ru-RU" dirty="0">
              <a:solidFill>
                <a:schemeClr val="tx1"/>
              </a:solidFill>
            </a:endParaRPr>
          </a:p>
        </p:txBody>
      </p:sp>
      <p:sp>
        <p:nvSpPr>
          <p:cNvPr id="3" name="Объект 2"/>
          <p:cNvSpPr>
            <a:spLocks noGrp="1"/>
          </p:cNvSpPr>
          <p:nvPr>
            <p:ph idx="1"/>
          </p:nvPr>
        </p:nvSpPr>
        <p:spPr/>
        <p:txBody>
          <a:bodyPr/>
          <a:lstStyle/>
          <a:p>
            <a:pPr algn="just"/>
            <a:r>
              <a:rPr lang="uk-UA" dirty="0" smtClean="0">
                <a:solidFill>
                  <a:schemeClr val="tx1"/>
                </a:solidFill>
              </a:rPr>
              <a:t>Результати огляду сформованих вітчизняними підприємствами Звітів про управління свідчать про те, що їхніми ключовими недоліками є: фокусування уваги лише на фінансових показниках компанії, відсутність опису інноваційної діяльності та управління потенційними ризиками, інформації щодо соціальної та екологічної відповідальності, інновацій, інвестицій, стратегії тощо. Часом має місце повне уподібнення традиційній фінансовій звітності без розкриття у Звіті про управління нефінансової інформації. Крім того, у певних Звітах про управління відсутня візуалізація наведених даних, що знижує їхню презентабельність. </a:t>
            </a:r>
          </a:p>
          <a:p>
            <a:pPr algn="just"/>
            <a:r>
              <a:rPr lang="uk-UA" dirty="0" smtClean="0">
                <a:solidFill>
                  <a:schemeClr val="tx1"/>
                </a:solidFill>
              </a:rPr>
              <a:t>Недостатній досвід формування Звітів про управління вітчизняними підприємствами позначається на інформаційному наповненні таких звітів та втраті можливостей забезпечення користувачів повною інформацією про результати діяльності підприємства. </a:t>
            </a:r>
            <a:endParaRPr lang="uk-UA" dirty="0">
              <a:solidFill>
                <a:schemeClr val="tx1"/>
              </a:solidFill>
            </a:endParaRPr>
          </a:p>
        </p:txBody>
      </p:sp>
    </p:spTree>
    <p:extLst>
      <p:ext uri="{BB962C8B-B14F-4D97-AF65-F5344CB8AC3E}">
        <p14:creationId xmlns:p14="http://schemas.microsoft.com/office/powerpoint/2010/main" val="11637406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Висновок</a:t>
            </a:r>
            <a:endParaRPr lang="ru-RU" dirty="0">
              <a:solidFill>
                <a:schemeClr val="tx1"/>
              </a:solidFill>
            </a:endParaRPr>
          </a:p>
        </p:txBody>
      </p:sp>
      <p:sp>
        <p:nvSpPr>
          <p:cNvPr id="3" name="Объект 2"/>
          <p:cNvSpPr>
            <a:spLocks noGrp="1"/>
          </p:cNvSpPr>
          <p:nvPr>
            <p:ph idx="1"/>
          </p:nvPr>
        </p:nvSpPr>
        <p:spPr>
          <a:xfrm>
            <a:off x="1097280" y="2540000"/>
            <a:ext cx="10058400" cy="3329094"/>
          </a:xfrm>
        </p:spPr>
        <p:txBody>
          <a:bodyPr>
            <a:normAutofit/>
          </a:bodyPr>
          <a:lstStyle/>
          <a:p>
            <a:pPr algn="just"/>
            <a:r>
              <a:rPr lang="uk-UA" sz="2400" dirty="0" smtClean="0">
                <a:solidFill>
                  <a:schemeClr val="tx1"/>
                </a:solidFill>
              </a:rPr>
              <a:t>Отже, Звіт про управління є звітом, який містить інформацію про фінансові та нефінансові результати, ризики та перспективи діяльності підприємства і використовується </a:t>
            </a:r>
            <a:r>
              <a:rPr lang="uk-UA" sz="2400" dirty="0" err="1" smtClean="0">
                <a:solidFill>
                  <a:schemeClr val="tx1"/>
                </a:solidFill>
              </a:rPr>
              <a:t>стейкхолдерами</a:t>
            </a:r>
            <a:r>
              <a:rPr lang="uk-UA" sz="2400" dirty="0" smtClean="0">
                <a:solidFill>
                  <a:schemeClr val="tx1"/>
                </a:solidFill>
              </a:rPr>
              <a:t> для прийняття управлінських рішень, його форма та зміст залежать від специфіки діяльності підприємства, вимог внутрішніх і зовнішніх користувачів, підходів до його формування та визначаються підприємством самостійно з урахуванням чинних рекомендацій</a:t>
            </a:r>
            <a:endParaRPr lang="uk-UA" sz="2400" dirty="0">
              <a:solidFill>
                <a:schemeClr val="tx1"/>
              </a:solidFill>
            </a:endParaRPr>
          </a:p>
        </p:txBody>
      </p:sp>
    </p:spTree>
    <p:extLst>
      <p:ext uri="{BB962C8B-B14F-4D97-AF65-F5344CB8AC3E}">
        <p14:creationId xmlns:p14="http://schemas.microsoft.com/office/powerpoint/2010/main" val="1832436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Поняття «Звіту про управління»</a:t>
            </a:r>
            <a:endParaRPr lang="ru-RU" dirty="0">
              <a:solidFill>
                <a:schemeClr val="tx1"/>
              </a:solidFill>
            </a:endParaRPr>
          </a:p>
        </p:txBody>
      </p:sp>
      <p:sp>
        <p:nvSpPr>
          <p:cNvPr id="3" name="Объект 2"/>
          <p:cNvSpPr>
            <a:spLocks noGrp="1"/>
          </p:cNvSpPr>
          <p:nvPr>
            <p:ph idx="1"/>
          </p:nvPr>
        </p:nvSpPr>
        <p:spPr/>
        <p:txBody>
          <a:bodyPr>
            <a:normAutofit/>
          </a:bodyPr>
          <a:lstStyle/>
          <a:p>
            <a:pPr algn="just"/>
            <a:r>
              <a:rPr lang="uk-UA" sz="2800" b="1" i="1" dirty="0" smtClean="0">
                <a:solidFill>
                  <a:schemeClr val="tx1"/>
                </a:solidFill>
              </a:rPr>
              <a:t>Звіт про управління </a:t>
            </a:r>
            <a:r>
              <a:rPr lang="uk-UA" sz="2800" dirty="0" smtClean="0">
                <a:solidFill>
                  <a:schemeClr val="tx1"/>
                </a:solidFill>
              </a:rPr>
              <a:t>– особлива форма звітності, яка подається великими та середніми підприємствами. </a:t>
            </a:r>
          </a:p>
          <a:p>
            <a:pPr algn="just"/>
            <a:r>
              <a:rPr lang="uk-UA" sz="2800" b="1" i="1" dirty="0" smtClean="0">
                <a:solidFill>
                  <a:schemeClr val="tx1"/>
                </a:solidFill>
              </a:rPr>
              <a:t>У статті 1 Закону України «Про бухгалтерський облік та фінансову звітність в Україні» від 16 липня 1999 року </a:t>
            </a:r>
            <a:r>
              <a:rPr lang="uk-UA" sz="2800" dirty="0" smtClean="0">
                <a:solidFill>
                  <a:schemeClr val="tx1"/>
                </a:solidFill>
              </a:rPr>
              <a:t>зазначено, що </a:t>
            </a:r>
            <a:r>
              <a:rPr lang="uk-UA" sz="2800" b="1" i="1" dirty="0" smtClean="0">
                <a:solidFill>
                  <a:schemeClr val="tx1"/>
                </a:solidFill>
              </a:rPr>
              <a:t>«Звіт про управління </a:t>
            </a:r>
            <a:r>
              <a:rPr lang="uk-UA" sz="2800" dirty="0" smtClean="0">
                <a:solidFill>
                  <a:schemeClr val="tx1"/>
                </a:solidFill>
              </a:rPr>
              <a:t>– документ, що містить фінансову та нефінансову інформацію, яка характеризує стан і перспективи розвитку підприємства та розкриває основні ризики і невизначеності його діяльності».</a:t>
            </a:r>
            <a:endParaRPr lang="uk-UA" sz="2800" dirty="0">
              <a:solidFill>
                <a:schemeClr val="tx1"/>
              </a:solidFill>
            </a:endParaRPr>
          </a:p>
        </p:txBody>
      </p:sp>
    </p:spTree>
    <p:extLst>
      <p:ext uri="{BB962C8B-B14F-4D97-AF65-F5344CB8AC3E}">
        <p14:creationId xmlns:p14="http://schemas.microsoft.com/office/powerpoint/2010/main" val="23205714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Основні структурні елементи</a:t>
            </a:r>
            <a:endParaRPr lang="ru-RU" dirty="0">
              <a:solidFill>
                <a:schemeClr val="tx1"/>
              </a:solidFill>
            </a:endParaRPr>
          </a:p>
        </p:txBody>
      </p:sp>
      <p:sp>
        <p:nvSpPr>
          <p:cNvPr id="3" name="Объект 2"/>
          <p:cNvSpPr>
            <a:spLocks noGrp="1"/>
          </p:cNvSpPr>
          <p:nvPr>
            <p:ph idx="1"/>
          </p:nvPr>
        </p:nvSpPr>
        <p:spPr/>
        <p:txBody>
          <a:bodyPr>
            <a:normAutofit fontScale="62500" lnSpcReduction="20000"/>
          </a:bodyPr>
          <a:lstStyle/>
          <a:p>
            <a:pPr marL="0" indent="0" algn="just">
              <a:buNone/>
            </a:pPr>
            <a:r>
              <a:rPr lang="uk-UA" sz="2400" dirty="0" smtClean="0">
                <a:solidFill>
                  <a:schemeClr val="tx1"/>
                </a:solidFill>
              </a:rPr>
              <a:t>Відповідно до Методичних рекомендацій зі складання Звіту про управління № 982  </a:t>
            </a:r>
            <a:r>
              <a:rPr lang="uk-UA" sz="2400" b="1" i="1" dirty="0" smtClean="0">
                <a:solidFill>
                  <a:schemeClr val="tx1"/>
                </a:solidFill>
              </a:rPr>
              <a:t>основними структурними елементами Звіту про управління є: </a:t>
            </a:r>
          </a:p>
          <a:p>
            <a:pPr>
              <a:buFont typeface="Wingdings" panose="05000000000000000000" pitchFamily="2" charset="2"/>
              <a:buChar char="Ø"/>
            </a:pPr>
            <a:r>
              <a:rPr lang="uk-UA" sz="2400" dirty="0" smtClean="0">
                <a:solidFill>
                  <a:schemeClr val="tx1"/>
                </a:solidFill>
              </a:rPr>
              <a:t>«Організаційна структура та опис діяльності підприємства», </a:t>
            </a:r>
          </a:p>
          <a:p>
            <a:pPr>
              <a:buFont typeface="Wingdings" panose="05000000000000000000" pitchFamily="2" charset="2"/>
              <a:buChar char="Ø"/>
            </a:pPr>
            <a:r>
              <a:rPr lang="uk-UA" sz="2400" dirty="0" smtClean="0">
                <a:solidFill>
                  <a:schemeClr val="tx1"/>
                </a:solidFill>
              </a:rPr>
              <a:t>«Результати діяльності», </a:t>
            </a:r>
          </a:p>
          <a:p>
            <a:pPr>
              <a:buFont typeface="Wingdings" panose="05000000000000000000" pitchFamily="2" charset="2"/>
              <a:buChar char="Ø"/>
            </a:pPr>
            <a:r>
              <a:rPr lang="uk-UA" sz="2400" dirty="0" smtClean="0">
                <a:solidFill>
                  <a:schemeClr val="tx1"/>
                </a:solidFill>
              </a:rPr>
              <a:t>«Ліквідність та зобов’язання», </a:t>
            </a:r>
          </a:p>
          <a:p>
            <a:pPr>
              <a:buFont typeface="Wingdings" panose="05000000000000000000" pitchFamily="2" charset="2"/>
              <a:buChar char="Ø"/>
            </a:pPr>
            <a:r>
              <a:rPr lang="uk-UA" sz="2400" dirty="0" smtClean="0">
                <a:solidFill>
                  <a:schemeClr val="tx1"/>
                </a:solidFill>
              </a:rPr>
              <a:t>«Екологічні аспекти», </a:t>
            </a:r>
          </a:p>
          <a:p>
            <a:pPr>
              <a:buFont typeface="Wingdings" panose="05000000000000000000" pitchFamily="2" charset="2"/>
              <a:buChar char="Ø"/>
            </a:pPr>
            <a:r>
              <a:rPr lang="uk-UA" sz="2400" dirty="0" smtClean="0">
                <a:solidFill>
                  <a:schemeClr val="tx1"/>
                </a:solidFill>
              </a:rPr>
              <a:t>«Соціальні аспекти та кадрова політика», </a:t>
            </a:r>
          </a:p>
          <a:p>
            <a:pPr>
              <a:buFont typeface="Wingdings" panose="05000000000000000000" pitchFamily="2" charset="2"/>
              <a:buChar char="Ø"/>
            </a:pPr>
            <a:r>
              <a:rPr lang="uk-UA" sz="2400" dirty="0" smtClean="0">
                <a:solidFill>
                  <a:schemeClr val="tx1"/>
                </a:solidFill>
              </a:rPr>
              <a:t>«Ризики», </a:t>
            </a:r>
          </a:p>
          <a:p>
            <a:pPr>
              <a:buFont typeface="Wingdings" panose="05000000000000000000" pitchFamily="2" charset="2"/>
              <a:buChar char="Ø"/>
            </a:pPr>
            <a:r>
              <a:rPr lang="uk-UA" sz="2400" dirty="0" smtClean="0">
                <a:solidFill>
                  <a:schemeClr val="tx1"/>
                </a:solidFill>
              </a:rPr>
              <a:t>«Дослідження та інновації», </a:t>
            </a:r>
          </a:p>
          <a:p>
            <a:pPr>
              <a:buFont typeface="Wingdings" panose="05000000000000000000" pitchFamily="2" charset="2"/>
              <a:buChar char="Ø"/>
            </a:pPr>
            <a:r>
              <a:rPr lang="uk-UA" sz="2400" dirty="0" smtClean="0">
                <a:solidFill>
                  <a:schemeClr val="tx1"/>
                </a:solidFill>
              </a:rPr>
              <a:t>«Фінансові інвестиції», </a:t>
            </a:r>
          </a:p>
          <a:p>
            <a:pPr>
              <a:buFont typeface="Wingdings" panose="05000000000000000000" pitchFamily="2" charset="2"/>
              <a:buChar char="Ø"/>
            </a:pPr>
            <a:r>
              <a:rPr lang="uk-UA" sz="2400" dirty="0" smtClean="0">
                <a:solidFill>
                  <a:schemeClr val="tx1"/>
                </a:solidFill>
              </a:rPr>
              <a:t>«Перспективи розвитку», </a:t>
            </a:r>
          </a:p>
          <a:p>
            <a:pPr>
              <a:buFont typeface="Wingdings" panose="05000000000000000000" pitchFamily="2" charset="2"/>
              <a:buChar char="Ø"/>
            </a:pPr>
            <a:r>
              <a:rPr lang="uk-UA" sz="2400" dirty="0" smtClean="0">
                <a:solidFill>
                  <a:schemeClr val="tx1"/>
                </a:solidFill>
              </a:rPr>
              <a:t>«Корпоративне управління».</a:t>
            </a:r>
            <a:endParaRPr lang="uk-UA" sz="2400" dirty="0">
              <a:solidFill>
                <a:schemeClr val="tx1"/>
              </a:solidFill>
            </a:endParaRPr>
          </a:p>
        </p:txBody>
      </p:sp>
    </p:spTree>
    <p:extLst>
      <p:ext uri="{BB962C8B-B14F-4D97-AF65-F5344CB8AC3E}">
        <p14:creationId xmlns:p14="http://schemas.microsoft.com/office/powerpoint/2010/main" val="1545429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tx1"/>
                </a:solidFill>
              </a:rPr>
              <a:t>Форма звітності</a:t>
            </a:r>
            <a:endParaRPr lang="ru-RU" dirty="0">
              <a:solidFill>
                <a:schemeClr val="tx1"/>
              </a:solidFill>
            </a:endParaRPr>
          </a:p>
        </p:txBody>
      </p:sp>
      <p:sp>
        <p:nvSpPr>
          <p:cNvPr id="3" name="Объект 2"/>
          <p:cNvSpPr>
            <a:spLocks noGrp="1"/>
          </p:cNvSpPr>
          <p:nvPr>
            <p:ph idx="1"/>
          </p:nvPr>
        </p:nvSpPr>
        <p:spPr/>
        <p:txBody>
          <a:bodyPr>
            <a:noAutofit/>
          </a:bodyPr>
          <a:lstStyle/>
          <a:p>
            <a:pPr algn="just"/>
            <a:r>
              <a:rPr lang="uk-UA" sz="2400" dirty="0" smtClean="0">
                <a:solidFill>
                  <a:schemeClr val="tx1"/>
                </a:solidFill>
              </a:rPr>
              <a:t>Слід зазначити, що </a:t>
            </a:r>
            <a:r>
              <a:rPr lang="uk-UA" sz="2400" i="1" dirty="0" smtClean="0">
                <a:solidFill>
                  <a:schemeClr val="tx1"/>
                </a:solidFill>
              </a:rPr>
              <a:t>єдиної стандартизованої форми для Звіту про управління не визначено</a:t>
            </a:r>
            <a:r>
              <a:rPr lang="uk-UA" sz="2400" dirty="0" smtClean="0">
                <a:solidFill>
                  <a:schemeClr val="tx1"/>
                </a:solidFill>
              </a:rPr>
              <a:t>, адже це суперечило б самій ідеї цієї форми звітності, яка дозволяє у вільному порядку презентувати найбільш суттєві особливості діяльності підприємства. </a:t>
            </a:r>
          </a:p>
          <a:p>
            <a:pPr algn="just"/>
            <a:r>
              <a:rPr lang="uk-UA" sz="2400" dirty="0" smtClean="0">
                <a:solidFill>
                  <a:schemeClr val="tx1"/>
                </a:solidFill>
              </a:rPr>
              <a:t>Методичними рекомендаціями визначено лише пропозиції щодо основних структурних елементів цього звіту та розкриття інформації в них. </a:t>
            </a:r>
          </a:p>
          <a:p>
            <a:pPr algn="just"/>
            <a:r>
              <a:rPr lang="uk-UA" sz="2400" dirty="0" smtClean="0">
                <a:solidFill>
                  <a:schemeClr val="tx1"/>
                </a:solidFill>
              </a:rPr>
              <a:t>Зважаючи на наявність у структурі Звіту про управління складових «Екологічні аспекти», «Соціальні аспекти та кадрова політика» та «Корпоративне управління», можемо стверджувати, </a:t>
            </a:r>
            <a:r>
              <a:rPr lang="uk-UA" sz="2400" b="1" i="1" dirty="0" smtClean="0">
                <a:solidFill>
                  <a:schemeClr val="tx1"/>
                </a:solidFill>
              </a:rPr>
              <a:t>що ця форма звітності належить до </a:t>
            </a:r>
            <a:r>
              <a:rPr lang="en-US" sz="2400" b="1" i="1" dirty="0" smtClean="0">
                <a:solidFill>
                  <a:schemeClr val="tx1"/>
                </a:solidFill>
              </a:rPr>
              <a:t>ESG-statement </a:t>
            </a:r>
            <a:r>
              <a:rPr lang="en-US" sz="2400" dirty="0">
                <a:solidFill>
                  <a:schemeClr val="tx1"/>
                </a:solidFill>
              </a:rPr>
              <a:t>– </a:t>
            </a:r>
            <a:r>
              <a:rPr lang="uk-UA" sz="2400" dirty="0" smtClean="0">
                <a:solidFill>
                  <a:schemeClr val="tx1"/>
                </a:solidFill>
              </a:rPr>
              <a:t>популярної у зарубіжних країнах звітності сталого розвитку.</a:t>
            </a:r>
            <a:endParaRPr lang="uk-UA" sz="2400" dirty="0">
              <a:solidFill>
                <a:schemeClr val="tx1"/>
              </a:solidFill>
            </a:endParaRPr>
          </a:p>
        </p:txBody>
      </p:sp>
    </p:spTree>
    <p:extLst>
      <p:ext uri="{BB962C8B-B14F-4D97-AF65-F5344CB8AC3E}">
        <p14:creationId xmlns:p14="http://schemas.microsoft.com/office/powerpoint/2010/main" val="2760561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lgn="just"/>
            <a:r>
              <a:rPr lang="uk-UA" sz="2400" b="1" i="1" dirty="0" smtClean="0">
                <a:solidFill>
                  <a:schemeClr val="tx1"/>
                </a:solidFill>
              </a:rPr>
              <a:t>Основна мета подання звітності сталого розвитку </a:t>
            </a:r>
            <a:r>
              <a:rPr lang="uk-UA" sz="2400" dirty="0" smtClean="0">
                <a:solidFill>
                  <a:schemeClr val="tx1"/>
                </a:solidFill>
              </a:rPr>
              <a:t>– підтвердження слідування компанією світовому тренду дотримання принципів сталого розвитку, забезпечення прийнятних соціальних умов для працівників підприємства тощо. </a:t>
            </a:r>
          </a:p>
          <a:p>
            <a:pPr algn="just"/>
            <a:r>
              <a:rPr lang="uk-UA" sz="2400" b="1" i="1" dirty="0" smtClean="0">
                <a:solidFill>
                  <a:schemeClr val="tx1"/>
                </a:solidFill>
              </a:rPr>
              <a:t>Звіт про управління за своїм змістом також належить</a:t>
            </a:r>
            <a:r>
              <a:rPr lang="ru-RU" sz="2400" b="1" i="1" dirty="0" smtClean="0">
                <a:solidFill>
                  <a:schemeClr val="tx1"/>
                </a:solidFill>
              </a:rPr>
              <a:t> </a:t>
            </a:r>
            <a:r>
              <a:rPr lang="ru-RU" sz="2400" b="1" i="1" dirty="0">
                <a:solidFill>
                  <a:schemeClr val="tx1"/>
                </a:solidFill>
              </a:rPr>
              <a:t>до </a:t>
            </a:r>
            <a:r>
              <a:rPr lang="en-US" sz="2400" b="1" i="1" dirty="0">
                <a:solidFill>
                  <a:schemeClr val="tx1"/>
                </a:solidFill>
              </a:rPr>
              <a:t>Integrated statement </a:t>
            </a:r>
            <a:r>
              <a:rPr lang="en-US" sz="2400" b="1" i="1" dirty="0" smtClean="0">
                <a:solidFill>
                  <a:schemeClr val="tx1"/>
                </a:solidFill>
              </a:rPr>
              <a:t>(</a:t>
            </a:r>
            <a:r>
              <a:rPr lang="uk-UA" sz="2400" b="1" i="1" dirty="0" smtClean="0">
                <a:solidFill>
                  <a:schemeClr val="tx1"/>
                </a:solidFill>
              </a:rPr>
              <a:t>інтегрованої звітності</a:t>
            </a:r>
            <a:r>
              <a:rPr lang="ru-RU" sz="2400" b="1" i="1" dirty="0" smtClean="0">
                <a:solidFill>
                  <a:schemeClr val="tx1"/>
                </a:solidFill>
              </a:rPr>
              <a:t>), </a:t>
            </a:r>
            <a:r>
              <a:rPr lang="ru-RU" sz="2400" dirty="0" smtClean="0">
                <a:solidFill>
                  <a:schemeClr val="tx1"/>
                </a:solidFill>
              </a:rPr>
              <a:t>а</a:t>
            </a:r>
            <a:r>
              <a:rPr lang="uk-UA" sz="2400" dirty="0" err="1" smtClean="0">
                <a:solidFill>
                  <a:schemeClr val="tx1"/>
                </a:solidFill>
              </a:rPr>
              <a:t>дже</a:t>
            </a:r>
            <a:r>
              <a:rPr lang="uk-UA" sz="2400" dirty="0" smtClean="0">
                <a:solidFill>
                  <a:schemeClr val="tx1"/>
                </a:solidFill>
              </a:rPr>
              <a:t> передбачає відображення не тільки фінансової, а й нефінансової інформації. Тому Звіт про управління не належить до фінансової звітності.</a:t>
            </a:r>
            <a:endParaRPr lang="uk-UA" sz="2400" dirty="0">
              <a:solidFill>
                <a:schemeClr val="tx1"/>
              </a:solidFill>
            </a:endParaRPr>
          </a:p>
        </p:txBody>
      </p:sp>
    </p:spTree>
    <p:extLst>
      <p:ext uri="{BB962C8B-B14F-4D97-AF65-F5344CB8AC3E}">
        <p14:creationId xmlns:p14="http://schemas.microsoft.com/office/powerpoint/2010/main" val="2892088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rotWithShape="1">
          <a:blip r:embed="rId2"/>
          <a:srcRect t="3394"/>
          <a:stretch/>
        </p:blipFill>
        <p:spPr>
          <a:xfrm>
            <a:off x="1216990" y="1074058"/>
            <a:ext cx="9867014" cy="4248000"/>
          </a:xfrm>
          <a:prstGeom prst="rect">
            <a:avLst/>
          </a:prstGeom>
        </p:spPr>
      </p:pic>
    </p:spTree>
    <p:extLst>
      <p:ext uri="{BB962C8B-B14F-4D97-AF65-F5344CB8AC3E}">
        <p14:creationId xmlns:p14="http://schemas.microsoft.com/office/powerpoint/2010/main" val="718870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rotWithShape="1">
          <a:blip r:embed="rId2"/>
          <a:srcRect l="7730" r="11055"/>
          <a:stretch/>
        </p:blipFill>
        <p:spPr>
          <a:xfrm>
            <a:off x="2046498" y="116115"/>
            <a:ext cx="7924581" cy="6120000"/>
          </a:xfrm>
          <a:prstGeom prst="rect">
            <a:avLst/>
          </a:prstGeom>
        </p:spPr>
      </p:pic>
    </p:spTree>
    <p:extLst>
      <p:ext uri="{BB962C8B-B14F-4D97-AF65-F5344CB8AC3E}">
        <p14:creationId xmlns:p14="http://schemas.microsoft.com/office/powerpoint/2010/main" val="530751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1639271" y="760503"/>
            <a:ext cx="8658339" cy="4896000"/>
          </a:xfrm>
          <a:prstGeom prst="rect">
            <a:avLst/>
          </a:prstGeom>
        </p:spPr>
      </p:pic>
    </p:spTree>
    <p:extLst>
      <p:ext uri="{BB962C8B-B14F-4D97-AF65-F5344CB8AC3E}">
        <p14:creationId xmlns:p14="http://schemas.microsoft.com/office/powerpoint/2010/main" val="3300681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rotWithShape="1">
          <a:blip r:embed="rId2"/>
          <a:srcRect l="3543" t="2938" b="7027"/>
          <a:stretch/>
        </p:blipFill>
        <p:spPr>
          <a:xfrm>
            <a:off x="1393371" y="914400"/>
            <a:ext cx="8802582" cy="4441370"/>
          </a:xfrm>
          <a:prstGeom prst="rect">
            <a:avLst/>
          </a:prstGeom>
        </p:spPr>
      </p:pic>
    </p:spTree>
    <p:extLst>
      <p:ext uri="{BB962C8B-B14F-4D97-AF65-F5344CB8AC3E}">
        <p14:creationId xmlns:p14="http://schemas.microsoft.com/office/powerpoint/2010/main" val="1251013324"/>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30</TotalTime>
  <Words>662</Words>
  <Application>Microsoft Office PowerPoint</Application>
  <PresentationFormat>Широкоэкранный</PresentationFormat>
  <Paragraphs>33</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Calibri</vt:lpstr>
      <vt:lpstr>Calibri Light</vt:lpstr>
      <vt:lpstr>Wingdings</vt:lpstr>
      <vt:lpstr>Ретро</vt:lpstr>
      <vt:lpstr>Звіт про управління (доцільність застосування)</vt:lpstr>
      <vt:lpstr>Поняття «Звіту про управління»</vt:lpstr>
      <vt:lpstr>Основні структурні елементи</vt:lpstr>
      <vt:lpstr>Форма звітності</vt:lpstr>
      <vt:lpstr>Презентация PowerPoint</vt:lpstr>
      <vt:lpstr>Презентация PowerPoint</vt:lpstr>
      <vt:lpstr>Презентация PowerPoint</vt:lpstr>
      <vt:lpstr>Презентация PowerPoint</vt:lpstr>
      <vt:lpstr>Презентация PowerPoint</vt:lpstr>
      <vt:lpstr>Доцільність застосування</vt:lpstr>
      <vt:lpstr>Доцільність застосування</vt:lpstr>
      <vt:lpstr>Слабка сторона застосування</vt:lpstr>
      <vt:lpstr>Висновок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Звіт про управління (доцільність застосування)</dc:title>
  <dc:creator>Lenovo</dc:creator>
  <cp:lastModifiedBy>Lenovo</cp:lastModifiedBy>
  <cp:revision>4</cp:revision>
  <dcterms:created xsi:type="dcterms:W3CDTF">2023-02-21T17:50:01Z</dcterms:created>
  <dcterms:modified xsi:type="dcterms:W3CDTF">2023-02-21T18:20:35Z</dcterms:modified>
</cp:coreProperties>
</file>