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1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68" r:id="rId2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DFB07F-8DA8-4BD5-B75C-47F9B5D7A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67D2BF1-EC1B-4E2F-8487-F082DDA60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D1EBD3D-EA49-48C8-B0E7-0E8021606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7650-F0ED-4E52-A43A-B52601055612}" type="datetimeFigureOut">
              <a:rPr lang="uk-UA" smtClean="0"/>
              <a:t>07.11.2023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501AB3B-1E5C-4DD9-A034-A34245061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ED8348F-57EE-4A11-AADF-250B49B56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7EB7-2830-4339-AF7F-3912D95252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2911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E9D90F-CDC7-444A-BACB-04E83A30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EA4B2EC-6DAC-449B-8E1C-68E8052CA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2343FB9-F576-4504-AD55-4CBE97A61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7650-F0ED-4E52-A43A-B52601055612}" type="datetimeFigureOut">
              <a:rPr lang="uk-UA" smtClean="0"/>
              <a:t>07.11.2023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520A0CB-2E64-4159-B0C1-4248E0337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4DAB046-A505-4994-A861-D7EC84311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7EB7-2830-4339-AF7F-3912D95252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471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DA1B4D9-AF03-4EA8-BBEC-58C320DEBF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157BA02-EBED-4A48-8865-CD9F24B2F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F1A6BC8-9B5A-44ED-BCCD-5CE1CD827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7650-F0ED-4E52-A43A-B52601055612}" type="datetimeFigureOut">
              <a:rPr lang="uk-UA" smtClean="0"/>
              <a:t>07.11.2023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0EEFE17-AAEE-4BC1-B8E8-3DF66A75F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73D416A-4CB5-461C-9B39-C9767889E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7EB7-2830-4339-AF7F-3912D95252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0591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8C934A-CE73-43F5-BF12-5BF52094E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B978F48-36D4-496F-BD08-1D8D7C3C6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23FA83-3C6D-42DF-B5AF-3D2232497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7650-F0ED-4E52-A43A-B52601055612}" type="datetimeFigureOut">
              <a:rPr lang="uk-UA" smtClean="0"/>
              <a:t>07.11.2023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3634888-B533-465C-847E-288CFDC72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7090549-FD6F-4EAB-85ED-89C0562F8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7EB7-2830-4339-AF7F-3912D95252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1590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1B273-3FB8-42E0-AFCE-03992C97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2726A95-77CF-4789-A3DE-88379346A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2BD5D2-34AE-4ADD-B7D7-D9641255C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7650-F0ED-4E52-A43A-B52601055612}" type="datetimeFigureOut">
              <a:rPr lang="uk-UA" smtClean="0"/>
              <a:t>07.11.2023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54693F8-34C8-4A89-BEB3-0A7C81ACB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05FB262-2001-4F28-B7B4-7690F21D0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7EB7-2830-4339-AF7F-3912D95252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6244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FFB266-B815-4BFB-94A4-8ED312371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3E394CE-187D-436F-9BFB-BEB22A386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DC8723B-8090-4835-B084-C695EF73E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21C7087-D5E9-4D63-AC11-8DD3CEEBB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7650-F0ED-4E52-A43A-B52601055612}" type="datetimeFigureOut">
              <a:rPr lang="uk-UA" smtClean="0"/>
              <a:t>07.11.2023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1544801-519A-491E-9B30-9E8A03E5D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AFF2EA1-67F5-48C3-9213-883B77801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7EB7-2830-4339-AF7F-3912D95252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5347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18AED-C96D-4DB1-98B1-761A22C6F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97DF14B-6701-4CF6-8FDE-F94340584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516132D-8C5E-4D17-8231-5418D8813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43F3B40-803D-4A6B-A76B-341C624C2F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4F3DE4B-23F6-4B00-9CD6-1DB58F7BB5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AD312A1F-FB31-402F-AEA9-36196A216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7650-F0ED-4E52-A43A-B52601055612}" type="datetimeFigureOut">
              <a:rPr lang="uk-UA" smtClean="0"/>
              <a:t>07.11.2023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94B4609D-237A-498D-8193-8CF72DBBF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E9EEFB4-B4D0-4958-BD76-3C3B90EDF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7EB7-2830-4339-AF7F-3912D95252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7368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0F496-B85F-4793-B3E7-30AFD3516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3E72200-F43D-424D-9212-BD2D74525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7650-F0ED-4E52-A43A-B52601055612}" type="datetimeFigureOut">
              <a:rPr lang="uk-UA" smtClean="0"/>
              <a:t>07.11.2023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DF2C72C-C757-4C8C-BFEA-8B69E828B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FEEF925-4147-47A9-BE98-24DCD3D14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7EB7-2830-4339-AF7F-3912D95252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861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F5D2418-DFA7-4C56-AEA1-F04969A51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7650-F0ED-4E52-A43A-B52601055612}" type="datetimeFigureOut">
              <a:rPr lang="uk-UA" smtClean="0"/>
              <a:t>07.11.2023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989E8E7-A9FE-40EB-92CE-BBEA76C80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A2E6E63-9FB0-4274-AB9C-FF7AB9644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7EB7-2830-4339-AF7F-3912D95252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2530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6815EC-42A4-4B8F-9C42-45BE0659F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2390867-6DC3-4042-A63F-CF8BB4997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E7FAC-6A0B-40ED-AA18-F7707FB8F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64A9B4-30D0-47C0-BCA6-147469836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7650-F0ED-4E52-A43A-B52601055612}" type="datetimeFigureOut">
              <a:rPr lang="uk-UA" smtClean="0"/>
              <a:t>07.11.2023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A27EEBD-387E-46FE-B52E-DAFA120D4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D8E1F0B-42C7-4FF2-8F75-072C4D446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7EB7-2830-4339-AF7F-3912D95252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3583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8DF5E-6C0B-41CE-A3F3-DEE930BD0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8D99E7C-8162-45F6-8136-8978772F07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CADE966-5194-449F-9798-7F6859A81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9CFAF30-ACDD-43B6-B715-FFBF54839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7650-F0ED-4E52-A43A-B52601055612}" type="datetimeFigureOut">
              <a:rPr lang="uk-UA" smtClean="0"/>
              <a:t>07.11.2023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2458369-F4B7-4D90-AA78-2152FCA95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80D10E3-03D0-48E4-BEB3-3E78ED0CB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7EB7-2830-4339-AF7F-3912D95252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074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FB0EBB4-4C5A-40FD-AA0E-350553576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dirty="0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A81344B-6F60-4F3A-AE3C-0DEC97AEC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/>
              <a:t>Клацніть, щоб відредагувати стилі зразків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78E7E35-0ED2-4A55-B002-3A28A766FC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0A2F7650-F0ED-4E52-A43A-B52601055612}" type="datetimeFigureOut">
              <a:rPr lang="uk-UA" smtClean="0"/>
              <a:pPr/>
              <a:t>07.11.2023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18A3220-61C3-4631-82CB-9BB7CDB613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75E9C75-37E5-441A-8AB7-889376A5D6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9B157EB7-2830-4339-AF7F-3912D9525291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3382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D71CB2-7900-4320-B1C8-618C5D195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02254"/>
            <a:ext cx="9144000" cy="2743345"/>
          </a:xfrm>
        </p:spPr>
        <p:txBody>
          <a:bodyPr>
            <a:normAutofit fontScale="90000"/>
          </a:bodyPr>
          <a:lstStyle/>
          <a:p>
            <a:br>
              <a:rPr lang="en-US" sz="7300" b="1" dirty="0"/>
            </a:br>
            <a:br>
              <a:rPr lang="en-US" sz="7300" b="1" dirty="0"/>
            </a:br>
            <a:r>
              <a:rPr lang="ru-RU" sz="7300" b="1" dirty="0"/>
              <a:t>Робота з файлами в </a:t>
            </a:r>
            <a:r>
              <a:rPr lang="ru-RU" sz="7300" b="1" dirty="0" err="1"/>
              <a:t>Google</a:t>
            </a:r>
            <a:r>
              <a:rPr lang="ru-RU" sz="7300" b="1" dirty="0"/>
              <a:t> </a:t>
            </a:r>
            <a:r>
              <a:rPr lang="ru-RU" sz="7300" b="1" dirty="0" err="1"/>
              <a:t>Colab</a:t>
            </a:r>
            <a:br>
              <a:rPr lang="ru-RU" b="1" dirty="0"/>
            </a:br>
            <a:endParaRPr lang="uk-UA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587CFFC-815F-4077-9EED-244EF18F1D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84073"/>
            <a:ext cx="9144000" cy="533400"/>
          </a:xfrm>
        </p:spPr>
        <p:txBody>
          <a:bodyPr/>
          <a:lstStyle/>
          <a:p>
            <a:r>
              <a:rPr lang="uk-UA" dirty="0"/>
              <a:t>Лекція 10</a:t>
            </a:r>
          </a:p>
        </p:txBody>
      </p:sp>
    </p:spTree>
    <p:extLst>
      <p:ext uri="{BB962C8B-B14F-4D97-AF65-F5344CB8AC3E}">
        <p14:creationId xmlns:p14="http://schemas.microsoft.com/office/powerpoint/2010/main" val="2204625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020D7DF4-09B7-4FEA-A959-C626C23ED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603826"/>
            <a:ext cx="5157787" cy="622301"/>
          </a:xfrm>
        </p:spPr>
        <p:txBody>
          <a:bodyPr>
            <a:normAutofit fontScale="92500" lnSpcReduction="20000"/>
          </a:bodyPr>
          <a:lstStyle/>
          <a:p>
            <a:r>
              <a:rPr lang="ru-RU" b="0" dirty="0" err="1"/>
              <a:t>Набір</a:t>
            </a:r>
            <a:r>
              <a:rPr lang="ru-RU" b="0" dirty="0"/>
              <a:t> пар «ключ-</a:t>
            </a:r>
            <a:r>
              <a:rPr lang="ru-RU" b="0" dirty="0" err="1"/>
              <a:t>значення</a:t>
            </a:r>
            <a:r>
              <a:rPr lang="ru-RU" b="0" dirty="0"/>
              <a:t>» у </a:t>
            </a:r>
            <a:r>
              <a:rPr lang="ru-RU" b="0" dirty="0" err="1"/>
              <a:t>фігурних</a:t>
            </a:r>
            <a:r>
              <a:rPr lang="ru-RU" b="0" dirty="0"/>
              <a:t> дужках {...}</a:t>
            </a:r>
            <a:endParaRPr lang="uk-UA" b="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E4491F-8C6F-466D-9DF2-626B4C073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15836"/>
            <a:ext cx="4999903" cy="4173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  "name": "Alex C",</a:t>
            </a:r>
          </a:p>
          <a:p>
            <a:pPr marL="0" indent="0">
              <a:buNone/>
            </a:pPr>
            <a:r>
              <a:rPr lang="en-US" dirty="0"/>
              <a:t>    "age": 2,</a:t>
            </a:r>
          </a:p>
          <a:p>
            <a:pPr marL="0" indent="0">
              <a:buNone/>
            </a:pPr>
            <a:r>
              <a:rPr lang="en-US" dirty="0"/>
              <a:t>    "city": "Houston"</a:t>
            </a:r>
          </a:p>
          <a:p>
            <a:pPr marL="0" indent="0">
              <a:buNone/>
            </a:pPr>
            <a:r>
              <a:rPr lang="en-US" dirty="0"/>
              <a:t>}</a:t>
            </a: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A2D3EFED-C6F7-4A3A-BBEF-9A7855B4EE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603827"/>
            <a:ext cx="5183188" cy="823912"/>
          </a:xfrm>
        </p:spPr>
        <p:txBody>
          <a:bodyPr>
            <a:normAutofit fontScale="92500" lnSpcReduction="20000"/>
          </a:bodyPr>
          <a:lstStyle/>
          <a:p>
            <a:r>
              <a:rPr lang="ru-RU" b="0" dirty="0" err="1"/>
              <a:t>Упорядковані</a:t>
            </a:r>
            <a:r>
              <a:rPr lang="ru-RU" b="0" dirty="0"/>
              <a:t> списки пар «ключ-</a:t>
            </a:r>
            <a:r>
              <a:rPr lang="ru-RU" b="0" dirty="0" err="1"/>
              <a:t>значення</a:t>
            </a:r>
            <a:r>
              <a:rPr lang="ru-RU" b="0" dirty="0"/>
              <a:t>», </a:t>
            </a:r>
            <a:r>
              <a:rPr lang="ru-RU" b="0" dirty="0" err="1"/>
              <a:t>розділених</a:t>
            </a:r>
            <a:r>
              <a:rPr lang="ru-RU" b="0" dirty="0"/>
              <a:t> комою (,) та </a:t>
            </a:r>
            <a:r>
              <a:rPr lang="ru-RU" b="0" dirty="0" err="1"/>
              <a:t>укладених</a:t>
            </a:r>
            <a:r>
              <a:rPr lang="ru-RU" b="0" dirty="0"/>
              <a:t> у </a:t>
            </a:r>
            <a:r>
              <a:rPr lang="ru-RU" b="0" dirty="0" err="1"/>
              <a:t>квадратні</a:t>
            </a:r>
            <a:r>
              <a:rPr lang="ru-RU" b="0" dirty="0"/>
              <a:t> дужки [...].</a:t>
            </a:r>
            <a:endParaRPr lang="uk-UA" b="0" dirty="0"/>
          </a:p>
        </p:txBody>
      </p:sp>
      <p:sp>
        <p:nvSpPr>
          <p:cNvPr id="8" name="Місце для вмісту 7">
            <a:extLst>
              <a:ext uri="{FF2B5EF4-FFF2-40B4-BE49-F238E27FC236}">
                <a16:creationId xmlns:a16="http://schemas.microsoft.com/office/drawing/2014/main" id="{E49EE999-5416-441A-8C40-83629817BA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427738"/>
            <a:ext cx="5183188" cy="53367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[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      "name": "Alex C",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      "age": 2,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      "city": "Houston"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},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 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      "name": "John G",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      "age": 40,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      "city": "Washington"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},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 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      "name": "</a:t>
            </a:r>
            <a:r>
              <a:rPr lang="en-US" sz="2000" b="1" dirty="0" err="1"/>
              <a:t>Bala</a:t>
            </a:r>
            <a:r>
              <a:rPr lang="en-US" sz="2000" b="1" dirty="0"/>
              <a:t> T",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      "age": 22,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      "city": "Bangalore"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]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2274888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Місце для вмісту 9">
            <a:extLst>
              <a:ext uri="{FF2B5EF4-FFF2-40B4-BE49-F238E27FC236}">
                <a16:creationId xmlns:a16="http://schemas.microsoft.com/office/drawing/2014/main" id="{763B68D8-95F3-4DE3-A23D-7FA358499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31273"/>
            <a:ext cx="3858491" cy="56007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{</a:t>
            </a:r>
          </a:p>
          <a:p>
            <a:pPr marL="0" indent="0">
              <a:buNone/>
            </a:pPr>
            <a:r>
              <a:rPr lang="en-US" sz="2000" dirty="0"/>
              <a:t>  "name": "</a:t>
            </a:r>
            <a:r>
              <a:rPr lang="en-US" sz="2000" dirty="0" err="1"/>
              <a:t>Aleix</a:t>
            </a:r>
            <a:r>
              <a:rPr lang="en-US" sz="2000" dirty="0"/>
              <a:t> Melon",</a:t>
            </a:r>
          </a:p>
          <a:p>
            <a:pPr marL="0" indent="0">
              <a:buNone/>
            </a:pPr>
            <a:r>
              <a:rPr lang="en-US" sz="2000" dirty="0"/>
              <a:t>  "id": "E00245",</a:t>
            </a:r>
          </a:p>
          <a:p>
            <a:pPr marL="0" indent="0">
              <a:buNone/>
            </a:pPr>
            <a:r>
              <a:rPr lang="en-US" sz="2000" dirty="0"/>
              <a:t>  "role": ["Dev", "DBA"],</a:t>
            </a:r>
          </a:p>
          <a:p>
            <a:pPr marL="0" indent="0">
              <a:buNone/>
            </a:pPr>
            <a:r>
              <a:rPr lang="en-US" sz="2000" dirty="0"/>
              <a:t>  "age": 23,</a:t>
            </a:r>
          </a:p>
          <a:p>
            <a:pPr marL="0" indent="0">
              <a:buNone/>
            </a:pPr>
            <a:r>
              <a:rPr lang="en-US" sz="2000" dirty="0"/>
              <a:t>  "</a:t>
            </a:r>
            <a:r>
              <a:rPr lang="en-US" sz="2000" dirty="0" err="1"/>
              <a:t>doj</a:t>
            </a:r>
            <a:r>
              <a:rPr lang="en-US" sz="2000" dirty="0"/>
              <a:t>": "11-12-2019",</a:t>
            </a:r>
          </a:p>
          <a:p>
            <a:pPr marL="0" indent="0">
              <a:buNone/>
            </a:pPr>
            <a:r>
              <a:rPr lang="en-US" sz="2000" dirty="0"/>
              <a:t>  "married": false,</a:t>
            </a:r>
          </a:p>
          <a:p>
            <a:pPr marL="0" indent="0">
              <a:buNone/>
            </a:pPr>
            <a:r>
              <a:rPr lang="en-US" sz="2000" dirty="0"/>
              <a:t>  "address": {</a:t>
            </a:r>
          </a:p>
          <a:p>
            <a:pPr marL="0" indent="0">
              <a:buNone/>
            </a:pPr>
            <a:r>
              <a:rPr lang="en-US" sz="2000" dirty="0"/>
              <a:t>    "street": "32, </a:t>
            </a:r>
            <a:r>
              <a:rPr lang="en-US" sz="2000" dirty="0" err="1"/>
              <a:t>Laham</a:t>
            </a:r>
            <a:r>
              <a:rPr lang="en-US" sz="2000" dirty="0"/>
              <a:t> St.",</a:t>
            </a:r>
          </a:p>
          <a:p>
            <a:pPr marL="0" indent="0">
              <a:buNone/>
            </a:pPr>
            <a:r>
              <a:rPr lang="en-US" sz="2000" dirty="0"/>
              <a:t>    "city": "Innsbruck",</a:t>
            </a:r>
          </a:p>
          <a:p>
            <a:pPr marL="0" indent="0">
              <a:buNone/>
            </a:pPr>
            <a:r>
              <a:rPr lang="en-US" sz="2000" dirty="0"/>
              <a:t>    "country": "Austria"</a:t>
            </a:r>
          </a:p>
          <a:p>
            <a:pPr marL="0" indent="0">
              <a:buNone/>
            </a:pPr>
            <a:r>
              <a:rPr lang="en-US" sz="2000" dirty="0"/>
              <a:t>  },</a:t>
            </a:r>
          </a:p>
          <a:p>
            <a:pPr marL="0" indent="0">
              <a:buNone/>
            </a:pPr>
            <a:r>
              <a:rPr lang="en-US" sz="2000" dirty="0"/>
              <a:t>  "referred-by": "E0012"</a:t>
            </a:r>
          </a:p>
          <a:p>
            <a:pPr marL="0" indent="0">
              <a:buNone/>
            </a:pPr>
            <a:r>
              <a:rPr lang="en-US" sz="2000" dirty="0"/>
              <a:t>} </a:t>
            </a:r>
            <a:endParaRPr lang="uk-UA" sz="2000" dirty="0"/>
          </a:p>
        </p:txBody>
      </p:sp>
      <p:sp>
        <p:nvSpPr>
          <p:cNvPr id="11" name="Місце для вмісту 10">
            <a:extLst>
              <a:ext uri="{FF2B5EF4-FFF2-40B4-BE49-F238E27FC236}">
                <a16:creationId xmlns:a16="http://schemas.microsoft.com/office/drawing/2014/main" id="{9025A74A-2D2A-484A-885D-98381E7D9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60373" y="966355"/>
            <a:ext cx="6951518" cy="546561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600" dirty="0"/>
              <a:t>name – </a:t>
            </a:r>
            <a:r>
              <a:rPr lang="uk-UA" sz="1600" dirty="0"/>
              <a:t>ім'я співробітника. Значення у рядковому форматі (</a:t>
            </a:r>
            <a:r>
              <a:rPr lang="en-US" sz="1600" dirty="0"/>
              <a:t>String). </a:t>
            </a:r>
            <a:r>
              <a:rPr lang="uk-UA" sz="1600" dirty="0"/>
              <a:t>Воно зазначено у подвійних лапках.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600" dirty="0"/>
              <a:t>id – </a:t>
            </a:r>
            <a:r>
              <a:rPr lang="uk-UA" sz="1600" dirty="0"/>
              <a:t>унікальний ідентифікатор працівника. Знову ж таки, у рядковому форматі.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600" dirty="0"/>
              <a:t>role – </a:t>
            </a:r>
            <a:r>
              <a:rPr lang="uk-UA" sz="1600" dirty="0"/>
              <a:t>ролі, які співробітник виконує у створенні. Таких ролей може бути кілька, тому краще перераховувати ці дані у форматі масиву (</a:t>
            </a:r>
            <a:r>
              <a:rPr lang="en-US" sz="1600" dirty="0"/>
              <a:t>Array)</a:t>
            </a:r>
            <a:endParaRPr lang="uk-UA" sz="16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600" dirty="0"/>
              <a:t>.age – </a:t>
            </a:r>
            <a:r>
              <a:rPr lang="uk-UA" sz="1600" dirty="0"/>
              <a:t>поточний вік працівника. Це числове значення (</a:t>
            </a:r>
            <a:r>
              <a:rPr lang="en-US" sz="1600" dirty="0"/>
              <a:t>Number).</a:t>
            </a:r>
            <a:endParaRPr lang="uk-UA" sz="16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600" dirty="0" err="1"/>
              <a:t>doj</a:t>
            </a:r>
            <a:r>
              <a:rPr lang="en-US" sz="1600" dirty="0"/>
              <a:t> – </a:t>
            </a:r>
            <a:r>
              <a:rPr lang="uk-UA" sz="1600" dirty="0"/>
              <a:t>дата найму співробітника. Оскільки це дата, її додають у подвійних лапках та обробляють як рядок.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600" dirty="0"/>
              <a:t>married – </a:t>
            </a:r>
            <a:r>
              <a:rPr lang="uk-UA" sz="1600" dirty="0"/>
              <a:t>одружена/чи одружений співробітник? Відповіддю може бути так/ні (тобто </a:t>
            </a:r>
            <a:r>
              <a:rPr lang="en-US" sz="1600" dirty="0"/>
              <a:t>true </a:t>
            </a:r>
            <a:r>
              <a:rPr lang="uk-UA" sz="1600" dirty="0"/>
              <a:t>чи </a:t>
            </a:r>
            <a:r>
              <a:rPr lang="en-US" sz="1600" dirty="0"/>
              <a:t>false), </a:t>
            </a:r>
            <a:r>
              <a:rPr lang="uk-UA" sz="1600" dirty="0"/>
              <a:t>отже це логічний формат (</a:t>
            </a:r>
            <a:r>
              <a:rPr lang="en-US" sz="1600" dirty="0"/>
              <a:t>Boolean).</a:t>
            </a:r>
            <a:endParaRPr lang="uk-UA" sz="16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600" dirty="0"/>
              <a:t>address – </a:t>
            </a:r>
            <a:r>
              <a:rPr lang="uk-UA" sz="1600" dirty="0"/>
              <a:t>адреса співробітника. Може складатися з кількох частин: вулиця, місто, країна, індекс тощо. Таке поле краще представляти як об'єкта (</a:t>
            </a:r>
            <a:r>
              <a:rPr lang="en-US" sz="1600" dirty="0"/>
              <a:t>Object </a:t>
            </a:r>
            <a:r>
              <a:rPr lang="uk-UA" sz="1600" dirty="0"/>
              <a:t>з парами «ключ-</a:t>
            </a:r>
            <a:r>
              <a:rPr lang="uk-UA" sz="1600" dirty="0" err="1"/>
              <a:t>значение</a:t>
            </a:r>
            <a:r>
              <a:rPr lang="uk-UA" sz="1600" dirty="0"/>
              <a:t>»).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600" dirty="0"/>
              <a:t>referred-by – </a:t>
            </a:r>
            <a:r>
              <a:rPr lang="uk-UA" sz="1600" dirty="0"/>
              <a:t>ідентифікатор співробітника, який порекомендував цю людину на посаду в організацію. Якщо співробітник прийшов за рекомендацією, атрибут має значення. У разі поле залишається порожнім, тобто </a:t>
            </a:r>
            <a:r>
              <a:rPr lang="en-US" sz="1600" dirty="0"/>
              <a:t>null.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95682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0387F3-7953-4FCB-A8CD-9FB8C1CA4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27" y="311727"/>
            <a:ext cx="11076709" cy="625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0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E656EE-FEC0-41D1-8021-202F0E5B6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279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Відкриття .</a:t>
            </a:r>
            <a:r>
              <a:rPr lang="en-US" dirty="0"/>
              <a:t>csv</a:t>
            </a:r>
            <a:r>
              <a:rPr lang="uk-UA" dirty="0"/>
              <a:t> файлів в </a:t>
            </a:r>
            <a:r>
              <a:rPr lang="en-US" dirty="0"/>
              <a:t>Google </a:t>
            </a:r>
            <a:r>
              <a:rPr lang="en-US" dirty="0" err="1"/>
              <a:t>Colab</a:t>
            </a:r>
            <a:endParaRPr lang="uk-UA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1C3E90BF-FD43-4F28-8056-FBF2AE6BFF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818" y="1185997"/>
            <a:ext cx="9632373" cy="206635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0FE19BA-FDC0-48CE-B3C4-97AE8C69A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223" y="3360784"/>
            <a:ext cx="7753546" cy="338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91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1D1F764D-5EB0-457F-B09B-A5A4E033BD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690" y="155864"/>
            <a:ext cx="11783291" cy="62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19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4D09D-8C17-42D9-B97F-3BF6C3EDD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/>
              <a:t>Після завантаження файл</a:t>
            </a:r>
            <a:r>
              <a:rPr lang="en-US" sz="3200" dirty="0"/>
              <a:t> parsing.csv </a:t>
            </a:r>
            <a:r>
              <a:rPr lang="uk-UA" sz="3200" dirty="0"/>
              <a:t>перебуває у сесійному сховищі в папці під назвою /</a:t>
            </a:r>
            <a:r>
              <a:rPr lang="en-US" sz="3200" dirty="0"/>
              <a:t>content/.</a:t>
            </a:r>
            <a:endParaRPr lang="uk-UA" sz="3200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3EFB2B93-D072-48DA-83EA-7B9AF43889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291" y="1859973"/>
            <a:ext cx="11388435" cy="463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98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7B60E-09B5-4F2C-86E0-868413782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7263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Читання зі змінної </a:t>
            </a:r>
            <a:r>
              <a:rPr lang="en-US" dirty="0"/>
              <a:t>uploaded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973D2A4-E5E3-48DA-A1AB-1BD1B6EEA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4791"/>
            <a:ext cx="10976264" cy="556808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dirty="0"/>
              <a:t>У словнику </a:t>
            </a:r>
            <a:r>
              <a:rPr lang="en-US" b="1" dirty="0"/>
              <a:t>uploaded</a:t>
            </a:r>
            <a:r>
              <a:rPr lang="en-US" dirty="0"/>
              <a:t> </a:t>
            </a:r>
            <a:r>
              <a:rPr lang="uk-UA" dirty="0"/>
              <a:t>файл міститься у форматі </a:t>
            </a:r>
            <a:r>
              <a:rPr lang="en-US" b="1" dirty="0"/>
              <a:t>bytes</a:t>
            </a:r>
            <a:r>
              <a:rPr lang="en-US" dirty="0"/>
              <a:t>.</a:t>
            </a:r>
            <a:endParaRPr lang="uk-UA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dirty="0"/>
              <a:t>Основна особливість: інформація в об'єкті </a:t>
            </a:r>
            <a:r>
              <a:rPr lang="en-US" b="1" dirty="0"/>
              <a:t>bytes</a:t>
            </a:r>
            <a:r>
              <a:rPr lang="en-US" dirty="0"/>
              <a:t> </a:t>
            </a:r>
            <a:r>
              <a:rPr lang="uk-UA" dirty="0"/>
              <a:t>є послідовністю байтів </a:t>
            </a:r>
            <a:r>
              <a:rPr lang="uk-UA" b="1" dirty="0"/>
              <a:t>(</a:t>
            </a:r>
            <a:r>
              <a:rPr lang="en-US" b="1" dirty="0"/>
              <a:t>byte string</a:t>
            </a:r>
            <a:r>
              <a:rPr lang="en-US" dirty="0"/>
              <a:t>), </a:t>
            </a:r>
            <a:r>
              <a:rPr lang="uk-UA" dirty="0"/>
              <a:t>тоді як звичайний рядок — це послідовність символів (</a:t>
            </a:r>
            <a:r>
              <a:rPr lang="en-US" b="1" dirty="0"/>
              <a:t>character string</a:t>
            </a:r>
            <a:r>
              <a:rPr lang="en-US" dirty="0"/>
              <a:t>). </a:t>
            </a:r>
            <a:r>
              <a:rPr lang="uk-UA" dirty="0"/>
              <a:t>Комп'ютер розуміє перший тип, ми (люди) другий.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dirty="0"/>
              <a:t>Для того, щоб прочитати інформацію з об'єкта </a:t>
            </a:r>
            <a:r>
              <a:rPr lang="en-US" b="1" dirty="0"/>
              <a:t>bytes</a:t>
            </a:r>
            <a:r>
              <a:rPr lang="en-US" dirty="0"/>
              <a:t>, </a:t>
            </a:r>
            <a:r>
              <a:rPr lang="uk-UA" dirty="0"/>
              <a:t>її потрібно декодувати (</a:t>
            </a:r>
            <a:r>
              <a:rPr lang="en-US" b="1" dirty="0"/>
              <a:t>decode</a:t>
            </a:r>
            <a:r>
              <a:rPr lang="en-US" dirty="0"/>
              <a:t>). </a:t>
            </a:r>
            <a:r>
              <a:rPr lang="uk-UA" dirty="0"/>
              <a:t>Якщо ми </a:t>
            </a:r>
            <a:r>
              <a:rPr lang="uk-UA" dirty="0" err="1"/>
              <a:t>захочемо</a:t>
            </a:r>
            <a:r>
              <a:rPr lang="uk-UA" dirty="0"/>
              <a:t> повернути її назад до об'єкта </a:t>
            </a:r>
            <a:r>
              <a:rPr lang="en-US" b="1" dirty="0"/>
              <a:t>bytes</a:t>
            </a:r>
            <a:r>
              <a:rPr lang="en-US" dirty="0"/>
              <a:t>, </a:t>
            </a:r>
            <a:r>
              <a:rPr lang="uk-UA" dirty="0"/>
              <a:t>відповідно, закодувати (</a:t>
            </a:r>
            <a:r>
              <a:rPr lang="en-US" b="1" dirty="0"/>
              <a:t>encode</a:t>
            </a:r>
            <a:r>
              <a:rPr lang="en-US" dirty="0"/>
              <a:t>).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6DF815-41B8-4528-9F02-2480B4D4D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687" y="4510837"/>
            <a:ext cx="6386113" cy="224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03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6E2BE2-F675-43AE-A146-9FEE775C1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6930"/>
          </a:xfrm>
        </p:spPr>
        <p:txBody>
          <a:bodyPr>
            <a:normAutofit/>
          </a:bodyPr>
          <a:lstStyle/>
          <a:p>
            <a:r>
              <a:rPr lang="ru-RU" sz="1400" dirty="0"/>
              <a:t>Таким чином, </a:t>
            </a:r>
            <a:r>
              <a:rPr lang="ru-RU" sz="1400" dirty="0" err="1"/>
              <a:t>щоб</a:t>
            </a:r>
            <a:r>
              <a:rPr lang="ru-RU" sz="1400" dirty="0"/>
              <a:t> </a:t>
            </a:r>
            <a:r>
              <a:rPr lang="ru-RU" sz="1400" dirty="0" err="1"/>
              <a:t>прочитати</a:t>
            </a:r>
            <a:r>
              <a:rPr lang="ru-RU" sz="1400" dirty="0"/>
              <a:t> </a:t>
            </a:r>
            <a:r>
              <a:rPr lang="ru-RU" sz="1400" dirty="0" err="1"/>
              <a:t>дані</a:t>
            </a:r>
            <a:r>
              <a:rPr lang="ru-RU" sz="1400" dirty="0"/>
              <a:t> </a:t>
            </a:r>
            <a:r>
              <a:rPr lang="ru-RU" sz="1400" dirty="0" err="1"/>
              <a:t>безпосередньо</a:t>
            </a:r>
            <a:r>
              <a:rPr lang="ru-RU" sz="1400" dirty="0"/>
              <a:t> </a:t>
            </a:r>
            <a:r>
              <a:rPr lang="ru-RU" sz="1400" dirty="0" err="1"/>
              <a:t>зі</a:t>
            </a:r>
            <a:r>
              <a:rPr lang="ru-RU" sz="1400" dirty="0"/>
              <a:t> словника </a:t>
            </a:r>
            <a:r>
              <a:rPr lang="ru-RU" sz="1400" dirty="0" err="1"/>
              <a:t>uploaded</a:t>
            </a:r>
            <a:r>
              <a:rPr lang="ru-RU" sz="1400" dirty="0"/>
              <a:t>, </a:t>
            </a:r>
            <a:r>
              <a:rPr lang="ru-RU" sz="1400" dirty="0" err="1"/>
              <a:t>спочатку</a:t>
            </a:r>
            <a:r>
              <a:rPr lang="ru-RU" sz="1400" dirty="0"/>
              <a:t> нам </a:t>
            </a:r>
            <a:r>
              <a:rPr lang="ru-RU" sz="1400" dirty="0" err="1"/>
              <a:t>потрібно</a:t>
            </a:r>
            <a:r>
              <a:rPr lang="ru-RU" sz="1400" dirty="0"/>
              <a:t> </a:t>
            </a:r>
            <a:r>
              <a:rPr lang="ru-RU" sz="1400" dirty="0" err="1"/>
              <a:t>перетворити</a:t>
            </a:r>
            <a:r>
              <a:rPr lang="ru-RU" sz="1400" dirty="0"/>
              <a:t> </a:t>
            </a:r>
            <a:r>
              <a:rPr lang="ru-RU" sz="1400" dirty="0" err="1"/>
              <a:t>ці</a:t>
            </a:r>
            <a:r>
              <a:rPr lang="ru-RU" sz="1400" dirty="0"/>
              <a:t> </a:t>
            </a:r>
            <a:r>
              <a:rPr lang="ru-RU" sz="1400" dirty="0" err="1"/>
              <a:t>дані</a:t>
            </a:r>
            <a:r>
              <a:rPr lang="ru-RU" sz="1400" dirty="0"/>
              <a:t> на </a:t>
            </a:r>
            <a:r>
              <a:rPr lang="ru-RU" sz="1400" dirty="0" err="1"/>
              <a:t>звичайний</a:t>
            </a:r>
            <a:r>
              <a:rPr lang="ru-RU" sz="1400" dirty="0"/>
              <a:t> рядок.</a:t>
            </a:r>
            <a:endParaRPr lang="uk-UA" sz="1400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9AF37A87-730D-4D3D-8975-241CF625F0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164" y="852056"/>
            <a:ext cx="11585863" cy="564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81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D712FB6A-E2E1-47BF-A4A5-6FB794A8D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309" y="561109"/>
            <a:ext cx="10536382" cy="58916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AF4AEA-2083-496B-BA6C-F1FD5E448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809" y="3595255"/>
            <a:ext cx="9185563" cy="302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08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B5220ED-6FC4-4833-ACC2-01420FF01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Читання з файлу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634F590-5F7F-407A-B6C5-03D455AE04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2172" y="1690688"/>
            <a:ext cx="5503719" cy="45694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f2 = open('/content/parsing.csv', ‘r’)</a:t>
            </a:r>
          </a:p>
          <a:p>
            <a:pPr marL="0" indent="0">
              <a:buNone/>
            </a:pPr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, line in enumerate(f2):</a:t>
            </a:r>
          </a:p>
          <a:p>
            <a:pPr marL="0" indent="0">
              <a:buNone/>
            </a:pPr>
            <a:r>
              <a:rPr lang="en-US" dirty="0"/>
              <a:t>   </a:t>
            </a:r>
            <a:r>
              <a:rPr lang="uk-UA" dirty="0"/>
              <a:t>    </a:t>
            </a:r>
            <a:r>
              <a:rPr lang="en-US" dirty="0"/>
              <a:t>print(</a:t>
            </a:r>
            <a:r>
              <a:rPr lang="en-US" dirty="0" err="1"/>
              <a:t>line.strip</a:t>
            </a:r>
            <a:r>
              <a:rPr lang="en-US" dirty="0"/>
              <a:t>())</a:t>
            </a:r>
          </a:p>
          <a:p>
            <a:pPr marL="0" indent="0">
              <a:buNone/>
            </a:pPr>
            <a:r>
              <a:rPr lang="en-US" dirty="0"/>
              <a:t>       if </a:t>
            </a:r>
            <a:r>
              <a:rPr lang="en-US" dirty="0" err="1"/>
              <a:t>i</a:t>
            </a:r>
            <a:r>
              <a:rPr lang="en-US" dirty="0"/>
              <a:t> == 3:</a:t>
            </a:r>
          </a:p>
          <a:p>
            <a:pPr marL="0" indent="0">
              <a:buNone/>
            </a:pPr>
            <a:r>
              <a:rPr lang="en-US" dirty="0"/>
              <a:t>         break</a:t>
            </a:r>
          </a:p>
          <a:p>
            <a:pPr marL="0" indent="0">
              <a:buNone/>
            </a:pPr>
            <a:r>
              <a:rPr lang="en-US" b="1" dirty="0"/>
              <a:t>f2.close()</a:t>
            </a:r>
          </a:p>
          <a:p>
            <a:endParaRPr lang="en-US" dirty="0"/>
          </a:p>
          <a:p>
            <a:endParaRPr lang="uk-UA" dirty="0"/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BEB1BAEE-DE0E-4F7B-ABDA-832AF1444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607628" cy="448627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with open('/content/parsing.csv', 'r') as f3:</a:t>
            </a:r>
          </a:p>
          <a:p>
            <a:pPr marL="0" indent="0">
              <a:buNone/>
            </a:pPr>
            <a:r>
              <a:rPr lang="en-US" dirty="0"/>
              <a:t>     for </a:t>
            </a:r>
            <a:r>
              <a:rPr lang="en-US" dirty="0" err="1"/>
              <a:t>i</a:t>
            </a:r>
            <a:r>
              <a:rPr lang="en-US" dirty="0"/>
              <a:t>, line in enumerate(f3):</a:t>
            </a:r>
          </a:p>
          <a:p>
            <a:pPr marL="0" indent="0">
              <a:buNone/>
            </a:pPr>
            <a:r>
              <a:rPr lang="en-US" dirty="0"/>
              <a:t>   	    print(</a:t>
            </a:r>
            <a:r>
              <a:rPr lang="en-US" dirty="0" err="1"/>
              <a:t>line.strip</a:t>
            </a:r>
            <a:r>
              <a:rPr lang="en-US" dirty="0"/>
              <a:t>())</a:t>
            </a:r>
          </a:p>
          <a:p>
            <a:pPr marL="0" indent="0">
              <a:buNone/>
            </a:pPr>
            <a:r>
              <a:rPr lang="en-US" dirty="0"/>
              <a:t>               if </a:t>
            </a:r>
            <a:r>
              <a:rPr lang="en-US" dirty="0" err="1"/>
              <a:t>i</a:t>
            </a:r>
            <a:r>
              <a:rPr lang="en-US" dirty="0"/>
              <a:t> == 3:</a:t>
            </a:r>
          </a:p>
          <a:p>
            <a:pPr marL="0" indent="0">
              <a:buNone/>
            </a:pPr>
            <a:r>
              <a:rPr lang="en-US" dirty="0"/>
              <a:t>                  break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5439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8DB7DFD-9D0E-4BEB-98BA-BBC905657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7" y="0"/>
            <a:ext cx="120222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7FC3285-829C-496C-9ED3-DC3A6D834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2793"/>
          </a:xfrm>
        </p:spPr>
        <p:txBody>
          <a:bodyPr>
            <a:normAutofit fontScale="90000"/>
          </a:bodyPr>
          <a:lstStyle/>
          <a:p>
            <a:pPr algn="ctr"/>
            <a:br>
              <a:rPr lang="uk-UA" b="1" dirty="0"/>
            </a:br>
            <a:r>
              <a:rPr lang="uk-UA" b="1" dirty="0"/>
              <a:t>Читання через бібліотеку </a:t>
            </a:r>
            <a:r>
              <a:rPr lang="en-US" b="1" dirty="0"/>
              <a:t>Pandas</a:t>
            </a:r>
            <a:br>
              <a:rPr lang="en-US" b="1" dirty="0"/>
            </a:br>
            <a:endParaRPr lang="uk-UA" dirty="0"/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1F29B62A-6947-4161-840E-3DE13F3122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693" y="1007918"/>
            <a:ext cx="10674926" cy="46551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021A0A-7225-4218-8630-3DBE62659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063" y="5065568"/>
            <a:ext cx="7632092" cy="20125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2E80C0-DF0F-4F39-889C-14BE5E4600E3}"/>
              </a:ext>
            </a:extLst>
          </p:cNvPr>
          <p:cNvSpPr txBox="1"/>
          <p:nvPr/>
        </p:nvSpPr>
        <p:spPr>
          <a:xfrm>
            <a:off x="7335982" y="4476111"/>
            <a:ext cx="3751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</a:rPr>
              <a:t>Якщо файл містить кирилицю</a:t>
            </a:r>
          </a:p>
        </p:txBody>
      </p:sp>
    </p:spTree>
    <p:extLst>
      <p:ext uri="{BB962C8B-B14F-4D97-AF65-F5344CB8AC3E}">
        <p14:creationId xmlns:p14="http://schemas.microsoft.com/office/powerpoint/2010/main" val="2235855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8A51A1A-C347-48DB-BAD1-6573E0093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519545"/>
            <a:ext cx="11346873" cy="59436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/>
              <a:t>Цей код прочитає </a:t>
            </a:r>
            <a:r>
              <a:rPr lang="en-US" dirty="0"/>
              <a:t>CSV </a:t>
            </a:r>
            <a:r>
              <a:rPr lang="uk-UA" dirty="0"/>
              <a:t>файл з локального диска і створить фрейм даних </a:t>
            </a:r>
            <a:r>
              <a:rPr lang="en-US" dirty="0"/>
              <a:t>Pandas.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/>
              <a:t>Додаткові опції для функції </a:t>
            </a:r>
            <a:r>
              <a:rPr lang="en-US" dirty="0" err="1"/>
              <a:t>pd.read_csv</a:t>
            </a:r>
            <a:r>
              <a:rPr lang="en-US" dirty="0"/>
              <a:t>():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header</a:t>
            </a:r>
            <a:r>
              <a:rPr lang="en-US" dirty="0"/>
              <a:t>: </a:t>
            </a:r>
            <a:r>
              <a:rPr lang="uk-UA" dirty="0"/>
              <a:t>Якщо цей параметр встановлений на </a:t>
            </a:r>
            <a:r>
              <a:rPr lang="en-US" dirty="0"/>
              <a:t>None, </a:t>
            </a:r>
            <a:r>
              <a:rPr lang="uk-UA" dirty="0"/>
              <a:t>то </a:t>
            </a:r>
            <a:r>
              <a:rPr lang="en-US" dirty="0"/>
              <a:t>Pandas </a:t>
            </a:r>
            <a:r>
              <a:rPr lang="uk-UA" dirty="0"/>
              <a:t>буде автоматично визначати заголовки стовпців.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err="1"/>
              <a:t>index_col</a:t>
            </a:r>
            <a:r>
              <a:rPr lang="en-US" b="1" dirty="0"/>
              <a:t>: </a:t>
            </a:r>
            <a:r>
              <a:rPr lang="uk-UA" dirty="0"/>
              <a:t>Цей параметр визначає, який стовпець буде використовуватися як індекс </a:t>
            </a:r>
            <a:r>
              <a:rPr lang="uk-UA" dirty="0" err="1"/>
              <a:t>фрейма</a:t>
            </a:r>
            <a:r>
              <a:rPr lang="uk-UA" dirty="0"/>
              <a:t> даних.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err="1"/>
              <a:t>skiprows</a:t>
            </a:r>
            <a:r>
              <a:rPr lang="en-US" b="1" dirty="0"/>
              <a:t>: </a:t>
            </a:r>
            <a:r>
              <a:rPr lang="uk-UA" dirty="0"/>
              <a:t>Цей параметр визначає, скільки рядків потрібно пропустити на початку файлу.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delimiter: </a:t>
            </a:r>
            <a:r>
              <a:rPr lang="uk-UA" dirty="0"/>
              <a:t>Цей параметр визначає роздільник, який використовується для розділення даних у файлі.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err="1"/>
              <a:t>quotechar</a:t>
            </a:r>
            <a:r>
              <a:rPr lang="en-US" dirty="0"/>
              <a:t>: </a:t>
            </a:r>
            <a:r>
              <a:rPr lang="uk-UA" dirty="0"/>
              <a:t>Цей параметр визначає символ, який використовується для обтікання текстових даних у файлі.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err="1"/>
              <a:t>na_values</a:t>
            </a:r>
            <a:r>
              <a:rPr lang="en-US" b="1" dirty="0"/>
              <a:t>: </a:t>
            </a:r>
            <a:r>
              <a:rPr lang="uk-UA" dirty="0"/>
              <a:t>Цей параметр визначає значення, які будуть розглядатися як відсутні.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/>
              <a:t>Для отримання додаткової інформації про функцію </a:t>
            </a:r>
            <a:r>
              <a:rPr lang="en-US" dirty="0" err="1"/>
              <a:t>pd.read_csv</a:t>
            </a:r>
            <a:r>
              <a:rPr lang="en-US" dirty="0"/>
              <a:t>() </a:t>
            </a:r>
            <a:r>
              <a:rPr lang="uk-UA" dirty="0"/>
              <a:t>ви можете звернутися до документації </a:t>
            </a:r>
            <a:r>
              <a:rPr lang="en-US" dirty="0"/>
              <a:t>Pandas.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00846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9D1C633E-EB44-4165-BED0-CA036DCED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273" y="473363"/>
            <a:ext cx="11194472" cy="591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84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11E1E8-F76C-40B8-83D1-6C4253802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163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CSV </a:t>
            </a:r>
            <a:r>
              <a:rPr lang="uk-UA" dirty="0"/>
              <a:t>файли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B234F67-C768-4916-AAC7-8507B961E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819" y="1163782"/>
            <a:ext cx="11490036" cy="542174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CSV </a:t>
            </a:r>
            <a:r>
              <a:rPr lang="uk-UA" dirty="0"/>
              <a:t>файли (</a:t>
            </a:r>
            <a:r>
              <a:rPr lang="en-US" dirty="0"/>
              <a:t>Comma-separated values) - </a:t>
            </a:r>
            <a:r>
              <a:rPr lang="uk-UA" dirty="0"/>
              <a:t>це текстові файли, у яких дані розділені комами. Цей формат даних є дуже простим і легко зрозумілим, тому його часто використовують для зберігання та обміну даними.</a:t>
            </a:r>
          </a:p>
          <a:p>
            <a:pPr marL="0" indent="0">
              <a:buNone/>
            </a:pPr>
            <a:r>
              <a:rPr lang="uk-UA" b="1" i="1" dirty="0"/>
              <a:t>Особливості використання </a:t>
            </a:r>
            <a:r>
              <a:rPr lang="en-US" b="1" i="1" dirty="0"/>
              <a:t>CSV </a:t>
            </a:r>
            <a:r>
              <a:rPr lang="uk-UA" b="1" i="1" dirty="0"/>
              <a:t>файлів:</a:t>
            </a:r>
          </a:p>
          <a:p>
            <a:pPr marL="989013"/>
            <a:r>
              <a:rPr lang="en-US" dirty="0"/>
              <a:t>CSV </a:t>
            </a:r>
            <a:r>
              <a:rPr lang="uk-UA" dirty="0"/>
              <a:t>файли є текстовими файлами, тому їх можна легко відкрити та редагувати в будь-якому текстовому редакторі.</a:t>
            </a:r>
          </a:p>
          <a:p>
            <a:pPr marL="989013"/>
            <a:r>
              <a:rPr lang="en-US" dirty="0"/>
              <a:t>CSV </a:t>
            </a:r>
            <a:r>
              <a:rPr lang="uk-UA" dirty="0"/>
              <a:t>файли є універсальними, тому їх можна використовувати з різними програмами та платформами.</a:t>
            </a:r>
          </a:p>
          <a:p>
            <a:pPr marL="989013"/>
            <a:r>
              <a:rPr lang="en-US" dirty="0"/>
              <a:t>CSV </a:t>
            </a:r>
            <a:r>
              <a:rPr lang="uk-UA" dirty="0"/>
              <a:t>файли є компактними, тому їх легко передавати та зберігати.</a:t>
            </a:r>
          </a:p>
          <a:p>
            <a:pPr marL="0" indent="0">
              <a:buNone/>
            </a:pPr>
            <a:r>
              <a:rPr lang="en-US" b="1" i="1" dirty="0"/>
              <a:t>CSV </a:t>
            </a:r>
            <a:r>
              <a:rPr lang="uk-UA" b="1" i="1" dirty="0"/>
              <a:t>файли часто використовують для таких цілей:</a:t>
            </a:r>
          </a:p>
          <a:p>
            <a:pPr marL="989013">
              <a:tabLst>
                <a:tab pos="989013" algn="l"/>
              </a:tabLst>
            </a:pPr>
            <a:r>
              <a:rPr lang="uk-UA" dirty="0"/>
              <a:t>Експорт та імпорт даних між різними програмами. Наприклад, можна експортувати контакти з електронної пошти в </a:t>
            </a:r>
            <a:r>
              <a:rPr lang="en-US" dirty="0"/>
              <a:t>CSV </a:t>
            </a:r>
            <a:r>
              <a:rPr lang="uk-UA" dirty="0"/>
              <a:t>файл, а потім імпортувати їх у програму для управління контактами.</a:t>
            </a:r>
          </a:p>
          <a:p>
            <a:pPr marL="989013">
              <a:tabLst>
                <a:tab pos="989013" algn="l"/>
              </a:tabLst>
            </a:pPr>
            <a:r>
              <a:rPr lang="uk-UA" dirty="0"/>
              <a:t>Зберігання даних у таблицях. </a:t>
            </a:r>
            <a:r>
              <a:rPr lang="en-US" dirty="0"/>
              <a:t>CSV </a:t>
            </a:r>
            <a:r>
              <a:rPr lang="uk-UA" dirty="0"/>
              <a:t>файли можна використовувати для зберігання даних у вигляді таблиць, таких як таблиці продуктів, таблиці клієнтів тощо.</a:t>
            </a:r>
          </a:p>
          <a:p>
            <a:pPr marL="989013"/>
            <a:r>
              <a:rPr lang="uk-UA" dirty="0"/>
              <a:t>Аналіз даних. </a:t>
            </a:r>
            <a:r>
              <a:rPr lang="en-US" dirty="0"/>
              <a:t>CSV </a:t>
            </a:r>
            <a:r>
              <a:rPr lang="uk-UA" dirty="0"/>
              <a:t>файли можна використовувати для аналізу даних за допомогою програм для статистичного аналізу.</a:t>
            </a:r>
          </a:p>
          <a:p>
            <a:pPr marL="0" indent="0">
              <a:buNone/>
            </a:pPr>
            <a:r>
              <a:rPr lang="uk-UA" b="1" i="1" dirty="0"/>
              <a:t>Обмеження використання </a:t>
            </a:r>
            <a:r>
              <a:rPr lang="en-US" b="1" i="1" dirty="0"/>
              <a:t>CSV </a:t>
            </a:r>
            <a:r>
              <a:rPr lang="uk-UA" b="1" i="1" dirty="0"/>
              <a:t>файлів:</a:t>
            </a:r>
          </a:p>
          <a:p>
            <a:pPr marL="989013"/>
            <a:r>
              <a:rPr lang="en-US" dirty="0"/>
              <a:t>CSV </a:t>
            </a:r>
            <a:r>
              <a:rPr lang="uk-UA" dirty="0"/>
              <a:t>файли не підтримують типи даних, такі як числа з плаваючою комою, дати та час. Для зберігання таких даних потрібно використовувати інший формат даних.</a:t>
            </a:r>
          </a:p>
          <a:p>
            <a:pPr marL="989013"/>
            <a:r>
              <a:rPr lang="en-US" dirty="0"/>
              <a:t>CSV </a:t>
            </a:r>
            <a:r>
              <a:rPr lang="uk-UA" dirty="0"/>
              <a:t>файли можуть бути складними для читання, якщо вони містять багато даних. Для спрощення читання </a:t>
            </a:r>
            <a:r>
              <a:rPr lang="en-US" dirty="0"/>
              <a:t>CSV </a:t>
            </a:r>
            <a:r>
              <a:rPr lang="uk-UA" dirty="0"/>
              <a:t>файлів можна використовувати заголовки стовпців.</a:t>
            </a:r>
          </a:p>
          <a:p>
            <a:pPr marL="989013"/>
            <a:r>
              <a:rPr lang="uk-UA" dirty="0"/>
              <a:t>Загалом, </a:t>
            </a:r>
            <a:r>
              <a:rPr lang="en-US" dirty="0"/>
              <a:t>CSV </a:t>
            </a:r>
            <a:r>
              <a:rPr lang="uk-UA" dirty="0"/>
              <a:t>файли є ефективним способом зберігання та обміну даними. Вони є простими у використанні та універсальними, що робить їх популярним вибором для багатьох завдань.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73605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C6FB2F7-8D4E-456E-87A9-231A5919B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2509"/>
            <a:ext cx="10515600" cy="623454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b="1" i="1" dirty="0"/>
              <a:t>Назва </a:t>
            </a:r>
            <a:r>
              <a:rPr lang="uk-UA" b="1" i="1" dirty="0" err="1"/>
              <a:t>товару,Ціна,Кількість</a:t>
            </a:r>
            <a:endParaRPr lang="uk-UA" b="1" i="1" dirty="0"/>
          </a:p>
          <a:p>
            <a:pPr marL="0" indent="0">
              <a:buNone/>
            </a:pPr>
            <a:r>
              <a:rPr lang="uk-UA" b="1" dirty="0"/>
              <a:t>Телефон,1000 грн,10</a:t>
            </a:r>
          </a:p>
          <a:p>
            <a:pPr marL="0" indent="0">
              <a:buNone/>
            </a:pPr>
            <a:r>
              <a:rPr lang="uk-UA" b="1" dirty="0"/>
              <a:t>Ноутбук,2000 грн,5</a:t>
            </a:r>
          </a:p>
          <a:p>
            <a:pPr marL="0" indent="0">
              <a:buNone/>
            </a:pPr>
            <a:r>
              <a:rPr lang="uk-UA" b="1" dirty="0"/>
              <a:t>Телевізор,3000 грн,2</a:t>
            </a:r>
          </a:p>
          <a:p>
            <a:pPr marL="0" indent="0">
              <a:buNone/>
            </a:pPr>
            <a:r>
              <a:rPr lang="uk-UA" dirty="0"/>
              <a:t>Файл містить  три рядки, кожний з яких представляє один продукт. Перший стовпець містить назву товару, другий стовпець містить ціну, а третій стовпець містить кількість.</a:t>
            </a:r>
          </a:p>
          <a:p>
            <a:pPr marL="0" indent="0">
              <a:buNone/>
            </a:pPr>
            <a:r>
              <a:rPr lang="en-US" dirty="0"/>
              <a:t>csv</a:t>
            </a:r>
          </a:p>
          <a:p>
            <a:pPr marL="0" indent="0">
              <a:buNone/>
            </a:pPr>
            <a:r>
              <a:rPr lang="uk-UA" b="1" i="1" dirty="0" err="1"/>
              <a:t>Ім'я,По-батькові,Прізвище,Телефон</a:t>
            </a:r>
            <a:r>
              <a:rPr lang="uk-UA" b="1" i="1" dirty="0"/>
              <a:t>,</a:t>
            </a:r>
            <a:r>
              <a:rPr lang="en-US" b="1" i="1" dirty="0"/>
              <a:t>Email</a:t>
            </a:r>
          </a:p>
          <a:p>
            <a:pPr marL="0" indent="0">
              <a:buNone/>
            </a:pPr>
            <a:r>
              <a:rPr lang="uk-UA" b="1" dirty="0"/>
              <a:t>Іван,Петрович,Іванов,+380991234567,</a:t>
            </a:r>
            <a:r>
              <a:rPr lang="en-US" b="1" dirty="0"/>
              <a:t>ivanov@example.com</a:t>
            </a:r>
          </a:p>
          <a:p>
            <a:pPr marL="0" indent="0">
              <a:buNone/>
            </a:pPr>
            <a:r>
              <a:rPr lang="uk-UA" b="1" dirty="0"/>
              <a:t>Марія,Олександрівна,Петрова,+380997654321,</a:t>
            </a:r>
            <a:r>
              <a:rPr lang="en-US" b="1" dirty="0"/>
              <a:t>petrova@example.com</a:t>
            </a:r>
            <a:endParaRPr lang="uk-UA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uk-UA" dirty="0"/>
              <a:t>Цей файл містить три рядки, кожний з яких представляє одного клієнта. Перший стовпець містить ім'я, другий стовпець містить по-батькові, третій стовпець містить прізвище, четвертий стовпець містить номер телефону, а п'ятий стовпець містить адресу електронної пошти.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en-US" dirty="0"/>
              <a:t>CSV </a:t>
            </a:r>
            <a:r>
              <a:rPr lang="uk-UA" dirty="0"/>
              <a:t>файли можна створювати за допомогою різних програм, таких як текстові редактори, електронні таблиці та програми для обробки даних.</a:t>
            </a:r>
          </a:p>
          <a:p>
            <a:pPr marL="0" indent="0">
              <a:buNone/>
            </a:pPr>
            <a:r>
              <a:rPr lang="uk-UA" dirty="0"/>
              <a:t>Ось деякі інструменти, які можна використовувати для створення та редагування </a:t>
            </a:r>
            <a:r>
              <a:rPr lang="en-US" dirty="0"/>
              <a:t>CSV </a:t>
            </a:r>
            <a:r>
              <a:rPr lang="uk-UA" dirty="0"/>
              <a:t>файлів:</a:t>
            </a:r>
          </a:p>
          <a:p>
            <a:r>
              <a:rPr lang="uk-UA" dirty="0"/>
              <a:t>Текстові редактори, такі як </a:t>
            </a:r>
            <a:r>
              <a:rPr lang="en-US" dirty="0"/>
              <a:t>Notepad, Sublime Text </a:t>
            </a:r>
            <a:r>
              <a:rPr lang="uk-UA" dirty="0"/>
              <a:t>або </a:t>
            </a:r>
            <a:r>
              <a:rPr lang="en-US" dirty="0"/>
              <a:t>Visual Studio Code.</a:t>
            </a:r>
          </a:p>
          <a:p>
            <a:r>
              <a:rPr lang="uk-UA" dirty="0"/>
              <a:t>Електронні таблиці, такі як </a:t>
            </a:r>
            <a:r>
              <a:rPr lang="en-US" dirty="0"/>
              <a:t>Excel, Google Sheets </a:t>
            </a:r>
            <a:r>
              <a:rPr lang="uk-UA" dirty="0"/>
              <a:t>або </a:t>
            </a:r>
            <a:r>
              <a:rPr lang="en-US" dirty="0"/>
              <a:t>LibreOffice Calc.</a:t>
            </a:r>
          </a:p>
          <a:p>
            <a:r>
              <a:rPr lang="uk-UA" dirty="0"/>
              <a:t>Програми та мови програмування для обробки даних, такі як </a:t>
            </a:r>
            <a:r>
              <a:rPr lang="en-US" dirty="0"/>
              <a:t>Python,</a:t>
            </a:r>
            <a:r>
              <a:rPr lang="uk-UA" dirty="0"/>
              <a:t> </a:t>
            </a:r>
            <a:r>
              <a:rPr lang="en-US" dirty="0"/>
              <a:t>Java</a:t>
            </a:r>
            <a:r>
              <a:rPr lang="uk-UA" dirty="0"/>
              <a:t>, </a:t>
            </a:r>
            <a:r>
              <a:rPr lang="en-US" dirty="0"/>
              <a:t>JavaScript</a:t>
            </a:r>
            <a:r>
              <a:rPr lang="uk-UA" dirty="0"/>
              <a:t>, РНР, </a:t>
            </a:r>
            <a:r>
              <a:rPr lang="en-US" dirty="0"/>
              <a:t>SPSS, SAS </a:t>
            </a:r>
            <a:r>
              <a:rPr lang="uk-UA" dirty="0"/>
              <a:t>або </a:t>
            </a:r>
            <a:r>
              <a:rPr lang="en-US" dirty="0"/>
              <a:t>R.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10553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576A4F16-C604-46AF-9FB4-52E93A6F59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9584" y="2418174"/>
            <a:ext cx="5398707" cy="2855790"/>
          </a:xfrm>
          <a:prstGeom prst="rect">
            <a:avLst/>
          </a:prstGeom>
        </p:spPr>
      </p:pic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9E9108A-BD87-442C-BE51-9C3453D35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35199"/>
            <a:ext cx="5181600" cy="3941763"/>
          </a:xfrm>
        </p:spPr>
        <p:txBody>
          <a:bodyPr/>
          <a:lstStyle/>
          <a:p>
            <a:endParaRPr lang="uk-UA" dirty="0"/>
          </a:p>
          <a:p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71AA07-4AA2-4496-A8F5-EAA66CB2B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781" y="1725682"/>
            <a:ext cx="4012019" cy="21203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90C0A68-C107-4C1A-9C15-535E97318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6108" y="4100946"/>
            <a:ext cx="5503815" cy="258553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B0A4DB8-4278-439B-B349-71DBBC59C9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185" y="530938"/>
            <a:ext cx="945724" cy="121555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6BAA894-5A25-4CE5-8452-266EDFA9AA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550050"/>
            <a:ext cx="1036410" cy="11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36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F66CD13-60AD-4DB1-8EB0-30BA6A53D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176"/>
            <a:ext cx="10515600" cy="78135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JSON</a:t>
            </a:r>
            <a:r>
              <a:rPr lang="uk-UA" dirty="0"/>
              <a:t> файли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5D8508E-0B5D-4752-9D99-9E84D6BE3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8731827" cy="49577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uk-UA" b="1" dirty="0"/>
              <a:t>	</a:t>
            </a:r>
            <a:r>
              <a:rPr lang="en-US" b="1" dirty="0"/>
              <a:t>JSON </a:t>
            </a:r>
            <a:r>
              <a:rPr lang="en-US" dirty="0"/>
              <a:t>(JavaScript Object Notation) – </a:t>
            </a:r>
            <a:r>
              <a:rPr lang="uk-UA" dirty="0"/>
              <a:t>це текстовий формат, призначений для зберігання структурованих даних. Він був створений американським програмістом </a:t>
            </a:r>
            <a:r>
              <a:rPr lang="uk-UA" b="1" i="1" dirty="0"/>
              <a:t>Дугласом </a:t>
            </a:r>
            <a:r>
              <a:rPr lang="uk-UA" b="1" i="1" dirty="0" err="1"/>
              <a:t>Крокфордом</a:t>
            </a:r>
            <a:r>
              <a:rPr lang="uk-UA" b="1" i="1" dirty="0"/>
              <a:t> </a:t>
            </a:r>
            <a:r>
              <a:rPr lang="uk-UA" dirty="0"/>
              <a:t>на базі </a:t>
            </a:r>
            <a:r>
              <a:rPr lang="en-US" dirty="0"/>
              <a:t>JavaScript, </a:t>
            </a:r>
            <a:r>
              <a:rPr lang="uk-UA" dirty="0"/>
              <a:t>але при цьому не прив'язаний до нього і є незалежним. </a:t>
            </a:r>
            <a:r>
              <a:rPr lang="en-US" dirty="0"/>
              <a:t>JSON </a:t>
            </a:r>
            <a:r>
              <a:rPr lang="uk-UA" dirty="0"/>
              <a:t>легко поєднується з будь-яким сучасним середовищем програмування, зокрема, код для введення та обробки даних у цьому форматі присутній у мовах </a:t>
            </a:r>
            <a:r>
              <a:rPr lang="en-US" dirty="0"/>
              <a:t>PHP, Python, Java</a:t>
            </a:r>
            <a:r>
              <a:rPr lang="uk-UA" dirty="0"/>
              <a:t>, </a:t>
            </a:r>
            <a:r>
              <a:rPr lang="en-US" dirty="0"/>
              <a:t>Ruby</a:t>
            </a:r>
            <a:r>
              <a:rPr lang="uk-UA" dirty="0"/>
              <a:t>,</a:t>
            </a:r>
            <a:r>
              <a:rPr lang="en-US" dirty="0"/>
              <a:t> C, C++, C#, JavaScript, Perl</a:t>
            </a:r>
            <a:r>
              <a:rPr lang="uk-UA" dirty="0"/>
              <a:t> та інші.</a:t>
            </a:r>
            <a:endParaRPr lang="en-US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uk-UA" dirty="0"/>
              <a:t>	Файли </a:t>
            </a:r>
            <a:r>
              <a:rPr lang="en-US" dirty="0"/>
              <a:t>JSON </a:t>
            </a:r>
            <a:r>
              <a:rPr lang="uk-UA" dirty="0"/>
              <a:t>мають однойменне розширення .</a:t>
            </a:r>
            <a:r>
              <a:rPr lang="en-US" dirty="0"/>
              <a:t>json, </a:t>
            </a:r>
            <a:r>
              <a:rPr lang="uk-UA" dirty="0"/>
              <a:t>також цей формат може бути представлений в інших типах файлів (наприклад, .</a:t>
            </a:r>
            <a:r>
              <a:rPr lang="en-US" dirty="0"/>
              <a:t>html), </a:t>
            </a:r>
            <a:r>
              <a:rPr lang="uk-UA" dirty="0"/>
              <a:t>відображаючись у вигляді рядка </a:t>
            </a:r>
            <a:r>
              <a:rPr lang="en-US" dirty="0"/>
              <a:t>JSON </a:t>
            </a:r>
            <a:r>
              <a:rPr lang="uk-UA" dirty="0"/>
              <a:t>або об'єкта. Важливою особливістю стандарту є те, що рядок </a:t>
            </a:r>
            <a:r>
              <a:rPr lang="en-US" dirty="0"/>
              <a:t>JSON </a:t>
            </a:r>
            <a:r>
              <a:rPr lang="uk-UA" dirty="0"/>
              <a:t>виглядає як звичайний текст, який легко </a:t>
            </a:r>
            <a:r>
              <a:rPr lang="uk-UA" dirty="0" err="1"/>
              <a:t>читається</a:t>
            </a:r>
            <a:r>
              <a:rPr lang="uk-UA" dirty="0"/>
              <a:t> людиною – як і у випадку з будь-якими іншими текстовими форматами.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dirty="0"/>
              <a:t>Ці властивості роблять </a:t>
            </a:r>
            <a:r>
              <a:rPr lang="en-US" dirty="0"/>
              <a:t>JSON </a:t>
            </a:r>
            <a:r>
              <a:rPr lang="uk-UA" dirty="0"/>
              <a:t>ідеальною мовою для обміну даними.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endParaRPr lang="uk-UA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15E2EF-C30D-44E2-A945-5B1022DB4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9409" y="2169950"/>
            <a:ext cx="2057578" cy="280440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DC0AE6-5486-47A9-88F9-1810950B8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518" y="216176"/>
            <a:ext cx="2034716" cy="9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44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8A9695-4438-42A3-8796-15D209734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5636"/>
            <a:ext cx="10515600" cy="576132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/>
              <a:t>JSON </a:t>
            </a:r>
            <a:r>
              <a:rPr lang="uk-UA" b="1" dirty="0"/>
              <a:t>базується на двох структурах даних: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uk-UA" b="1" dirty="0"/>
              <a:t>Колекція пар ключ/значення. </a:t>
            </a:r>
            <a:r>
              <a:rPr lang="uk-UA" dirty="0"/>
              <a:t>У різних мовах ця концепція реалізована як об'єкт, запис, структура, словник, хеш, іменований список або асоціативний масив. (</a:t>
            </a:r>
            <a:r>
              <a:rPr lang="ru-RU" dirty="0"/>
              <a:t>Пара "ключ-</a:t>
            </a:r>
            <a:r>
              <a:rPr lang="ru-RU" dirty="0" err="1"/>
              <a:t>значення</a:t>
            </a:r>
            <a:r>
              <a:rPr lang="ru-RU" dirty="0"/>
              <a:t>" ("</a:t>
            </a:r>
            <a:r>
              <a:rPr lang="ru-RU" dirty="0" err="1"/>
              <a:t>key</a:t>
            </a:r>
            <a:r>
              <a:rPr lang="ru-RU" dirty="0"/>
              <a:t>" : "</a:t>
            </a:r>
            <a:r>
              <a:rPr lang="ru-RU" dirty="0" err="1"/>
              <a:t>value</a:t>
            </a:r>
            <a:r>
              <a:rPr lang="ru-RU" dirty="0"/>
              <a:t>"),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ключі</a:t>
            </a:r>
            <a:r>
              <a:rPr lang="ru-RU" dirty="0"/>
              <a:t> є рядками, а </a:t>
            </a:r>
            <a:r>
              <a:rPr lang="ru-RU" dirty="0" err="1"/>
              <a:t>значення</a:t>
            </a:r>
            <a:r>
              <a:rPr lang="ru-RU" dirty="0"/>
              <a:t> - </a:t>
            </a:r>
            <a:r>
              <a:rPr lang="ru-RU" dirty="0" err="1"/>
              <a:t>допустимим</a:t>
            </a:r>
            <a:r>
              <a:rPr lang="ru-RU" dirty="0"/>
              <a:t> типом </a:t>
            </a:r>
            <a:r>
              <a:rPr lang="ru-RU" dirty="0" err="1"/>
              <a:t>даних</a:t>
            </a:r>
            <a:r>
              <a:rPr lang="ru-RU" dirty="0"/>
              <a:t> JSON.)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uk-UA" b="1" dirty="0"/>
              <a:t>Упорядкований список значень. </a:t>
            </a:r>
            <a:r>
              <a:rPr lang="uk-UA" dirty="0"/>
              <a:t>У більшості мов це реалізовано як масив, вектор, список або послідовність.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dirty="0"/>
              <a:t>	Це </a:t>
            </a:r>
            <a:r>
              <a:rPr lang="uk-UA" dirty="0" err="1"/>
              <a:t>универсальні</a:t>
            </a:r>
            <a:r>
              <a:rPr lang="uk-UA" dirty="0"/>
              <a:t> структури даних. У тому чи іншому вигляді їх підтримують майже усі сучасні мови програмування. Є сенс будувати формат даних, що є незалежним від мови програмування, саме на цих структурах.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49410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E97A93B-DF8B-4E65-A02E-E3758ABDB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118" y="540327"/>
            <a:ext cx="11544300" cy="621376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 err="1"/>
              <a:t>Ключі</a:t>
            </a:r>
            <a:r>
              <a:rPr lang="ru-RU" dirty="0"/>
              <a:t> та </a:t>
            </a:r>
            <a:r>
              <a:rPr lang="ru-RU" dirty="0" err="1"/>
              <a:t>значення</a:t>
            </a:r>
            <a:r>
              <a:rPr lang="ru-RU" dirty="0"/>
              <a:t> JSON у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мовах</a:t>
            </a:r>
            <a:r>
              <a:rPr lang="ru-RU" dirty="0"/>
              <a:t> </a:t>
            </a:r>
            <a:r>
              <a:rPr lang="ru-RU" dirty="0" err="1"/>
              <a:t>програмування</a:t>
            </a:r>
            <a:r>
              <a:rPr lang="ru-RU" dirty="0"/>
              <a:t> </a:t>
            </a:r>
            <a:r>
              <a:rPr lang="ru-RU" dirty="0" err="1"/>
              <a:t>називаються</a:t>
            </a:r>
            <a:r>
              <a:rPr lang="ru-RU" dirty="0"/>
              <a:t> </a:t>
            </a:r>
            <a:r>
              <a:rPr lang="ru-RU" dirty="0" err="1"/>
              <a:t>по-різному</a:t>
            </a:r>
            <a:r>
              <a:rPr lang="ru-RU" dirty="0"/>
              <a:t>: структура, </a:t>
            </a:r>
            <a:r>
              <a:rPr lang="ru-RU" dirty="0" err="1"/>
              <a:t>запис</a:t>
            </a:r>
            <a:r>
              <a:rPr lang="ru-RU" dirty="0"/>
              <a:t>, словник, </a:t>
            </a:r>
            <a:r>
              <a:rPr lang="ru-RU" dirty="0" err="1"/>
              <a:t>асоціативний</a:t>
            </a:r>
            <a:r>
              <a:rPr lang="ru-RU" dirty="0"/>
              <a:t> </a:t>
            </a:r>
            <a:r>
              <a:rPr lang="ru-RU" dirty="0" err="1"/>
              <a:t>масив</a:t>
            </a:r>
            <a:r>
              <a:rPr lang="ru-RU" dirty="0"/>
              <a:t>, </a:t>
            </a:r>
            <a:r>
              <a:rPr lang="ru-RU" dirty="0" err="1"/>
              <a:t>послідовність</a:t>
            </a:r>
            <a:r>
              <a:rPr lang="ru-RU" dirty="0"/>
              <a:t>, вектор, список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універсальність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легко </a:t>
            </a:r>
            <a:r>
              <a:rPr lang="ru-RU" dirty="0" err="1"/>
              <a:t>обмінюватись</a:t>
            </a:r>
            <a:r>
              <a:rPr lang="ru-RU" dirty="0"/>
              <a:t> </a:t>
            </a:r>
            <a:r>
              <a:rPr lang="ru-RU" dirty="0" err="1"/>
              <a:t>даними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програмними</a:t>
            </a:r>
            <a:r>
              <a:rPr lang="ru-RU" dirty="0"/>
              <a:t> </a:t>
            </a:r>
            <a:r>
              <a:rPr lang="ru-RU" dirty="0" err="1"/>
              <a:t>середовищами</a:t>
            </a:r>
            <a:r>
              <a:rPr lang="ru-RU" dirty="0"/>
              <a:t> через JSON.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600" b="1" i="1" dirty="0" err="1"/>
              <a:t>Об'єкт</a:t>
            </a:r>
            <a:r>
              <a:rPr lang="ru-RU" sz="3600" b="1" i="1" dirty="0"/>
              <a:t> - </a:t>
            </a:r>
            <a:r>
              <a:rPr lang="ru-RU" sz="3600" b="1" i="1" dirty="0" err="1"/>
              <a:t>це</a:t>
            </a:r>
            <a:r>
              <a:rPr lang="ru-RU" sz="3600" b="1" i="1" dirty="0"/>
              <a:t> </a:t>
            </a:r>
            <a:r>
              <a:rPr lang="ru-RU" sz="3600" b="1" i="1" dirty="0" err="1"/>
              <a:t>невпорядкований</a:t>
            </a:r>
            <a:r>
              <a:rPr lang="ru-RU" sz="3600" b="1" i="1" dirty="0"/>
              <a:t> </a:t>
            </a:r>
            <a:r>
              <a:rPr lang="ru-RU" sz="3600" b="1" i="1" dirty="0" err="1"/>
              <a:t>набір</a:t>
            </a:r>
            <a:r>
              <a:rPr lang="ru-RU" sz="3600" b="1" i="1" dirty="0"/>
              <a:t> пар ключ/</a:t>
            </a:r>
            <a:r>
              <a:rPr lang="ru-RU" sz="3600" b="1" i="1" dirty="0" err="1"/>
              <a:t>значення</a:t>
            </a:r>
            <a:r>
              <a:rPr lang="ru-RU" sz="3600" b="1" i="1" dirty="0"/>
              <a:t>. </a:t>
            </a:r>
            <a:r>
              <a:rPr lang="ru-RU" sz="3600" b="1" i="1" dirty="0" err="1"/>
              <a:t>Об'єкт</a:t>
            </a:r>
            <a:r>
              <a:rPr lang="ru-RU" sz="3600" b="1" i="1" dirty="0"/>
              <a:t> починается з {</a:t>
            </a:r>
            <a:r>
              <a:rPr lang="ru-RU" sz="3600" b="1" i="1" dirty="0" err="1"/>
              <a:t>відкриваючої</a:t>
            </a:r>
            <a:r>
              <a:rPr lang="ru-RU" sz="3600" b="1" i="1" dirty="0"/>
              <a:t> </a:t>
            </a:r>
            <a:r>
              <a:rPr lang="ru-RU" sz="3600" b="1" i="1" dirty="0" err="1"/>
              <a:t>фигурної</a:t>
            </a:r>
            <a:r>
              <a:rPr lang="ru-RU" sz="3600" b="1" i="1" dirty="0"/>
              <a:t> дужки і </a:t>
            </a:r>
            <a:r>
              <a:rPr lang="ru-RU" sz="3600" b="1" i="1" dirty="0" err="1"/>
              <a:t>закінчується</a:t>
            </a:r>
            <a:r>
              <a:rPr lang="ru-RU" sz="3600" b="1" i="1" dirty="0"/>
              <a:t> }</a:t>
            </a:r>
            <a:r>
              <a:rPr lang="ru-RU" sz="3600" b="1" i="1" dirty="0" err="1"/>
              <a:t>закриваючою</a:t>
            </a:r>
            <a:r>
              <a:rPr lang="ru-RU" sz="3600" b="1" i="1" dirty="0"/>
              <a:t> фигурною дужкою. </a:t>
            </a:r>
            <a:r>
              <a:rPr lang="ru-RU" sz="3600" b="1" i="1" dirty="0" err="1"/>
              <a:t>Кожне</a:t>
            </a:r>
            <a:r>
              <a:rPr lang="ru-RU" sz="3600" b="1" i="1" dirty="0"/>
              <a:t> </a:t>
            </a:r>
            <a:r>
              <a:rPr lang="ru-RU" sz="3600" b="1" i="1" dirty="0" err="1"/>
              <a:t>ім'я</a:t>
            </a:r>
            <a:r>
              <a:rPr lang="ru-RU" sz="3600" b="1" i="1" dirty="0"/>
              <a:t> </a:t>
            </a:r>
            <a:r>
              <a:rPr lang="ru-RU" sz="3600" b="1" i="1" dirty="0" err="1"/>
              <a:t>супроводжують</a:t>
            </a:r>
            <a:r>
              <a:rPr lang="ru-RU" sz="3600" b="1" i="1" dirty="0"/>
              <a:t> :</a:t>
            </a:r>
            <a:r>
              <a:rPr lang="ru-RU" sz="3600" b="1" i="1" dirty="0" err="1"/>
              <a:t>двокрапкою</a:t>
            </a:r>
            <a:r>
              <a:rPr lang="ru-RU" sz="3600" b="1" i="1" dirty="0"/>
              <a:t>, а пари ключ/</a:t>
            </a:r>
            <a:r>
              <a:rPr lang="ru-RU" sz="3600" b="1" i="1" dirty="0" err="1"/>
              <a:t>значення</a:t>
            </a:r>
            <a:r>
              <a:rPr lang="ru-RU" sz="3600" b="1" i="1" dirty="0"/>
              <a:t> </a:t>
            </a:r>
            <a:r>
              <a:rPr lang="ru-RU" sz="3600" b="1" i="1" dirty="0" err="1"/>
              <a:t>відокремлюють</a:t>
            </a:r>
            <a:r>
              <a:rPr lang="ru-RU" sz="3600" b="1" i="1" dirty="0"/>
              <a:t> ,комою.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dirty="0"/>
              <a:t>Об'єкт </a:t>
            </a:r>
            <a:r>
              <a:rPr lang="en-US" dirty="0"/>
              <a:t>JSON </a:t>
            </a:r>
            <a:r>
              <a:rPr lang="uk-UA" dirty="0"/>
              <a:t>полягає у фігурних дужках, усередині яких через кому розміщуються пари «ключ-значення», їх може бути від двох і більше. Як приклади </a:t>
            </a:r>
            <a:r>
              <a:rPr lang="en-US" dirty="0"/>
              <a:t>JSON </a:t>
            </a:r>
            <a:r>
              <a:rPr lang="uk-UA" dirty="0"/>
              <a:t>значень виділяють:</a:t>
            </a:r>
          </a:p>
          <a:p>
            <a:r>
              <a:rPr lang="uk-UA" b="1" dirty="0"/>
              <a:t>Масиви.</a:t>
            </a:r>
            <a:r>
              <a:rPr lang="uk-UA" dirty="0"/>
              <a:t> Структурований набір значень укладений у квадратні дужки. Масив об'єднує кілька об'єктів, які згруповані за загальною ознакою.</a:t>
            </a:r>
          </a:p>
          <a:p>
            <a:r>
              <a:rPr lang="uk-UA" b="1" dirty="0"/>
              <a:t>Об'єкти.</a:t>
            </a:r>
            <a:r>
              <a:rPr lang="uk-UA" dirty="0"/>
              <a:t> Включає основну одиницю формату – пару «ключ-значення». Об'єкт-значення повинен відповідати тому самому правилу, що й об'єкт </a:t>
            </a:r>
            <a:r>
              <a:rPr lang="en-US" dirty="0"/>
              <a:t>JSON.</a:t>
            </a:r>
            <a:br>
              <a:rPr lang="en-US" dirty="0"/>
            </a:br>
            <a:endParaRPr lang="en-US" dirty="0"/>
          </a:p>
          <a:p>
            <a:r>
              <a:rPr lang="uk-UA" b="1" dirty="0"/>
              <a:t>Рядки.</a:t>
            </a:r>
            <a:r>
              <a:rPr lang="uk-UA" dirty="0"/>
              <a:t> Певна послідовність символів, яка розташовується у двох подвійних лапках.</a:t>
            </a:r>
            <a:br>
              <a:rPr lang="uk-UA" dirty="0"/>
            </a:br>
            <a:endParaRPr lang="uk-UA" dirty="0"/>
          </a:p>
          <a:p>
            <a:r>
              <a:rPr lang="uk-UA" b="1" dirty="0"/>
              <a:t>Числа.</a:t>
            </a:r>
            <a:r>
              <a:rPr lang="uk-UA" dirty="0"/>
              <a:t> Може бути як цілим, так і з плаваючою комою.</a:t>
            </a:r>
            <a:br>
              <a:rPr lang="uk-UA" dirty="0"/>
            </a:br>
            <a:endParaRPr lang="uk-UA" dirty="0"/>
          </a:p>
          <a:p>
            <a:r>
              <a:rPr lang="uk-UA" b="1" dirty="0" err="1"/>
              <a:t>Бульовий</a:t>
            </a:r>
            <a:r>
              <a:rPr lang="uk-UA" b="1" dirty="0"/>
              <a:t> тип.</a:t>
            </a:r>
            <a:r>
              <a:rPr lang="uk-UA" dirty="0"/>
              <a:t> Значення </a:t>
            </a:r>
            <a:r>
              <a:rPr lang="en-US" dirty="0"/>
              <a:t>true </a:t>
            </a:r>
            <a:r>
              <a:rPr lang="uk-UA" dirty="0"/>
              <a:t>чи </a:t>
            </a:r>
            <a:r>
              <a:rPr lang="en-US" dirty="0"/>
              <a:t>false.</a:t>
            </a:r>
            <a:br>
              <a:rPr lang="en-US" dirty="0"/>
            </a:br>
            <a:endParaRPr lang="en-US" dirty="0"/>
          </a:p>
          <a:p>
            <a:r>
              <a:rPr lang="uk-UA" b="1" dirty="0"/>
              <a:t>Значення </a:t>
            </a:r>
            <a:r>
              <a:rPr lang="en-US" b="1" dirty="0"/>
              <a:t>null.</a:t>
            </a:r>
            <a:r>
              <a:rPr lang="en-US" dirty="0"/>
              <a:t> </a:t>
            </a:r>
            <a:r>
              <a:rPr lang="uk-UA" dirty="0"/>
              <a:t>Позначає відсутність даних.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577057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3171</TotalTime>
  <Words>1744</Words>
  <Application>Microsoft Office PowerPoint</Application>
  <PresentationFormat>Широкий екран</PresentationFormat>
  <Paragraphs>129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4" baseType="lpstr">
      <vt:lpstr>Arial</vt:lpstr>
      <vt:lpstr>Times New Roman</vt:lpstr>
      <vt:lpstr>Тема Office</vt:lpstr>
      <vt:lpstr>  Робота з файлами в Google Colab </vt:lpstr>
      <vt:lpstr>Презентація PowerPoint</vt:lpstr>
      <vt:lpstr>Презентація PowerPoint</vt:lpstr>
      <vt:lpstr>CSV файли</vt:lpstr>
      <vt:lpstr>Презентація PowerPoint</vt:lpstr>
      <vt:lpstr>Презентація PowerPoint</vt:lpstr>
      <vt:lpstr>JSON файли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Відкриття .csv файлів в Google Colab</vt:lpstr>
      <vt:lpstr>Презентація PowerPoint</vt:lpstr>
      <vt:lpstr>Після завантаження файл parsing.csv перебуває у сесійному сховищі в папці під назвою /content/.</vt:lpstr>
      <vt:lpstr>Читання зі змінної uploaded</vt:lpstr>
      <vt:lpstr>Таким чином, щоб прочитати дані безпосередньо зі словника uploaded, спочатку нам потрібно перетворити ці дані на звичайний рядок.</vt:lpstr>
      <vt:lpstr>Презентація PowerPoint</vt:lpstr>
      <vt:lpstr>Читання з файлу</vt:lpstr>
      <vt:lpstr> Читання через бібліотеку Pandas 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Оксана</dc:creator>
  <cp:lastModifiedBy>Оксана</cp:lastModifiedBy>
  <cp:revision>23</cp:revision>
  <dcterms:created xsi:type="dcterms:W3CDTF">2023-10-30T12:16:18Z</dcterms:created>
  <dcterms:modified xsi:type="dcterms:W3CDTF">2023-11-07T11:59:55Z</dcterms:modified>
</cp:coreProperties>
</file>