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2" r:id="rId4"/>
    <p:sldId id="273" r:id="rId5"/>
    <p:sldId id="275" r:id="rId6"/>
    <p:sldId id="276" r:id="rId7"/>
    <p:sldId id="282" r:id="rId8"/>
    <p:sldId id="277" r:id="rId9"/>
    <p:sldId id="278" r:id="rId10"/>
    <p:sldId id="279" r:id="rId11"/>
    <p:sldId id="280" r:id="rId12"/>
    <p:sldId id="281" r:id="rId13"/>
    <p:sldId id="265"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4.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1-2.jpg"/>
          <p:cNvPicPr>
            <a:picLocks noChangeAspect="1"/>
          </p:cNvPicPr>
          <p:nvPr userDrawn="1"/>
        </p:nvPicPr>
        <p:blipFill>
          <a:blip r:embed="rId3" cstate="print"/>
          <a:stretch>
            <a:fillRect/>
          </a:stretch>
        </p:blipFill>
        <p:spPr>
          <a:xfrm>
            <a:off x="2946" y="0"/>
            <a:ext cx="913810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2-2.jpg"/>
          <p:cNvPicPr>
            <a:picLocks noChangeAspect="1"/>
          </p:cNvPicPr>
          <p:nvPr userDrawn="1"/>
        </p:nvPicPr>
        <p:blipFill>
          <a:blip r:embed="rId2" cstate="print"/>
          <a:stretch>
            <a:fillRect/>
          </a:stretch>
        </p:blipFill>
        <p:spPr>
          <a:xfrm>
            <a:off x="2946" y="0"/>
            <a:ext cx="913810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pic>
        <p:nvPicPr>
          <p:cNvPr id="9" name="Рисунок 8" descr="8.jpg"/>
          <p:cNvPicPr>
            <a:picLocks noChangeAspect="1"/>
          </p:cNvPicPr>
          <p:nvPr userDrawn="1"/>
        </p:nvPicPr>
        <p:blipFill>
          <a:blip r:embed="rId4" cstate="print"/>
          <a:stretch>
            <a:fillRect/>
          </a:stretch>
        </p:blipFill>
        <p:spPr>
          <a:xfrm>
            <a:off x="22151" y="0"/>
            <a:ext cx="9099698"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4A6F43-ECE7-4D06-8ED7-608C4E0DB824}" type="datetimeFigureOut">
              <a:rPr lang="ru-RU" smtClean="0"/>
              <a:pPr/>
              <a:t>08.02.2024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90D6CC-42CD-4AAD-B62B-E256D7FBBB89}" type="slidenum">
              <a:rPr lang="ru-RU" smtClean="0"/>
              <a:pPr/>
              <a:t>‹#›</a:t>
            </a:fld>
            <a:endParaRPr lang="ru-RU"/>
          </a:p>
        </p:txBody>
      </p:sp>
      <p:pic>
        <p:nvPicPr>
          <p:cNvPr id="10" name="Рисунок 9" descr="7.jpg"/>
          <p:cNvPicPr>
            <a:picLocks noChangeAspect="1"/>
          </p:cNvPicPr>
          <p:nvPr userDrawn="1"/>
        </p:nvPicPr>
        <p:blipFill>
          <a:blip r:embed="rId2" cstate="print"/>
          <a:stretch>
            <a:fillRect/>
          </a:stretch>
        </p:blipFill>
        <p:spPr>
          <a:xfrm>
            <a:off x="7364" y="0"/>
            <a:ext cx="912927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6F43-ECE7-4D06-8ED7-608C4E0DB824}" type="datetimeFigureOut">
              <a:rPr lang="ru-RU" smtClean="0"/>
              <a:pPr/>
              <a:t>08.02.2024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0D6CC-42CD-4AAD-B62B-E256D7FBBB89}" type="slidenum">
              <a:rPr lang="ru-RU" smtClean="0"/>
              <a:pPr/>
              <a:t>‹#›</a:t>
            </a:fld>
            <a:endParaRPr lang="ru-RU"/>
          </a:p>
        </p:txBody>
      </p:sp>
      <p:pic>
        <p:nvPicPr>
          <p:cNvPr id="7" name="Рисунок 6" descr="2-3.jpg"/>
          <p:cNvPicPr>
            <a:picLocks noChangeAspect="1"/>
          </p:cNvPicPr>
          <p:nvPr/>
        </p:nvPicPr>
        <p:blipFill>
          <a:blip r:embed="rId13" cstate="print"/>
          <a:stretch>
            <a:fillRect/>
          </a:stretch>
        </p:blipFill>
        <p:spPr>
          <a:xfrm>
            <a:off x="2946" y="0"/>
            <a:ext cx="91381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548680"/>
            <a:ext cx="8352928" cy="3649012"/>
          </a:xfrm>
          <a:prstGeom prst="rect">
            <a:avLst/>
          </a:prstGeom>
        </p:spPr>
        <p:txBody>
          <a:bodyPr wrap="square">
            <a:spAutoFit/>
          </a:bodyPr>
          <a:lstStyle/>
          <a:p>
            <a:pPr algn="ctr">
              <a:lnSpc>
                <a:spcPct val="107000"/>
              </a:lnSpc>
              <a:spcAft>
                <a:spcPts val="0"/>
              </a:spcAft>
            </a:pPr>
            <a:r>
              <a:rPr lang="uk-UA" sz="3200" b="1" dirty="0">
                <a:latin typeface="Times New Roman" panose="02020603050405020304" pitchFamily="18" charset="0"/>
                <a:ea typeface="Times New Roman" panose="02020603050405020304" pitchFamily="18" charset="0"/>
                <a:cs typeface="Times New Roman" panose="02020603050405020304" pitchFamily="18" charset="0"/>
              </a:rPr>
              <a:t>Практичне заняття № 2: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3200" b="1" dirty="0">
                <a:latin typeface="Times New Roman" panose="02020603050405020304" pitchFamily="18" charset="0"/>
                <a:ea typeface="Times New Roman" panose="02020603050405020304" pitchFamily="18" charset="0"/>
                <a:cs typeface="Times New Roman" panose="02020603050405020304" pitchFamily="18" charset="0"/>
              </a:rPr>
              <a:t>Природа феноменів «небезпека» та «безпека»</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Поняття «безпека» і «небезпека».</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Форми прояву та види небезпеки.</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Класифікація національних інтересів.</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Проблема інформаційної безпеки: Кіберзлочинність: феномен і його прояв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61" y="4346699"/>
            <a:ext cx="2733675" cy="204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4114973"/>
          </a:xfrm>
          <a:prstGeom prst="rect">
            <a:avLst/>
          </a:prstGeom>
        </p:spPr>
        <p:txBody>
          <a:bodyPr wrap="square">
            <a:spAutoFit/>
          </a:bodyPr>
          <a:lstStyle/>
          <a:p>
            <a:pPr indent="457200" algn="just">
              <a:spcAft>
                <a:spcPts val="0"/>
              </a:spcAft>
            </a:pPr>
            <a:r>
              <a:rPr lang="uk-UA" sz="2000" b="1" dirty="0">
                <a:latin typeface="Times New Roman" panose="02020603050405020304" pitchFamily="18" charset="0"/>
                <a:ea typeface="Cambria,Bold"/>
                <a:cs typeface="Times New Roman" panose="02020603050405020304" pitchFamily="18" charset="0"/>
              </a:rPr>
              <a:t>Національні інтереси </a:t>
            </a:r>
            <a:r>
              <a:rPr lang="uk-UA" sz="2000" dirty="0">
                <a:latin typeface="Times New Roman" panose="02020603050405020304" pitchFamily="18" charset="0"/>
                <a:ea typeface="Cambria,Bold"/>
                <a:cs typeface="Times New Roman" panose="02020603050405020304" pitchFamily="18" charset="0"/>
              </a:rPr>
              <a:t>є інтегральною інтерпретацією сукупності збалансованих інтересів (потреб) людини (громадянина), суспільства, держави в різних сферах їхньої життєдіяльності, реалізація яких гарантує, наприклад, збереження національних цінностей, державний суверенітет, територіальну цілісність, прогресивний суспільно-політичний і соціально-економічний розвиток.</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Згідно </a:t>
            </a:r>
            <a:r>
              <a:rPr lang="uk-UA" sz="2000" dirty="0">
                <a:latin typeface="Times New Roman" panose="02020603050405020304" pitchFamily="18" charset="0"/>
                <a:ea typeface="Calibri" panose="020F0502020204030204" pitchFamily="34" charset="0"/>
                <a:cs typeface="Times New Roman" panose="02020603050405020304" pitchFamily="18" charset="0"/>
              </a:rPr>
              <a:t>з чинним законодавством України, під її національними інтересами розуміють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життєво</a:t>
            </a:r>
            <a:r>
              <a:rPr lang="uk-UA" sz="2000" dirty="0">
                <a:latin typeface="Times New Roman" panose="02020603050405020304" pitchFamily="18" charset="0"/>
                <a:ea typeface="Calibri" panose="020F0502020204030204" pitchFamily="34" charset="0"/>
                <a:cs typeface="Times New Roman" panose="02020603050405020304" pitchFamily="18" charset="0"/>
              </a:rPr>
              <a:t> важливі інтереси людини, суспільства й держави, реалізація яких забезпечує державний суверенітет України, її прогресивний демократичний розвиток, а також безпечні умови життєдіяльності і добробут її громадян».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a:latin typeface="Times New Roman" panose="02020603050405020304" pitchFamily="18" charset="0"/>
                <a:ea typeface="Cambria,Bold"/>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МОДЕЛІ ОХОРОНИ БЕЗПЕКИ ПІДПРИЄМСТВ ТА ЇХ ФОРМУВАН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4" y="4412158"/>
            <a:ext cx="33337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36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038302"/>
          </a:xfrm>
          <a:prstGeom prst="rect">
            <a:avLst/>
          </a:prstGeom>
        </p:spPr>
        <p:txBody>
          <a:bodyPr wrap="square">
            <a:spAutoFit/>
          </a:bodyPr>
          <a:lstStyle/>
          <a:p>
            <a:pPr algn="ctr">
              <a:lnSpc>
                <a:spcPct val="107000"/>
              </a:lnSpc>
              <a:spcAft>
                <a:spcPts val="0"/>
              </a:spcAft>
            </a:pPr>
            <a:r>
              <a:rPr lang="uk-UA" sz="2000" b="1" dirty="0">
                <a:latin typeface="Times New Roman" panose="02020603050405020304" pitchFamily="18" charset="0"/>
                <a:ea typeface="Cambria,Bold"/>
                <a:cs typeface="Times New Roman" panose="02020603050405020304" pitchFamily="18" charset="0"/>
              </a:rPr>
              <a:t>Класифікація національних </a:t>
            </a:r>
            <a:r>
              <a:rPr lang="uk-UA" sz="2000" b="1" dirty="0" smtClean="0">
                <a:latin typeface="Times New Roman" panose="02020603050405020304" pitchFamily="18" charset="0"/>
                <a:ea typeface="Cambria,Bold"/>
                <a:cs typeface="Times New Roman" panose="02020603050405020304" pitchFamily="18" charset="0"/>
              </a:rPr>
              <a:t>інтересів</a:t>
            </a:r>
            <a:r>
              <a:rPr lang="uk-UA" sz="2000" b="1" i="1" dirty="0">
                <a:latin typeface="Times New Roman" panose="02020603050405020304" pitchFamily="18" charset="0"/>
                <a:ea typeface="Cambria,Bold"/>
                <a:cs typeface="Times New Roman" panose="02020603050405020304" pitchFamily="18" charset="0"/>
              </a:rPr>
              <a:t> </a:t>
            </a:r>
            <a:r>
              <a:rPr lang="uk-UA" sz="2000" b="1" dirty="0" smtClean="0">
                <a:latin typeface="Times New Roman" panose="02020603050405020304" pitchFamily="18" charset="0"/>
                <a:ea typeface="Cambria,Bold"/>
                <a:cs typeface="Times New Roman" panose="02020603050405020304" pitchFamily="18" charset="0"/>
              </a:rPr>
              <a:t>за</a:t>
            </a:r>
            <a:r>
              <a:rPr lang="uk-UA" sz="2000" b="1" dirty="0">
                <a:latin typeface="Times New Roman" panose="02020603050405020304" pitchFamily="18" charset="0"/>
                <a:ea typeface="Cambria,Bold"/>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характером </a:t>
            </a:r>
            <a:r>
              <a:rPr lang="uk-UA" sz="2000" dirty="0">
                <a:latin typeface="Times New Roman" panose="02020603050405020304" pitchFamily="18" charset="0"/>
                <a:ea typeface="Cambria,Bold"/>
                <a:cs typeface="Times New Roman" panose="02020603050405020304" pitchFamily="18" charset="0"/>
              </a:rPr>
              <a:t>(наприклад, коаліційні, національні);</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взаємністю </a:t>
            </a:r>
            <a:r>
              <a:rPr lang="uk-UA" sz="2000" dirty="0">
                <a:latin typeface="Times New Roman" panose="02020603050405020304" pitchFamily="18" charset="0"/>
                <a:ea typeface="Cambria,Bold"/>
                <a:cs typeface="Times New Roman" panose="02020603050405020304" pitchFamily="18" charset="0"/>
              </a:rPr>
              <a:t>(однобічні, взаємні);</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ступенем черговості </a:t>
            </a:r>
            <a:r>
              <a:rPr lang="uk-UA" sz="2000" dirty="0">
                <a:latin typeface="Times New Roman" panose="02020603050405020304" pitchFamily="18" charset="0"/>
                <a:ea typeface="Cambria,Bold"/>
                <a:cs typeface="Times New Roman" panose="02020603050405020304" pitchFamily="18" charset="0"/>
              </a:rPr>
              <a:t>(першочергові, невідкладні інші);</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масштабом </a:t>
            </a:r>
            <a:r>
              <a:rPr lang="uk-UA" sz="2000" dirty="0">
                <a:latin typeface="Times New Roman" panose="02020603050405020304" pitchFamily="18" charset="0"/>
                <a:ea typeface="Cambria,Bold"/>
                <a:cs typeface="Times New Roman" panose="02020603050405020304" pitchFamily="18" charset="0"/>
              </a:rPr>
              <a:t>(глобальні, регіональні, локальні);</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ступенем важливості </a:t>
            </a:r>
            <a:r>
              <a:rPr lang="uk-UA" sz="2000" dirty="0">
                <a:latin typeface="Times New Roman" panose="02020603050405020304" pitchFamily="18" charset="0"/>
                <a:ea typeface="Cambria,Bold"/>
                <a:cs typeface="Times New Roman" panose="02020603050405020304" pitchFamily="18" charset="0"/>
              </a:rPr>
              <a:t>(фундаментальні, стратегічні, </a:t>
            </a:r>
            <a:r>
              <a:rPr lang="uk-UA" sz="2000" dirty="0" err="1">
                <a:latin typeface="Times New Roman" panose="02020603050405020304" pitchFamily="18" charset="0"/>
                <a:ea typeface="Cambria,Bold"/>
                <a:cs typeface="Times New Roman" panose="02020603050405020304" pitchFamily="18" charset="0"/>
              </a:rPr>
              <a:t>життєво</a:t>
            </a:r>
            <a:r>
              <a:rPr lang="uk-UA" sz="2000" dirty="0">
                <a:latin typeface="Times New Roman" panose="02020603050405020304" pitchFamily="18" charset="0"/>
                <a:ea typeface="Cambria,Bold"/>
                <a:cs typeface="Times New Roman" panose="02020603050405020304" pitchFamily="18" charset="0"/>
              </a:rPr>
              <a:t> важливі, інтереси виживання, актуальні, істотні, другорядні тощо);</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строком дії </a:t>
            </a:r>
            <a:r>
              <a:rPr lang="uk-UA" sz="2000" dirty="0">
                <a:latin typeface="Times New Roman" panose="02020603050405020304" pitchFamily="18" charset="0"/>
                <a:ea typeface="Cambria,Bold"/>
                <a:cs typeface="Times New Roman" panose="02020603050405020304" pitchFamily="18" charset="0"/>
              </a:rPr>
              <a:t>(постійні, довгострокові, середньострокові, поточні);</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видами політики </a:t>
            </a:r>
            <a:r>
              <a:rPr lang="uk-UA" sz="2000" dirty="0">
                <a:latin typeface="Times New Roman" panose="02020603050405020304" pitchFamily="18" charset="0"/>
                <a:ea typeface="Cambria,Bold"/>
                <a:cs typeface="Times New Roman" panose="02020603050405020304" pitchFamily="18" charset="0"/>
              </a:rPr>
              <a:t>(зовнішні, внутрішні);</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sz="2000" i="1" dirty="0">
                <a:latin typeface="Times New Roman" panose="02020603050405020304" pitchFamily="18" charset="0"/>
                <a:ea typeface="Cambria,Bold"/>
                <a:cs typeface="Times New Roman" panose="02020603050405020304" pitchFamily="18" charset="0"/>
              </a:rPr>
              <a:t>сферами прояву </a:t>
            </a:r>
            <a:r>
              <a:rPr lang="uk-UA" sz="2000" dirty="0">
                <a:latin typeface="Times New Roman" panose="02020603050405020304" pitchFamily="18" charset="0"/>
                <a:ea typeface="Cambria,Bold"/>
                <a:cs typeface="Times New Roman" panose="02020603050405020304" pitchFamily="18" charset="0"/>
              </a:rPr>
              <a:t>(політичні, економічні, соціальні тощо).</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mbria,Bold"/>
                <a:cs typeface="Times New Roman" panose="02020603050405020304" pitchFamily="18" charset="0"/>
              </a:rPr>
              <a:t>Принципово важливим є те, що національні інтереси завжди мають </a:t>
            </a:r>
            <a:r>
              <a:rPr lang="uk-UA" sz="2000" i="1" dirty="0">
                <a:latin typeface="Times New Roman" panose="02020603050405020304" pitchFamily="18" charset="0"/>
                <a:ea typeface="Cambria,Bold"/>
                <a:cs typeface="Times New Roman" panose="02020603050405020304" pitchFamily="18" charset="0"/>
              </a:rPr>
              <a:t>відносно </a:t>
            </a:r>
            <a:r>
              <a:rPr lang="uk-UA" sz="2000" dirty="0">
                <a:latin typeface="Times New Roman" panose="02020603050405020304" pitchFamily="18" charset="0"/>
                <a:ea typeface="Cambria,Bold"/>
                <a:cs typeface="Times New Roman" panose="02020603050405020304" pitchFamily="18" charset="0"/>
              </a:rPr>
              <a:t>постійний характер, оскільки виникають і зникають на певному історичному етапі розвитку держави (нації). </a:t>
            </a:r>
          </a:p>
          <a:p>
            <a:pPr indent="457200" algn="just">
              <a:spcAft>
                <a:spcPts val="0"/>
              </a:spcAft>
            </a:pPr>
            <a:r>
              <a:rPr lang="uk-UA" sz="2000" b="1" i="1" dirty="0" smtClean="0">
                <a:latin typeface="Times New Roman" panose="02020603050405020304" pitchFamily="18" charset="0"/>
                <a:ea typeface="Cambria,Bold"/>
                <a:cs typeface="Times New Roman" panose="02020603050405020304" pitchFamily="18" charset="0"/>
              </a:rPr>
              <a:t>Внутрішні</a:t>
            </a:r>
            <a:r>
              <a:rPr lang="uk-UA" sz="2000" i="1" dirty="0" smtClean="0">
                <a:latin typeface="Times New Roman" panose="02020603050405020304" pitchFamily="18" charset="0"/>
                <a:ea typeface="Cambria,Bold"/>
                <a:cs typeface="Times New Roman" panose="02020603050405020304" pitchFamily="18" charset="0"/>
              </a:rPr>
              <a:t> </a:t>
            </a:r>
            <a:r>
              <a:rPr lang="uk-UA" sz="2000" dirty="0">
                <a:latin typeface="Times New Roman" panose="02020603050405020304" pitchFamily="18" charset="0"/>
                <a:ea typeface="Cambria,Bold"/>
                <a:cs typeface="Times New Roman" panose="02020603050405020304" pitchFamily="18" charset="0"/>
              </a:rPr>
              <a:t>національні інтереси відображають потреби існування і розвитку індивіда (людини), соціальної групи, суспільства і </a:t>
            </a:r>
            <a:r>
              <a:rPr lang="uk-UA" sz="2000" dirty="0" smtClean="0">
                <a:latin typeface="Times New Roman" panose="02020603050405020304" pitchFamily="18" charset="0"/>
                <a:ea typeface="Cambria,Bold"/>
                <a:cs typeface="Times New Roman" panose="02020603050405020304" pitchFamily="18" charset="0"/>
              </a:rPr>
              <a:t>держави</a:t>
            </a:r>
            <a:r>
              <a:rPr lang="uk-UA" sz="2000" dirty="0">
                <a:latin typeface="Times New Roman" panose="02020603050405020304" pitchFamily="18" charset="0"/>
                <a:ea typeface="Cambria,Bold"/>
                <a:cs typeface="Times New Roman" panose="02020603050405020304" pitchFamily="18" charset="0"/>
              </a:rPr>
              <a:t>.</a:t>
            </a:r>
            <a:r>
              <a:rPr lang="uk-UA" sz="2000" dirty="0" smtClean="0">
                <a:latin typeface="Times New Roman" panose="02020603050405020304" pitchFamily="18" charset="0"/>
                <a:ea typeface="Cambria,Bold"/>
                <a:cs typeface="Times New Roman" panose="02020603050405020304" pitchFamily="18" charset="0"/>
              </a:rPr>
              <a:t> </a:t>
            </a:r>
            <a:r>
              <a:rPr lang="uk-UA" sz="2000" b="1" i="1" dirty="0" smtClean="0">
                <a:latin typeface="Times New Roman" panose="02020603050405020304" pitchFamily="18" charset="0"/>
                <a:ea typeface="Cambria,Bold"/>
                <a:cs typeface="Times New Roman" panose="02020603050405020304" pitchFamily="18" charset="0"/>
              </a:rPr>
              <a:t>Зовнішні</a:t>
            </a:r>
            <a:r>
              <a:rPr lang="uk-UA" sz="2000" i="1" dirty="0" smtClean="0">
                <a:latin typeface="Times New Roman" panose="02020603050405020304" pitchFamily="18" charset="0"/>
                <a:ea typeface="Cambria,Bold"/>
                <a:cs typeface="Times New Roman" panose="02020603050405020304" pitchFamily="18" charset="0"/>
              </a:rPr>
              <a:t> </a:t>
            </a:r>
            <a:r>
              <a:rPr lang="uk-UA" sz="2000" dirty="0">
                <a:latin typeface="Times New Roman" panose="02020603050405020304" pitchFamily="18" charset="0"/>
                <a:ea typeface="Cambria,Bold"/>
                <a:cs typeface="Times New Roman" panose="02020603050405020304" pitchFamily="18" charset="0"/>
              </a:rPr>
              <a:t>– додаткові умови для задоволення цих </a:t>
            </a:r>
            <a:r>
              <a:rPr lang="uk-UA" sz="2000" dirty="0" smtClean="0">
                <a:latin typeface="Times New Roman" panose="02020603050405020304" pitchFamily="18" charset="0"/>
                <a:ea typeface="Cambria,Bold"/>
                <a:cs typeface="Times New Roman" panose="02020603050405020304" pitchFamily="18" charset="0"/>
              </a:rPr>
              <a:t>потреб</a:t>
            </a:r>
            <a:r>
              <a:rPr lang="uk-UA" sz="2000" dirty="0">
                <a:latin typeface="Times New Roman" panose="02020603050405020304" pitchFamily="18" charset="0"/>
                <a:ea typeface="Cambria,Bold"/>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52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395536" y="476672"/>
            <a:ext cx="8280920" cy="5078313"/>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a:t>
            </a:r>
            <a:r>
              <a:rPr lang="uk-UA" dirty="0" smtClean="0">
                <a:latin typeface="Times New Roman" panose="02020603050405020304" pitchFamily="18" charset="0"/>
                <a:ea typeface="Calibri" panose="020F0502020204030204" pitchFamily="34" charset="0"/>
                <a:cs typeface="Times New Roman" panose="02020603050405020304" pitchFamily="18" charset="0"/>
              </a:rPr>
              <a:t>аціональні інтереси можуть </a:t>
            </a:r>
            <a:r>
              <a:rPr lang="uk-UA" dirty="0">
                <a:latin typeface="Times New Roman" panose="02020603050405020304" pitchFamily="18" charset="0"/>
                <a:ea typeface="Calibri" panose="020F0502020204030204" pitchFamily="34" charset="0"/>
                <a:cs typeface="Times New Roman" panose="02020603050405020304" pitchFamily="18" charset="0"/>
              </a:rPr>
              <a:t>бути класифіковані як такі, реалізація яких має </a:t>
            </a:r>
            <a:r>
              <a:rPr lang="uk-UA" i="1" dirty="0">
                <a:latin typeface="Times New Roman" panose="02020603050405020304" pitchFamily="18" charset="0"/>
                <a:ea typeface="Calibri" panose="020F0502020204030204" pitchFamily="34" charset="0"/>
                <a:cs typeface="Times New Roman" panose="02020603050405020304" pitchFamily="18" charset="0"/>
              </a:rPr>
              <a:t>високий, середній</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i="1" dirty="0">
                <a:latin typeface="Times New Roman" panose="02020603050405020304" pitchFamily="18" charset="0"/>
                <a:ea typeface="Calibri" panose="020F0502020204030204" pitchFamily="34" charset="0"/>
                <a:cs typeface="Times New Roman" panose="02020603050405020304" pitchFamily="18" charset="0"/>
              </a:rPr>
              <a:t>та низький </a:t>
            </a:r>
            <a:r>
              <a:rPr lang="uk-UA" dirty="0">
                <a:latin typeface="Times New Roman" panose="02020603050405020304" pitchFamily="18" charset="0"/>
                <a:ea typeface="Calibri" panose="020F0502020204030204" pitchFamily="34" charset="0"/>
                <a:cs typeface="Times New Roman" panose="02020603050405020304" pitchFamily="18" charset="0"/>
              </a:rPr>
              <a:t>ступінь важливості для національної безпеки.</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mj-lt"/>
              <a:buAutoNum type="arabicPeriod"/>
            </a:pPr>
            <a:r>
              <a:rPr lang="uk-UA" b="1" dirty="0">
                <a:latin typeface="Times New Roman" panose="02020603050405020304" pitchFamily="18" charset="0"/>
                <a:ea typeface="Calibri" panose="020F0502020204030204" pitchFamily="34" charset="0"/>
                <a:cs typeface="Times New Roman" panose="02020603050405020304" pitchFamily="18" charset="0"/>
              </a:rPr>
              <a:t>найвищий ступінь важливості </a:t>
            </a:r>
            <a:r>
              <a:rPr lang="uk-UA" dirty="0">
                <a:latin typeface="Times New Roman" panose="02020603050405020304" pitchFamily="18" charset="0"/>
                <a:ea typeface="Calibri" panose="020F0502020204030204" pitchFamily="34" charset="0"/>
                <a:cs typeface="Times New Roman" panose="02020603050405020304" pitchFamily="18" charset="0"/>
              </a:rPr>
              <a:t>матимуть національні інтереси, реалізація яких пов'язана зі збереженням (захистом) та розвитком національних цінностей, втрата яких породжує реальну загрозу фізичному та духовному буттю (існуванню) народу або руйнації державного утворення. Фактично це інтереси </a:t>
            </a:r>
            <a:r>
              <a:rPr lang="uk-UA" i="1" dirty="0">
                <a:latin typeface="Times New Roman" panose="02020603050405020304" pitchFamily="18" charset="0"/>
                <a:ea typeface="Calibri" panose="020F0502020204030204" pitchFamily="34" charset="0"/>
                <a:cs typeface="Times New Roman" panose="02020603050405020304" pitchFamily="18" charset="0"/>
              </a:rPr>
              <a:t>виживання </a:t>
            </a:r>
            <a:r>
              <a:rPr lang="uk-UA" dirty="0">
                <a:latin typeface="Times New Roman" panose="02020603050405020304" pitchFamily="18" charset="0"/>
                <a:ea typeface="Calibri" panose="020F0502020204030204" pitchFamily="34" charset="0"/>
                <a:cs typeface="Times New Roman" panose="02020603050405020304" pitchFamily="18" charset="0"/>
              </a:rPr>
              <a:t>народу, бо йдеться про збитки (шкоду) для національної безпеки, які є </a:t>
            </a:r>
            <a:r>
              <a:rPr lang="uk-UA" i="1" dirty="0">
                <a:latin typeface="Times New Roman" panose="02020603050405020304" pitchFamily="18" charset="0"/>
                <a:ea typeface="Calibri" panose="020F0502020204030204" pitchFamily="34" charset="0"/>
                <a:cs typeface="Times New Roman" panose="02020603050405020304" pitchFamily="18" charset="0"/>
              </a:rPr>
              <a:t>недопустимими.</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Якщо ж відсутність прогресу в реалізації інтересу, який розглядається, лише </a:t>
            </a:r>
            <a:r>
              <a:rPr lang="uk-UA" i="1" dirty="0">
                <a:latin typeface="Times New Roman" panose="02020603050405020304" pitchFamily="18" charset="0"/>
                <a:ea typeface="Calibri" panose="020F0502020204030204" pitchFamily="34" charset="0"/>
                <a:cs typeface="Times New Roman" panose="02020603050405020304" pitchFamily="18" charset="0"/>
              </a:rPr>
              <a:t>певною мірою </a:t>
            </a:r>
            <a:r>
              <a:rPr lang="uk-UA" dirty="0">
                <a:latin typeface="Times New Roman" panose="02020603050405020304" pitchFamily="18" charset="0"/>
                <a:ea typeface="Calibri" panose="020F0502020204030204" pitchFamily="34" charset="0"/>
                <a:cs typeface="Times New Roman" panose="02020603050405020304" pitchFamily="18" charset="0"/>
              </a:rPr>
              <a:t>зашкодить реалізації інтересів (мається на увазі </a:t>
            </a:r>
            <a:r>
              <a:rPr lang="uk-UA" i="1" dirty="0">
                <a:latin typeface="Times New Roman" panose="02020603050405020304" pitchFamily="18" charset="0"/>
                <a:ea typeface="Calibri" panose="020F0502020204030204" pitchFamily="34" charset="0"/>
                <a:cs typeface="Times New Roman" panose="02020603050405020304" pitchFamily="18" charset="0"/>
              </a:rPr>
              <a:t>допустимий </a:t>
            </a:r>
            <a:r>
              <a:rPr lang="uk-UA" dirty="0">
                <a:latin typeface="Times New Roman" panose="02020603050405020304" pitchFamily="18" charset="0"/>
                <a:ea typeface="Calibri" panose="020F0502020204030204" pitchFamily="34" charset="0"/>
                <a:cs typeface="Times New Roman" panose="02020603050405020304" pitchFamily="18" charset="0"/>
              </a:rPr>
              <a:t>для національної безпеки рівень втрат), які мають високий ступінь важливості, то його треба ідентифікувати як </a:t>
            </a:r>
            <a:r>
              <a:rPr lang="uk-UA" b="1" dirty="0">
                <a:latin typeface="Times New Roman" panose="02020603050405020304" pitchFamily="18" charset="0"/>
                <a:ea typeface="Calibri" panose="020F0502020204030204" pitchFamily="34" charset="0"/>
                <a:cs typeface="Times New Roman" panose="02020603050405020304" pitchFamily="18" charset="0"/>
              </a:rPr>
              <a:t>інтерес </a:t>
            </a:r>
            <a:r>
              <a:rPr lang="uk-UA" b="1" i="1" dirty="0">
                <a:latin typeface="Times New Roman" panose="02020603050405020304" pitchFamily="18" charset="0"/>
                <a:ea typeface="Calibri" panose="020F0502020204030204" pitchFamily="34" charset="0"/>
                <a:cs typeface="Times New Roman" panose="02020603050405020304" pitchFamily="18" charset="0"/>
              </a:rPr>
              <a:t>середнього ступеня важливості</a:t>
            </a:r>
            <a:r>
              <a:rPr lang="uk-UA"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У разі, коли наслідком </a:t>
            </a:r>
            <a:r>
              <a:rPr lang="uk-UA" dirty="0" err="1">
                <a:latin typeface="Times New Roman" panose="02020603050405020304" pitchFamily="18" charset="0"/>
                <a:ea typeface="Calibri" panose="020F0502020204030204" pitchFamily="34" charset="0"/>
                <a:cs typeface="Times New Roman" panose="02020603050405020304" pitchFamily="18" charset="0"/>
              </a:rPr>
              <a:t>нереалізації</a:t>
            </a:r>
            <a:r>
              <a:rPr lang="uk-UA" dirty="0">
                <a:latin typeface="Times New Roman" panose="02020603050405020304" pitchFamily="18" charset="0"/>
                <a:ea typeface="Calibri" panose="020F0502020204030204" pitchFamily="34" charset="0"/>
                <a:cs typeface="Times New Roman" panose="02020603050405020304" pitchFamily="18" charset="0"/>
              </a:rPr>
              <a:t> національного інтересу будуть збитки (шкода) для національної безпеки, нижчі від </a:t>
            </a:r>
            <a:r>
              <a:rPr lang="uk-UA" i="1" dirty="0">
                <a:latin typeface="Times New Roman" panose="02020603050405020304" pitchFamily="18" charset="0"/>
                <a:ea typeface="Calibri" panose="020F0502020204030204" pitchFamily="34" charset="0"/>
                <a:cs typeface="Times New Roman" panose="02020603050405020304" pitchFamily="18" charset="0"/>
              </a:rPr>
              <a:t>допустимих</a:t>
            </a:r>
            <a:r>
              <a:rPr lang="uk-UA" dirty="0">
                <a:latin typeface="Times New Roman" panose="02020603050405020304" pitchFamily="18" charset="0"/>
                <a:ea typeface="Calibri" panose="020F0502020204030204" pitchFamily="34" charset="0"/>
                <a:cs typeface="Times New Roman" panose="02020603050405020304" pitchFamily="18" charset="0"/>
              </a:rPr>
              <a:t>, які не будуть здійснювати вплив на реалізацію інтересів, що мають високий ступінь важливості, то цей інтерес треба визначити як інтерес </a:t>
            </a:r>
            <a:r>
              <a:rPr lang="uk-UA" i="1" dirty="0">
                <a:latin typeface="Times New Roman" panose="02020603050405020304" pitchFamily="18" charset="0"/>
                <a:ea typeface="Calibri" panose="020F0502020204030204" pitchFamily="34" charset="0"/>
                <a:cs typeface="Times New Roman" panose="02020603050405020304" pitchFamily="18" charset="0"/>
              </a:rPr>
              <a:t>низького ступеня важливості</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282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611560" y="476672"/>
            <a:ext cx="8064896" cy="5200334"/>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Національна безпека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Суть національної безпеки полягає у створенні сприятливих умов для </a:t>
            </a:r>
            <a:r>
              <a:rPr lang="uk-UA" i="1" dirty="0">
                <a:latin typeface="Times New Roman" panose="02020603050405020304" pitchFamily="18" charset="0"/>
                <a:ea typeface="Calibri" panose="020F0502020204030204" pitchFamily="34" charset="0"/>
                <a:cs typeface="Times New Roman" panose="02020603050405020304" pitchFamily="18" charset="0"/>
              </a:rPr>
              <a:t>реалізації національних інтересів</a:t>
            </a:r>
            <a:r>
              <a:rPr lang="uk-UA" dirty="0">
                <a:latin typeface="Times New Roman" panose="02020603050405020304" pitchFamily="18" charset="0"/>
                <a:ea typeface="Calibri" panose="020F0502020204030204" pitchFamily="34" charset="0"/>
                <a:cs typeface="Times New Roman" panose="02020603050405020304" pitchFamily="18" charset="0"/>
              </a:rPr>
              <a:t>, процвітання, могутності, всебічного розвитку України для максимального задоволення потреб та інтересів представників української нації відповідно до загальновизнаних норм співіснування</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Національним інститутом стратегічних досліджень були визначені такі пріоритетні </a:t>
            </a:r>
            <a:r>
              <a:rPr lang="uk-UA" b="1" dirty="0">
                <a:latin typeface="Times New Roman" panose="02020603050405020304" pitchFamily="18" charset="0"/>
                <a:cs typeface="Times New Roman" panose="02020603050405020304" pitchFamily="18" charset="0"/>
              </a:rPr>
              <a:t>національні та національно-державні інтереси </a:t>
            </a:r>
            <a:r>
              <a:rPr lang="uk-UA" dirty="0">
                <a:latin typeface="Times New Roman" panose="02020603050405020304" pitchFamily="18" charset="0"/>
                <a:cs typeface="Times New Roman" panose="02020603050405020304" pitchFamily="18" charset="0"/>
              </a:rPr>
              <a:t>України:</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1. Забезпечення суверенітету та територіальної цілісності.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2. Подолання економічної кризи.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3. Досягнення національної злагоди, політичної та соціальної стабільності.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4. Збереження генофонду народу, зміцнення здоров’я громадян.</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5. Створення демократичного суспільства.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6. Інтеграція України в європейську та світову спільноту.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7. Забезпечення екологічно безпечних умов життєдіяльності.</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8. Створення цілісної системи забезпечення національної безпеки.</a:t>
            </a: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389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95536" y="548679"/>
            <a:ext cx="8280920" cy="2500172"/>
          </a:xfrm>
          <a:prstGeom prst="rect">
            <a:avLst/>
          </a:prstGeom>
        </p:spPr>
        <p:txBody>
          <a:bodyPr wrap="square">
            <a:spAutoFit/>
          </a:bodyPr>
          <a:lstStyle/>
          <a:p>
            <a:pPr algn="ctr">
              <a:lnSpc>
                <a:spcPct val="107000"/>
              </a:lnSpc>
              <a:spcAft>
                <a:spcPts val="80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Завдання</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«Національна безпека» є змінною чи постійною величиною?</a:t>
            </a:r>
          </a:p>
          <a:p>
            <a:pPr marL="342900" lvl="0" indent="-342900" algn="just">
              <a:lnSpc>
                <a:spcPct val="107000"/>
              </a:lnSpc>
              <a:spcAft>
                <a:spcPts val="0"/>
              </a:spcAft>
              <a:buFont typeface="+mj-lt"/>
              <a:buAutoNum type="arabicPeriod"/>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Яка структура, на вашу думку, повинна займатися класифікацією ступеня важливості національних інтересів? </a:t>
            </a:r>
          </a:p>
          <a:p>
            <a:pPr lvl="0" algn="just">
              <a:lnSpc>
                <a:spcPct val="107000"/>
              </a:lnSpc>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11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426870"/>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1. Поняття «безпека» і «небезпека».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Небезпека</a:t>
            </a:r>
            <a:r>
              <a:rPr lang="uk-UA" dirty="0">
                <a:latin typeface="Times New Roman" panose="02020603050405020304" pitchFamily="18" charset="0"/>
                <a:ea typeface="Calibri" panose="020F0502020204030204" pitchFamily="34" charset="0"/>
                <a:cs typeface="Times New Roman" panose="02020603050405020304" pitchFamily="18" charset="0"/>
              </a:rPr>
              <a:t> – дія (явище, процес тощо), що заперечує існування живого організму.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Об'єктивно-суб'єктивний характер небезпеки. </a:t>
            </a:r>
            <a:r>
              <a:rPr lang="uk-UA" dirty="0">
                <a:latin typeface="Times New Roman" panose="02020603050405020304" pitchFamily="18" charset="0"/>
                <a:ea typeface="Calibri" panose="020F0502020204030204" pitchFamily="34" charset="0"/>
                <a:cs typeface="Times New Roman" panose="02020603050405020304" pitchFamily="18" charset="0"/>
              </a:rPr>
              <a:t>Будучи суб'єктною формою, небезпека за змістом може мати як суб'єктивний, так і об'єктивний </a:t>
            </a:r>
            <a:r>
              <a:rPr lang="uk-UA" dirty="0" smtClean="0">
                <a:latin typeface="Times New Roman" panose="02020603050405020304" pitchFamily="18" charset="0"/>
                <a:ea typeface="Calibri" panose="020F0502020204030204" pitchFamily="34" charset="0"/>
                <a:cs typeface="Times New Roman" panose="02020603050405020304" pitchFamily="18" charset="0"/>
              </a:rPr>
              <a:t>характер. </a:t>
            </a: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З </a:t>
            </a:r>
            <a:r>
              <a:rPr lang="uk-UA" dirty="0">
                <a:latin typeface="Times New Roman" panose="02020603050405020304" pitchFamily="18" charset="0"/>
                <a:ea typeface="Calibri" panose="020F0502020204030204" pitchFamily="34" charset="0"/>
                <a:cs typeface="Times New Roman" panose="02020603050405020304" pitchFamily="18" charset="0"/>
              </a:rPr>
              <a:t>огляду на це небезпека за змістом завжди має об'єктивно-суб'єктивний характер. Водночас співвідношення суб'єктивності і об'єктивності може бути досить різними. Це означає, що одна й та сама дія (явище, процес тощо) може отримати з боку суб'єкта різну </a:t>
            </a:r>
            <a:r>
              <a:rPr lang="uk-UA" dirty="0" smtClean="0">
                <a:latin typeface="Times New Roman" panose="02020603050405020304" pitchFamily="18" charset="0"/>
                <a:ea typeface="Calibri" panose="020F0502020204030204" pitchFamily="34" charset="0"/>
                <a:cs typeface="Times New Roman" panose="02020603050405020304" pitchFamily="18" charset="0"/>
              </a:rPr>
              <a:t>оцінку. </a:t>
            </a: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При </a:t>
            </a:r>
            <a:r>
              <a:rPr lang="uk-UA" dirty="0">
                <a:latin typeface="Times New Roman" panose="02020603050405020304" pitchFamily="18" charset="0"/>
                <a:ea typeface="Calibri" panose="020F0502020204030204" pitchFamily="34" charset="0"/>
                <a:cs typeface="Times New Roman" panose="02020603050405020304" pitchFamily="18" charset="0"/>
              </a:rPr>
              <a:t>цьому небезпечним може бути не тільки якась зовнішня дія, що заперечує існування </a:t>
            </a:r>
            <a:r>
              <a:rPr lang="uk-UA" dirty="0" smtClean="0">
                <a:latin typeface="Times New Roman" panose="02020603050405020304" pitchFamily="18" charset="0"/>
                <a:ea typeface="Calibri" panose="020F0502020204030204" pitchFamily="34" charset="0"/>
                <a:cs typeface="Times New Roman" panose="02020603050405020304" pitchFamily="18" charset="0"/>
              </a:rPr>
              <a:t>суб'єкта, </a:t>
            </a:r>
            <a:r>
              <a:rPr lang="uk-UA" dirty="0">
                <a:latin typeface="Times New Roman" panose="02020603050405020304" pitchFamily="18" charset="0"/>
                <a:ea typeface="Calibri" panose="020F0502020204030204" pitchFamily="34" charset="0"/>
                <a:cs typeface="Times New Roman" panose="02020603050405020304" pitchFamily="18" charset="0"/>
              </a:rPr>
              <a:t>а й відсутність дії або умов, </a:t>
            </a:r>
            <a:r>
              <a:rPr lang="uk-UA" dirty="0" err="1">
                <a:latin typeface="Times New Roman" panose="02020603050405020304" pitchFamily="18" charset="0"/>
                <a:ea typeface="Calibri" panose="020F0502020204030204" pitchFamily="34" charset="0"/>
                <a:cs typeface="Times New Roman" panose="02020603050405020304" pitchFamily="18" charset="0"/>
              </a:rPr>
              <a:t>життєво</a:t>
            </a:r>
            <a:r>
              <a:rPr lang="uk-UA" dirty="0">
                <a:latin typeface="Times New Roman" panose="02020603050405020304" pitchFamily="18" charset="0"/>
                <a:ea typeface="Calibri" panose="020F0502020204030204" pitchFamily="34" charset="0"/>
                <a:cs typeface="Times New Roman" panose="02020603050405020304" pitchFamily="18" charset="0"/>
              </a:rPr>
              <a:t> важливих для цього існування.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Варто </a:t>
            </a:r>
            <a:r>
              <a:rPr lang="uk-UA" dirty="0">
                <a:latin typeface="Times New Roman" panose="02020603050405020304" pitchFamily="18" charset="0"/>
                <a:ea typeface="Calibri" panose="020F0502020204030204" pitchFamily="34" charset="0"/>
                <a:cs typeface="Times New Roman" panose="02020603050405020304" pitchFamily="18" charset="0"/>
              </a:rPr>
              <a:t>також зазначити, що небезпека не тотожна виключно негативній оцінці дії (процесу, явища тощо). За природою феномен небезпеки має також і позитивне для збереження життя суб'єкта значення, оскільки в разі належної оцінки чинників, які зумовлюють негативні для його існування наслідки, це дає йому можливості сформувати й адекватне ставлення (дію) щодо того чи іншого чинника (предмета, процесу, явища тощо).</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047536"/>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rPr>
              <a:t>Крім того, принципово важливим є й те, що людина, на відміну від інших живих організмів, має можливість не тільки оцінювати ті чи інші фактори як небезпеки, а й сприймати їх опосередковано, тобто переносити свою оцінку на інші об'єкти. </a:t>
            </a:r>
            <a:endParaRPr lang="uk-UA" dirty="0" smtClean="0">
              <a:latin typeface="Times New Roman" panose="02020603050405020304" pitchFamily="18" charset="0"/>
              <a:ea typeface="Calibri" panose="020F0502020204030204" pitchFamily="34" charset="0"/>
            </a:endParaRPr>
          </a:p>
          <a:p>
            <a:pPr indent="457200" algn="just">
              <a:spcAft>
                <a:spcPts val="0"/>
              </a:spcAft>
            </a:pPr>
            <a:r>
              <a:rPr lang="uk-UA" dirty="0" smtClean="0">
                <a:latin typeface="Times New Roman" panose="02020603050405020304" pitchFamily="18" charset="0"/>
                <a:ea typeface="Calibri" panose="020F0502020204030204" pitchFamily="34" charset="0"/>
              </a:rPr>
              <a:t>Наприклад</a:t>
            </a:r>
            <a:r>
              <a:rPr lang="uk-UA" dirty="0">
                <a:latin typeface="Times New Roman" panose="02020603050405020304" pitchFamily="18" charset="0"/>
                <a:ea typeface="Calibri" panose="020F0502020204030204" pitchFamily="34" charset="0"/>
              </a:rPr>
              <a:t>, людина може визначати небезпеку стосовно інших людей, </a:t>
            </a:r>
            <a:r>
              <a:rPr lang="uk-UA" dirty="0">
                <a:latin typeface="Times New Roman" panose="02020603050405020304" pitchFamily="18" charset="0"/>
                <a:ea typeface="Calibri" panose="020F0502020204030204" pitchFamily="34" charset="0"/>
                <a:cs typeface="Times New Roman" panose="02020603050405020304" pitchFamily="18" charset="0"/>
              </a:rPr>
              <a:t>державних інститутів, суспільства загалом. Але і в цьому разі оцінювання того чи іншого фактору небезпеки залишається визначенням (інтерпретацією) саме людини. Тому важливо акцентувати увагу на тому, що один і той самий фактор (дія, явище, процес тощо) зазвичай оцінюється людиною залежно від її ціннісних орієнтацій, політичних чи професійних уподобань тощо як небезпечний чи як безпечний.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По-перше</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небезпека є суб'єктною формою оцінки </a:t>
            </a:r>
            <a:r>
              <a:rPr lang="uk-UA" dirty="0">
                <a:latin typeface="Times New Roman" panose="02020603050405020304" pitchFamily="18" charset="0"/>
                <a:ea typeface="Calibri" panose="020F0502020204030204" pitchFamily="34" charset="0"/>
                <a:cs typeface="Times New Roman" panose="02020603050405020304" pitchFamily="18" charset="0"/>
              </a:rPr>
              <a:t>того чи іншого фактору (дії, явища, процесу тощо), який ідентифікується та оцінюється </a:t>
            </a:r>
            <a:r>
              <a:rPr lang="uk-UA" dirty="0" smtClean="0">
                <a:latin typeface="Times New Roman" panose="02020603050405020304" pitchFamily="18" charset="0"/>
                <a:ea typeface="Calibri" panose="020F0502020204030204" pitchFamily="34" charset="0"/>
                <a:cs typeface="Times New Roman" panose="02020603050405020304" pitchFamily="18" charset="0"/>
              </a:rPr>
              <a:t>суб'єктом.</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По-друге, </a:t>
            </a:r>
            <a:r>
              <a:rPr lang="uk-UA" b="1" dirty="0">
                <a:latin typeface="Times New Roman" panose="02020603050405020304" pitchFamily="18" charset="0"/>
                <a:ea typeface="Calibri" panose="020F0502020204030204" pitchFamily="34" charset="0"/>
                <a:cs typeface="Times New Roman" panose="02020603050405020304" pitchFamily="18" charset="0"/>
              </a:rPr>
              <a:t>одну і ту саму дію </a:t>
            </a:r>
            <a:r>
              <a:rPr lang="uk-UA" dirty="0">
                <a:latin typeface="Times New Roman" panose="02020603050405020304" pitchFamily="18" charset="0"/>
                <a:ea typeface="Calibri" panose="020F0502020204030204" pitchFamily="34" charset="0"/>
                <a:cs typeface="Times New Roman" panose="02020603050405020304" pitchFamily="18" charset="0"/>
              </a:rPr>
              <a:t>(явище, процес тощо) </a:t>
            </a:r>
            <a:r>
              <a:rPr lang="uk-UA" b="1" dirty="0">
                <a:latin typeface="Times New Roman" panose="02020603050405020304" pitchFamily="18" charset="0"/>
                <a:ea typeface="Calibri" panose="020F0502020204030204" pitchFamily="34" charset="0"/>
                <a:cs typeface="Times New Roman" panose="02020603050405020304" pitchFamily="18" charset="0"/>
              </a:rPr>
              <a:t>людина може оцінювати по-різному</a:t>
            </a:r>
            <a:r>
              <a:rPr lang="uk-UA" dirty="0">
                <a:latin typeface="Times New Roman" panose="02020603050405020304" pitchFamily="18" charset="0"/>
                <a:ea typeface="Calibri" panose="020F0502020204030204" pitchFamily="34" charset="0"/>
                <a:cs typeface="Times New Roman" panose="02020603050405020304" pitchFamily="18" charset="0"/>
              </a:rPr>
              <a:t> в контексті її інтерпретації як небезпеки, у тому числі й її причини, наслідки, масштаби тощо.</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92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4820679"/>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Cambria,Bold"/>
                <a:cs typeface="Times New Roman" panose="02020603050405020304" pitchFamily="18" charset="0"/>
              </a:rPr>
              <a:t>Форми прояву та види небезпеки</a:t>
            </a:r>
            <a:r>
              <a:rPr lang="uk-UA" b="1" i="1" dirty="0">
                <a:latin typeface="Times New Roman" panose="02020603050405020304" pitchFamily="18" charset="0"/>
                <a:ea typeface="Cambria,Bold"/>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mbria,Bold"/>
                <a:cs typeface="Times New Roman" panose="02020603050405020304" pitchFamily="18" charset="0"/>
              </a:rPr>
              <a:t>Соціальна система</a:t>
            </a:r>
            <a:r>
              <a:rPr lang="uk-UA" dirty="0">
                <a:latin typeface="Times New Roman" panose="02020603050405020304" pitchFamily="18" charset="0"/>
                <a:ea typeface="Cambria,Bold"/>
                <a:cs typeface="Times New Roman" panose="02020603050405020304" pitchFamily="18" charset="0"/>
              </a:rPr>
              <a:t> – сукупність соціальних явищ і процесів, що перебувають у відносинах і зв’язках між собою і створюють певний цілісний соціальний </a:t>
            </a:r>
            <a:r>
              <a:rPr lang="uk-UA" dirty="0" smtClean="0">
                <a:latin typeface="Times New Roman" panose="02020603050405020304" pitchFamily="18" charset="0"/>
                <a:ea typeface="Cambria,Bold"/>
                <a:cs typeface="Times New Roman" panose="02020603050405020304" pitchFamily="18" charset="0"/>
              </a:rPr>
              <a:t>об'єкт.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mbria,Bold"/>
                <a:cs typeface="Times New Roman" panose="02020603050405020304" pitchFamily="18" charset="0"/>
              </a:rPr>
              <a:t>Для соціальних систем форми прояву небезпеки можуть бути різними. В</a:t>
            </a:r>
            <a:r>
              <a:rPr lang="uk-UA" dirty="0" smtClean="0">
                <a:latin typeface="Times New Roman" panose="02020603050405020304" pitchFamily="18" charset="0"/>
                <a:ea typeface="Cambria,Bold"/>
                <a:cs typeface="Times New Roman" panose="02020603050405020304" pitchFamily="18" charset="0"/>
              </a:rPr>
              <a:t>иокремлюють</a:t>
            </a:r>
            <a:r>
              <a:rPr lang="uk-UA" dirty="0">
                <a:latin typeface="Times New Roman" panose="02020603050405020304" pitchFamily="18" charset="0"/>
                <a:ea typeface="Cambria,Bold"/>
                <a:cs typeface="Times New Roman" panose="02020603050405020304" pitchFamily="18" charset="0"/>
              </a:rPr>
              <a:t>, наприклад, небезпеки в економічній, політичній, соціальній, гуманітарній сферах життєдіяльності, небезпеки загальнодержавного та регіонального значення, небезпеки довго- чи короткотривалого характеру.</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ctr">
              <a:spcAft>
                <a:spcPts val="0"/>
              </a:spcAft>
            </a:pPr>
            <a:r>
              <a:rPr lang="uk-UA" i="1" u="sng" dirty="0" smtClean="0">
                <a:latin typeface="Times New Roman" panose="02020603050405020304" pitchFamily="18" charset="0"/>
                <a:ea typeface="Cambria,Bold"/>
                <a:cs typeface="Times New Roman" panose="02020603050405020304" pitchFamily="18" charset="0"/>
              </a:rPr>
              <a:t>Види небезпек для соціальних систем</a:t>
            </a:r>
          </a:p>
          <a:p>
            <a:pPr indent="457200"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Зовнішня </a:t>
            </a:r>
            <a:r>
              <a:rPr lang="uk-UA" b="1" dirty="0">
                <a:latin typeface="Times New Roman" panose="02020603050405020304" pitchFamily="18" charset="0"/>
                <a:ea typeface="Calibri" panose="020F0502020204030204" pitchFamily="34" charset="0"/>
                <a:cs typeface="Times New Roman" panose="02020603050405020304" pitchFamily="18" charset="0"/>
              </a:rPr>
              <a:t>небезпека для об'єкта (соціальної системи)</a:t>
            </a:r>
            <a:r>
              <a:rPr lang="uk-UA" dirty="0">
                <a:latin typeface="Times New Roman" panose="02020603050405020304" pitchFamily="18" charset="0"/>
                <a:ea typeface="Calibri" panose="020F0502020204030204" pitchFamily="34" charset="0"/>
                <a:cs typeface="Times New Roman" panose="02020603050405020304" pitchFamily="18" charset="0"/>
              </a:rPr>
              <a:t> – це можливість якого-небудь чинника або їх сукупності, що перебувають поза межами структури об'єкта, за певних умов справити негативний вплив на нього і завдати йому певної шкоди, наприклад, погіршити його стан або викликати небажану динаміку розвитку.</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Внутрішня небезпека для об’єкта</a:t>
            </a:r>
            <a:r>
              <a:rPr lang="uk-UA" dirty="0">
                <a:latin typeface="Times New Roman" panose="02020603050405020304" pitchFamily="18" charset="0"/>
                <a:ea typeface="Calibri" panose="020F0502020204030204" pitchFamily="34" charset="0"/>
                <a:cs typeface="Times New Roman" panose="02020603050405020304" pitchFamily="18" charset="0"/>
              </a:rPr>
              <a:t> – це можливість якого-небудь елементу його структури (або їх сукупності) за певних умов завдати шкоди об’єкту із середини</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025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723233"/>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Cambria,Bold"/>
                <a:cs typeface="Times New Roman" panose="02020603050405020304" pitchFamily="18" charset="0"/>
              </a:rPr>
              <a:t>Підходи до оцінки стану суб'єкта небезпеки.</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Cambria,Bold"/>
                <a:cs typeface="Times New Roman" panose="02020603050405020304" pitchFamily="18" charset="0"/>
              </a:rPr>
              <a:t>Для оцінки стану суб'єкта небезпеки треба враховувати низку </a:t>
            </a:r>
            <a:r>
              <a:rPr lang="uk-UA" dirty="0" smtClean="0">
                <a:latin typeface="Times New Roman" panose="02020603050405020304" pitchFamily="18" charset="0"/>
                <a:ea typeface="Cambria,Bold"/>
                <a:cs typeface="Times New Roman" panose="02020603050405020304" pitchFamily="18" charset="0"/>
              </a:rPr>
              <a:t>чинників: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mj-lt"/>
              <a:buAutoNum type="arabicPeriod"/>
            </a:pPr>
            <a:r>
              <a:rPr lang="uk-UA" dirty="0">
                <a:latin typeface="Times New Roman" panose="02020603050405020304" pitchFamily="18" charset="0"/>
                <a:ea typeface="Cambria,Bold"/>
                <a:cs typeface="Times New Roman" panose="02020603050405020304" pitchFamily="18" charset="0"/>
              </a:rPr>
              <a:t>характер прояву небезпеки (це дає змогу відповісти на запитання: небезпека є потенційною чи реальною?)</a:t>
            </a:r>
            <a:r>
              <a:rPr lang="uk-UA" i="1" dirty="0">
                <a:latin typeface="Times New Roman" panose="02020603050405020304" pitchFamily="18" charset="0"/>
                <a:ea typeface="Cambria,Bold"/>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mj-lt"/>
              <a:buAutoNum type="arabicPeriod"/>
            </a:pPr>
            <a:r>
              <a:rPr lang="uk-UA" dirty="0">
                <a:latin typeface="Times New Roman" panose="02020603050405020304" pitchFamily="18" charset="0"/>
                <a:ea typeface="Cambria,Bold"/>
                <a:cs typeface="Times New Roman" panose="02020603050405020304" pitchFamily="18" charset="0"/>
              </a:rPr>
              <a:t>ступінь (міра) можливої руйнівної дії суб'єкта, тобто завдання шкоди об'єктові.</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рівні можливого збитку (шкоди), наприклад:</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незначна небезпека, коли існує здатність суб'єкта небезпеки завдати незначної шкоди тому іншому об'єкту (індивіду, соціальній групі, державі тощо);</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середня небезпека – здатність суб'єкта небезпеки завдати такої шкоди об'єкту, коли стає неможливим його нормальне функціонування, а саме, коли виникають суттєві труднощі у виконанні </a:t>
            </a:r>
            <a:r>
              <a:rPr lang="uk-UA" dirty="0" err="1">
                <a:latin typeface="Times New Roman" panose="02020603050405020304" pitchFamily="18" charset="0"/>
                <a:ea typeface="Calibri" panose="020F0502020204030204" pitchFamily="34" charset="0"/>
                <a:cs typeface="Times New Roman" panose="02020603050405020304" pitchFamily="18" charset="0"/>
              </a:rPr>
              <a:t>життєво</a:t>
            </a:r>
            <a:r>
              <a:rPr lang="uk-UA" dirty="0">
                <a:latin typeface="Times New Roman" panose="02020603050405020304" pitchFamily="18" charset="0"/>
                <a:ea typeface="Calibri" panose="020F0502020204030204" pitchFamily="34" charset="0"/>
                <a:cs typeface="Times New Roman" panose="02020603050405020304" pitchFamily="18" charset="0"/>
              </a:rPr>
              <a:t> важливих для нього функцій;</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висока небезпека </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здатність суб'єкта небезпеки завдати такої шкоди об'єкту, коли стає практично неможливим виконання </a:t>
            </a:r>
            <a:r>
              <a:rPr lang="uk-UA" dirty="0" err="1">
                <a:latin typeface="Times New Roman" panose="02020603050405020304" pitchFamily="18" charset="0"/>
                <a:ea typeface="Calibri" panose="020F0502020204030204" pitchFamily="34" charset="0"/>
                <a:cs typeface="Times New Roman" panose="02020603050405020304" pitchFamily="18" charset="0"/>
              </a:rPr>
              <a:t>життєво</a:t>
            </a:r>
            <a:r>
              <a:rPr lang="uk-UA" dirty="0">
                <a:latin typeface="Times New Roman" panose="02020603050405020304" pitchFamily="18" charset="0"/>
                <a:ea typeface="Calibri" panose="020F0502020204030204" pitchFamily="34" charset="0"/>
                <a:cs typeface="Times New Roman" panose="02020603050405020304" pitchFamily="18" charset="0"/>
              </a:rPr>
              <a:t> важливих для нього що, зрештою, може призвести його до загибелі</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Звідси важливість адекватних управлінських рішень. </a:t>
            </a:r>
            <a:endParaRPr lang="en-US"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92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961632"/>
          </a:xfrm>
          <a:prstGeom prst="rect">
            <a:avLst/>
          </a:prstGeom>
        </p:spPr>
        <p:txBody>
          <a:bodyPr wrap="square">
            <a:spAutoFit/>
          </a:bodyPr>
          <a:lstStyle/>
          <a:p>
            <a:pPr algn="ctr">
              <a:lnSpc>
                <a:spcPct val="107000"/>
              </a:lnSpc>
              <a:spcAft>
                <a:spcPts val="0"/>
              </a:spcAft>
            </a:pPr>
            <a:r>
              <a:rPr lang="uk-UA" sz="2000" b="1" dirty="0">
                <a:latin typeface="Times New Roman" panose="02020603050405020304" pitchFamily="18" charset="0"/>
                <a:ea typeface="Cambria,Bold"/>
                <a:cs typeface="Times New Roman" panose="02020603050405020304" pitchFamily="18" charset="0"/>
              </a:rPr>
              <a:t>Природа феномену «безпека»</a:t>
            </a:r>
            <a:r>
              <a:rPr lang="uk-UA" sz="2000" b="1" i="1" dirty="0">
                <a:latin typeface="Times New Roman" panose="02020603050405020304" pitchFamily="18" charset="0"/>
                <a:ea typeface="Cambria,Bold"/>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b="1" dirty="0">
                <a:latin typeface="Times New Roman" panose="02020603050405020304" pitchFamily="18" charset="0"/>
                <a:ea typeface="Calibri" panose="020F0502020204030204" pitchFamily="34" charset="0"/>
                <a:cs typeface="Times New Roman" panose="02020603050405020304" pitchFamily="18" charset="0"/>
              </a:rPr>
              <a:t>Безпека</a:t>
            </a:r>
            <a:r>
              <a:rPr lang="uk-UA" sz="2000" dirty="0">
                <a:latin typeface="Times New Roman" panose="02020603050405020304" pitchFamily="18" charset="0"/>
                <a:ea typeface="Calibri" panose="020F0502020204030204" pitchFamily="34" charset="0"/>
                <a:cs typeface="Times New Roman" panose="02020603050405020304" pitchFamily="18" charset="0"/>
              </a:rPr>
              <a:t> завжди є оцінкою суб’єктом ситуації, у межах якої його існуванню чи існуванню</a:t>
            </a:r>
            <a:r>
              <a:rPr lang="uk-UA" sz="2000" b="1" i="1" dirty="0">
                <a:latin typeface="Times New Roman" panose="02020603050405020304" pitchFamily="18" charset="0"/>
                <a:ea typeface="Cambria,Bold"/>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іншого суб’єкта не загрожує небезпека.</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r>
              <a:rPr lang="uk-UA" sz="2000" dirty="0">
                <a:latin typeface="Times New Roman" panose="02020603050405020304" pitchFamily="18" charset="0"/>
                <a:ea typeface="Calibri" panose="020F0502020204030204" pitchFamily="34" charset="0"/>
                <a:cs typeface="Times New Roman" panose="02020603050405020304" pitchFamily="18" charset="0"/>
              </a:rPr>
              <a:t>Заходи, необхідні для забезпечення захищеності об'єкта, як правило, потребують використання значних ресурсів (матеріальних, фінансових тощо).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b="1" dirty="0">
                <a:latin typeface="Times New Roman" panose="02020603050405020304" pitchFamily="18" charset="0"/>
                <a:ea typeface="Calibri" panose="020F0502020204030204" pitchFamily="34" charset="0"/>
                <a:cs typeface="Times New Roman" panose="02020603050405020304" pitchFamily="18" charset="0"/>
              </a:rPr>
              <a:t>Державна безпека</a:t>
            </a:r>
            <a:r>
              <a:rPr lang="uk-UA" sz="2000" dirty="0">
                <a:latin typeface="Times New Roman" panose="02020603050405020304" pitchFamily="18" charset="0"/>
                <a:ea typeface="Calibri" panose="020F0502020204030204" pitchFamily="34" charset="0"/>
                <a:cs typeface="Times New Roman" panose="02020603050405020304" pitchFamily="18" charset="0"/>
              </a:rPr>
              <a:t> – кінцевий результат виконаних заходів політичного, економічного та воєнного характеру, спрямованих на забезпечення суверенітету; реалізовані можливості щодо збереження політичного режиму; суспільно-політичну стабільність тощо.</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dirty="0">
                <a:latin typeface="Times New Roman" panose="02020603050405020304" pitchFamily="18" charset="0"/>
                <a:ea typeface="Calibri" panose="020F0502020204030204" pitchFamily="34" charset="0"/>
                <a:cs typeface="Times New Roman" panose="02020603050405020304" pitchFamily="18" charset="0"/>
              </a:rPr>
              <a:t>Тому завжди існує небезпека неадекватної оцінки реальної безпеки об’єкта, що є, зрештою, наслідком суб'єктного характеру оцінювання тих чи інших соціальних явищ (подій, процесів тощо), які розглядаються як небезпеки існуванню об'єкта</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lvl="0" indent="457200" algn="ctr"/>
            <a:r>
              <a:rPr lang="uk-UA" sz="2000" i="1" u="sng" dirty="0">
                <a:solidFill>
                  <a:prstClr val="black"/>
                </a:solidFill>
                <a:latin typeface="Times New Roman" panose="02020603050405020304" pitchFamily="18" charset="0"/>
                <a:ea typeface="Cambria,Bold"/>
                <a:cs typeface="Times New Roman" panose="02020603050405020304" pitchFamily="18" charset="0"/>
              </a:rPr>
              <a:t>Складові безпеки державності:</a:t>
            </a:r>
            <a:endParaRPr lang="en-US" i="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buFont typeface="Symbol" panose="05050102010706020507" pitchFamily="18" charset="2"/>
              <a:buChar char=""/>
            </a:pPr>
            <a:r>
              <a:rPr lang="uk-UA" sz="2000" dirty="0">
                <a:solidFill>
                  <a:prstClr val="black"/>
                </a:solidFill>
                <a:latin typeface="Times New Roman" panose="02020603050405020304" pitchFamily="18" charset="0"/>
                <a:ea typeface="Cambria,Bold"/>
                <a:cs typeface="Times New Roman" panose="02020603050405020304" pitchFamily="18" charset="0"/>
              </a:rPr>
              <a:t>безпека території;</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buFont typeface="Symbol" panose="05050102010706020507" pitchFamily="18" charset="2"/>
              <a:buChar char=""/>
            </a:pPr>
            <a:r>
              <a:rPr lang="uk-UA" sz="2000" dirty="0">
                <a:solidFill>
                  <a:prstClr val="black"/>
                </a:solidFill>
                <a:latin typeface="Times New Roman" panose="02020603050405020304" pitchFamily="18" charset="0"/>
                <a:ea typeface="Cambria,Bold"/>
                <a:cs typeface="Times New Roman" panose="02020603050405020304" pitchFamily="18" charset="0"/>
              </a:rPr>
              <a:t>безпека </a:t>
            </a:r>
            <a:r>
              <a:rPr lang="uk-UA" sz="2000" dirty="0" err="1">
                <a:solidFill>
                  <a:prstClr val="black"/>
                </a:solidFill>
                <a:latin typeface="Times New Roman" panose="02020603050405020304" pitchFamily="18" charset="0"/>
                <a:ea typeface="Cambria,Bold"/>
                <a:cs typeface="Times New Roman" panose="02020603050405020304" pitchFamily="18" charset="0"/>
              </a:rPr>
              <a:t>макросоціальної</a:t>
            </a:r>
            <a:r>
              <a:rPr lang="uk-UA" sz="2000" dirty="0">
                <a:solidFill>
                  <a:prstClr val="black"/>
                </a:solidFill>
                <a:latin typeface="Times New Roman" panose="02020603050405020304" pitchFamily="18" charset="0"/>
                <a:ea typeface="Cambria,Bold"/>
                <a:cs typeface="Times New Roman" panose="02020603050405020304" pitchFamily="18" charset="0"/>
              </a:rPr>
              <a:t> спільноти (нації), яка проживає на певній території;</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buFont typeface="Symbol" panose="05050102010706020507" pitchFamily="18" charset="2"/>
              <a:buChar char=""/>
            </a:pPr>
            <a:r>
              <a:rPr lang="uk-UA" sz="2000" dirty="0">
                <a:solidFill>
                  <a:prstClr val="black"/>
                </a:solidFill>
                <a:latin typeface="Times New Roman" panose="02020603050405020304" pitchFamily="18" charset="0"/>
                <a:ea typeface="Cambria,Bold"/>
                <a:cs typeface="Times New Roman" panose="02020603050405020304" pitchFamily="18" charset="0"/>
              </a:rPr>
              <a:t>безпека державних інститутів</a:t>
            </a:r>
            <a:r>
              <a:rPr lang="uk-UA" sz="2000" dirty="0" smtClean="0">
                <a:solidFill>
                  <a:prstClr val="black"/>
                </a:solidFill>
                <a:latin typeface="Times New Roman" panose="02020603050405020304" pitchFamily="18" charset="0"/>
                <a:ea typeface="Cambria,Bold"/>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27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pic>
        <p:nvPicPr>
          <p:cNvPr id="4098" name="Picture 2" descr="Національна безпека - Борисфен Інте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90" y="692696"/>
            <a:ext cx="8417017"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5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016758"/>
          </a:xfrm>
          <a:prstGeom prst="rect">
            <a:avLst/>
          </a:prstGeom>
        </p:spPr>
        <p:txBody>
          <a:bodyPr wrap="square">
            <a:spAutoFit/>
          </a:bodyPr>
          <a:lstStyle/>
          <a:p>
            <a:pPr indent="457200" algn="just">
              <a:spcAft>
                <a:spcPts val="0"/>
              </a:spcAft>
            </a:pPr>
            <a:r>
              <a:rPr lang="uk-UA" sz="2000" b="1" i="1" dirty="0">
                <a:latin typeface="Times New Roman" panose="02020603050405020304" pitchFamily="18" charset="0"/>
                <a:ea typeface="Calibri" panose="020F0502020204030204" pitchFamily="34" charset="0"/>
                <a:cs typeface="Times New Roman" panose="02020603050405020304" pitchFamily="18" charset="0"/>
              </a:rPr>
              <a:t>Безпека суспільства</a:t>
            </a:r>
            <a:r>
              <a:rPr lang="uk-UA" sz="2000" i="1"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 це такі умови (стан), за яких передусім забезпечується свобода вибору шляху подальшого існування, самовдосконалення й розвитку суспільства, або ж для їх захисту є адекватні засоби.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i="1" dirty="0">
                <a:latin typeface="Times New Roman" panose="02020603050405020304" pitchFamily="18" charset="0"/>
                <a:ea typeface="Calibri" panose="020F0502020204030204" pitchFamily="34" charset="0"/>
                <a:cs typeface="Times New Roman" panose="02020603050405020304" pitchFamily="18" charset="0"/>
              </a:rPr>
              <a:t>Безпека індивіда (особиста безпека</a:t>
            </a:r>
            <a:r>
              <a:rPr lang="uk-UA" sz="2000" dirty="0">
                <a:latin typeface="Times New Roman" panose="02020603050405020304" pitchFamily="18" charset="0"/>
                <a:ea typeface="Calibri" panose="020F0502020204030204" pitchFamily="34" charset="0"/>
                <a:cs typeface="Times New Roman" panose="02020603050405020304" pitchFamily="18" charset="0"/>
              </a:rPr>
              <a:t>) – це також певний стан індивіда, зумовлений його самопочуттям та його впевненістю (інтуїтивною чи такою, що базується на достовірних знаннях) у тому, що небезпеки, передусім його життю, майну, правам та свободам, немає, або ж для захисту від цих небезпек у нього є відповідні засоби (ресурси, можливості тощо).</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i="1" dirty="0">
                <a:latin typeface="Times New Roman" panose="02020603050405020304" pitchFamily="18" charset="0"/>
                <a:ea typeface="Calibri" panose="020F0502020204030204" pitchFamily="34" charset="0"/>
                <a:cs typeface="Times New Roman" panose="02020603050405020304" pitchFamily="18" charset="0"/>
              </a:rPr>
              <a:t>Синергетичний характер безпеки</a:t>
            </a:r>
            <a:r>
              <a:rPr lang="uk-UA" sz="2000" i="1"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полягає в тому, що, наприклад, національна та міжнародна безпека передбачає взаємодію як цілісної системи всіх інститутів політичної, економічної, соціальної та гуманітарної сфер життєдіяльності людини, суспільства, держави, а в деяких випадках і міжнародних інституцій</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033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1" y="988747"/>
            <a:ext cx="8136904" cy="1938992"/>
          </a:xfrm>
          <a:prstGeom prst="rect">
            <a:avLst/>
          </a:prstGeom>
        </p:spPr>
        <p:txBody>
          <a:bodyPr wrap="square">
            <a:spAutoFit/>
          </a:bodyPr>
          <a:lstStyle/>
          <a:p>
            <a:pPr indent="457200" algn="just">
              <a:spcAft>
                <a:spcPts val="0"/>
              </a:spcAft>
            </a:pPr>
            <a:r>
              <a:rPr lang="uk-UA" sz="2000" b="1" i="1" dirty="0">
                <a:latin typeface="Times New Roman" panose="02020603050405020304" pitchFamily="18" charset="0"/>
                <a:ea typeface="Cambria,Bold"/>
                <a:cs typeface="Times New Roman" panose="02020603050405020304" pitchFamily="18" charset="0"/>
              </a:rPr>
              <a:t>3.	Класифікація національних інтересів.</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sz="2000" b="1" dirty="0">
                <a:latin typeface="Times New Roman" panose="02020603050405020304" pitchFamily="18" charset="0"/>
                <a:ea typeface="Cambria,Bold"/>
                <a:cs typeface="Times New Roman" panose="02020603050405020304" pitchFamily="18" charset="0"/>
              </a:rPr>
              <a:t>Національні інтереси</a:t>
            </a:r>
            <a:r>
              <a:rPr lang="uk-UA" sz="2000" dirty="0">
                <a:latin typeface="Times New Roman" panose="02020603050405020304" pitchFamily="18" charset="0"/>
                <a:ea typeface="Cambria,Bold"/>
                <a:cs typeface="Times New Roman" panose="02020603050405020304" pitchFamily="18" charset="0"/>
              </a:rPr>
              <a:t> – це захищеність державного суверенітету, територіальної цілісності, демократичного конституційного ладу та інших національних інтересів України від реальних та потенційних загроз.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mbria,Bold"/>
                <a:cs typeface="Times New Roman" panose="02020603050405020304" pitchFamily="18" charset="0"/>
              </a:rPr>
              <a:t> </a:t>
            </a:r>
            <a:endParaRPr lang="uk-UA" sz="2000" dirty="0" smtClean="0">
              <a:latin typeface="Times New Roman" panose="02020603050405020304" pitchFamily="18" charset="0"/>
              <a:ea typeface="Cambria,Bold"/>
              <a:cs typeface="Times New Roman" panose="02020603050405020304" pitchFamily="18" charset="0"/>
            </a:endParaRPr>
          </a:p>
        </p:txBody>
      </p:sp>
      <p:pic>
        <p:nvPicPr>
          <p:cNvPr id="3078" name="Picture 6" descr="Національна безпека України: Складові елементи та виклики сьогодення -  Мілітарни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138" y="3645024"/>
            <a:ext cx="4803731" cy="270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6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1347</Words>
  <Application>Microsoft Office PowerPoint</Application>
  <PresentationFormat>Экран (4:3)</PresentationFormat>
  <Paragraphs>85</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Cambria,Bold</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27</cp:revision>
  <dcterms:created xsi:type="dcterms:W3CDTF">2015-03-20T17:04:15Z</dcterms:created>
  <dcterms:modified xsi:type="dcterms:W3CDTF">2024-02-08T08:54:10Z</dcterms:modified>
</cp:coreProperties>
</file>