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9" r:id="rId2"/>
    <p:sldId id="29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03" r:id="rId13"/>
    <p:sldId id="267" r:id="rId14"/>
    <p:sldId id="268" r:id="rId15"/>
    <p:sldId id="269" r:id="rId16"/>
    <p:sldId id="283" r:id="rId17"/>
    <p:sldId id="284" r:id="rId18"/>
    <p:sldId id="302" r:id="rId19"/>
    <p:sldId id="286" r:id="rId20"/>
    <p:sldId id="295" r:id="rId21"/>
    <p:sldId id="296" r:id="rId22"/>
    <p:sldId id="297" r:id="rId23"/>
    <p:sldId id="29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01.03.2026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18</a:t>
            </a:fld>
            <a:endParaRPr 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21</a:t>
            </a:fld>
            <a:endParaRPr 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22</a:t>
            </a:fld>
            <a:endParaRPr 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23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15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6.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санаціяна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підприємстві</a:t>
            </a:r>
            <a:endParaRPr lang="uk-UA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7239000" cy="385765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Три види кризи: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стратегічна криза - </a:t>
            </a:r>
            <a:r>
              <a:rPr lang="uk-UA" sz="2200" i="1" dirty="0"/>
              <a:t>коли на підприємстві зруйновано виробничий потенціал і відсутні довгострокові фактори успіху</a:t>
            </a:r>
            <a:r>
              <a:rPr lang="uk-UA" sz="2200" dirty="0"/>
              <a:t>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криза прибутковості – </a:t>
            </a:r>
            <a:r>
              <a:rPr lang="uk-UA" sz="2200" i="1" dirty="0"/>
              <a:t>коли перманентні збитки “вихолощують” власний капітал, що призводить до незадовільної структури балансу</a:t>
            </a:r>
            <a:r>
              <a:rPr lang="uk-UA" sz="2200" dirty="0"/>
              <a:t>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криза ліквідності – </a:t>
            </a:r>
            <a:r>
              <a:rPr lang="uk-UA" sz="2200" i="1" dirty="0"/>
              <a:t>коли підприємство є неплатоспроможним або існує реальна загроза втрати платоспроможності</a:t>
            </a:r>
            <a:r>
              <a:rPr lang="uk-UA" sz="2200" dirty="0"/>
              <a:t>.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85765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Розрізняють два види реакції підприємств на фінансову кризу: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1. </a:t>
            </a:r>
            <a:r>
              <a:rPr lang="uk-UA" sz="2200" b="1" dirty="0"/>
              <a:t>Захисна стратегія </a:t>
            </a:r>
            <a:r>
              <a:rPr lang="uk-UA" sz="2200" dirty="0"/>
              <a:t>- </a:t>
            </a:r>
            <a:r>
              <a:rPr lang="uk-UA" sz="2200" i="1" dirty="0"/>
              <a:t>передбачає різке скорочення витрат, закриття та розпродаж окремих підрозділів підприємства, скорочення та розпродаж обладнання, звільнення персоналу, скорочення окремих частин ринкового сегмента, зменшення відпускних цін і (або) обсягів реалізації продукції</a:t>
            </a:r>
            <a:r>
              <a:rPr lang="uk-UA" sz="2200" dirty="0"/>
              <a:t>.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2. </a:t>
            </a:r>
            <a:r>
              <a:rPr lang="uk-UA" sz="2200" b="1" dirty="0"/>
              <a:t>Наступальна стратегія </a:t>
            </a:r>
            <a:r>
              <a:rPr lang="uk-UA" sz="2200" dirty="0"/>
              <a:t>- </a:t>
            </a:r>
            <a:r>
              <a:rPr lang="uk-UA" sz="2200" i="1" dirty="0"/>
              <a:t>передбачає активні дії: модернізацію обладнання, впровадження нових технологій та ефективного маркетингу, підвищення цін, пошук нових ринків збуту продукції, розробку та реалізацію прогресивної стратегічної концепції контролінгу та управління.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928662" y="357166"/>
            <a:ext cx="70723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Світові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корпоративні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галузями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b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2015 році</a:t>
            </a:r>
            <a:endParaRPr kumimoji="0" lang="uk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5954" name="Picture 2" descr="D:\ДОКУМЕНТЫ\АНДРЕЙ\__ЖДТУ РАБОТА\Управління фін санцією\УФС 2016\bankruptcy-industry-201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928670"/>
            <a:ext cx="5510240" cy="551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929222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2. Економічна сутність санації підприємств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1800" b="1" dirty="0"/>
              <a:t>Слово санація походить від латинського </a:t>
            </a:r>
            <a:r>
              <a:rPr lang="uk-UA" sz="1800" b="1" i="1" dirty="0" err="1"/>
              <a:t>sanare</a:t>
            </a:r>
            <a:r>
              <a:rPr lang="uk-UA" sz="1800" b="1" dirty="0"/>
              <a:t>, що означає </a:t>
            </a:r>
            <a:r>
              <a:rPr lang="uk-UA" sz="1800" b="1" dirty="0" err="1"/>
              <a:t>“оздоровлення”</a:t>
            </a:r>
            <a:r>
              <a:rPr lang="uk-UA" sz="1800" b="1" dirty="0"/>
              <a:t>. У нашому випадку йдеться про спосіб погашення боргів перед кредиторами за рахунок проведення оздоровлення (реструктуризації) підприємства боржника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1800" b="1" dirty="0"/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Санація</a:t>
            </a:r>
            <a:r>
              <a:rPr lang="uk-UA" sz="2200" dirty="0"/>
              <a:t> — </a:t>
            </a:r>
            <a:r>
              <a:rPr lang="uk-UA" sz="2200" i="1" dirty="0"/>
              <a:t>це система фінансово-економічних, виробничо-технічних, організаційно-правових та соціальних заходів, спрямованих на досягнення чи відновлення платоспроможності, ліквідності, прибутковості і конкурентоспроможності підприємства-боржника в довгостроковому періоді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3200" dirty="0"/>
              <a:t> 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32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1285852" y="857232"/>
          <a:ext cx="5572132" cy="4139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666744" imgH="2724912" progId="Word.Picture.8">
                  <p:embed/>
                </p:oleObj>
              </mc:Choice>
              <mc:Fallback>
                <p:oleObj name="Picture" r:id="rId3" imgW="3666744" imgH="2724912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52" y="857232"/>
                        <a:ext cx="5572132" cy="41392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>
          <a:xfrm>
            <a:off x="428596" y="5357826"/>
            <a:ext cx="7239000" cy="4286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3600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uk-U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Рис.1 Типи</a:t>
            </a:r>
            <a:r>
              <a:rPr kumimoji="0" lang="uk-UA" sz="2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мета санаційних заходів</a:t>
            </a:r>
            <a:r>
              <a:rPr kumimoji="0" lang="uk-UA" sz="2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271464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Метою фінансової санації </a:t>
            </a:r>
            <a:r>
              <a:rPr lang="uk-UA" sz="2200" dirty="0"/>
              <a:t>є: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dirty="0"/>
              <a:t> </a:t>
            </a:r>
            <a:r>
              <a:rPr lang="uk-UA" sz="2200" i="1" dirty="0"/>
              <a:t>покриття поточних збитків та усунення причин їх виникнення;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 поновлення або збереження ліквідності й платоспроможності підприємств;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 скорочення всіх видів заборгованості;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поліпшення структури капіталу;</a:t>
            </a:r>
          </a:p>
          <a:p>
            <a:pPr marL="0" indent="36000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uk-UA" sz="2200" i="1" dirty="0"/>
              <a:t>формування фондів фінансових ресурсів, необхідних для проведення санаційних заходів виробничо-технічного характеру</a:t>
            </a:r>
            <a:r>
              <a:rPr lang="uk-UA" sz="22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071546"/>
            <a:ext cx="7239000" cy="50006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3. </a:t>
            </a:r>
            <a:r>
              <a:rPr lang="ru-RU" sz="2200" b="1" dirty="0" err="1"/>
              <a:t>Класична</a:t>
            </a:r>
            <a:r>
              <a:rPr lang="ru-RU" sz="2200" b="1" dirty="0"/>
              <a:t> модель </a:t>
            </a:r>
            <a:r>
              <a:rPr lang="ru-RU" sz="2200" b="1" dirty="0" err="1"/>
              <a:t>фінансової</a:t>
            </a:r>
            <a:r>
              <a:rPr lang="ru-RU" sz="2200" b="1" dirty="0"/>
              <a:t> </a:t>
            </a:r>
            <a:r>
              <a:rPr lang="ru-RU" sz="2200" b="1" dirty="0" err="1"/>
              <a:t>санації</a:t>
            </a:r>
            <a:endParaRPr lang="ru-RU" sz="2200" b="1" dirty="0"/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Економічно</a:t>
            </a:r>
            <a:r>
              <a:rPr lang="ru-RU" sz="2200" dirty="0"/>
              <a:t> </a:t>
            </a:r>
            <a:r>
              <a:rPr lang="ru-RU" sz="2200" dirty="0" err="1"/>
              <a:t>розвинені</a:t>
            </a:r>
            <a:r>
              <a:rPr lang="ru-RU" sz="2200" dirty="0"/>
              <a:t> </a:t>
            </a:r>
            <a:r>
              <a:rPr lang="ru-RU" sz="2200" dirty="0" err="1"/>
              <a:t>країни</a:t>
            </a:r>
            <a:r>
              <a:rPr lang="ru-RU" sz="2200" dirty="0"/>
              <a:t> </a:t>
            </a:r>
            <a:r>
              <a:rPr lang="ru-RU" sz="2200" dirty="0" err="1"/>
              <a:t>по-різному</a:t>
            </a:r>
            <a:r>
              <a:rPr lang="ru-RU" sz="2200" dirty="0"/>
              <a:t> </a:t>
            </a:r>
            <a:r>
              <a:rPr lang="ru-RU" sz="2200" dirty="0" err="1"/>
              <a:t>вирішують</a:t>
            </a:r>
            <a:r>
              <a:rPr lang="ru-RU" sz="2200" dirty="0"/>
              <a:t> </a:t>
            </a:r>
            <a:r>
              <a:rPr lang="ru-RU" sz="2200" dirty="0" err="1"/>
              <a:t>проблеми</a:t>
            </a:r>
            <a:r>
              <a:rPr lang="ru-RU" sz="2200" dirty="0"/>
              <a:t> </a:t>
            </a:r>
            <a:r>
              <a:rPr lang="ru-RU" sz="2200" dirty="0" err="1"/>
              <a:t>санації</a:t>
            </a:r>
            <a:r>
              <a:rPr lang="ru-RU" sz="2200" dirty="0"/>
              <a:t> та </a:t>
            </a:r>
            <a:r>
              <a:rPr lang="ru-RU" sz="2200" dirty="0" err="1"/>
              <a:t>банкрутства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/>
              <a:t>. </a:t>
            </a:r>
            <a:r>
              <a:rPr lang="ru-RU" sz="2200" dirty="0" err="1"/>
              <a:t>Цілісний</a:t>
            </a:r>
            <a:r>
              <a:rPr lang="ru-RU" sz="2200" dirty="0"/>
              <a:t> </a:t>
            </a:r>
            <a:r>
              <a:rPr lang="ru-RU" sz="2200" dirty="0" err="1"/>
              <a:t>погляд</a:t>
            </a:r>
            <a:r>
              <a:rPr lang="ru-RU" sz="2200" dirty="0"/>
              <a:t> на </a:t>
            </a:r>
            <a:r>
              <a:rPr lang="ru-RU" sz="2200" dirty="0" err="1"/>
              <a:t>етапи</a:t>
            </a:r>
            <a:r>
              <a:rPr lang="ru-RU" sz="2200" dirty="0"/>
              <a:t> </a:t>
            </a:r>
            <a:r>
              <a:rPr lang="ru-RU" sz="2200" dirty="0" err="1"/>
              <a:t>проведення</a:t>
            </a:r>
            <a:r>
              <a:rPr lang="ru-RU" sz="2200" dirty="0"/>
              <a:t> </a:t>
            </a:r>
            <a:r>
              <a:rPr lang="ru-RU" sz="2200" dirty="0" err="1"/>
              <a:t>фінансового</a:t>
            </a:r>
            <a:r>
              <a:rPr lang="ru-RU" sz="2200" dirty="0"/>
              <a:t> </a:t>
            </a:r>
            <a:r>
              <a:rPr lang="ru-RU" sz="2200" dirty="0" err="1"/>
              <a:t>оздоровлення</a:t>
            </a:r>
            <a:r>
              <a:rPr lang="ru-RU" sz="2200" dirty="0"/>
              <a:t> </a:t>
            </a:r>
            <a:r>
              <a:rPr lang="ru-RU" sz="2200" dirty="0" err="1"/>
              <a:t>окремого</a:t>
            </a:r>
            <a:r>
              <a:rPr lang="ru-RU" sz="2200" dirty="0"/>
              <a:t> </a:t>
            </a:r>
            <a:r>
              <a:rPr lang="ru-RU" sz="2200" dirty="0" err="1"/>
              <a:t>підприємства</a:t>
            </a:r>
            <a:r>
              <a:rPr lang="ru-RU" sz="2200" dirty="0"/>
              <a:t> </a:t>
            </a:r>
            <a:r>
              <a:rPr lang="ru-RU" sz="2200" dirty="0" err="1"/>
              <a:t>являє</a:t>
            </a:r>
            <a:r>
              <a:rPr lang="ru-RU" sz="2200" dirty="0"/>
              <a:t> собою так звана «</a:t>
            </a:r>
            <a:r>
              <a:rPr lang="ru-RU" sz="2200" dirty="0" err="1"/>
              <a:t>класична</a:t>
            </a:r>
            <a:r>
              <a:rPr lang="ru-RU" sz="2200" dirty="0"/>
              <a:t> модель </a:t>
            </a:r>
            <a:r>
              <a:rPr lang="ru-RU" sz="2200" dirty="0" err="1"/>
              <a:t>санації</a:t>
            </a:r>
            <a:r>
              <a:rPr lang="ru-RU" sz="2200" dirty="0"/>
              <a:t>», яка широко </a:t>
            </a:r>
            <a:r>
              <a:rPr lang="ru-RU" sz="2200" dirty="0" err="1"/>
              <a:t>використовується</a:t>
            </a:r>
            <a:r>
              <a:rPr lang="ru-RU" sz="2200" dirty="0"/>
              <a:t> як основа для </a:t>
            </a:r>
            <a:r>
              <a:rPr lang="ru-RU" sz="2200" dirty="0" err="1"/>
              <a:t>розробки</a:t>
            </a:r>
            <a:r>
              <a:rPr lang="ru-RU" sz="2200" dirty="0"/>
              <a:t> </a:t>
            </a:r>
            <a:r>
              <a:rPr lang="ru-RU" sz="2200" dirty="0" err="1"/>
              <a:t>механізму</a:t>
            </a:r>
            <a:r>
              <a:rPr lang="ru-RU" sz="2200" dirty="0"/>
              <a:t> </a:t>
            </a:r>
            <a:r>
              <a:rPr lang="ru-RU" sz="2200" dirty="0" err="1"/>
              <a:t>фінансової</a:t>
            </a:r>
            <a:r>
              <a:rPr lang="ru-RU" sz="2200" dirty="0"/>
              <a:t> </a:t>
            </a:r>
            <a:r>
              <a:rPr lang="ru-RU" sz="2200" dirty="0" err="1"/>
              <a:t>санації</a:t>
            </a:r>
            <a:r>
              <a:rPr lang="ru-RU" sz="2200" dirty="0"/>
              <a:t> </a:t>
            </a:r>
            <a:r>
              <a:rPr lang="ru-RU" sz="2200" dirty="0" err="1"/>
              <a:t>суб’єктів</a:t>
            </a:r>
            <a:r>
              <a:rPr lang="ru-RU" sz="2200" dirty="0"/>
              <a:t> </a:t>
            </a:r>
            <a:r>
              <a:rPr lang="ru-RU" sz="2200" dirty="0" err="1"/>
              <a:t>господарювання</a:t>
            </a:r>
            <a:r>
              <a:rPr lang="ru-RU" sz="2200" dirty="0"/>
              <a:t> у </a:t>
            </a:r>
            <a:r>
              <a:rPr lang="ru-RU" sz="2200" dirty="0" err="1"/>
              <a:t>країнах</a:t>
            </a:r>
            <a:r>
              <a:rPr lang="ru-RU" sz="2200" dirty="0"/>
              <a:t> </a:t>
            </a:r>
            <a:r>
              <a:rPr lang="ru-RU" sz="2200" dirty="0" err="1"/>
              <a:t>з</a:t>
            </a:r>
            <a:r>
              <a:rPr lang="ru-RU" sz="2200" dirty="0"/>
              <a:t> </a:t>
            </a:r>
            <a:r>
              <a:rPr lang="ru-RU" sz="2200" dirty="0" err="1"/>
              <a:t>розвиненою</a:t>
            </a:r>
            <a:r>
              <a:rPr lang="ru-RU" sz="2200" dirty="0"/>
              <a:t> </a:t>
            </a:r>
            <a:r>
              <a:rPr lang="ru-RU" sz="2200" dirty="0" err="1"/>
              <a:t>ринковою</a:t>
            </a:r>
            <a:r>
              <a:rPr lang="ru-RU" sz="2200" dirty="0"/>
              <a:t> </a:t>
            </a:r>
            <a:r>
              <a:rPr lang="ru-RU" sz="2200" dirty="0" err="1"/>
              <a:t>економікою</a:t>
            </a:r>
            <a:r>
              <a:rPr lang="ru-RU" sz="22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1214414" y="214290"/>
          <a:ext cx="5929354" cy="6444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4133880" imgH="4495680" progId="Word.Picture.8">
                  <p:embed/>
                </p:oleObj>
              </mc:Choice>
              <mc:Fallback>
                <p:oleObj name="Picture" r:id="rId3" imgW="4133880" imgH="4495680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14290"/>
                        <a:ext cx="5929354" cy="64449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85794"/>
            <a:ext cx="7239000" cy="50006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4. </a:t>
            </a:r>
            <a:r>
              <a:rPr lang="ru-RU" sz="2200" b="1" dirty="0" err="1"/>
              <a:t>Антикризовий</a:t>
            </a:r>
            <a:r>
              <a:rPr lang="ru-RU" sz="2200" b="1" dirty="0"/>
              <a:t> </a:t>
            </a:r>
            <a:r>
              <a:rPr lang="ru-RU" sz="2200" b="1" dirty="0" err="1"/>
              <a:t>фінансовий</a:t>
            </a:r>
            <a:r>
              <a:rPr lang="ru-RU" sz="2200" b="1" dirty="0"/>
              <a:t> менеджмент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Антикризове</a:t>
            </a:r>
            <a:r>
              <a:rPr lang="ru-RU" sz="2200" dirty="0"/>
              <a:t> </a:t>
            </a:r>
            <a:r>
              <a:rPr lang="ru-RU" sz="2200" dirty="0" err="1"/>
              <a:t>фінансове</a:t>
            </a:r>
            <a:r>
              <a:rPr lang="ru-RU" sz="2200" dirty="0"/>
              <a:t>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підприємством</a:t>
            </a:r>
            <a:r>
              <a:rPr lang="ru-RU" sz="2200" dirty="0"/>
              <a:t> </a:t>
            </a:r>
            <a:r>
              <a:rPr lang="ru-RU" sz="2200" dirty="0" err="1"/>
              <a:t>слід</a:t>
            </a:r>
            <a:r>
              <a:rPr lang="ru-RU" sz="2200" dirty="0"/>
              <a:t> </a:t>
            </a:r>
            <a:r>
              <a:rPr lang="ru-RU" sz="2200" dirty="0" err="1"/>
              <a:t>розглядати</a:t>
            </a:r>
            <a:r>
              <a:rPr lang="ru-RU" sz="2200" dirty="0"/>
              <a:t> в </a:t>
            </a:r>
            <a:r>
              <a:rPr lang="ru-RU" sz="2200" dirty="0" err="1"/>
              <a:t>двох</a:t>
            </a:r>
            <a:r>
              <a:rPr lang="ru-RU" sz="2200" dirty="0"/>
              <a:t> аспектах: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по-перше</a:t>
            </a:r>
            <a:r>
              <a:rPr lang="ru-RU" sz="2200" dirty="0"/>
              <a:t>, - </a:t>
            </a:r>
            <a:r>
              <a:rPr lang="ru-RU" sz="2200" i="1" dirty="0" err="1"/>
              <a:t>це</a:t>
            </a:r>
            <a:r>
              <a:rPr lang="ru-RU" sz="2200" i="1" dirty="0"/>
              <a:t> комплекс </a:t>
            </a:r>
            <a:r>
              <a:rPr lang="ru-RU" sz="2200" i="1" dirty="0" err="1"/>
              <a:t>профілактичних</a:t>
            </a:r>
            <a:r>
              <a:rPr lang="ru-RU" sz="2200" i="1" dirty="0"/>
              <a:t> </a:t>
            </a:r>
            <a:r>
              <a:rPr lang="ru-RU" sz="2200" i="1" dirty="0" err="1"/>
              <a:t>заходів</a:t>
            </a:r>
            <a:r>
              <a:rPr lang="ru-RU" sz="2200" i="1" dirty="0"/>
              <a:t>, </a:t>
            </a:r>
            <a:r>
              <a:rPr lang="ru-RU" sz="2200" i="1" dirty="0" err="1"/>
              <a:t>спрямованих</a:t>
            </a:r>
            <a:r>
              <a:rPr lang="ru-RU" sz="2200" i="1" dirty="0"/>
              <a:t> на </a:t>
            </a:r>
            <a:r>
              <a:rPr lang="ru-RU" sz="2200" i="1" dirty="0" err="1"/>
              <a:t>попередження</a:t>
            </a:r>
            <a:r>
              <a:rPr lang="ru-RU" sz="2200" i="1" dirty="0"/>
              <a:t> </a:t>
            </a:r>
            <a:r>
              <a:rPr lang="ru-RU" sz="2200" i="1" dirty="0" err="1"/>
              <a:t>фінансової</a:t>
            </a:r>
            <a:r>
              <a:rPr lang="ru-RU" sz="2200" i="1" dirty="0"/>
              <a:t> </a:t>
            </a:r>
            <a:r>
              <a:rPr lang="ru-RU" sz="2200" i="1" dirty="0" err="1"/>
              <a:t>кризи</a:t>
            </a:r>
            <a:r>
              <a:rPr lang="ru-RU" sz="2200" dirty="0"/>
              <a:t>: </a:t>
            </a:r>
            <a:r>
              <a:rPr lang="ru-RU" sz="2200" dirty="0" err="1"/>
              <a:t>системний</a:t>
            </a:r>
            <a:r>
              <a:rPr lang="ru-RU" sz="2200" dirty="0"/>
              <a:t> </a:t>
            </a:r>
            <a:r>
              <a:rPr lang="ru-RU" sz="2200" dirty="0" err="1"/>
              <a:t>аналіз</a:t>
            </a:r>
            <a:r>
              <a:rPr lang="ru-RU" sz="2200" dirty="0"/>
              <a:t> </a:t>
            </a:r>
            <a:r>
              <a:rPr lang="ru-RU" sz="2200" dirty="0" err="1"/>
              <a:t>сильних</a:t>
            </a:r>
            <a:r>
              <a:rPr lang="ru-RU" sz="2200" dirty="0"/>
              <a:t> та </a:t>
            </a:r>
            <a:r>
              <a:rPr lang="ru-RU" sz="2200" dirty="0" err="1"/>
              <a:t>слабких</a:t>
            </a:r>
            <a:r>
              <a:rPr lang="ru-RU" sz="2200" dirty="0"/>
              <a:t> </a:t>
            </a:r>
            <a:r>
              <a:rPr lang="ru-RU" sz="2200" dirty="0" err="1"/>
              <a:t>сторін</a:t>
            </a:r>
            <a:r>
              <a:rPr lang="ru-RU" sz="2200" dirty="0"/>
              <a:t> </a:t>
            </a:r>
            <a:r>
              <a:rPr lang="ru-RU" sz="2200" dirty="0" err="1"/>
              <a:t>підприємства</a:t>
            </a:r>
            <a:r>
              <a:rPr lang="ru-RU" sz="2200" dirty="0"/>
              <a:t>, </a:t>
            </a:r>
            <a:r>
              <a:rPr lang="ru-RU" sz="2200" dirty="0" err="1"/>
              <a:t>оцінка</a:t>
            </a:r>
            <a:r>
              <a:rPr lang="ru-RU" sz="2200" dirty="0"/>
              <a:t> </a:t>
            </a:r>
            <a:r>
              <a:rPr lang="ru-RU" sz="2200" dirty="0" err="1"/>
              <a:t>ймовірності</a:t>
            </a:r>
            <a:r>
              <a:rPr lang="ru-RU" sz="2200" dirty="0"/>
              <a:t> </a:t>
            </a:r>
            <a:r>
              <a:rPr lang="ru-RU" sz="2200" dirty="0" err="1"/>
              <a:t>банкрутства</a:t>
            </a:r>
            <a:r>
              <a:rPr lang="ru-RU" sz="2200" dirty="0"/>
              <a:t>, </a:t>
            </a:r>
            <a:r>
              <a:rPr lang="ru-RU" sz="2200" dirty="0" err="1"/>
              <a:t>управління</a:t>
            </a:r>
            <a:r>
              <a:rPr lang="ru-RU" sz="2200" dirty="0"/>
              <a:t> </a:t>
            </a:r>
            <a:r>
              <a:rPr lang="ru-RU" sz="2200" dirty="0" err="1"/>
              <a:t>ризиками</a:t>
            </a:r>
            <a:r>
              <a:rPr lang="ru-RU" sz="2200" dirty="0"/>
              <a:t> (</a:t>
            </a:r>
            <a:r>
              <a:rPr lang="ru-RU" sz="2200" dirty="0" err="1"/>
              <a:t>виявлення</a:t>
            </a:r>
            <a:r>
              <a:rPr lang="ru-RU" sz="2200" dirty="0"/>
              <a:t>, </a:t>
            </a:r>
            <a:r>
              <a:rPr lang="ru-RU" sz="2200" dirty="0" err="1"/>
              <a:t>оцінка</a:t>
            </a:r>
            <a:r>
              <a:rPr lang="ru-RU" sz="2200" dirty="0"/>
              <a:t> </a:t>
            </a:r>
            <a:r>
              <a:rPr lang="ru-RU" sz="2200" dirty="0" err="1"/>
              <a:t>та</a:t>
            </a:r>
            <a:r>
              <a:rPr lang="ru-RU" sz="2200" dirty="0"/>
              <a:t> </a:t>
            </a:r>
            <a:r>
              <a:rPr lang="ru-RU" sz="2200" dirty="0" err="1"/>
              <a:t>нейтралізація</a:t>
            </a:r>
            <a:r>
              <a:rPr lang="ru-RU" sz="2200" dirty="0"/>
              <a:t>), </a:t>
            </a:r>
            <a:r>
              <a:rPr lang="ru-RU" sz="2200" dirty="0" err="1"/>
              <a:t>впровадження</a:t>
            </a:r>
            <a:r>
              <a:rPr lang="ru-RU" sz="2200" dirty="0"/>
              <a:t> </a:t>
            </a:r>
            <a:r>
              <a:rPr lang="ru-RU" sz="2200" dirty="0" err="1"/>
              <a:t>системи</a:t>
            </a:r>
            <a:r>
              <a:rPr lang="ru-RU" sz="2200" dirty="0"/>
              <a:t> </a:t>
            </a:r>
            <a:r>
              <a:rPr lang="ru-RU" sz="2200" dirty="0" err="1"/>
              <a:t>попереджувальних</a:t>
            </a:r>
            <a:r>
              <a:rPr lang="ru-RU" sz="2200" dirty="0"/>
              <a:t> </a:t>
            </a:r>
            <a:r>
              <a:rPr lang="ru-RU" sz="2200" dirty="0" err="1"/>
              <a:t>заходів</a:t>
            </a:r>
            <a:r>
              <a:rPr lang="ru-RU" sz="2200" dirty="0"/>
              <a:t>;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ru-RU" sz="2200" dirty="0" err="1"/>
              <a:t>по-друге</a:t>
            </a:r>
            <a:r>
              <a:rPr lang="ru-RU" sz="2200" dirty="0"/>
              <a:t>, - </a:t>
            </a:r>
            <a:r>
              <a:rPr lang="ru-RU" sz="2200" i="1" dirty="0" err="1"/>
              <a:t>це</a:t>
            </a:r>
            <a:r>
              <a:rPr lang="ru-RU" sz="2200" i="1" dirty="0"/>
              <a:t> система </a:t>
            </a:r>
            <a:r>
              <a:rPr lang="ru-RU" sz="2200" i="1" dirty="0" err="1"/>
              <a:t>управління</a:t>
            </a:r>
            <a:r>
              <a:rPr lang="ru-RU" sz="2200" i="1" dirty="0"/>
              <a:t> </a:t>
            </a:r>
            <a:r>
              <a:rPr lang="ru-RU" sz="2200" i="1" dirty="0" err="1"/>
              <a:t>фінансами</a:t>
            </a:r>
            <a:r>
              <a:rPr lang="ru-RU" sz="2200" i="1" dirty="0"/>
              <a:t>, </a:t>
            </a:r>
            <a:r>
              <a:rPr lang="ru-RU" sz="2200" i="1" dirty="0" err="1"/>
              <a:t>спрямована</a:t>
            </a:r>
            <a:r>
              <a:rPr lang="ru-RU" sz="2200" i="1" dirty="0"/>
              <a:t> на </a:t>
            </a:r>
            <a:r>
              <a:rPr lang="ru-RU" sz="2200" i="1" dirty="0" err="1"/>
              <a:t>виведення</a:t>
            </a:r>
            <a:r>
              <a:rPr lang="ru-RU" sz="2200" i="1" dirty="0"/>
              <a:t> </a:t>
            </a:r>
            <a:r>
              <a:rPr lang="ru-RU" sz="2200" i="1" dirty="0" err="1"/>
              <a:t>підприємства</a:t>
            </a:r>
            <a:r>
              <a:rPr lang="ru-RU" sz="2200" i="1" dirty="0"/>
              <a:t> </a:t>
            </a:r>
            <a:r>
              <a:rPr lang="ru-RU" sz="2200" i="1" dirty="0" err="1"/>
              <a:t>з</a:t>
            </a:r>
            <a:r>
              <a:rPr lang="ru-RU" sz="2200" i="1" dirty="0"/>
              <a:t> </a:t>
            </a:r>
            <a:r>
              <a:rPr lang="ru-RU" sz="2200" i="1" dirty="0" err="1"/>
              <a:t>кризи</a:t>
            </a:r>
            <a:r>
              <a:rPr lang="ru-RU" sz="2200" i="1" dirty="0"/>
              <a:t>, в тому </a:t>
            </a:r>
            <a:r>
              <a:rPr lang="ru-RU" sz="2200" i="1" dirty="0" err="1"/>
              <a:t>числі</a:t>
            </a:r>
            <a:r>
              <a:rPr lang="ru-RU" sz="2200" i="1" dirty="0"/>
              <a:t> шляхом </a:t>
            </a:r>
            <a:r>
              <a:rPr lang="ru-RU" sz="2200" i="1" dirty="0" err="1"/>
              <a:t>проведення</a:t>
            </a:r>
            <a:r>
              <a:rPr lang="ru-RU" sz="2200" i="1" dirty="0"/>
              <a:t> </a:t>
            </a:r>
            <a:r>
              <a:rPr lang="ru-RU" sz="2200" i="1" dirty="0" err="1"/>
              <a:t>санації</a:t>
            </a:r>
            <a:r>
              <a:rPr lang="ru-RU" sz="2200" i="1" dirty="0"/>
              <a:t> </a:t>
            </a:r>
            <a:r>
              <a:rPr lang="ru-RU" sz="2200" i="1" dirty="0" err="1"/>
              <a:t>чи</a:t>
            </a:r>
            <a:r>
              <a:rPr lang="ru-RU" sz="2200" i="1" dirty="0"/>
              <a:t> </a:t>
            </a:r>
            <a:r>
              <a:rPr lang="ru-RU" sz="2200" i="1" dirty="0" err="1"/>
              <a:t>реструктуризації</a:t>
            </a:r>
            <a:r>
              <a:rPr lang="ru-RU" sz="2200" i="1" dirty="0"/>
              <a:t> </a:t>
            </a:r>
            <a:r>
              <a:rPr lang="ru-RU" sz="2200" i="1" dirty="0" err="1"/>
              <a:t>суб'єкта</a:t>
            </a:r>
            <a:r>
              <a:rPr lang="ru-RU" sz="2200" i="1" dirty="0"/>
              <a:t> </a:t>
            </a:r>
            <a:r>
              <a:rPr lang="ru-RU" sz="2200" i="1" dirty="0" err="1"/>
              <a:t>господарювання</a:t>
            </a:r>
            <a:r>
              <a:rPr lang="ru-RU" sz="2200" dirty="0"/>
              <a:t>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785794"/>
            <a:ext cx="7500990" cy="485778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Професійною діяльністю в галузі антикризового менеджменту займаються арбітражні керуючі при здійсненні ними функцій керуючого санацією.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b="1" dirty="0"/>
              <a:t>Керуючий санацією </a:t>
            </a:r>
            <a:r>
              <a:rPr lang="uk-UA" sz="2200" dirty="0"/>
              <a:t>- фізична особа </a:t>
            </a:r>
            <a:r>
              <a:rPr lang="ru-RU" sz="2200" dirty="0" err="1"/>
              <a:t>з</a:t>
            </a:r>
            <a:r>
              <a:rPr lang="ru-RU" sz="2200" dirty="0"/>
              <a:t> числа </a:t>
            </a:r>
            <a:r>
              <a:rPr lang="ru-RU" sz="2200" dirty="0" err="1"/>
              <a:t>арбітражних</a:t>
            </a:r>
            <a:r>
              <a:rPr lang="ru-RU" sz="2200" dirty="0"/>
              <a:t> </a:t>
            </a:r>
            <a:r>
              <a:rPr lang="ru-RU" sz="2200" dirty="0" err="1"/>
              <a:t>керуючих</a:t>
            </a:r>
            <a:r>
              <a:rPr lang="uk-UA" sz="2200" dirty="0"/>
              <a:t>, яка відповідно до рішення господарського суду організовує здійснення процедури санації боржника.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2071670" y="142852"/>
          <a:ext cx="4929222" cy="6478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182112" imgH="4181856" progId="Word.Picture.8">
                  <p:embed/>
                </p:oleObj>
              </mc:Choice>
              <mc:Fallback>
                <p:oleObj name="Picture" r:id="rId2" imgW="3182112" imgH="4181856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142852"/>
                        <a:ext cx="4929222" cy="64788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З моменту винесення ухвали про введення процедури санації: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керівник боржника звільняється з посади у порядку, визначеному законодавством;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управління боржником переходить до керуючого санацією;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i="1" dirty="0"/>
              <a:t>зупиняються повноваження органів управління боржника - юридичної особи щодо управління та розпорядження майном боржника, повноваження органів управління передаються керуючому санацією, за винятком повноважень, передбачених планом санації.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i="1" dirty="0"/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1800" i="1" dirty="0"/>
              <a:t>Органи управління боржника протягом </a:t>
            </a:r>
            <a:r>
              <a:rPr lang="uk-UA" sz="1800" b="1" i="1" dirty="0"/>
              <a:t>трьох днів </a:t>
            </a:r>
            <a:r>
              <a:rPr lang="uk-UA" sz="1800" i="1" dirty="0"/>
              <a:t>з дня прийняття рішення про введення процедури санації та призначення керуючого санацією зобов’язані здійснити передачу керуючому санацією бухгалтерської та іншої документації боржника, його печаток, штампів, матеріальних та інших цінностей.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r>
              <a:rPr lang="uk-UA" sz="2200" dirty="0"/>
              <a:t>Керуючий санацією </a:t>
            </a:r>
            <a:r>
              <a:rPr lang="uk-UA" sz="2200" b="1" dirty="0"/>
              <a:t>має право</a:t>
            </a:r>
            <a:r>
              <a:rPr lang="uk-UA" sz="2200" dirty="0"/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звертатися до господарського суду в </a:t>
            </a:r>
            <a:r>
              <a:rPr lang="uk-UA" sz="2200"/>
              <a:t>передбачених законом </a:t>
            </a:r>
            <a:r>
              <a:rPr lang="uk-UA" sz="2200" dirty="0"/>
              <a:t>випадках;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розпоряджатися майном боржника відповідно до плану санації та з урахуванням обмежень, передбачених законодавством;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укладати від імені боржника мирову угоду, цивільно-правові, трудові та інші правочини (договори);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подавати заяви про визнання правочинів (договорів), укладених боржником, недійсними.</a:t>
            </a:r>
          </a:p>
          <a:p>
            <a:pPr marL="0" indent="360000" algn="just">
              <a:spcBef>
                <a:spcPts val="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ctr">
              <a:spcBef>
                <a:spcPts val="0"/>
              </a:spcBef>
              <a:buNone/>
            </a:pPr>
            <a:r>
              <a:rPr lang="uk-UA" sz="2200" dirty="0"/>
              <a:t>Керуючий санацією </a:t>
            </a:r>
            <a:r>
              <a:rPr lang="uk-UA" sz="2200" b="1" dirty="0"/>
              <a:t>зобов’язаний</a:t>
            </a:r>
            <a:r>
              <a:rPr lang="uk-UA" sz="2200" dirty="0"/>
              <a:t>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прийняти до господарського відання майно боржника та організувати проведення його інвентаризації;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відкрити спеціальний рахунок для проведення санації та розрахунків з кредиторами;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розробити та подати до суду у випадках,, план санації, погоджений з комітетом кредиторів;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забезпечити ведення боржником бухгалтерського і статистичного звіту та фінансової звітності;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здійснювати заходи щодо стягнення на користь боржника дебіторської заборгованості, а також стягнення заборгованості з осіб, які несуть з боржником відповідно до закону або договору субсидіарну чи солідарну відповідальність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7715304" cy="6215106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Керуючий санацією щоквартально звітує перед комітетом кредиторів та судом про виконання плану санації. 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Керуючий санацією може бути звільнений господарським судом від виконання повноважень керуючого санацією, про що виноситься ухвала, у таких випадках: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за заявою керуючого санацією;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на підставі рішення комітету кредиторів або ініціативою господарського суду в разі невиконання чи неналежного виконання керуючим санацією своїх повноважень;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- анулювання отриманого ним свідоцтва про право на здійснення діяльності арбітражного керуючого;</a:t>
            </a:r>
          </a:p>
          <a:p>
            <a:pPr marL="0" indent="360000" algn="just">
              <a:spcBef>
                <a:spcPts val="0"/>
              </a:spcBef>
              <a:buNone/>
            </a:pPr>
            <a:r>
              <a:rPr lang="uk-UA" sz="2200" dirty="0"/>
              <a:t>в інших випадках, передбачених законом.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ru-RU" i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ОСНОВИ ФІНАНСОВОЇ САНАЦІЇ ПІДПРИЄМСТВА</a:t>
            </a:r>
            <a:r>
              <a:rPr lang="uk-UA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Кризовий стан підприємств та види фінансової кризи.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ризику банкрутства за допомогою різних моделей (модель Альтмана, модель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Бівера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дискримінантна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модель)</a:t>
            </a:r>
          </a:p>
          <a:p>
            <a:pPr marL="342900" lvl="0" indent="-342900" algn="just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шляхи та порядок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Шляхи фінансового оздоровлення роботи підприємств.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indent="360000" algn="just">
              <a:buNone/>
            </a:pPr>
            <a:r>
              <a:rPr lang="uk-UA" b="1" dirty="0"/>
              <a:t>1. Фінансова криза на підприємстві: фази, види та фактори виникнення</a:t>
            </a:r>
            <a:endParaRPr lang="uk-UA" dirty="0"/>
          </a:p>
          <a:p>
            <a:pPr marL="0" indent="360000" algn="just">
              <a:buNone/>
            </a:pPr>
            <a:endParaRPr lang="uk-UA" b="1" dirty="0"/>
          </a:p>
          <a:p>
            <a:pPr marL="0" indent="360000" algn="just">
              <a:buNone/>
            </a:pPr>
            <a:r>
              <a:rPr lang="uk-UA" b="1" dirty="0"/>
              <a:t>Фінансова криза -</a:t>
            </a:r>
            <a:r>
              <a:rPr lang="uk-UA" dirty="0"/>
              <a:t> </a:t>
            </a:r>
            <a:r>
              <a:rPr lang="uk-UA" i="1" dirty="0"/>
              <a:t>це фаза розбалансованої діяльності підприємства та обмежених можливостей впливу його керівництва на фінансові відносини, що виникають на цьому підприємстві</a:t>
            </a:r>
            <a:r>
              <a:rPr lang="uk-UA" dirty="0"/>
              <a:t>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 lnSpcReduction="10000"/>
          </a:bodyPr>
          <a:lstStyle/>
          <a:p>
            <a:pPr marL="0" indent="360000" algn="just">
              <a:buNone/>
            </a:pPr>
            <a:endParaRPr lang="uk-UA" b="1" dirty="0"/>
          </a:p>
          <a:p>
            <a:pPr marL="0" indent="360000" algn="just">
              <a:buNone/>
            </a:pPr>
            <a:r>
              <a:rPr lang="uk-UA" dirty="0"/>
              <a:t>Фактори, які можуть призвести до фінансової кризи на підприємстві, поділяють на:</a:t>
            </a:r>
          </a:p>
          <a:p>
            <a:pPr marL="0" indent="360000" algn="just">
              <a:buNone/>
            </a:pPr>
            <a:r>
              <a:rPr lang="uk-UA" dirty="0"/>
              <a:t>- </a:t>
            </a:r>
            <a:r>
              <a:rPr lang="uk-UA" b="1" dirty="0"/>
              <a:t>зовнішні</a:t>
            </a:r>
            <a:r>
              <a:rPr lang="uk-UA" dirty="0"/>
              <a:t>, або </a:t>
            </a:r>
            <a:r>
              <a:rPr lang="uk-UA" b="1" dirty="0"/>
              <a:t>екзогенні</a:t>
            </a:r>
            <a:r>
              <a:rPr lang="uk-UA" dirty="0"/>
              <a:t> (які не залежать від діяльності підприємства); </a:t>
            </a:r>
          </a:p>
          <a:p>
            <a:pPr marL="0" indent="360000" algn="just">
              <a:buNone/>
            </a:pPr>
            <a:r>
              <a:rPr lang="uk-UA" dirty="0"/>
              <a:t>-</a:t>
            </a:r>
            <a:r>
              <a:rPr lang="uk-UA" b="1" dirty="0"/>
              <a:t> внутрішні</a:t>
            </a:r>
            <a:r>
              <a:rPr lang="uk-UA" dirty="0"/>
              <a:t>, або </a:t>
            </a:r>
            <a:r>
              <a:rPr lang="uk-UA" b="1" dirty="0"/>
              <a:t>ендогенні</a:t>
            </a:r>
            <a:r>
              <a:rPr lang="uk-UA" dirty="0"/>
              <a:t> (що залежать від підприємства).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Екзогенні фактори </a:t>
            </a:r>
            <a:r>
              <a:rPr lang="uk-UA" sz="2200" dirty="0"/>
              <a:t>фінансової кризи на підприємстві: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-	</a:t>
            </a:r>
            <a:r>
              <a:rPr lang="uk-UA" sz="2200" i="1" dirty="0"/>
              <a:t>спад кон'юнктури в економіці в цілому;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зменшення купівельної спроможності населення;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значний рівень інфляції;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нестабільність господарського та податкового законодавства;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нестабільність фінансового та валютного ринків;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посилення конкуренції в галузі;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криза окремої галузі;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сезонні коливання;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	посилення монополізму на ринку.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До </a:t>
            </a:r>
            <a:r>
              <a:rPr lang="uk-UA" sz="2200" b="1" dirty="0"/>
              <a:t>ендогенних факторів </a:t>
            </a:r>
            <a:r>
              <a:rPr lang="uk-UA" sz="2200" dirty="0"/>
              <a:t>фінансової кризи можна віднести: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- </a:t>
            </a:r>
            <a:r>
              <a:rPr lang="uk-UA" sz="2200" i="1" dirty="0"/>
              <a:t>низька якість менеджменту;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недоліки у виробничій сфері;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низький рівень кваліфікації персоналу;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прорахунки в галузі постачання;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низький рівень маркетингу та втрата ринків збуту продукції;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прорахунки в інвестиційній політиці;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брак інновацій та раціоналізаторства;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дефіцити у фінансуванні;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- відсутність або незадовільна робота служб контролінгу;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7239000" cy="4500594"/>
          </a:xfrm>
        </p:spPr>
        <p:txBody>
          <a:bodyPr>
            <a:noAutofit/>
          </a:bodyPr>
          <a:lstStyle/>
          <a:p>
            <a:pPr marL="0" indent="360000" algn="just">
              <a:spcBef>
                <a:spcPts val="300"/>
              </a:spcBef>
              <a:buNone/>
            </a:pPr>
            <a:r>
              <a:rPr lang="uk-UA" sz="2200" b="1" dirty="0"/>
              <a:t>Наслідки впливу </a:t>
            </a:r>
            <a:r>
              <a:rPr lang="uk-UA" sz="2200" dirty="0"/>
              <a:t>зазначених причин і факторів на фінансово-господарський стан підприємства :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dirty="0"/>
              <a:t>•	</a:t>
            </a:r>
            <a:r>
              <a:rPr lang="uk-UA" sz="2200" i="1" dirty="0"/>
              <a:t>втрата клієнтів і покупців готової продукції;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зменшення кількості замовлень і контрактів з продажу продукції;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неповне завантаження потужностей;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підвищення собівартості та різке зниження продуктивності праці;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збільшення розміру неліквідних оборотних засобів і наявність наднормативних запасів;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виникнення внутрішньовиробничих конфліктів і підвищення плинності кадрів; </a:t>
            </a:r>
          </a:p>
          <a:p>
            <a:pPr marL="0" indent="360000" algn="just">
              <a:spcBef>
                <a:spcPts val="300"/>
              </a:spcBef>
              <a:buNone/>
            </a:pPr>
            <a:r>
              <a:rPr lang="uk-UA" sz="2200" i="1" dirty="0"/>
              <a:t>•	істотне зменшення обсягів реалізації і, як наслідок, недоодержання виручки від реалізації продукції.</a:t>
            </a:r>
          </a:p>
          <a:p>
            <a:pPr marL="0" indent="360000" algn="just">
              <a:spcBef>
                <a:spcPts val="300"/>
              </a:spcBef>
              <a:buNone/>
            </a:pPr>
            <a:endParaRPr lang="uk-UA" sz="2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394</TotalTime>
  <Words>1157</Words>
  <Application>Microsoft Office PowerPoint</Application>
  <PresentationFormat>Экран (4:3)</PresentationFormat>
  <Paragraphs>111</Paragraphs>
  <Slides>23</Slides>
  <Notes>17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Picture</vt:lpstr>
      <vt:lpstr>Тема 6. Фінансова санаціяна підприємстві</vt:lpstr>
      <vt:lpstr>Презентация PowerPoint</vt:lpstr>
      <vt:lpstr>ОСНОВИ ФІНАНСОВОЇ САНАЦІЇ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99</cp:revision>
  <dcterms:created xsi:type="dcterms:W3CDTF">2013-11-10T19:44:41Z</dcterms:created>
  <dcterms:modified xsi:type="dcterms:W3CDTF">2026-02-28T22:00:45Z</dcterms:modified>
</cp:coreProperties>
</file>