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5" r:id="rId9"/>
    <p:sldId id="264" r:id="rId10"/>
    <p:sldId id="286" r:id="rId11"/>
    <p:sldId id="287" r:id="rId12"/>
    <p:sldId id="268" r:id="rId13"/>
    <p:sldId id="267" r:id="rId14"/>
    <p:sldId id="266" r:id="rId15"/>
    <p:sldId id="263" r:id="rId16"/>
    <p:sldId id="282" r:id="rId17"/>
    <p:sldId id="283" r:id="rId18"/>
    <p:sldId id="269" r:id="rId19"/>
    <p:sldId id="274" r:id="rId20"/>
    <p:sldId id="273" r:id="rId21"/>
    <p:sldId id="284" r:id="rId22"/>
    <p:sldId id="285" r:id="rId23"/>
    <p:sldId id="272" r:id="rId24"/>
    <p:sldId id="271" r:id="rId25"/>
    <p:sldId id="275" r:id="rId26"/>
    <p:sldId id="270" r:id="rId27"/>
    <p:sldId id="276" r:id="rId28"/>
    <p:sldId id="278" r:id="rId29"/>
    <p:sldId id="277" r:id="rId30"/>
    <p:sldId id="280" r:id="rId31"/>
    <p:sldId id="279" r:id="rId32"/>
    <p:sldId id="281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2"/>
    <p:restoredTop sz="94707"/>
  </p:normalViewPr>
  <p:slideViewPr>
    <p:cSldViewPr snapToGrid="0">
      <p:cViewPr varScale="1">
        <p:scale>
          <a:sx n="115" d="100"/>
          <a:sy n="115" d="100"/>
        </p:scale>
        <p:origin x="5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6249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7513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4459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21645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513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9403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17326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208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2083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7111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0036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22505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7611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36584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1436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82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974D5-E347-0B44-844A-2E7285AFCE24}" type="datetimeFigureOut">
              <a:rPr lang="ru-UA" smtClean="0"/>
              <a:t>10.02.2026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760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5E9E6A-57F7-B2F2-6765-96469B5B81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 НА ПРОМИСЛОВОМУ ПІДПРИЄМСТВІ</a:t>
            </a:r>
            <a:b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EEA51A-9796-ACD8-5CF8-61AA91C05E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5676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7562E0-953A-67ED-00FF-7B368E7C3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3" y="323384"/>
            <a:ext cx="11619571" cy="638964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виробничо-технічного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АрселорМіттал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металопрокат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(арматуру,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лист)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машинобудівним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заводам,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автопромисловості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«Нова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Укрпошта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Альтіс-Констракшн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Київміськбуд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метал, бетон,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кабельну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ліфти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вентиляцію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телеком-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Київстар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Vodafone Business»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тарифи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VPN, IoT-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металобази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Метінвест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-СМЦ»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К»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металопрокат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електротехніку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перепродажу: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«Нова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(холодильники,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стелажі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4921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13648E-CFA2-0085-C1DF-122075F76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11873"/>
            <a:ext cx="11563814" cy="6188927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державному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меблі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відеоспостереження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офісної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ВРУ.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асфальтні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ремонту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ОВА,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меблі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Житомирська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обстрілів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державному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в’язниці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Житомирська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(рентген-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дефібрилятори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меблі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Житомирський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ДСНС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спецодяг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7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вітчизняним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тяганину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бюрократизм,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невиправдане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найнижчими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товарах,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закордонних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British Aerospace»,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«Eastman Kodak», «Goodyear»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 створено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чекаючи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заявку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торгах,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збирають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переконливі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аргументи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компетентності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в’язниці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(рис. 1.11).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суспільству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різняться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бюджети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недорогих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найнижчої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молодіжних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свят,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фестивалів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врученням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подарунків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костюмів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закордонні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7711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3.4.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одними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понять маркетингу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і попит.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ліквідацію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грошима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у товарах,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спеціалістів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розробленні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потреби у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виготовляється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оцінювання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неї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ознаки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відрізняють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споживчі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нееластичність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неістотно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них);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нестійкість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динамічнішою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оновленням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здебільшого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один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першим.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токарних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верстатів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токарів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електроенергії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3366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похідним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попитом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великих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вивчати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середньому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10 %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щонайменше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п’ять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і, у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такому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Потребу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конкретної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важко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незадовільний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відповідної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методологічної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засобах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Так,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перспективну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потребу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служби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соціальними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технічними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кожному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робочому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змінюються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Урахувати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першопричини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інтенсивного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екстенсивного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перспективну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8857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3.5.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промислово-виробничого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just"/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промислово-виробничого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контролю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видобутку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(час з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сервісне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(доставка,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пошкодженог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2908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27203A-33EA-A6DF-3480-D7668F4EE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122663"/>
            <a:ext cx="11508058" cy="6445405"/>
          </a:xfrm>
        </p:spPr>
        <p:txBody>
          <a:bodyPr/>
          <a:lstStyle/>
          <a:p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риклади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кожного з </a:t>
            </a:r>
            <a:r>
              <a:rPr lang="ru-RU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виробничо-технічного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сектор). </a:t>
            </a: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Метінвест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-СМЦ»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клієнтам-підприємствам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металопрокату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3–7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Харкова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Дніпра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замовляє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48 годин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складам.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thyssenkrupp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just-in-time»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до 72 годин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автозаводів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зупинка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десятки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годину.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доставки)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К» (для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B2B)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момент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доставлений точно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10–15 %.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SKF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підшипники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ущільнення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коридори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годин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аварійної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зупинки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гарантією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99,8 %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6175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27203A-33EA-A6DF-3480-D7668F4EE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334537"/>
            <a:ext cx="11463454" cy="618892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АрселорМіттал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прокату великим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Альтіс-Констракшн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99,5 % за вагою, маркою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прутків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Caterpillar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спецтехніка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номерам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будь-яка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(доставка,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(для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ключ»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клієнту-виробнику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1–2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трекінгом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фото-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Siemens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Life-cycle service»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цілодобова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виїзний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прямо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5581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B1CF44-5F73-C3E0-F146-223ABC43A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56" y="237067"/>
            <a:ext cx="11255022" cy="6434666"/>
          </a:xfrm>
        </p:spPr>
        <p:txBody>
          <a:bodyPr/>
          <a:lstStyle/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з’ясування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товаром;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якнайбільшою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задовольнить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восьми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(табл. 1.3).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2006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CEF7EB4-9359-710D-8420-3E8531176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-27942"/>
            <a:ext cx="6662737" cy="6306822"/>
          </a:xfrm>
        </p:spPr>
      </p:pic>
    </p:spTree>
    <p:extLst>
      <p:ext uri="{BB962C8B-B14F-4D97-AF65-F5344CB8AC3E}">
        <p14:creationId xmlns:p14="http://schemas.microsoft.com/office/powerpoint/2010/main" val="2345829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цілеспрямовану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становить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взаємопов’язаних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науково-технічні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кон’юнктурно-економічні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опрацювання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оптимізувати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потужності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виходячи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стану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кон’юнктури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«портфеля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бізнес-плануванні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вітчизняних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трансформаційної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подана на рис. 1.10.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8804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F15C6D-56E2-2062-879F-5594CF7DE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9165" y="236538"/>
            <a:ext cx="5915544" cy="6435725"/>
          </a:xfrm>
        </p:spPr>
      </p:pic>
    </p:spTree>
    <p:extLst>
      <p:ext uri="{BB962C8B-B14F-4D97-AF65-F5344CB8AC3E}">
        <p14:creationId xmlns:p14="http://schemas.microsoft.com/office/powerpoint/2010/main" val="2905562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990C6F4-2DA6-CC8A-17A4-09FBA433DE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694191"/>
              </p:ext>
            </p:extLst>
          </p:nvPr>
        </p:nvGraphicFramePr>
        <p:xfrm>
          <a:off x="401444" y="456987"/>
          <a:ext cx="11653024" cy="6118801"/>
        </p:xfrm>
        <a:graphic>
          <a:graphicData uri="http://schemas.openxmlformats.org/drawingml/2006/table">
            <a:tbl>
              <a:tblPr/>
              <a:tblGrid>
                <a:gridCol w="1425516">
                  <a:extLst>
                    <a:ext uri="{9D8B030D-6E8A-4147-A177-3AD203B41FA5}">
                      <a16:colId xmlns:a16="http://schemas.microsoft.com/office/drawing/2014/main" val="3690971429"/>
                    </a:ext>
                  </a:extLst>
                </a:gridCol>
                <a:gridCol w="2778494">
                  <a:extLst>
                    <a:ext uri="{9D8B030D-6E8A-4147-A177-3AD203B41FA5}">
                      <a16:colId xmlns:a16="http://schemas.microsoft.com/office/drawing/2014/main" val="348541660"/>
                    </a:ext>
                  </a:extLst>
                </a:gridCol>
                <a:gridCol w="7449014">
                  <a:extLst>
                    <a:ext uri="{9D8B030D-6E8A-4147-A177-3AD203B41FA5}">
                      <a16:colId xmlns:a16="http://schemas.microsoft.com/office/drawing/2014/main" val="3730746362"/>
                    </a:ext>
                  </a:extLst>
                </a:gridCol>
              </a:tblGrid>
              <a:tr h="2778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</a:t>
                      </a:r>
                      <a:endParaRPr lang="ru-RU" sz="1600" b="0" dirty="0">
                        <a:solidFill>
                          <a:srgbClr val="0A0A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11" marR="21511" marT="10755" marB="10755" anchor="b">
                    <a:lnL w="12700" cap="flat" cmpd="sng" algn="ctr">
                      <a:solidFill>
                        <a:srgbClr val="7020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1D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20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B3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r>
                        <a:rPr lang="ru-RU" sz="1600" b="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етапу</a:t>
                      </a:r>
                      <a:r>
                        <a:rPr lang="ru-RU" sz="1600" b="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(коротко)</a:t>
                      </a:r>
                    </a:p>
                  </a:txBody>
                  <a:tcPr marL="21511" marR="21511" marT="10755" marB="10755" anchor="b">
                    <a:lnL w="12700" cap="flat" cmpd="sng" algn="ctr">
                      <a:solidFill>
                        <a:srgbClr val="D01D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33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1D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2B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Приклад на </a:t>
                      </a:r>
                      <a:r>
                        <a:rPr lang="ru-RU" sz="1600" b="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підприємстві</a:t>
                      </a:r>
                      <a:r>
                        <a:rPr lang="ru-RU" sz="1600" b="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600" b="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Метінвест</a:t>
                      </a:r>
                      <a:r>
                        <a:rPr lang="ru-RU" sz="1600" b="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-СМЦ»</a:t>
                      </a:r>
                    </a:p>
                  </a:txBody>
                  <a:tcPr marL="21511" marR="21511" marT="10755" marB="10755" anchor="b">
                    <a:lnL w="12700" cap="flat" cmpd="sng" algn="ctr">
                      <a:solidFill>
                        <a:srgbClr val="F033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33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33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E2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5581675"/>
                  </a:ext>
                </a:extLst>
              </a:tr>
              <a:tr h="1105099"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Виявлення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потреби у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виборі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каналу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90B3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2B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B3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D5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Причини: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товар,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конфлікт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існуючими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каналами,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зміна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політики</a:t>
                      </a:r>
                      <a:endParaRPr lang="ru-RU" sz="1600" dirty="0">
                        <a:solidFill>
                          <a:srgbClr val="0A0A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802B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E2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2B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D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2022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році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Метінвест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-СМЦ» запустив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продукт —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гарячекатаний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прокат для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автомобільної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промисловості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високоякісна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сталь для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кузовів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Існуючі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канали через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металобази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забезпечували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потрібну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швидкість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точність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комплектації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підтримку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—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виникла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потреба в новому прямому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каналі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80E2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E2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E2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5667653"/>
                  </a:ext>
                </a:extLst>
              </a:tr>
              <a:tr h="880947"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Постановка і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координація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цілей</a:t>
                      </a:r>
                      <a:endParaRPr lang="ru-RU" sz="1600" dirty="0">
                        <a:solidFill>
                          <a:srgbClr val="0A0A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90D5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D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D5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96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цілей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розподілу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узгодження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маркетинговими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загальними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цілями</a:t>
                      </a:r>
                      <a:endParaRPr lang="ru-RU" sz="1600" dirty="0">
                        <a:solidFill>
                          <a:srgbClr val="0A0A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B0D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D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7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збільшити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прямих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продажів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автопромисловим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підприємствам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5 % до 25 % за 3 роки.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Узгодили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маркетинговими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цілями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бренду в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преміум-сегменті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та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загальними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цілями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компанії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підвищення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доходу на 10–12 %).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D0C8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AD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14702"/>
                  </a:ext>
                </a:extLst>
              </a:tr>
              <a:tr h="1022094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Визначення специфікації завдань розподілу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E096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7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96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B2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Особливості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товару,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обсяг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швидкість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можливості</a:t>
                      </a:r>
                      <a:endParaRPr lang="ru-RU" sz="1600" dirty="0">
                        <a:solidFill>
                          <a:srgbClr val="0A0A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00A7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AD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7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9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Специфікація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доставка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партій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50 т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48 годин,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точність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маркою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розмірами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±1 %,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якості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 10204 3.1,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можливість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термінової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відвантаження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 т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вантажівками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технічна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підтримка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виробництві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клієнта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F0AD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AD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AD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3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9705565"/>
                  </a:ext>
                </a:extLst>
              </a:tr>
              <a:tr h="758472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Розроблення можливих альтернатив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10B2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9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B2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1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Варіанти рівнів каналу, типи посередників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509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3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9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60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Альтернативи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1)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 (продаж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напряму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автозаводам); 2)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однорівневий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(через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ексклюзивних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дистриб’юторів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 3)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дворівневий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дистриб’ютор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дрібний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опт).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0003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3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3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D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761723"/>
                  </a:ext>
                </a:extLst>
              </a:tr>
              <a:tr h="1077454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Вибір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каналу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101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60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1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69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змінних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 ширину каналу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A060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D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60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8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Обрали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змішану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структуру: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вузький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 для великих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клієнтів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автозаводи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забудовники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+ широкий канал через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металобази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дрібних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замовлень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дозволило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зберегти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маржу на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преміум-клієнтах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охопити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масовий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сегмент.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002D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D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D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63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9016789"/>
                  </a:ext>
                </a:extLst>
              </a:tr>
              <a:tr h="881273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Вибір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оптимального каналу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7069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8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69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18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науково-управлінський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інтуїтивний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підходи</a:t>
                      </a:r>
                      <a:endParaRPr lang="ru-RU" sz="1600" dirty="0">
                        <a:solidFill>
                          <a:srgbClr val="0A0A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0098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63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8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D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фінансовим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підходом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розрахували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дає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15–18 %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вищу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маржу,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ніж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через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посередників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Науково-управлінський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підхід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моделювання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підтвердив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обсягах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500 т/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окупається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12–18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місяців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Обрали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 як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оптимальний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1511" marR="21511" marT="10755" marB="10755" anchor="ctr">
                    <a:lnL w="12700" cap="flat" cmpd="sng" algn="ctr">
                      <a:solidFill>
                        <a:srgbClr val="A063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63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63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1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2953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9F4E967-0446-EBD9-985E-0610F8522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174880" y="87654"/>
            <a:ext cx="45581990" cy="369332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endParaRPr kumimoji="0" lang="ru-UA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421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8C51948-519D-8B39-4AA8-7E2755BBE2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529208"/>
              </p:ext>
            </p:extLst>
          </p:nvPr>
        </p:nvGraphicFramePr>
        <p:xfrm>
          <a:off x="568712" y="357191"/>
          <a:ext cx="11117766" cy="2431653"/>
        </p:xfrm>
        <a:graphic>
          <a:graphicData uri="http://schemas.openxmlformats.org/drawingml/2006/table">
            <a:tbl>
              <a:tblPr/>
              <a:tblGrid>
                <a:gridCol w="2419815">
                  <a:extLst>
                    <a:ext uri="{9D8B030D-6E8A-4147-A177-3AD203B41FA5}">
                      <a16:colId xmlns:a16="http://schemas.microsoft.com/office/drawing/2014/main" val="2122971531"/>
                    </a:ext>
                  </a:extLst>
                </a:gridCol>
                <a:gridCol w="2598234">
                  <a:extLst>
                    <a:ext uri="{9D8B030D-6E8A-4147-A177-3AD203B41FA5}">
                      <a16:colId xmlns:a16="http://schemas.microsoft.com/office/drawing/2014/main" val="2958493017"/>
                    </a:ext>
                  </a:extLst>
                </a:gridCol>
                <a:gridCol w="6099717">
                  <a:extLst>
                    <a:ext uri="{9D8B030D-6E8A-4147-A177-3AD203B41FA5}">
                      <a16:colId xmlns:a16="http://schemas.microsoft.com/office/drawing/2014/main" val="2173270227"/>
                    </a:ext>
                  </a:extLst>
                </a:gridCol>
              </a:tblGrid>
              <a:tr h="1012177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Вибір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суб’єктів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каналу</a:t>
                      </a:r>
                    </a:p>
                  </a:txBody>
                  <a:tcPr marL="82461" marR="82461" marT="41230" marB="41230" anchor="ctr">
                    <a:lnL w="12700" cap="flat" cmpd="sng" algn="ctr">
                      <a:solidFill>
                        <a:srgbClr val="5081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A0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81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EF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Пошук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посередників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критерії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вибору</a:t>
                      </a:r>
                      <a:endParaRPr lang="ru-RU" sz="1600" dirty="0">
                        <a:solidFill>
                          <a:srgbClr val="0A0A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461" marR="82461" marT="41230" marB="41230" anchor="ctr">
                    <a:lnL w="12700" cap="flat" cmpd="sng" algn="ctr">
                      <a:solidFill>
                        <a:srgbClr val="A0A0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F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A0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AA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прямого каналу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критерії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досвід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автопромом &gt;5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власний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склад &gt;2000 м²,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платоспроможність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&gt;1 млн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наявність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власного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автопарку.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Обрали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ключових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клієнти-партнери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автозаводи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металоконструкційні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компанії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82461" marR="82461" marT="41230" marB="41230" anchor="ctr">
                    <a:lnL w="12700" cap="flat" cmpd="sng" algn="ctr">
                      <a:solidFill>
                        <a:srgbClr val="30F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F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F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A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903561"/>
                  </a:ext>
                </a:extLst>
              </a:tr>
              <a:tr h="1373833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Управління суб’єктами каналу</a:t>
                      </a:r>
                    </a:p>
                  </a:txBody>
                  <a:tcPr marL="82461" marR="82461" marT="41230" marB="41230" anchor="ctr">
                    <a:lnL w="12700" cap="flat" cmpd="sng" algn="ctr">
                      <a:solidFill>
                        <a:srgbClr val="40EF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AA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EF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EF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60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Програми реалізації, квоти, мотивація, конфлікти, оцінка результатів</a:t>
                      </a:r>
                    </a:p>
                  </a:txBody>
                  <a:tcPr marL="82461" marR="82461" marT="41230" marB="41230" anchor="ctr">
                    <a:lnL w="12700" cap="flat" cmpd="sng" algn="ctr">
                      <a:solidFill>
                        <a:srgbClr val="60AA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A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AA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AA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Встановили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квоти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продажів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20 %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щоквартально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мотивації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бонуси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5–8 %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обсягу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щомісячні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зустрічі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вирішення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конфліктів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оцінку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KPI (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швидкість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доставки,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точність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повернень</a:t>
                      </a:r>
                      <a:r>
                        <a:rPr lang="ru-RU" sz="1600" dirty="0">
                          <a:solidFill>
                            <a:srgbClr val="0A0A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82461" marR="82461" marT="41230" marB="41230" anchor="ctr">
                    <a:lnL w="12700" cap="flat" cmpd="sng" algn="ctr">
                      <a:solidFill>
                        <a:srgbClr val="40A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A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A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A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444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23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B1CF44-5F73-C3E0-F146-223ABC43A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56" y="237067"/>
            <a:ext cx="11571534" cy="643466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підприємство-виробник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оплачує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збільшитись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наведено у табл. 1.4.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характеру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4081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C8C69D5-FB09-9757-EA15-7ADBA3EAF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550" y="-49453"/>
            <a:ext cx="6872287" cy="6234353"/>
          </a:xfrm>
        </p:spPr>
      </p:pic>
    </p:spTree>
    <p:extLst>
      <p:ext uri="{BB962C8B-B14F-4D97-AF65-F5344CB8AC3E}">
        <p14:creationId xmlns:p14="http://schemas.microsoft.com/office/powerpoint/2010/main" val="4227457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B34D3C-F3E3-AB0C-6B18-902061771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9045" y="811530"/>
            <a:ext cx="7804299" cy="4416901"/>
          </a:xfrm>
        </p:spPr>
      </p:pic>
    </p:spTree>
    <p:extLst>
      <p:ext uri="{BB962C8B-B14F-4D97-AF65-F5344CB8AC3E}">
        <p14:creationId xmlns:p14="http://schemas.microsoft.com/office/powerpoint/2010/main" val="2096643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C61BA87-F1E1-246A-8308-7FB128677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0240" y="-14370"/>
            <a:ext cx="7646670" cy="6091320"/>
          </a:xfrm>
        </p:spPr>
      </p:pic>
    </p:spTree>
    <p:extLst>
      <p:ext uri="{BB962C8B-B14F-4D97-AF65-F5344CB8AC3E}">
        <p14:creationId xmlns:p14="http://schemas.microsoft.com/office/powerpoint/2010/main" val="713744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294E3926-59BA-C35E-596B-0581E18FFE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432" y="445770"/>
            <a:ext cx="7503605" cy="5110480"/>
          </a:xfrm>
        </p:spPr>
      </p:pic>
    </p:spTree>
    <p:extLst>
      <p:ext uri="{BB962C8B-B14F-4D97-AF65-F5344CB8AC3E}">
        <p14:creationId xmlns:p14="http://schemas.microsoft.com/office/powerpoint/2010/main" val="12338084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834987B-77A8-EAB9-BC47-DC8AB1E390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228" y="651510"/>
            <a:ext cx="7704232" cy="4771390"/>
          </a:xfrm>
        </p:spPr>
      </p:pic>
    </p:spTree>
    <p:extLst>
      <p:ext uri="{BB962C8B-B14F-4D97-AF65-F5344CB8AC3E}">
        <p14:creationId xmlns:p14="http://schemas.microsoft.com/office/powerpoint/2010/main" val="2954663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0249757-AA1C-52DF-6552-C756C6D2CC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0876" y="1051560"/>
            <a:ext cx="8475741" cy="3335020"/>
          </a:xfrm>
        </p:spPr>
      </p:pic>
    </p:spTree>
    <p:extLst>
      <p:ext uri="{BB962C8B-B14F-4D97-AF65-F5344CB8AC3E}">
        <p14:creationId xmlns:p14="http://schemas.microsoft.com/office/powerpoint/2010/main" val="2079092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D6A4291-F653-2ED7-2FDF-35D3F86E9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1174" y="374650"/>
            <a:ext cx="5991526" cy="5843588"/>
          </a:xfrm>
        </p:spPr>
      </p:pic>
    </p:spTree>
    <p:extLst>
      <p:ext uri="{BB962C8B-B14F-4D97-AF65-F5344CB8AC3E}">
        <p14:creationId xmlns:p14="http://schemas.microsoft.com/office/powerpoint/2010/main" val="3927910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B1CF44-5F73-C3E0-F146-223ABC43A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56" y="237067"/>
            <a:ext cx="11255022" cy="643466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треба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великими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Зона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якнайповніше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Становище агента в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типом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треба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наведено у табл. 1.6.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27560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98B63D9-130C-4F80-D13E-377DB50EC4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5920" y="82727"/>
            <a:ext cx="7283767" cy="5670373"/>
          </a:xfrm>
        </p:spPr>
      </p:pic>
    </p:spTree>
    <p:extLst>
      <p:ext uri="{BB962C8B-B14F-4D97-AF65-F5344CB8AC3E}">
        <p14:creationId xmlns:p14="http://schemas.microsoft.com/office/powerpoint/2010/main" val="2112366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D908E34-1D0E-A21A-A3F7-BCB93FF12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7495" y="697230"/>
            <a:ext cx="7985705" cy="4703445"/>
          </a:xfrm>
        </p:spPr>
      </p:pic>
    </p:spTree>
    <p:extLst>
      <p:ext uri="{BB962C8B-B14F-4D97-AF65-F5344CB8AC3E}">
        <p14:creationId xmlns:p14="http://schemas.microsoft.com/office/powerpoint/2010/main" val="1703430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маркетинговою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інструментарію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вітчизняних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впроваджується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передумов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диференціації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диверсифікації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реструктуризації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інноваційний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ринках;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платоспроможність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проблем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6057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3.2.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товарно-грошового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бартерного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перепродажу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бартером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перепродажу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ринки: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науково-технічної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інтелектуальної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патентів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ліцензій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9247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причинами: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попит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одразу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еластичністю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емоційні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продиктовані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модою.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напівфабрикатів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організаціями-споживачами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раціональніший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професіонали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переговорів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того ж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Організації-споживачі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пільгових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кредитування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монтажу,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канали руху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як правило, одно-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дворівневі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7650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наведено у табл. 1.2.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54C4A7-083A-90A9-CE6A-B3B8CAAF2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293" y="763040"/>
            <a:ext cx="7483590" cy="472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41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FE871D-1150-8BB0-7CFD-2C87E78D7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539" y="264405"/>
            <a:ext cx="11314323" cy="577695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3.3.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взаємодія</a:t>
            </a:r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продаж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бюджетними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банками,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страховими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1.11).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належать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потреб, перепродажу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1.11).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установи,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(як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цивільному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військовому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секторі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1627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237F11E-F21B-17BC-1601-2C814BA867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7075" y="486531"/>
            <a:ext cx="8417035" cy="4683957"/>
          </a:xfrm>
        </p:spPr>
      </p:pic>
    </p:spTree>
    <p:extLst>
      <p:ext uri="{BB962C8B-B14F-4D97-AF65-F5344CB8AC3E}">
        <p14:creationId xmlns:p14="http://schemas.microsoft.com/office/powerpoint/2010/main" val="326449586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1323</TotalTime>
  <Words>3295</Words>
  <Application>Microsoft Macintosh PowerPoint</Application>
  <PresentationFormat>Широкоэкранный</PresentationFormat>
  <Paragraphs>154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РОЗПОДІЛ НА ПРОМИСЛОВОМУ ПІДПРИЄМСТВІ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РОЗПОДІЛ НА ПРОМИСЛОВОМУ ПІДПРИЄМСТВІ </dc:title>
  <dc:creator>Александр Ткачук</dc:creator>
  <cp:lastModifiedBy>Александр Ткачук</cp:lastModifiedBy>
  <cp:revision>17</cp:revision>
  <dcterms:created xsi:type="dcterms:W3CDTF">2025-02-03T10:53:17Z</dcterms:created>
  <dcterms:modified xsi:type="dcterms:W3CDTF">2026-02-10T11:24:05Z</dcterms:modified>
</cp:coreProperties>
</file>