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2"/>
    <p:restoredTop sz="96405"/>
  </p:normalViewPr>
  <p:slideViewPr>
    <p:cSldViewPr snapToGrid="0">
      <p:cViewPr varScale="1">
        <p:scale>
          <a:sx n="108" d="100"/>
          <a:sy n="108" d="100"/>
        </p:scale>
        <p:origin x="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1/24/26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7480B-8876-C38A-159F-A38E5D9BBE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ЛЕКЦІЯ 2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8BC3C4-4773-40D2-4F5E-FDF892420B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Військова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термінологія</a:t>
            </a: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6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2B077F-D926-A816-E513-248ED51AF053}"/>
              </a:ext>
            </a:extLst>
          </p:cNvPr>
          <p:cNvSpPr txBox="1"/>
          <p:nvPr/>
        </p:nvSpPr>
        <p:spPr>
          <a:xfrm>
            <a:off x="1199410" y="653144"/>
            <a:ext cx="936963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400" b="1" i="0" dirty="0" err="1">
                <a:solidFill>
                  <a:srgbClr val="000000"/>
                </a:solidFill>
                <a:effectLst/>
              </a:rPr>
              <a:t>Військова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</a:rPr>
              <a:t>термінологія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 у </a:t>
            </a:r>
            <a:r>
              <a:rPr lang="en-GB" sz="2400" b="1" i="0" dirty="0">
                <a:solidFill>
                  <a:srgbClr val="000000"/>
                </a:solidFill>
                <a:effectLst/>
              </a:rPr>
              <a:t>C2 (Command and Control)</a:t>
            </a:r>
          </a:p>
          <a:p>
            <a:pPr algn="l">
              <a:lnSpc>
                <a:spcPct val="150000"/>
              </a:lnSpc>
            </a:pPr>
            <a:r>
              <a:rPr lang="en-GB" sz="2400" b="0" i="0" dirty="0">
                <a:solidFill>
                  <a:srgbClr val="000000"/>
                </a:solidFill>
                <a:effectLst/>
              </a:rPr>
              <a:t>C2 =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органи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процеси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та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засоби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управління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військами</a:t>
            </a:r>
            <a:endParaRPr lang="ru-RU" sz="2400" b="0" i="0" dirty="0">
              <a:solidFill>
                <a:srgbClr val="000000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ru-RU" sz="2400" b="0" i="0" dirty="0" err="1">
                <a:solidFill>
                  <a:srgbClr val="000000"/>
                </a:solidFill>
                <a:effectLst/>
              </a:rPr>
              <a:t>Термінологія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=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інструмент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регуляції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дій</a:t>
            </a:r>
            <a:endParaRPr lang="ru-RU" sz="2400" b="0" i="0" dirty="0">
              <a:solidFill>
                <a:srgbClr val="000000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ru-RU" sz="2400" b="0" i="0" dirty="0" err="1">
                <a:solidFill>
                  <a:srgbClr val="000000"/>
                </a:solidFill>
                <a:effectLst/>
              </a:rPr>
              <a:t>Основні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терміни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: </a:t>
            </a:r>
            <a:r>
              <a:rPr lang="en-GB" sz="2400" b="1" i="0" dirty="0">
                <a:solidFill>
                  <a:srgbClr val="000000"/>
                </a:solidFill>
                <a:effectLst/>
              </a:rPr>
              <a:t>order, directive, authority, ROE, SOP</a:t>
            </a:r>
            <a:endParaRPr lang="en-GB" sz="2400" b="0" i="0" dirty="0">
              <a:solidFill>
                <a:srgbClr val="000000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ru-RU" sz="2400" b="0" i="0" dirty="0" err="1">
                <a:solidFill>
                  <a:srgbClr val="000000"/>
                </a:solidFill>
                <a:effectLst/>
              </a:rPr>
              <a:t>Лінгвістично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: слово =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дія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→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регулює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поведінку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суб’єктів</a:t>
            </a:r>
            <a:endParaRPr lang="ru-RU" sz="2400" b="0" i="0" dirty="0">
              <a:solidFill>
                <a:srgbClr val="000000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ru-RU" sz="2400" b="0" i="0" dirty="0" err="1">
                <a:solidFill>
                  <a:srgbClr val="000000"/>
                </a:solidFill>
                <a:effectLst/>
              </a:rPr>
              <a:t>Приклади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доктрин:</a:t>
            </a:r>
          </a:p>
          <a:p>
            <a:pPr algn="l">
              <a:lnSpc>
                <a:spcPct val="150000"/>
              </a:lnSpc>
            </a:pPr>
            <a:r>
              <a:rPr lang="en-GB" sz="2400" b="1" i="0" dirty="0">
                <a:solidFill>
                  <a:srgbClr val="000000"/>
                </a:solidFill>
                <a:effectLst/>
              </a:rPr>
              <a:t>AAP-06 Authority</a:t>
            </a:r>
            <a:r>
              <a:rPr lang="en-GB" sz="2400" b="0" i="0" dirty="0">
                <a:solidFill>
                  <a:srgbClr val="000000"/>
                </a:solidFill>
                <a:effectLst/>
              </a:rPr>
              <a:t>: “The power vested in an individual to give orders and enforce obedience”</a:t>
            </a:r>
            <a:endParaRPr lang="uk-UA" sz="2400" b="0" i="0" dirty="0">
              <a:solidFill>
                <a:srgbClr val="000000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en-GB" sz="2400" b="1" i="0" dirty="0">
                <a:solidFill>
                  <a:srgbClr val="000000"/>
                </a:solidFill>
                <a:effectLst/>
              </a:rPr>
              <a:t>AJP-01 C2</a:t>
            </a:r>
            <a:r>
              <a:rPr lang="en-GB" sz="2400" b="0" i="0" dirty="0">
                <a:solidFill>
                  <a:srgbClr val="000000"/>
                </a:solidFill>
                <a:effectLst/>
              </a:rPr>
              <a:t>: “Enables commanders to exercise authority and direction over assigned forces”</a:t>
            </a: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88990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1D7782-ADC4-EED9-E2BD-C3F644BA6210}"/>
              </a:ext>
            </a:extLst>
          </p:cNvPr>
          <p:cNvSpPr txBox="1"/>
          <p:nvPr/>
        </p:nvSpPr>
        <p:spPr>
          <a:xfrm>
            <a:off x="795647" y="843677"/>
            <a:ext cx="104621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Когнітивно-функціональні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активує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frame/script)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зменшують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суб’єктивність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мінімізують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різночитань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однозначне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багатонаціональних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підрозділах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032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A28228-A35F-3E2E-1AF9-7909D03254D3}"/>
              </a:ext>
            </a:extLst>
          </p:cNvPr>
          <p:cNvSpPr txBox="1"/>
          <p:nvPr/>
        </p:nvSpPr>
        <p:spPr>
          <a:xfrm>
            <a:off x="858982" y="760021"/>
            <a:ext cx="104740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контекст</a:t>
            </a:r>
          </a:p>
          <a:p>
            <a:pPr algn="l"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НАТО: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STANAG, AAP, APP →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уніфікація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Доктринальна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еквівалентність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адекватність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закріпленість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Варіативність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неприйнятна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критично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840890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77E5BE-E114-3A91-1D52-3E578EE03610}"/>
              </a:ext>
            </a:extLst>
          </p:cNvPr>
          <p:cNvSpPr txBox="1"/>
          <p:nvPr/>
        </p:nvSpPr>
        <p:spPr>
          <a:xfrm>
            <a:off x="875798" y="1033153"/>
            <a:ext cx="102870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НАТО</a:t>
            </a:r>
          </a:p>
          <a:p>
            <a:pPr algn="just">
              <a:lnSpc>
                <a:spcPct val="150000"/>
              </a:lnSpc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headquarters, task force, unit</a:t>
            </a:r>
          </a:p>
          <a:p>
            <a:pPr algn="just">
              <a:lnSpc>
                <a:spcPct val="150000"/>
              </a:lnSpc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operation, campaign, deployment</a:t>
            </a:r>
          </a:p>
          <a:p>
            <a:pPr algn="just">
              <a:lnSpc>
                <a:spcPct val="150000"/>
              </a:lnSpc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C2, decision-making</a:t>
            </a:r>
          </a:p>
          <a:p>
            <a:pPr algn="just">
              <a:lnSpc>
                <a:spcPct val="150000"/>
              </a:lnSpc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law of armed conflict, rules of engagement</a:t>
            </a:r>
          </a:p>
          <a:p>
            <a:pPr algn="just">
              <a:lnSpc>
                <a:spcPct val="150000"/>
              </a:lnSpc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Тексти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синтаксис,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щільність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абстрактна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номінативність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129219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55F519-C106-4F97-9113-C1B228AA0A0B}"/>
              </a:ext>
            </a:extLst>
          </p:cNvPr>
          <p:cNvSpPr txBox="1"/>
          <p:nvPr/>
        </p:nvSpPr>
        <p:spPr>
          <a:xfrm>
            <a:off x="843148" y="1045029"/>
            <a:ext cx="97021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військових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звань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endParaRPr lang="ru-RU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статусу →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</a:t>
            </a:r>
          </a:p>
          <a:p>
            <a:pPr algn="just">
              <a:lnSpc>
                <a:spcPct val="150000"/>
              </a:lnSpc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enlisted personnel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NCO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commissioned officers</a:t>
            </a:r>
            <a:endParaRPr lang="en-GB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ініціювати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наказ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обов’язок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звітування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platoon, company, battalion, brigade →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кодують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командно-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штабну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807495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C696CF-32B3-6865-68E8-F09F2689DB75}"/>
              </a:ext>
            </a:extLst>
          </p:cNvPr>
          <p:cNvSpPr txBox="1"/>
          <p:nvPr/>
        </p:nvSpPr>
        <p:spPr>
          <a:xfrm>
            <a:off x="1520042" y="1033153"/>
            <a:ext cx="96071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</a:p>
          <a:p>
            <a:pPr algn="l">
              <a:lnSpc>
                <a:spcPct val="150000"/>
              </a:lnSpc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термінологія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міждисциплінарний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інструментальну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абревіації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перекладу для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45274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58F5F-3418-817B-E265-BC0637873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87291"/>
          </a:xfrm>
        </p:spPr>
        <p:txBody>
          <a:bodyPr>
            <a:normAutofit fontScale="90000"/>
          </a:bodyPr>
          <a:lstStyle/>
          <a:p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Військова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термінологія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як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об’єкт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міждисциплінарного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аналізу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B7B93-D943-6EF3-1D53-182DB441F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10690"/>
            <a:ext cx="9601196" cy="385948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Складна лексико-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семантична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підсистема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інституційно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організованої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специфіку</a:t>
            </a: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наказів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директив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Кодування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доктринальних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багатонаціональному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командно-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управлінського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ізольована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одиниця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80594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6FABE4-ED99-2A73-B62A-DD594D71EBEB}"/>
              </a:ext>
            </a:extLst>
          </p:cNvPr>
          <p:cNvSpPr txBox="1"/>
          <p:nvPr/>
        </p:nvSpPr>
        <p:spPr>
          <a:xfrm>
            <a:off x="1337966" y="890650"/>
            <a:ext cx="87916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Лінгвістичний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філологічний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endParaRPr lang="ru-RU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Вивчається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Language for Specific Purposes (LSP)</a:t>
            </a:r>
            <a:endParaRPr lang="en-GB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термінознавства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дискурс-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Філологічний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етимологія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ідеологічне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дискурсу: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асиметрія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ролей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домінування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інтерпретаційна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варіативність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315484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795E92-CDF1-0415-BC21-CDEC1B14608D}"/>
              </a:ext>
            </a:extLst>
          </p:cNvPr>
          <p:cNvSpPr txBox="1"/>
          <p:nvPr/>
        </p:nvSpPr>
        <p:spPr>
          <a:xfrm>
            <a:off x="926275" y="783772"/>
            <a:ext cx="946463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Військова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термінологія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LSP</a:t>
            </a:r>
          </a:p>
          <a:p>
            <a:pPr algn="l"/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підсистема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формалізована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нормативно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закріплена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Потреба: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однозначна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високоризикових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мовним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актом і практичною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дією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коло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комунікантів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регламентація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уживання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нормативними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джерелами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доктрини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статути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90253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12546B-33A1-35A1-A86C-710D895963A3}"/>
              </a:ext>
            </a:extLst>
          </p:cNvPr>
          <p:cNvSpPr txBox="1"/>
          <p:nvPr/>
        </p:nvSpPr>
        <p:spPr>
          <a:xfrm>
            <a:off x="1045029" y="1151906"/>
            <a:ext cx="93696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Семантичні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endParaRPr lang="ru-RU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 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моносемії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→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уникнення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неоднозначності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Полісемія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загальному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контекстуальна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замкненість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Context-bound terms →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актуалізується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доктринальному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операційному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algn="l"/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operation, campaign, target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→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військовому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дискурсі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NATO (AAP-06): </a:t>
            </a:r>
            <a:endParaRPr lang="uk-UA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Mission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“A clear, concise statement of the task and purpose”</a:t>
            </a:r>
          </a:p>
        </p:txBody>
      </p:sp>
    </p:spTree>
    <p:extLst>
      <p:ext uri="{BB962C8B-B14F-4D97-AF65-F5344CB8AC3E}">
        <p14:creationId xmlns:p14="http://schemas.microsoft.com/office/powerpoint/2010/main" val="231385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4FF704-582E-1224-A912-E28854E8AB3F}"/>
              </a:ext>
            </a:extLst>
          </p:cNvPr>
          <p:cNvSpPr txBox="1"/>
          <p:nvPr/>
        </p:nvSpPr>
        <p:spPr>
          <a:xfrm>
            <a:off x="878775" y="629393"/>
            <a:ext cx="93933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Морфологія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синтаксис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іменникових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формалізація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багатокомпонентні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Синтаксис: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формульні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наказів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стандартизовані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доповіді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(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AJP-01): </a:t>
            </a:r>
            <a:endParaRPr lang="uk-UA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Command and control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“The exercise of authority and direction by a properly designated commander over assigned forces”</a:t>
            </a:r>
          </a:p>
          <a:p>
            <a:pPr algn="l"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Номіналізація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знижує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суб’єктивність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підкреслює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нормативність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682910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40574A-8FBF-8A91-6E3D-490DB64A28FD}"/>
              </a:ext>
            </a:extLst>
          </p:cNvPr>
          <p:cNvSpPr txBox="1"/>
          <p:nvPr/>
        </p:nvSpPr>
        <p:spPr>
          <a:xfrm>
            <a:off x="736270" y="1120676"/>
            <a:ext cx="10687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Абревіації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акроніми</a:t>
            </a:r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належності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спільноти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NCO, ROE, SOP, C2, AOR, NATO</a:t>
            </a:r>
            <a:endParaRPr lang="en-GB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Абревіатури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конденсовані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миттєво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активують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сценарії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compressed knowledge structures)</a:t>
            </a: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097766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BCCA76-7D15-104D-9CAC-CE7863A3AE13}"/>
              </a:ext>
            </a:extLst>
          </p:cNvPr>
          <p:cNvSpPr txBox="1"/>
          <p:nvPr/>
        </p:nvSpPr>
        <p:spPr>
          <a:xfrm>
            <a:off x="833886" y="1021278"/>
            <a:ext cx="1052422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Когнітивна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абревіатур</a:t>
            </a:r>
            <a:endParaRPr lang="ru-RU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ROE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миттєво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сигналізує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дозволені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METT-TC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mission, enemy, terrain &amp; weather, troops, time, civil considerations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ASCOPE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areas, structures, capabilities, organizations, people, events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PMESII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political, military, economic, social, information, infrastructure</a:t>
            </a:r>
          </a:p>
          <a:p>
            <a:pPr algn="l"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перекладача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для правильного контексту</a:t>
            </a: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286974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F21BF7-D5BF-D965-255B-BD853A06BBE0}"/>
              </a:ext>
            </a:extLst>
          </p:cNvPr>
          <p:cNvSpPr txBox="1"/>
          <p:nvPr/>
        </p:nvSpPr>
        <p:spPr>
          <a:xfrm>
            <a:off x="787463" y="1116280"/>
            <a:ext cx="920963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Синтаксис та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директивність</a:t>
            </a:r>
            <a:endParaRPr lang="ru-RU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Пасивні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безособові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нормативність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регулятивний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акт (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illocutionary act)</a:t>
            </a:r>
          </a:p>
          <a:p>
            <a:pPr algn="l"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 </a:t>
            </a:r>
          </a:p>
          <a:p>
            <a:pPr algn="l">
              <a:lnSpc>
                <a:spcPct val="150000"/>
              </a:lnSpc>
            </a:pPr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Authority may be delegated, but responsibility cannot be transferred</a:t>
            </a:r>
            <a:endParaRPr lang="en-GB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Підкреслює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чітке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розмежування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746830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684</Words>
  <Application>Microsoft Macintosh PowerPoint</Application>
  <PresentationFormat>Widescreen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-webkit-standard</vt:lpstr>
      <vt:lpstr>Arial</vt:lpstr>
      <vt:lpstr>Garamond</vt:lpstr>
      <vt:lpstr>Times New Roman</vt:lpstr>
      <vt:lpstr>Organic</vt:lpstr>
      <vt:lpstr>ЛЕКЦІЯ 2</vt:lpstr>
      <vt:lpstr>Військова термінологія як об’єкт міждисциплінарного аналізу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2</dc:title>
  <dc:creator>Microsoft Office User</dc:creator>
  <cp:lastModifiedBy>Microsoft Office User</cp:lastModifiedBy>
  <cp:revision>1</cp:revision>
  <dcterms:created xsi:type="dcterms:W3CDTF">2026-01-24T14:34:59Z</dcterms:created>
  <dcterms:modified xsi:type="dcterms:W3CDTF">2026-01-24T14:55:00Z</dcterms:modified>
</cp:coreProperties>
</file>