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9"/>
  </p:notesMasterIdLst>
  <p:sldIdLst>
    <p:sldId id="619" r:id="rId2"/>
    <p:sldId id="666" r:id="rId3"/>
    <p:sldId id="618" r:id="rId4"/>
    <p:sldId id="630" r:id="rId5"/>
    <p:sldId id="662" r:id="rId6"/>
    <p:sldId id="620" r:id="rId7"/>
    <p:sldId id="667" r:id="rId8"/>
    <p:sldId id="272" r:id="rId9"/>
    <p:sldId id="634" r:id="rId10"/>
    <p:sldId id="625" r:id="rId11"/>
    <p:sldId id="624" r:id="rId12"/>
    <p:sldId id="629" r:id="rId13"/>
    <p:sldId id="661" r:id="rId14"/>
    <p:sldId id="632" r:id="rId15"/>
    <p:sldId id="664" r:id="rId16"/>
    <p:sldId id="668" r:id="rId17"/>
    <p:sldId id="669" r:id="rId18"/>
    <p:sldId id="670" r:id="rId19"/>
    <p:sldId id="646" r:id="rId20"/>
    <p:sldId id="639" r:id="rId21"/>
    <p:sldId id="641" r:id="rId22"/>
    <p:sldId id="671" r:id="rId23"/>
    <p:sldId id="672" r:id="rId24"/>
    <p:sldId id="673" r:id="rId25"/>
    <p:sldId id="674" r:id="rId26"/>
    <p:sldId id="675" r:id="rId27"/>
    <p:sldId id="655" r:id="rId2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4A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74" autoAdjust="0"/>
    <p:restoredTop sz="93979" autoAdjust="0"/>
  </p:normalViewPr>
  <p:slideViewPr>
    <p:cSldViewPr snapToGrid="0">
      <p:cViewPr varScale="1">
        <p:scale>
          <a:sx n="69" d="100"/>
          <a:sy n="69" d="100"/>
        </p:scale>
        <p:origin x="89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98EF8-C5DA-48A6-8388-2DC7CD75FC89}" type="datetimeFigureOut">
              <a:rPr lang="uk-UA" smtClean="0"/>
              <a:t>24.02.2025</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85A392-6E94-4F57-9F74-0323B6B46DC5}" type="slidenum">
              <a:rPr lang="uk-UA" smtClean="0"/>
              <a:t>‹#›</a:t>
            </a:fld>
            <a:endParaRPr lang="uk-UA"/>
          </a:p>
        </p:txBody>
      </p:sp>
    </p:spTree>
    <p:extLst>
      <p:ext uri="{BB962C8B-B14F-4D97-AF65-F5344CB8AC3E}">
        <p14:creationId xmlns:p14="http://schemas.microsoft.com/office/powerpoint/2010/main" val="1589945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orldometers.info/world-population/"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ec.europa.eu/commission/presscorner/detail/en/ip_23_4807" TargetMode="External"/><Relationship Id="rId4" Type="http://schemas.openxmlformats.org/officeDocument/2006/relationships/hyperlink" Target="https://www.worldometers.info/world-population/population-by-region/"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apiens.com.u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unhcr.org/refugee-statistics/insights/explainers/refugee-hosting-metrics.html#FN4" TargetMode="External"/><Relationship Id="rId3" Type="http://schemas.openxmlformats.org/officeDocument/2006/relationships/hyperlink" Target="https://www.unhcr.org/the-global-compact-on-refugees.html" TargetMode="External"/><Relationship Id="rId7" Type="http://schemas.openxmlformats.org/officeDocument/2006/relationships/hyperlink" Target="https://www.unhcr.org/refugee-statistics/insights/explainers/refugee-hosting-metrics.html#FN3"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unhcr.org/refugee-statistics/insights/explainers/refugee-hosting-metrics.html#FN2" TargetMode="External"/><Relationship Id="rId5" Type="http://schemas.openxmlformats.org/officeDocument/2006/relationships/hyperlink" Target="https://www.unhcr.org/refugee-statistics/insights/explainers/refugee-hosting-metrics.html#FN1" TargetMode="External"/><Relationship Id="rId4" Type="http://schemas.openxmlformats.org/officeDocument/2006/relationships/hyperlink" Target="https://datahelpdesk.worldbank.org/knowledgebase/articles/906519-world-bank-country-and-lending-group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apiens.com.u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www.unhcr.org/refugee-statistics/insights/explainers/refugee-hosting-metrics.html#FN4" TargetMode="External"/><Relationship Id="rId3" Type="http://schemas.openxmlformats.org/officeDocument/2006/relationships/hyperlink" Target="https://www.unhcr.org/the-global-compact-on-refugees.html" TargetMode="External"/><Relationship Id="rId7" Type="http://schemas.openxmlformats.org/officeDocument/2006/relationships/hyperlink" Target="https://www.unhcr.org/refugee-statistics/insights/explainers/refugee-hosting-metrics.html#FN3"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unhcr.org/refugee-statistics/insights/explainers/refugee-hosting-metrics.html#FN2" TargetMode="External"/><Relationship Id="rId5" Type="http://schemas.openxmlformats.org/officeDocument/2006/relationships/hyperlink" Target="https://www.unhcr.org/refugee-statistics/insights/explainers/refugee-hosting-metrics.html#FN1" TargetMode="External"/><Relationship Id="rId4" Type="http://schemas.openxmlformats.org/officeDocument/2006/relationships/hyperlink" Target="https://datahelpdesk.worldbank.org/knowledgebase/articles/906519-world-bank-country-and-lending-groups"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orldometers.info/world-population/"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c.europa.eu/commission/presscorner/detail/en/ip_23_4807" TargetMode="External"/><Relationship Id="rId4" Type="http://schemas.openxmlformats.org/officeDocument/2006/relationships/hyperlink" Target="https://www.worldometers.info/world-population/population-by-regio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current population of </a:t>
            </a:r>
            <a:r>
              <a:rPr lang="en-US" sz="1200" b="1" i="0" kern="1200" dirty="0" smtClean="0">
                <a:solidFill>
                  <a:schemeClr val="tx1"/>
                </a:solidFill>
                <a:effectLst/>
                <a:latin typeface="+mn-lt"/>
                <a:ea typeface="+mn-ea"/>
                <a:cs typeface="+mn-cs"/>
              </a:rPr>
              <a:t>Europe</a:t>
            </a:r>
            <a:r>
              <a:rPr lang="en-US" sz="1200" b="0" i="0" kern="1200" dirty="0" smtClean="0">
                <a:solidFill>
                  <a:schemeClr val="tx1"/>
                </a:solidFill>
                <a:effectLst/>
                <a:latin typeface="+mn-lt"/>
                <a:ea typeface="+mn-ea"/>
                <a:cs typeface="+mn-cs"/>
              </a:rPr>
              <a:t> is </a:t>
            </a:r>
            <a:r>
              <a:rPr lang="en-US" sz="1200" b="1" i="0" kern="1200" dirty="0" smtClean="0">
                <a:solidFill>
                  <a:schemeClr val="tx1"/>
                </a:solidFill>
                <a:effectLst/>
                <a:latin typeface="+mn-lt"/>
                <a:ea typeface="+mn-ea"/>
                <a:cs typeface="+mn-cs"/>
              </a:rPr>
              <a:t>744,819,089</a:t>
            </a:r>
            <a:r>
              <a:rPr lang="en-US" sz="1200" b="0" i="0" kern="1200" dirty="0" smtClean="0">
                <a:solidFill>
                  <a:schemeClr val="tx1"/>
                </a:solidFill>
                <a:effectLst/>
                <a:latin typeface="+mn-lt"/>
                <a:ea typeface="+mn-ea"/>
                <a:cs typeface="+mn-cs"/>
              </a:rPr>
              <a:t> as of Tuesday, November 19, 2024, based on the latest United Nations estimates.</a:t>
            </a:r>
          </a:p>
          <a:p>
            <a:r>
              <a:rPr lang="en-US" sz="1200" b="0" i="0" kern="1200" dirty="0" smtClean="0">
                <a:solidFill>
                  <a:schemeClr val="tx1"/>
                </a:solidFill>
                <a:effectLst/>
                <a:latin typeface="+mn-lt"/>
                <a:ea typeface="+mn-ea"/>
                <a:cs typeface="+mn-cs"/>
              </a:rPr>
              <a:t>Europe population is equivalent to </a:t>
            </a:r>
            <a:r>
              <a:rPr lang="en-US" sz="1200" b="1" i="0" kern="1200" dirty="0" smtClean="0">
                <a:solidFill>
                  <a:schemeClr val="tx1"/>
                </a:solidFill>
                <a:effectLst/>
                <a:latin typeface="+mn-lt"/>
                <a:ea typeface="+mn-ea"/>
                <a:cs typeface="+mn-cs"/>
              </a:rPr>
              <a:t>9.21%</a:t>
            </a:r>
            <a:r>
              <a:rPr lang="en-US" sz="1200" b="0" i="0" kern="1200" dirty="0" smtClean="0">
                <a:solidFill>
                  <a:schemeClr val="tx1"/>
                </a:solidFill>
                <a:effectLst/>
                <a:latin typeface="+mn-lt"/>
                <a:ea typeface="+mn-ea"/>
                <a:cs typeface="+mn-cs"/>
              </a:rPr>
              <a:t> of the </a:t>
            </a:r>
            <a:r>
              <a:rPr lang="en-US" sz="1200" b="0" i="0" u="sng" kern="1200" dirty="0" smtClean="0">
                <a:solidFill>
                  <a:schemeClr val="tx1"/>
                </a:solidFill>
                <a:effectLst/>
                <a:latin typeface="+mn-lt"/>
                <a:ea typeface="+mn-ea"/>
                <a:cs typeface="+mn-cs"/>
                <a:hlinkClick r:id="rId3"/>
              </a:rPr>
              <a:t>total world population</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Europe ranks number </a:t>
            </a:r>
            <a:r>
              <a:rPr lang="en-US" sz="1200" b="1" i="0" kern="12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among </a:t>
            </a:r>
            <a:r>
              <a:rPr lang="en-US" sz="1200" b="0" i="0" u="sng" kern="1200" dirty="0" smtClean="0">
                <a:solidFill>
                  <a:schemeClr val="tx1"/>
                </a:solidFill>
                <a:effectLst/>
                <a:latin typeface="+mn-lt"/>
                <a:ea typeface="+mn-ea"/>
                <a:cs typeface="+mn-cs"/>
                <a:hlinkClick r:id="rId4"/>
              </a:rPr>
              <a:t>regions of the world</a:t>
            </a:r>
            <a:r>
              <a:rPr lang="en-US" sz="1200" b="0" i="0" kern="1200" dirty="0" smtClean="0">
                <a:solidFill>
                  <a:schemeClr val="tx1"/>
                </a:solidFill>
                <a:effectLst/>
                <a:latin typeface="+mn-lt"/>
                <a:ea typeface="+mn-ea"/>
                <a:cs typeface="+mn-cs"/>
              </a:rPr>
              <a:t> (roughly equivalent to "continents"), ordered by population.</a:t>
            </a:r>
          </a:p>
          <a:p>
            <a:r>
              <a:rPr lang="en-US" sz="1200" b="0" i="0" kern="1200" dirty="0" smtClean="0">
                <a:solidFill>
                  <a:schemeClr val="tx1"/>
                </a:solidFill>
                <a:effectLst/>
                <a:latin typeface="+mn-lt"/>
                <a:ea typeface="+mn-ea"/>
                <a:cs typeface="+mn-cs"/>
              </a:rPr>
              <a:t>The population density in Europe is 34 per Km</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(87 people per mi</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total land area is 22,134,900 Km2 (8,546,329 sq. miles)</a:t>
            </a:r>
          </a:p>
          <a:p>
            <a:r>
              <a:rPr lang="en-US" sz="1200" b="1" i="0" kern="1200" dirty="0" smtClean="0">
                <a:solidFill>
                  <a:schemeClr val="tx1"/>
                </a:solidFill>
                <a:effectLst/>
                <a:latin typeface="+mn-lt"/>
                <a:ea typeface="+mn-ea"/>
                <a:cs typeface="+mn-cs"/>
              </a:rPr>
              <a:t>75.6 %</a:t>
            </a:r>
            <a:r>
              <a:rPr lang="en-US" sz="1200" b="0" i="0" kern="1200" dirty="0" smtClean="0">
                <a:solidFill>
                  <a:schemeClr val="tx1"/>
                </a:solidFill>
                <a:effectLst/>
                <a:latin typeface="+mn-lt"/>
                <a:ea typeface="+mn-ea"/>
                <a:cs typeface="+mn-cs"/>
              </a:rPr>
              <a:t> of the population is </a:t>
            </a:r>
            <a:r>
              <a:rPr lang="en-US" sz="1200" b="1" i="0" kern="1200" dirty="0" smtClean="0">
                <a:solidFill>
                  <a:schemeClr val="tx1"/>
                </a:solidFill>
                <a:effectLst/>
                <a:latin typeface="+mn-lt"/>
                <a:ea typeface="+mn-ea"/>
                <a:cs typeface="+mn-cs"/>
              </a:rPr>
              <a:t>urban</a:t>
            </a:r>
            <a:r>
              <a:rPr lang="en-US" sz="1200" b="0" i="0" kern="1200" dirty="0" smtClean="0">
                <a:solidFill>
                  <a:schemeClr val="tx1"/>
                </a:solidFill>
                <a:effectLst/>
                <a:latin typeface="+mn-lt"/>
                <a:ea typeface="+mn-ea"/>
                <a:cs typeface="+mn-cs"/>
              </a:rPr>
              <a:t> (563,417,440 people in 2024)</a:t>
            </a:r>
          </a:p>
          <a:p>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median age</a:t>
            </a:r>
            <a:r>
              <a:rPr lang="en-US" sz="1200" b="0" i="0" kern="1200" dirty="0" smtClean="0">
                <a:solidFill>
                  <a:schemeClr val="tx1"/>
                </a:solidFill>
                <a:effectLst/>
                <a:latin typeface="+mn-lt"/>
                <a:ea typeface="+mn-ea"/>
                <a:cs typeface="+mn-cs"/>
              </a:rPr>
              <a:t> in Europe is </a:t>
            </a:r>
            <a:r>
              <a:rPr lang="en-US" sz="1200" b="1" i="0" kern="1200" dirty="0" smtClean="0">
                <a:solidFill>
                  <a:schemeClr val="tx1"/>
                </a:solidFill>
                <a:effectLst/>
                <a:latin typeface="+mn-lt"/>
                <a:ea typeface="+mn-ea"/>
                <a:cs typeface="+mn-cs"/>
              </a:rPr>
              <a:t>42.5 years</a:t>
            </a:r>
            <a:r>
              <a:rPr lang="en-US" sz="1200" b="0" i="0" kern="1200" dirty="0" smtClean="0">
                <a:solidFill>
                  <a:schemeClr val="tx1"/>
                </a:solidFill>
                <a:effectLst/>
                <a:latin typeface="+mn-lt"/>
                <a:ea typeface="+mn-ea"/>
                <a:cs typeface="+mn-cs"/>
              </a:rPr>
              <a:t>.</a:t>
            </a:r>
          </a:p>
          <a:p>
            <a:endParaRPr lang="en-US" dirty="0" smtClean="0"/>
          </a:p>
          <a:p>
            <a:r>
              <a:rPr lang="en-US" sz="1200" b="1" i="0" u="none" strike="noStrike" kern="1200" dirty="0" smtClean="0">
                <a:solidFill>
                  <a:schemeClr val="tx1"/>
                </a:solidFill>
                <a:effectLst/>
                <a:latin typeface="+mn-lt"/>
                <a:ea typeface="+mn-ea"/>
                <a:cs typeface="+mn-cs"/>
                <a:hlinkClick r:id="rId5"/>
              </a:rPr>
              <a:t>According to the report</a:t>
            </a:r>
            <a:r>
              <a:rPr lang="en-US" sz="1200" b="0" i="0" kern="1200" dirty="0" smtClean="0">
                <a:solidFill>
                  <a:schemeClr val="tx1"/>
                </a:solidFill>
                <a:effectLst/>
                <a:latin typeface="+mn-lt"/>
                <a:ea typeface="+mn-ea"/>
                <a:cs typeface="+mn-cs"/>
              </a:rPr>
              <a:t>, the EU's population, which was slightly over 448 million people earlier this year, is projected to reach its peak around 2026 and then gradually decrease, losing 57.4 million working-age people by 2100. More worryingly, the bloc's dependency ratio — the ratio of the number of elderly people compared to the number of people of working age — will surge from 33% today to 60% by the end of the century.</a:t>
            </a:r>
          </a:p>
          <a:p>
            <a:r>
              <a:rPr lang="en-US" sz="1200" b="0" i="0" kern="1200" dirty="0" smtClean="0">
                <a:solidFill>
                  <a:schemeClr val="tx1"/>
                </a:solidFill>
                <a:effectLst/>
                <a:latin typeface="+mn-lt"/>
                <a:ea typeface="+mn-ea"/>
                <a:cs typeface="+mn-cs"/>
              </a:rPr>
              <a:t>The drastic shift in the demographic pyramid will upend the </a:t>
            </a:r>
            <a:r>
              <a:rPr lang="en-US" sz="1200" b="0" i="0" kern="1200" dirty="0" err="1" smtClean="0">
                <a:solidFill>
                  <a:schemeClr val="tx1"/>
                </a:solidFill>
                <a:effectLst/>
                <a:latin typeface="+mn-lt"/>
                <a:ea typeface="+mn-ea"/>
                <a:cs typeface="+mn-cs"/>
              </a:rPr>
              <a:t>labour</a:t>
            </a:r>
            <a:r>
              <a:rPr lang="en-US" sz="1200" b="0" i="0" kern="1200" dirty="0" smtClean="0">
                <a:solidFill>
                  <a:schemeClr val="tx1"/>
                </a:solidFill>
                <a:effectLst/>
                <a:latin typeface="+mn-lt"/>
                <a:ea typeface="+mn-ea"/>
                <a:cs typeface="+mn-cs"/>
              </a:rPr>
              <a:t> market, with widespread shortages that could inhibit growth, productivity and innovation rates, and therefore accelerate loss of competitiveness vis-à-vis other major economies.</a:t>
            </a:r>
          </a:p>
          <a:p>
            <a:r>
              <a:rPr lang="en-US" sz="1200" b="0" i="0" kern="1200" dirty="0" smtClean="0">
                <a:solidFill>
                  <a:schemeClr val="tx1"/>
                </a:solidFill>
                <a:effectLst/>
                <a:latin typeface="+mn-lt"/>
                <a:ea typeface="+mn-ea"/>
                <a:cs typeface="+mn-cs"/>
              </a:rPr>
              <a:t>A dwindling workforce will inevitably reduce revenue for state coffers while piling additional pressure on public budgets to spend more on healthcare and pensions, an explosive combination that could divert attention away from the much-needed investments in renewable energy and cutting-edge technologies.</a:t>
            </a:r>
          </a:p>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a:t>
            </a:fld>
            <a:endParaRPr lang="uk-UA"/>
          </a:p>
        </p:txBody>
      </p:sp>
    </p:spTree>
    <p:extLst>
      <p:ext uri="{BB962C8B-B14F-4D97-AF65-F5344CB8AC3E}">
        <p14:creationId xmlns:p14="http://schemas.microsoft.com/office/powerpoint/2010/main" val="181720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State Statistics Service of Ukraine stopped publishing unemployment data when the full-scale war started. The </a:t>
            </a:r>
            <a:r>
              <a:rPr lang="en-US" sz="1200" b="1" i="0" u="none" strike="noStrike" kern="1200" dirty="0" smtClean="0">
                <a:solidFill>
                  <a:schemeClr val="tx1"/>
                </a:solidFill>
                <a:effectLst/>
                <a:latin typeface="+mn-lt"/>
                <a:ea typeface="+mn-ea"/>
                <a:cs typeface="+mn-cs"/>
                <a:hlinkClick r:id="rId3"/>
              </a:rPr>
              <a:t>Info Sapiens</a:t>
            </a:r>
            <a:r>
              <a:rPr lang="en-US" sz="1200" b="0" i="0" kern="1200" dirty="0" smtClean="0">
                <a:solidFill>
                  <a:schemeClr val="tx1"/>
                </a:solidFill>
                <a:effectLst/>
                <a:latin typeface="+mn-lt"/>
                <a:ea typeface="+mn-ea"/>
                <a:cs typeface="+mn-cs"/>
              </a:rPr>
              <a:t> research agency makes its own estimates of the unemployment rate. According to them </a:t>
            </a:r>
            <a:r>
              <a:rPr lang="en-US" sz="1200" b="1" i="0" kern="1200" dirty="0" smtClean="0">
                <a:solidFill>
                  <a:schemeClr val="tx1"/>
                </a:solidFill>
                <a:effectLst/>
                <a:latin typeface="+mn-lt"/>
                <a:ea typeface="+mn-ea"/>
                <a:cs typeface="+mn-cs"/>
              </a:rPr>
              <a:t>in October 2024, the unemployment rate in Ukraine was 15.3%</a:t>
            </a:r>
            <a:r>
              <a:rPr lang="en-US" sz="1200" b="0" i="0" kern="1200" dirty="0" smtClean="0">
                <a:solidFill>
                  <a:schemeClr val="tx1"/>
                </a:solidFill>
                <a:effectLst/>
                <a:latin typeface="+mn-lt"/>
                <a:ea typeface="+mn-ea"/>
                <a:cs typeface="+mn-cs"/>
              </a:rPr>
              <a:t>.</a:t>
            </a:r>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12</a:t>
            </a:fld>
            <a:endParaRPr lang="uk-UA"/>
          </a:p>
        </p:txBody>
      </p:sp>
    </p:spTree>
    <p:extLst>
      <p:ext uri="{BB962C8B-B14F-4D97-AF65-F5344CB8AC3E}">
        <p14:creationId xmlns:p14="http://schemas.microsoft.com/office/powerpoint/2010/main" val="2875355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interactive graph below displays the relationship between countries' populations, income levels and the number of refugees hosted in the country over time. The size of the bubble indicates the number of refugees, while the </a:t>
            </a:r>
            <a:r>
              <a:rPr lang="en-US" sz="1200" b="0" i="0" kern="1200" dirty="0" err="1" smtClean="0">
                <a:solidFill>
                  <a:schemeClr val="tx1"/>
                </a:solidFill>
                <a:effectLst/>
                <a:latin typeface="+mn-lt"/>
                <a:ea typeface="+mn-ea"/>
                <a:cs typeface="+mn-cs"/>
              </a:rPr>
              <a:t>colour</a:t>
            </a:r>
            <a:r>
              <a:rPr lang="en-US" sz="1200" b="0" i="0" kern="1200" dirty="0" smtClean="0">
                <a:solidFill>
                  <a:schemeClr val="tx1"/>
                </a:solidFill>
                <a:effectLst/>
                <a:latin typeface="+mn-lt"/>
                <a:ea typeface="+mn-ea"/>
                <a:cs typeface="+mn-cs"/>
              </a:rPr>
              <a:t> denotes the income-level.</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71 per cent of refugees are hosted in low- and middle-income countries</a:t>
            </a:r>
          </a:p>
          <a:p>
            <a:r>
              <a:rPr lang="en-US" sz="1200" b="0" i="0" kern="1200" dirty="0" smtClean="0">
                <a:solidFill>
                  <a:schemeClr val="tx1"/>
                </a:solidFill>
                <a:effectLst/>
                <a:latin typeface="+mn-lt"/>
                <a:ea typeface="+mn-ea"/>
                <a:cs typeface="+mn-cs"/>
              </a:rPr>
              <a:t>The </a:t>
            </a:r>
            <a:r>
              <a:rPr lang="en-US" sz="1200" b="0" i="0" u="none" strike="noStrike" kern="1200" dirty="0" smtClean="0">
                <a:solidFill>
                  <a:schemeClr val="tx1"/>
                </a:solidFill>
                <a:effectLst/>
                <a:latin typeface="+mn-lt"/>
                <a:ea typeface="+mn-ea"/>
                <a:cs typeface="+mn-cs"/>
                <a:hlinkClick r:id="rId3"/>
              </a:rPr>
              <a:t>Global Compact on Refugees</a:t>
            </a:r>
            <a:r>
              <a:rPr lang="en-US" sz="1200" b="0" i="0" kern="1200" dirty="0" smtClean="0">
                <a:solidFill>
                  <a:schemeClr val="tx1"/>
                </a:solidFill>
                <a:effectLst/>
                <a:latin typeface="+mn-lt"/>
                <a:ea typeface="+mn-ea"/>
                <a:cs typeface="+mn-cs"/>
              </a:rPr>
              <a:t> emphasizes the importance of greater responsibility- and burden-sharing. Yet, when it comes to hosting refugees, the weight is not equally shared. The proportion of refugees hosted in low- and middle-income countries helps us to assess how the responsibility for hosting refugees is shared globally. The underlying classification of countries into low, middle and high income groups is based on </a:t>
            </a:r>
            <a:r>
              <a:rPr lang="en-US" sz="1200" b="0" i="0" u="none" strike="noStrike" kern="1200" dirty="0" smtClean="0">
                <a:solidFill>
                  <a:schemeClr val="tx1"/>
                </a:solidFill>
                <a:effectLst/>
                <a:latin typeface="+mn-lt"/>
                <a:ea typeface="+mn-ea"/>
                <a:cs typeface="+mn-cs"/>
                <a:hlinkClick r:id="rId4"/>
              </a:rPr>
              <a:t>the World Bank's income groups</a:t>
            </a:r>
            <a:r>
              <a:rPr lang="en-US" sz="1200" b="0" i="0" kern="1200" dirty="0" smtClean="0">
                <a:solidFill>
                  <a:schemeClr val="tx1"/>
                </a:solidFill>
                <a:effectLst/>
                <a:latin typeface="+mn-lt"/>
                <a:ea typeface="+mn-ea"/>
                <a:cs typeface="+mn-cs"/>
              </a:rPr>
              <a:t>, which are updated annually. The income levels of countries are determined by calculating the Gross National Income (GNI) per capita.</a:t>
            </a:r>
            <a:r>
              <a:rPr lang="en-US" sz="1200" b="0" i="0" u="none" strike="noStrike" kern="1200" baseline="30000" dirty="0" smtClean="0">
                <a:solidFill>
                  <a:schemeClr val="tx1"/>
                </a:solidFill>
                <a:effectLst/>
                <a:latin typeface="+mn-lt"/>
                <a:ea typeface="+mn-ea"/>
                <a:cs typeface="+mn-cs"/>
                <a:hlinkClick r:id="rId5"/>
              </a:rPr>
              <a:t>1</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Figure 1 shows that at mid-2024, 71 per cent of refugees are hosted in upper-middle-income countries (37 per cent), lower-middle-income countries (17 per cent) and low-income countries (18 per cent). As an alternative measure, 22 per cent were hosted in the least developed countries. </a:t>
            </a:r>
            <a:r>
              <a:rPr lang="en-US" sz="1200" b="0" i="0" u="none" strike="noStrike" kern="1200" baseline="30000" dirty="0" smtClean="0">
                <a:solidFill>
                  <a:schemeClr val="tx1"/>
                </a:solidFill>
                <a:effectLst/>
                <a:latin typeface="+mn-lt"/>
                <a:ea typeface="+mn-ea"/>
                <a:cs typeface="+mn-cs"/>
                <a:hlinkClick r:id="rId6"/>
              </a:rPr>
              <a:t>2</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 are marked changes in the distribution of refugees according to their host countries' income level over time. One of the prominent changes relates to a sharp increase in the share of refugees hosted in upper-middle-income countries since 2009, increasing from 7 per cent in 2009 to 37 per cent by mid-2024. Upper-middle-income countries, such as </a:t>
            </a:r>
            <a:r>
              <a:rPr lang="en-US" sz="1200" b="0" i="0" kern="1200" dirty="0" err="1" smtClean="0">
                <a:solidFill>
                  <a:schemeClr val="tx1"/>
                </a:solidFill>
                <a:effectLst/>
                <a:latin typeface="+mn-lt"/>
                <a:ea typeface="+mn-ea"/>
                <a:cs typeface="+mn-cs"/>
              </a:rPr>
              <a:t>Türkiye</a:t>
            </a:r>
            <a:r>
              <a:rPr lang="en-US" sz="1200" b="0" i="0" kern="1200" dirty="0" smtClean="0">
                <a:solidFill>
                  <a:schemeClr val="tx1"/>
                </a:solidFill>
                <a:effectLst/>
                <a:latin typeface="+mn-lt"/>
                <a:ea typeface="+mn-ea"/>
                <a:cs typeface="+mn-cs"/>
              </a:rPr>
              <a:t>, Lebanon and Jordan, provided asylum to millions of Syrian refugees, while countries such as Colombia, Peru and Ecuador received a high number of Venezuelans. There was a </a:t>
            </a:r>
            <a:r>
              <a:rPr lang="en-US" sz="1200" b="0" i="0" kern="1200" dirty="0" err="1" smtClean="0">
                <a:solidFill>
                  <a:schemeClr val="tx1"/>
                </a:solidFill>
                <a:effectLst/>
                <a:latin typeface="+mn-lt"/>
                <a:ea typeface="+mn-ea"/>
                <a:cs typeface="+mn-cs"/>
              </a:rPr>
              <a:t>markable</a:t>
            </a:r>
            <a:r>
              <a:rPr lang="en-US" sz="1200" b="0" i="0" kern="1200" dirty="0" smtClean="0">
                <a:solidFill>
                  <a:schemeClr val="tx1"/>
                </a:solidFill>
                <a:effectLst/>
                <a:latin typeface="+mn-lt"/>
                <a:ea typeface="+mn-ea"/>
                <a:cs typeface="+mn-cs"/>
              </a:rPr>
              <a:t> increase between 2023 and 2024 as the Islamic Republic of Iran, which hosts nearly 3.8 million refugees, was reclassified by the World Bank as upper-middle-income.</a:t>
            </a:r>
          </a:p>
          <a:p>
            <a:r>
              <a:rPr lang="en-US" sz="1200" b="0" i="0" kern="1200" dirty="0" smtClean="0">
                <a:solidFill>
                  <a:schemeClr val="tx1"/>
                </a:solidFill>
                <a:effectLst/>
                <a:latin typeface="+mn-lt"/>
                <a:ea typeface="+mn-ea"/>
                <a:cs typeface="+mn-cs"/>
              </a:rPr>
              <a:t>The share of refugees hosted by low-income countries has also decreased in comparison to the early 1990s (51 per cent in 1990, compared with 18 per cent by mid-2024). This can be largely attributed to the economic development of large hosting countries within the group, which were re-classified as lower-middle-income during this period, such as Pakistan. High-income countries have hosted between 17 and 29 per cent of refugees during the same years, with a notable increase since 2022 due primarily to the numbers of Ukrainian refugees hosted in high-income, mainly European countries.</a:t>
            </a:r>
          </a:p>
          <a:p>
            <a:r>
              <a:rPr lang="en-US" sz="1200" b="0" i="0" kern="1200" dirty="0" smtClean="0">
                <a:solidFill>
                  <a:schemeClr val="tx1"/>
                </a:solidFill>
                <a:effectLst/>
                <a:latin typeface="+mn-lt"/>
                <a:ea typeface="+mn-ea"/>
                <a:cs typeface="+mn-cs"/>
              </a:rPr>
              <a:t>Low-income countries host a disproportionately large share of the global refugee population, both in terms of their population size and the resources available to them. These countries, represent 9 per cent of the global population</a:t>
            </a:r>
            <a:r>
              <a:rPr lang="en-US" sz="1200" b="0" i="0" u="none" strike="noStrike" kern="1200" baseline="30000" dirty="0" smtClean="0">
                <a:solidFill>
                  <a:schemeClr val="tx1"/>
                </a:solidFill>
                <a:effectLst/>
                <a:latin typeface="+mn-lt"/>
                <a:ea typeface="+mn-ea"/>
                <a:cs typeface="+mn-cs"/>
                <a:hlinkClick r:id="rId7"/>
              </a:rPr>
              <a:t>3</a:t>
            </a:r>
            <a:r>
              <a:rPr lang="en-US" sz="1200" b="0" i="0" kern="1200" dirty="0" smtClean="0">
                <a:solidFill>
                  <a:schemeClr val="tx1"/>
                </a:solidFill>
                <a:effectLst/>
                <a:latin typeface="+mn-lt"/>
                <a:ea typeface="+mn-ea"/>
                <a:cs typeface="+mn-cs"/>
              </a:rPr>
              <a:t> and only 0.6 per cent of the global gross domestic product,</a:t>
            </a:r>
            <a:r>
              <a:rPr lang="en-US" sz="1200" b="0" i="0" u="none" strike="noStrike" kern="1200" baseline="30000" dirty="0" smtClean="0">
                <a:solidFill>
                  <a:schemeClr val="tx1"/>
                </a:solidFill>
                <a:effectLst/>
                <a:latin typeface="+mn-lt"/>
                <a:ea typeface="+mn-ea"/>
                <a:cs typeface="+mn-cs"/>
                <a:hlinkClick r:id="rId8"/>
              </a:rPr>
              <a:t>4</a:t>
            </a:r>
            <a:r>
              <a:rPr lang="en-US" sz="1200" b="0" i="0" kern="1200" dirty="0" smtClean="0">
                <a:solidFill>
                  <a:schemeClr val="tx1"/>
                </a:solidFill>
                <a:effectLst/>
                <a:latin typeface="+mn-lt"/>
                <a:ea typeface="+mn-ea"/>
                <a:cs typeface="+mn-cs"/>
              </a:rPr>
              <a:t> yet host 18 per cent of refugees. This includes very large refugee populations in Uganda, Sudan, Ethiopia, Chad and the Democratic Republic of the Congo. High-income countries, which account for nearly two-thirds of the global wealth, hosted 29 per cent of refugees at mid-2024.</a:t>
            </a:r>
          </a:p>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13</a:t>
            </a:fld>
            <a:endParaRPr lang="uk-UA"/>
          </a:p>
        </p:txBody>
      </p:sp>
    </p:spTree>
    <p:extLst>
      <p:ext uri="{BB962C8B-B14F-4D97-AF65-F5344CB8AC3E}">
        <p14:creationId xmlns:p14="http://schemas.microsoft.com/office/powerpoint/2010/main" val="1907389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smtClean="0"/>
          </a:p>
        </p:txBody>
      </p:sp>
      <p:sp>
        <p:nvSpPr>
          <p:cNvPr id="4" name="Номер слайда 3"/>
          <p:cNvSpPr>
            <a:spLocks noGrp="1"/>
          </p:cNvSpPr>
          <p:nvPr>
            <p:ph type="sldNum" sz="quarter" idx="10"/>
          </p:nvPr>
        </p:nvSpPr>
        <p:spPr/>
        <p:txBody>
          <a:bodyPr/>
          <a:lstStyle/>
          <a:p>
            <a:fld id="{EF85A392-6E94-4F57-9F74-0323B6B46DC5}" type="slidenum">
              <a:rPr lang="uk-UA" smtClean="0"/>
              <a:t>14</a:t>
            </a:fld>
            <a:endParaRPr lang="uk-UA"/>
          </a:p>
        </p:txBody>
      </p:sp>
    </p:spTree>
    <p:extLst>
      <p:ext uri="{BB962C8B-B14F-4D97-AF65-F5344CB8AC3E}">
        <p14:creationId xmlns:p14="http://schemas.microsoft.com/office/powerpoint/2010/main" val="905021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State Statistics Service of Ukraine stopped publishing unemployment data when the full-scale war started. The </a:t>
            </a:r>
            <a:r>
              <a:rPr lang="en-US" sz="1200" b="1" i="0" u="none" strike="noStrike" kern="1200" dirty="0" smtClean="0">
                <a:solidFill>
                  <a:schemeClr val="tx1"/>
                </a:solidFill>
                <a:effectLst/>
                <a:latin typeface="+mn-lt"/>
                <a:ea typeface="+mn-ea"/>
                <a:cs typeface="+mn-cs"/>
                <a:hlinkClick r:id="rId3"/>
              </a:rPr>
              <a:t>Info Sapiens</a:t>
            </a:r>
            <a:r>
              <a:rPr lang="en-US" sz="1200" b="0" i="0" kern="1200" dirty="0" smtClean="0">
                <a:solidFill>
                  <a:schemeClr val="tx1"/>
                </a:solidFill>
                <a:effectLst/>
                <a:latin typeface="+mn-lt"/>
                <a:ea typeface="+mn-ea"/>
                <a:cs typeface="+mn-cs"/>
              </a:rPr>
              <a:t> research agency makes its own estimates of the unemployment rate. According to them </a:t>
            </a:r>
            <a:r>
              <a:rPr lang="en-US" sz="1200" b="1" i="0" kern="1200" dirty="0" smtClean="0">
                <a:solidFill>
                  <a:schemeClr val="tx1"/>
                </a:solidFill>
                <a:effectLst/>
                <a:latin typeface="+mn-lt"/>
                <a:ea typeface="+mn-ea"/>
                <a:cs typeface="+mn-cs"/>
              </a:rPr>
              <a:t>in October 2024, the unemployment rate in Ukraine was 15.3%</a:t>
            </a:r>
            <a:r>
              <a:rPr lang="en-US" sz="1200" b="0" i="0" kern="1200" dirty="0" smtClean="0">
                <a:solidFill>
                  <a:schemeClr val="tx1"/>
                </a:solidFill>
                <a:effectLst/>
                <a:latin typeface="+mn-lt"/>
                <a:ea typeface="+mn-ea"/>
                <a:cs typeface="+mn-cs"/>
              </a:rPr>
              <a:t>.</a:t>
            </a:r>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15</a:t>
            </a:fld>
            <a:endParaRPr lang="uk-UA"/>
          </a:p>
        </p:txBody>
      </p:sp>
    </p:spTree>
    <p:extLst>
      <p:ext uri="{BB962C8B-B14F-4D97-AF65-F5344CB8AC3E}">
        <p14:creationId xmlns:p14="http://schemas.microsoft.com/office/powerpoint/2010/main" val="2028455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22</a:t>
            </a:fld>
            <a:endParaRPr lang="uk-UA"/>
          </a:p>
        </p:txBody>
      </p:sp>
    </p:spTree>
    <p:extLst>
      <p:ext uri="{BB962C8B-B14F-4D97-AF65-F5344CB8AC3E}">
        <p14:creationId xmlns:p14="http://schemas.microsoft.com/office/powerpoint/2010/main" val="1198140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2023, over one quarter (27.4%) of foreign-born persons aged 15-74 years living in the EU had been born in another EU country compared with a much larger share of 72.6% who had been born in a non-EU country.</a:t>
            </a:r>
          </a:p>
          <a:p>
            <a:r>
              <a:rPr lang="en-US" sz="1200" b="0" i="0" kern="1200" dirty="0" smtClean="0">
                <a:solidFill>
                  <a:schemeClr val="tx1"/>
                </a:solidFill>
                <a:effectLst/>
                <a:latin typeface="+mn-lt"/>
                <a:ea typeface="+mn-ea"/>
                <a:cs typeface="+mn-cs"/>
              </a:rPr>
              <a:t>Among the EU countries for which complete data are available, there were 23 where most foreign-born persons aged 15-74 years had been born in a non-EU country. Luxembourg, Slovakia, and Hungary were the 3 exceptions, where most foreign-born persons had been born in another EU country. The 3 Baltic countries - Latvia, Lithuania, and Estonia - along with Poland, had the highest shares of foreign-born persons from a non-EU country.</a:t>
            </a:r>
          </a:p>
          <a:p>
            <a:r>
              <a:rPr lang="en-US" dirty="0" smtClean="0"/>
              <a:t/>
            </a:r>
            <a:br>
              <a:rPr lang="en-US" dirty="0" smtClean="0"/>
            </a:br>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25</a:t>
            </a:fld>
            <a:endParaRPr lang="uk-UA"/>
          </a:p>
        </p:txBody>
      </p:sp>
    </p:spTree>
    <p:extLst>
      <p:ext uri="{BB962C8B-B14F-4D97-AF65-F5344CB8AC3E}">
        <p14:creationId xmlns:p14="http://schemas.microsoft.com/office/powerpoint/2010/main" val="552038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interactive graph below displays the relationship between countries' populations, income levels and the number of refugees hosted in the country over time. The size of the bubble indicates the number of refugees, while the </a:t>
            </a:r>
            <a:r>
              <a:rPr lang="en-US" sz="1200" b="0" i="0" kern="1200" dirty="0" err="1" smtClean="0">
                <a:solidFill>
                  <a:schemeClr val="tx1"/>
                </a:solidFill>
                <a:effectLst/>
                <a:latin typeface="+mn-lt"/>
                <a:ea typeface="+mn-ea"/>
                <a:cs typeface="+mn-cs"/>
              </a:rPr>
              <a:t>colour</a:t>
            </a:r>
            <a:r>
              <a:rPr lang="en-US" sz="1200" b="0" i="0" kern="1200" dirty="0" smtClean="0">
                <a:solidFill>
                  <a:schemeClr val="tx1"/>
                </a:solidFill>
                <a:effectLst/>
                <a:latin typeface="+mn-lt"/>
                <a:ea typeface="+mn-ea"/>
                <a:cs typeface="+mn-cs"/>
              </a:rPr>
              <a:t> denotes the income-level.</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71 per cent of refugees are hosted in low- and middle-income countries</a:t>
            </a:r>
          </a:p>
          <a:p>
            <a:r>
              <a:rPr lang="en-US" sz="1200" b="0" i="0" kern="1200" dirty="0" smtClean="0">
                <a:solidFill>
                  <a:schemeClr val="tx1"/>
                </a:solidFill>
                <a:effectLst/>
                <a:latin typeface="+mn-lt"/>
                <a:ea typeface="+mn-ea"/>
                <a:cs typeface="+mn-cs"/>
              </a:rPr>
              <a:t>The </a:t>
            </a:r>
            <a:r>
              <a:rPr lang="en-US" sz="1200" b="0" i="0" u="none" strike="noStrike" kern="1200" dirty="0" smtClean="0">
                <a:solidFill>
                  <a:schemeClr val="tx1"/>
                </a:solidFill>
                <a:effectLst/>
                <a:latin typeface="+mn-lt"/>
                <a:ea typeface="+mn-ea"/>
                <a:cs typeface="+mn-cs"/>
                <a:hlinkClick r:id="rId3"/>
              </a:rPr>
              <a:t>Global Compact on Refugees</a:t>
            </a:r>
            <a:r>
              <a:rPr lang="en-US" sz="1200" b="0" i="0" kern="1200" dirty="0" smtClean="0">
                <a:solidFill>
                  <a:schemeClr val="tx1"/>
                </a:solidFill>
                <a:effectLst/>
                <a:latin typeface="+mn-lt"/>
                <a:ea typeface="+mn-ea"/>
                <a:cs typeface="+mn-cs"/>
              </a:rPr>
              <a:t> emphasizes the importance of greater responsibility- and burden-sharing. Yet, when it comes to hosting refugees, the weight is not equally shared. The proportion of refugees hosted in low- and middle-income countries helps us to assess how the responsibility for hosting refugees is shared globally. The underlying classification of countries into low, middle and high income groups is based on </a:t>
            </a:r>
            <a:r>
              <a:rPr lang="en-US" sz="1200" b="0" i="0" u="none" strike="noStrike" kern="1200" dirty="0" smtClean="0">
                <a:solidFill>
                  <a:schemeClr val="tx1"/>
                </a:solidFill>
                <a:effectLst/>
                <a:latin typeface="+mn-lt"/>
                <a:ea typeface="+mn-ea"/>
                <a:cs typeface="+mn-cs"/>
                <a:hlinkClick r:id="rId4"/>
              </a:rPr>
              <a:t>the World Bank's income groups</a:t>
            </a:r>
            <a:r>
              <a:rPr lang="en-US" sz="1200" b="0" i="0" kern="1200" dirty="0" smtClean="0">
                <a:solidFill>
                  <a:schemeClr val="tx1"/>
                </a:solidFill>
                <a:effectLst/>
                <a:latin typeface="+mn-lt"/>
                <a:ea typeface="+mn-ea"/>
                <a:cs typeface="+mn-cs"/>
              </a:rPr>
              <a:t>, which are updated annually. The income levels of countries are determined by calculating the Gross National Income (GNI) per capita.</a:t>
            </a:r>
            <a:r>
              <a:rPr lang="en-US" sz="1200" b="0" i="0" u="none" strike="noStrike" kern="1200" baseline="30000" dirty="0" smtClean="0">
                <a:solidFill>
                  <a:schemeClr val="tx1"/>
                </a:solidFill>
                <a:effectLst/>
                <a:latin typeface="+mn-lt"/>
                <a:ea typeface="+mn-ea"/>
                <a:cs typeface="+mn-cs"/>
                <a:hlinkClick r:id="rId5"/>
              </a:rPr>
              <a:t>1</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Figure 1 shows that at mid-2024, 71 per cent of refugees are hosted in upper-middle-income countries (37 per cent), lower-middle-income countries (17 per cent) and low-income countries (18 per cent). As an alternative measure, 22 per cent were hosted in the least developed countries. </a:t>
            </a:r>
            <a:r>
              <a:rPr lang="en-US" sz="1200" b="0" i="0" u="none" strike="noStrike" kern="1200" baseline="30000" dirty="0" smtClean="0">
                <a:solidFill>
                  <a:schemeClr val="tx1"/>
                </a:solidFill>
                <a:effectLst/>
                <a:latin typeface="+mn-lt"/>
                <a:ea typeface="+mn-ea"/>
                <a:cs typeface="+mn-cs"/>
                <a:hlinkClick r:id="rId6"/>
              </a:rPr>
              <a:t>2</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 are marked changes in the distribution of refugees according to their host countries' income level over time. One of the prominent changes relates to a sharp increase in the share of refugees hosted in upper-middle-income countries since 2009, increasing from 7 per cent in 2009 to 37 per cent by mid-2024. Upper-middle-income countries, such as </a:t>
            </a:r>
            <a:r>
              <a:rPr lang="en-US" sz="1200" b="0" i="0" kern="1200" dirty="0" err="1" smtClean="0">
                <a:solidFill>
                  <a:schemeClr val="tx1"/>
                </a:solidFill>
                <a:effectLst/>
                <a:latin typeface="+mn-lt"/>
                <a:ea typeface="+mn-ea"/>
                <a:cs typeface="+mn-cs"/>
              </a:rPr>
              <a:t>Türkiye</a:t>
            </a:r>
            <a:r>
              <a:rPr lang="en-US" sz="1200" b="0" i="0" kern="1200" dirty="0" smtClean="0">
                <a:solidFill>
                  <a:schemeClr val="tx1"/>
                </a:solidFill>
                <a:effectLst/>
                <a:latin typeface="+mn-lt"/>
                <a:ea typeface="+mn-ea"/>
                <a:cs typeface="+mn-cs"/>
              </a:rPr>
              <a:t>, Lebanon and Jordan, provided asylum to millions of Syrian refugees, while countries such as Colombia, Peru and Ecuador received a high number of Venezuelans. There was a </a:t>
            </a:r>
            <a:r>
              <a:rPr lang="en-US" sz="1200" b="0" i="0" kern="1200" dirty="0" err="1" smtClean="0">
                <a:solidFill>
                  <a:schemeClr val="tx1"/>
                </a:solidFill>
                <a:effectLst/>
                <a:latin typeface="+mn-lt"/>
                <a:ea typeface="+mn-ea"/>
                <a:cs typeface="+mn-cs"/>
              </a:rPr>
              <a:t>markable</a:t>
            </a:r>
            <a:r>
              <a:rPr lang="en-US" sz="1200" b="0" i="0" kern="1200" dirty="0" smtClean="0">
                <a:solidFill>
                  <a:schemeClr val="tx1"/>
                </a:solidFill>
                <a:effectLst/>
                <a:latin typeface="+mn-lt"/>
                <a:ea typeface="+mn-ea"/>
                <a:cs typeface="+mn-cs"/>
              </a:rPr>
              <a:t> increase between 2023 and 2024 as the Islamic Republic of Iran, which hosts nearly 3.8 million refugees, was reclassified by the World Bank as upper-middle-income.</a:t>
            </a:r>
          </a:p>
          <a:p>
            <a:r>
              <a:rPr lang="en-US" sz="1200" b="0" i="0" kern="1200" dirty="0" smtClean="0">
                <a:solidFill>
                  <a:schemeClr val="tx1"/>
                </a:solidFill>
                <a:effectLst/>
                <a:latin typeface="+mn-lt"/>
                <a:ea typeface="+mn-ea"/>
                <a:cs typeface="+mn-cs"/>
              </a:rPr>
              <a:t>The share of refugees hosted by low-income countries has also decreased in comparison to the early 1990s (51 per cent in 1990, compared with 18 per cent by mid-2024). This can be largely attributed to the economic development of large hosting countries within the group, which were re-classified as lower-middle-income during this period, such as Pakistan. High-income countries have hosted between 17 and 29 per cent of refugees during the same years, with a notable increase since 2022 due primarily to the numbers of Ukrainian refugees hosted in high-income, mainly European countries.</a:t>
            </a:r>
          </a:p>
          <a:p>
            <a:r>
              <a:rPr lang="en-US" sz="1200" b="0" i="0" kern="1200" dirty="0" smtClean="0">
                <a:solidFill>
                  <a:schemeClr val="tx1"/>
                </a:solidFill>
                <a:effectLst/>
                <a:latin typeface="+mn-lt"/>
                <a:ea typeface="+mn-ea"/>
                <a:cs typeface="+mn-cs"/>
              </a:rPr>
              <a:t>Low-income countries host a disproportionately large share of the global refugee population, both in terms of their population size and the resources available to them. These countries, represent 9 per cent of the global population</a:t>
            </a:r>
            <a:r>
              <a:rPr lang="en-US" sz="1200" b="0" i="0" u="none" strike="noStrike" kern="1200" baseline="30000" dirty="0" smtClean="0">
                <a:solidFill>
                  <a:schemeClr val="tx1"/>
                </a:solidFill>
                <a:effectLst/>
                <a:latin typeface="+mn-lt"/>
                <a:ea typeface="+mn-ea"/>
                <a:cs typeface="+mn-cs"/>
                <a:hlinkClick r:id="rId7"/>
              </a:rPr>
              <a:t>3</a:t>
            </a:r>
            <a:r>
              <a:rPr lang="en-US" sz="1200" b="0" i="0" kern="1200" dirty="0" smtClean="0">
                <a:solidFill>
                  <a:schemeClr val="tx1"/>
                </a:solidFill>
                <a:effectLst/>
                <a:latin typeface="+mn-lt"/>
                <a:ea typeface="+mn-ea"/>
                <a:cs typeface="+mn-cs"/>
              </a:rPr>
              <a:t> and only 0.6 per cent of the global gross domestic product,</a:t>
            </a:r>
            <a:r>
              <a:rPr lang="en-US" sz="1200" b="0" i="0" u="none" strike="noStrike" kern="1200" baseline="30000" dirty="0" smtClean="0">
                <a:solidFill>
                  <a:schemeClr val="tx1"/>
                </a:solidFill>
                <a:effectLst/>
                <a:latin typeface="+mn-lt"/>
                <a:ea typeface="+mn-ea"/>
                <a:cs typeface="+mn-cs"/>
                <a:hlinkClick r:id="rId8"/>
              </a:rPr>
              <a:t>4</a:t>
            </a:r>
            <a:r>
              <a:rPr lang="en-US" sz="1200" b="0" i="0" kern="1200" dirty="0" smtClean="0">
                <a:solidFill>
                  <a:schemeClr val="tx1"/>
                </a:solidFill>
                <a:effectLst/>
                <a:latin typeface="+mn-lt"/>
                <a:ea typeface="+mn-ea"/>
                <a:cs typeface="+mn-cs"/>
              </a:rPr>
              <a:t> yet host 18 per cent of refugees. This includes very large refugee populations in Uganda, Sudan, Ethiopia, Chad and the Democratic Republic of the Congo. High-income countries, which account for nearly two-thirds of the global wealth, hosted 29 per cent of refugees at mid-2024.</a:t>
            </a:r>
          </a:p>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26</a:t>
            </a:fld>
            <a:endParaRPr lang="uk-UA"/>
          </a:p>
        </p:txBody>
      </p:sp>
    </p:spTree>
    <p:extLst>
      <p:ext uri="{BB962C8B-B14F-4D97-AF65-F5344CB8AC3E}">
        <p14:creationId xmlns:p14="http://schemas.microsoft.com/office/powerpoint/2010/main" val="3515982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current population of </a:t>
            </a:r>
            <a:r>
              <a:rPr lang="en-US" sz="1200" b="1" i="0" kern="1200" dirty="0" smtClean="0">
                <a:solidFill>
                  <a:schemeClr val="tx1"/>
                </a:solidFill>
                <a:effectLst/>
                <a:latin typeface="+mn-lt"/>
                <a:ea typeface="+mn-ea"/>
                <a:cs typeface="+mn-cs"/>
              </a:rPr>
              <a:t>Europe</a:t>
            </a:r>
            <a:r>
              <a:rPr lang="en-US" sz="1200" b="0" i="0" kern="1200" dirty="0" smtClean="0">
                <a:solidFill>
                  <a:schemeClr val="tx1"/>
                </a:solidFill>
                <a:effectLst/>
                <a:latin typeface="+mn-lt"/>
                <a:ea typeface="+mn-ea"/>
                <a:cs typeface="+mn-cs"/>
              </a:rPr>
              <a:t> is </a:t>
            </a:r>
            <a:r>
              <a:rPr lang="en-US" sz="1200" b="1" i="0" kern="1200" dirty="0" smtClean="0">
                <a:solidFill>
                  <a:schemeClr val="tx1"/>
                </a:solidFill>
                <a:effectLst/>
                <a:latin typeface="+mn-lt"/>
                <a:ea typeface="+mn-ea"/>
                <a:cs typeface="+mn-cs"/>
              </a:rPr>
              <a:t>744,819,089</a:t>
            </a:r>
            <a:r>
              <a:rPr lang="en-US" sz="1200" b="0" i="0" kern="1200" dirty="0" smtClean="0">
                <a:solidFill>
                  <a:schemeClr val="tx1"/>
                </a:solidFill>
                <a:effectLst/>
                <a:latin typeface="+mn-lt"/>
                <a:ea typeface="+mn-ea"/>
                <a:cs typeface="+mn-cs"/>
              </a:rPr>
              <a:t> as of Tuesday, November 19, 2024, based on the latest United Nations estimates.</a:t>
            </a:r>
          </a:p>
          <a:p>
            <a:r>
              <a:rPr lang="en-US" sz="1200" b="0" i="0" kern="1200" dirty="0" smtClean="0">
                <a:solidFill>
                  <a:schemeClr val="tx1"/>
                </a:solidFill>
                <a:effectLst/>
                <a:latin typeface="+mn-lt"/>
                <a:ea typeface="+mn-ea"/>
                <a:cs typeface="+mn-cs"/>
              </a:rPr>
              <a:t>Europe population is equivalent to </a:t>
            </a:r>
            <a:r>
              <a:rPr lang="en-US" sz="1200" b="1" i="0" kern="1200" dirty="0" smtClean="0">
                <a:solidFill>
                  <a:schemeClr val="tx1"/>
                </a:solidFill>
                <a:effectLst/>
                <a:latin typeface="+mn-lt"/>
                <a:ea typeface="+mn-ea"/>
                <a:cs typeface="+mn-cs"/>
              </a:rPr>
              <a:t>9.21%</a:t>
            </a:r>
            <a:r>
              <a:rPr lang="en-US" sz="1200" b="0" i="0" kern="1200" dirty="0" smtClean="0">
                <a:solidFill>
                  <a:schemeClr val="tx1"/>
                </a:solidFill>
                <a:effectLst/>
                <a:latin typeface="+mn-lt"/>
                <a:ea typeface="+mn-ea"/>
                <a:cs typeface="+mn-cs"/>
              </a:rPr>
              <a:t> of the </a:t>
            </a:r>
            <a:r>
              <a:rPr lang="en-US" sz="1200" b="0" i="0" u="sng" kern="1200" dirty="0" smtClean="0">
                <a:solidFill>
                  <a:schemeClr val="tx1"/>
                </a:solidFill>
                <a:effectLst/>
                <a:latin typeface="+mn-lt"/>
                <a:ea typeface="+mn-ea"/>
                <a:cs typeface="+mn-cs"/>
                <a:hlinkClick r:id="rId3"/>
              </a:rPr>
              <a:t>total world population</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Europe ranks number </a:t>
            </a:r>
            <a:r>
              <a:rPr lang="en-US" sz="1200" b="1" i="0" kern="12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among </a:t>
            </a:r>
            <a:r>
              <a:rPr lang="en-US" sz="1200" b="0" i="0" u="sng" kern="1200" dirty="0" smtClean="0">
                <a:solidFill>
                  <a:schemeClr val="tx1"/>
                </a:solidFill>
                <a:effectLst/>
                <a:latin typeface="+mn-lt"/>
                <a:ea typeface="+mn-ea"/>
                <a:cs typeface="+mn-cs"/>
                <a:hlinkClick r:id="rId4"/>
              </a:rPr>
              <a:t>regions of the world</a:t>
            </a:r>
            <a:r>
              <a:rPr lang="en-US" sz="1200" b="0" i="0" kern="1200" dirty="0" smtClean="0">
                <a:solidFill>
                  <a:schemeClr val="tx1"/>
                </a:solidFill>
                <a:effectLst/>
                <a:latin typeface="+mn-lt"/>
                <a:ea typeface="+mn-ea"/>
                <a:cs typeface="+mn-cs"/>
              </a:rPr>
              <a:t> (roughly equivalent to "continents"), ordered by population.</a:t>
            </a:r>
          </a:p>
          <a:p>
            <a:r>
              <a:rPr lang="en-US" sz="1200" b="0" i="0" kern="1200" dirty="0" smtClean="0">
                <a:solidFill>
                  <a:schemeClr val="tx1"/>
                </a:solidFill>
                <a:effectLst/>
                <a:latin typeface="+mn-lt"/>
                <a:ea typeface="+mn-ea"/>
                <a:cs typeface="+mn-cs"/>
              </a:rPr>
              <a:t>The population density in Europe is 34 per Km</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(87 people per mi</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total land area is 22,134,900 Km2 (8,546,329 sq. miles)</a:t>
            </a:r>
          </a:p>
          <a:p>
            <a:r>
              <a:rPr lang="en-US" sz="1200" b="1" i="0" kern="1200" dirty="0" smtClean="0">
                <a:solidFill>
                  <a:schemeClr val="tx1"/>
                </a:solidFill>
                <a:effectLst/>
                <a:latin typeface="+mn-lt"/>
                <a:ea typeface="+mn-ea"/>
                <a:cs typeface="+mn-cs"/>
              </a:rPr>
              <a:t>75.6 %</a:t>
            </a:r>
            <a:r>
              <a:rPr lang="en-US" sz="1200" b="0" i="0" kern="1200" dirty="0" smtClean="0">
                <a:solidFill>
                  <a:schemeClr val="tx1"/>
                </a:solidFill>
                <a:effectLst/>
                <a:latin typeface="+mn-lt"/>
                <a:ea typeface="+mn-ea"/>
                <a:cs typeface="+mn-cs"/>
              </a:rPr>
              <a:t> of the population is </a:t>
            </a:r>
            <a:r>
              <a:rPr lang="en-US" sz="1200" b="1" i="0" kern="1200" dirty="0" smtClean="0">
                <a:solidFill>
                  <a:schemeClr val="tx1"/>
                </a:solidFill>
                <a:effectLst/>
                <a:latin typeface="+mn-lt"/>
                <a:ea typeface="+mn-ea"/>
                <a:cs typeface="+mn-cs"/>
              </a:rPr>
              <a:t>urban</a:t>
            </a:r>
            <a:r>
              <a:rPr lang="en-US" sz="1200" b="0" i="0" kern="1200" dirty="0" smtClean="0">
                <a:solidFill>
                  <a:schemeClr val="tx1"/>
                </a:solidFill>
                <a:effectLst/>
                <a:latin typeface="+mn-lt"/>
                <a:ea typeface="+mn-ea"/>
                <a:cs typeface="+mn-cs"/>
              </a:rPr>
              <a:t> (563,417,440 people in 2024)</a:t>
            </a:r>
          </a:p>
          <a:p>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median age</a:t>
            </a:r>
            <a:r>
              <a:rPr lang="en-US" sz="1200" b="0" i="0" kern="1200" dirty="0" smtClean="0">
                <a:solidFill>
                  <a:schemeClr val="tx1"/>
                </a:solidFill>
                <a:effectLst/>
                <a:latin typeface="+mn-lt"/>
                <a:ea typeface="+mn-ea"/>
                <a:cs typeface="+mn-cs"/>
              </a:rPr>
              <a:t> in Europe is </a:t>
            </a:r>
            <a:r>
              <a:rPr lang="en-US" sz="1200" b="1" i="0" kern="1200" dirty="0" smtClean="0">
                <a:solidFill>
                  <a:schemeClr val="tx1"/>
                </a:solidFill>
                <a:effectLst/>
                <a:latin typeface="+mn-lt"/>
                <a:ea typeface="+mn-ea"/>
                <a:cs typeface="+mn-cs"/>
              </a:rPr>
              <a:t>42.5 years</a:t>
            </a:r>
            <a:r>
              <a:rPr lang="en-US" sz="1200" b="0" i="0" kern="1200" dirty="0" smtClean="0">
                <a:solidFill>
                  <a:schemeClr val="tx1"/>
                </a:solidFill>
                <a:effectLst/>
                <a:latin typeface="+mn-lt"/>
                <a:ea typeface="+mn-ea"/>
                <a:cs typeface="+mn-cs"/>
              </a:rPr>
              <a:t>.</a:t>
            </a:r>
          </a:p>
          <a:p>
            <a:endParaRPr lang="en-US" dirty="0" smtClean="0"/>
          </a:p>
          <a:p>
            <a:r>
              <a:rPr lang="en-US" sz="1200" b="1" i="0" u="none" strike="noStrike" kern="1200" dirty="0" smtClean="0">
                <a:solidFill>
                  <a:schemeClr val="tx1"/>
                </a:solidFill>
                <a:effectLst/>
                <a:latin typeface="+mn-lt"/>
                <a:ea typeface="+mn-ea"/>
                <a:cs typeface="+mn-cs"/>
                <a:hlinkClick r:id="rId5"/>
              </a:rPr>
              <a:t>According to the report</a:t>
            </a:r>
            <a:r>
              <a:rPr lang="en-US" sz="1200" b="0" i="0" kern="1200" dirty="0" smtClean="0">
                <a:solidFill>
                  <a:schemeClr val="tx1"/>
                </a:solidFill>
                <a:effectLst/>
                <a:latin typeface="+mn-lt"/>
                <a:ea typeface="+mn-ea"/>
                <a:cs typeface="+mn-cs"/>
              </a:rPr>
              <a:t>, the EU's population, which was slightly over 448 million people earlier this year, is projected to reach its peak around 2026 and then gradually decrease, losing 57.4 million working-age people by 2100. More worryingly, the bloc's dependency ratio — the ratio of the number of elderly people compared to the number of people of working age — will surge from 33% today to 60% by the end of the century.</a:t>
            </a:r>
          </a:p>
          <a:p>
            <a:r>
              <a:rPr lang="en-US" sz="1200" b="0" i="0" kern="1200" dirty="0" smtClean="0">
                <a:solidFill>
                  <a:schemeClr val="tx1"/>
                </a:solidFill>
                <a:effectLst/>
                <a:latin typeface="+mn-lt"/>
                <a:ea typeface="+mn-ea"/>
                <a:cs typeface="+mn-cs"/>
              </a:rPr>
              <a:t>The drastic shift in the demographic pyramid will upend the </a:t>
            </a:r>
            <a:r>
              <a:rPr lang="en-US" sz="1200" b="0" i="0" kern="1200" dirty="0" err="1" smtClean="0">
                <a:solidFill>
                  <a:schemeClr val="tx1"/>
                </a:solidFill>
                <a:effectLst/>
                <a:latin typeface="+mn-lt"/>
                <a:ea typeface="+mn-ea"/>
                <a:cs typeface="+mn-cs"/>
              </a:rPr>
              <a:t>labour</a:t>
            </a:r>
            <a:r>
              <a:rPr lang="en-US" sz="1200" b="0" i="0" kern="1200" dirty="0" smtClean="0">
                <a:solidFill>
                  <a:schemeClr val="tx1"/>
                </a:solidFill>
                <a:effectLst/>
                <a:latin typeface="+mn-lt"/>
                <a:ea typeface="+mn-ea"/>
                <a:cs typeface="+mn-cs"/>
              </a:rPr>
              <a:t> market, with widespread shortages that could inhibit growth, productivity and innovation rates, and therefore accelerate loss of competitiveness vis-à-vis other major economies.</a:t>
            </a:r>
          </a:p>
          <a:p>
            <a:r>
              <a:rPr lang="en-US" sz="1200" b="0" i="0" kern="1200" dirty="0" smtClean="0">
                <a:solidFill>
                  <a:schemeClr val="tx1"/>
                </a:solidFill>
                <a:effectLst/>
                <a:latin typeface="+mn-lt"/>
                <a:ea typeface="+mn-ea"/>
                <a:cs typeface="+mn-cs"/>
              </a:rPr>
              <a:t>A dwindling workforce will inevitably reduce revenue for state coffers while piling additional pressure on public budgets to spend more on healthcare and pensions, an explosive combination that could divert attention away from the much-needed investments in renewable energy and cutting-edge technologies.</a:t>
            </a:r>
          </a:p>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2</a:t>
            </a:fld>
            <a:endParaRPr lang="uk-UA"/>
          </a:p>
        </p:txBody>
      </p:sp>
    </p:spTree>
    <p:extLst>
      <p:ext uri="{BB962C8B-B14F-4D97-AF65-F5344CB8AC3E}">
        <p14:creationId xmlns:p14="http://schemas.microsoft.com/office/powerpoint/2010/main" val="284406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3</a:t>
            </a:fld>
            <a:endParaRPr lang="uk-UA"/>
          </a:p>
        </p:txBody>
      </p:sp>
    </p:spTree>
    <p:extLst>
      <p:ext uri="{BB962C8B-B14F-4D97-AF65-F5344CB8AC3E}">
        <p14:creationId xmlns:p14="http://schemas.microsoft.com/office/powerpoint/2010/main" val="1806995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5</a:t>
            </a:fld>
            <a:endParaRPr lang="uk-UA"/>
          </a:p>
        </p:txBody>
      </p:sp>
    </p:spTree>
    <p:extLst>
      <p:ext uri="{BB962C8B-B14F-4D97-AF65-F5344CB8AC3E}">
        <p14:creationId xmlns:p14="http://schemas.microsoft.com/office/powerpoint/2010/main" val="102562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6</a:t>
            </a:fld>
            <a:endParaRPr lang="uk-UA"/>
          </a:p>
        </p:txBody>
      </p:sp>
    </p:spTree>
    <p:extLst>
      <p:ext uri="{BB962C8B-B14F-4D97-AF65-F5344CB8AC3E}">
        <p14:creationId xmlns:p14="http://schemas.microsoft.com/office/powerpoint/2010/main" val="3602652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Нерівномірний</a:t>
            </a:r>
            <a:r>
              <a:rPr lang="uk-UA" baseline="0" dirty="0" smtClean="0"/>
              <a:t> розподіл робочої сили в світі. </a:t>
            </a:r>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7</a:t>
            </a:fld>
            <a:endParaRPr lang="uk-UA"/>
          </a:p>
        </p:txBody>
      </p:sp>
    </p:spTree>
    <p:extLst>
      <p:ext uri="{BB962C8B-B14F-4D97-AF65-F5344CB8AC3E}">
        <p14:creationId xmlns:p14="http://schemas.microsoft.com/office/powerpoint/2010/main" val="474667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8</a:t>
            </a:fld>
            <a:endParaRPr lang="uk-UA"/>
          </a:p>
        </p:txBody>
      </p:sp>
    </p:spTree>
    <p:extLst>
      <p:ext uri="{BB962C8B-B14F-4D97-AF65-F5344CB8AC3E}">
        <p14:creationId xmlns:p14="http://schemas.microsoft.com/office/powerpoint/2010/main" val="3418581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10</a:t>
            </a:fld>
            <a:endParaRPr lang="uk-UA"/>
          </a:p>
        </p:txBody>
      </p:sp>
    </p:spTree>
    <p:extLst>
      <p:ext uri="{BB962C8B-B14F-4D97-AF65-F5344CB8AC3E}">
        <p14:creationId xmlns:p14="http://schemas.microsoft.com/office/powerpoint/2010/main" val="2744727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 section looks at the age structure of the population. The analyses are provided for 3 separate age groups:</a:t>
            </a:r>
          </a:p>
          <a:p>
            <a:r>
              <a:rPr lang="en-US" sz="1200" b="0" i="0" kern="1200" dirty="0" smtClean="0">
                <a:solidFill>
                  <a:schemeClr val="tx1"/>
                </a:solidFill>
                <a:effectLst/>
                <a:latin typeface="+mn-lt"/>
                <a:ea typeface="+mn-ea"/>
                <a:cs typeface="+mn-cs"/>
              </a:rPr>
              <a:t>15-29 years (referred to as youth);</a:t>
            </a:r>
          </a:p>
          <a:p>
            <a:r>
              <a:rPr lang="en-US" sz="1200" b="0" i="0" kern="1200" dirty="0" smtClean="0">
                <a:solidFill>
                  <a:schemeClr val="tx1"/>
                </a:solidFill>
                <a:effectLst/>
                <a:latin typeface="+mn-lt"/>
                <a:ea typeface="+mn-ea"/>
                <a:cs typeface="+mn-cs"/>
              </a:rPr>
              <a:t>30-54 years;</a:t>
            </a:r>
          </a:p>
          <a:p>
            <a:r>
              <a:rPr lang="en-US" sz="1200" b="0" i="0" kern="1200" dirty="0" smtClean="0">
                <a:solidFill>
                  <a:schemeClr val="tx1"/>
                </a:solidFill>
                <a:effectLst/>
                <a:latin typeface="+mn-lt"/>
                <a:ea typeface="+mn-ea"/>
                <a:cs typeface="+mn-cs"/>
              </a:rPr>
              <a:t>55-74 years.</a:t>
            </a:r>
          </a:p>
          <a:p>
            <a:r>
              <a:rPr lang="en-US" sz="1200" b="0" i="0" kern="1200" dirty="0" smtClean="0">
                <a:solidFill>
                  <a:schemeClr val="tx1"/>
                </a:solidFill>
                <a:effectLst/>
                <a:latin typeface="+mn-lt"/>
                <a:ea typeface="+mn-ea"/>
                <a:cs typeface="+mn-cs"/>
              </a:rPr>
              <a:t>In 2023, the age structure of native-born persons with two native-born parents shows a majority in the 30-54 age group (44.0%), followed by the 55-74 age group (35.9%), and finally the youngest age group (20.1%). A similar pattern is observed for foreign-born people, though with a higher proportion in the 30-54 age group (56.1%), and lower proportions in the older (25.9%) and younger (18.0%) age groups.</a:t>
            </a:r>
          </a:p>
          <a:p>
            <a:r>
              <a:rPr lang="en-US" sz="1200" b="0" i="0" kern="1200" dirty="0" smtClean="0">
                <a:solidFill>
                  <a:schemeClr val="tx1"/>
                </a:solidFill>
                <a:effectLst/>
                <a:latin typeface="+mn-lt"/>
                <a:ea typeface="+mn-ea"/>
                <a:cs typeface="+mn-cs"/>
              </a:rPr>
              <a:t>The other 2 subpopulations had a younger age structure, with the oldest age group being the smallest. However, for native-born persons with one foreign-born parent, the largest share is observed for those aged 30-54 (36.8%), while for native-born persons with two foreign-born parents, the youngest age group is the most numerous (42.3%).</a:t>
            </a:r>
          </a:p>
          <a:p>
            <a:r>
              <a:rPr lang="en-US" sz="1200" b="0" i="0" kern="1200" dirty="0" smtClean="0">
                <a:solidFill>
                  <a:schemeClr val="tx1"/>
                </a:solidFill>
                <a:effectLst/>
                <a:latin typeface="+mn-lt"/>
                <a:ea typeface="+mn-ea"/>
                <a:cs typeface="+mn-cs"/>
              </a:rPr>
              <a:t>For a majority of EU countries, the share of young people in the total population in 2023 was lowest among foreign-born persons. Equally, the largest share of people aged 30-54 years in 2023 was observed for foreign-born persons in most EU countries.</a:t>
            </a:r>
          </a:p>
          <a:p>
            <a:r>
              <a:rPr lang="en-US" sz="1200" b="0" i="0" kern="1200" dirty="0" smtClean="0">
                <a:solidFill>
                  <a:schemeClr val="tx1"/>
                </a:solidFill>
                <a:effectLst/>
                <a:latin typeface="+mn-lt"/>
                <a:ea typeface="+mn-ea"/>
                <a:cs typeface="+mn-cs"/>
              </a:rPr>
              <a:t>Looking at each migration status, the age structure for native-born persons with two native-born parents was relatively similar across all EU countries. Among the 3 other categories (among the EU countries with reliable data), the structures were much more varied in 2023. For example, for native-born persons with two foreign-born parents the shares ranged from:</a:t>
            </a:r>
          </a:p>
          <a:p>
            <a:r>
              <a:rPr lang="en-US" sz="1200" b="0" i="0" kern="1200" dirty="0" smtClean="0">
                <a:solidFill>
                  <a:schemeClr val="tx1"/>
                </a:solidFill>
                <a:effectLst/>
                <a:latin typeface="+mn-lt"/>
                <a:ea typeface="+mn-ea"/>
                <a:cs typeface="+mn-cs"/>
              </a:rPr>
              <a:t>3.8% in Latvia to 90.7% in Cyprus for those aged 15-29 years;</a:t>
            </a:r>
          </a:p>
          <a:p>
            <a:r>
              <a:rPr lang="en-US" sz="1200" b="0" i="0" kern="1200" dirty="0" smtClean="0">
                <a:solidFill>
                  <a:schemeClr val="tx1"/>
                </a:solidFill>
                <a:effectLst/>
                <a:latin typeface="+mn-lt"/>
                <a:ea typeface="+mn-ea"/>
                <a:cs typeface="+mn-cs"/>
              </a:rPr>
              <a:t>7.0% in Italy to 64.1% in Slovenia for those aged 30-54 years;</a:t>
            </a:r>
          </a:p>
          <a:p>
            <a:r>
              <a:rPr lang="en-US" sz="1200" b="0" i="0" kern="1200" dirty="0" smtClean="0">
                <a:solidFill>
                  <a:schemeClr val="tx1"/>
                </a:solidFill>
                <a:effectLst/>
                <a:latin typeface="+mn-lt"/>
                <a:ea typeface="+mn-ea"/>
                <a:cs typeface="+mn-cs"/>
              </a:rPr>
              <a:t>1.7% in Spain to 88.3% in Poland for those aged 55-74 years.</a:t>
            </a:r>
          </a:p>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11</a:t>
            </a:fld>
            <a:endParaRPr lang="uk-UA"/>
          </a:p>
        </p:txBody>
      </p:sp>
    </p:spTree>
    <p:extLst>
      <p:ext uri="{BB962C8B-B14F-4D97-AF65-F5344CB8AC3E}">
        <p14:creationId xmlns:p14="http://schemas.microsoft.com/office/powerpoint/2010/main" val="1389849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951D36D8-E4C7-41AA-90E2-C8161BAB98C4}" type="datetimeFigureOut">
              <a:rPr lang="uk-UA" smtClean="0"/>
              <a:t>24.02.2025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3798814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51D36D8-E4C7-41AA-90E2-C8161BAB98C4}" type="datetimeFigureOut">
              <a:rPr lang="uk-UA" smtClean="0"/>
              <a:t>24.02.2025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4283259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51D36D8-E4C7-41AA-90E2-C8161BAB98C4}" type="datetimeFigureOut">
              <a:rPr lang="uk-UA" smtClean="0"/>
              <a:t>24.02.2025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1267693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51D36D8-E4C7-41AA-90E2-C8161BAB98C4}" type="datetimeFigureOut">
              <a:rPr lang="uk-UA" smtClean="0"/>
              <a:t>24.02.2025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4130907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51D36D8-E4C7-41AA-90E2-C8161BAB98C4}" type="datetimeFigureOut">
              <a:rPr lang="uk-UA" smtClean="0"/>
              <a:t>24.02.2025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1969653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951D36D8-E4C7-41AA-90E2-C8161BAB98C4}" type="datetimeFigureOut">
              <a:rPr lang="uk-UA" smtClean="0"/>
              <a:t>24.02.2025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324486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951D36D8-E4C7-41AA-90E2-C8161BAB98C4}" type="datetimeFigureOut">
              <a:rPr lang="uk-UA" smtClean="0"/>
              <a:t>24.02.2025</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427947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951D36D8-E4C7-41AA-90E2-C8161BAB98C4}" type="datetimeFigureOut">
              <a:rPr lang="uk-UA" smtClean="0"/>
              <a:t>24.02.2025</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2903982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51D36D8-E4C7-41AA-90E2-C8161BAB98C4}" type="datetimeFigureOut">
              <a:rPr lang="uk-UA" smtClean="0"/>
              <a:t>24.02.2025</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4192251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51D36D8-E4C7-41AA-90E2-C8161BAB98C4}" type="datetimeFigureOut">
              <a:rPr lang="uk-UA" smtClean="0"/>
              <a:t>24.02.2025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2940964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51D36D8-E4C7-41AA-90E2-C8161BAB98C4}" type="datetimeFigureOut">
              <a:rPr lang="uk-UA" smtClean="0"/>
              <a:t>24.02.2025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2182790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1D36D8-E4C7-41AA-90E2-C8161BAB98C4}" type="datetimeFigureOut">
              <a:rPr lang="uk-UA" smtClean="0"/>
              <a:t>24.02.2025</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35491-77A9-4224-86F5-74928B983E64}" type="slidenum">
              <a:rPr lang="uk-UA" smtClean="0"/>
              <a:t>‹#›</a:t>
            </a:fld>
            <a:endParaRPr lang="uk-UA"/>
          </a:p>
        </p:txBody>
      </p:sp>
    </p:spTree>
    <p:extLst>
      <p:ext uri="{BB962C8B-B14F-4D97-AF65-F5344CB8AC3E}">
        <p14:creationId xmlns:p14="http://schemas.microsoft.com/office/powerpoint/2010/main" val="1988766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state.gov/the-global-coalition-to-defeat-isis-partners/" TargetMode="Externa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7" name="Прямая соединительная линия 6"/>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4"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77273" y="2066405"/>
            <a:ext cx="11037454" cy="1815882"/>
          </a:xfrm>
          <a:prstGeom prst="rect">
            <a:avLst/>
          </a:prstGeom>
        </p:spPr>
        <p:txBody>
          <a:bodyPr wrap="square">
            <a:spAutoFit/>
          </a:bodyPr>
          <a:lstStyle/>
          <a:p>
            <a:pPr algn="ctr">
              <a:lnSpc>
                <a:spcPct val="200000"/>
              </a:lnSpc>
            </a:pPr>
            <a:r>
              <a:rPr lang="ru-RU" sz="2800" b="1" dirty="0" smtClean="0">
                <a:solidFill>
                  <a:srgbClr val="224A98"/>
                </a:solidFill>
                <a:latin typeface="Arial" panose="020B0604020202020204" pitchFamily="34" charset="0"/>
                <a:cs typeface="Arial" panose="020B0604020202020204" pitchFamily="34" charset="0"/>
              </a:rPr>
              <a:t>ДЕРЖАВНЕ </a:t>
            </a:r>
            <a:r>
              <a:rPr lang="ru-RU" sz="2800" b="1" dirty="0" smtClean="0">
                <a:solidFill>
                  <a:srgbClr val="224A98"/>
                </a:solidFill>
                <a:latin typeface="Arial" panose="020B0604020202020204" pitchFamily="34" charset="0"/>
                <a:cs typeface="Arial" panose="020B0604020202020204" pitchFamily="34" charset="0"/>
              </a:rPr>
              <a:t>УПРАВЛІННЯ У СФЕРІ БЕЗПЕКИ: СУБ’ЄКТИ ТА МЕХАНІЗМИ РЕАЛІЗАЦІЇ</a:t>
            </a:r>
            <a:endParaRPr lang="uk-UA" sz="2800" b="1" dirty="0" smtClean="0">
              <a:solidFill>
                <a:srgbClr val="224A9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3371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a:spLocks noChangeArrowheads="1"/>
          </p:cNvSpPr>
          <p:nvPr/>
        </p:nvSpPr>
        <p:spPr bwMode="auto">
          <a:xfrm>
            <a:off x="4635500" y="3825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800" b="0" i="0" u="none" strike="noStrike" cap="none" normalizeH="0" baseline="0" smtClean="0">
                <a:ln>
                  <a:noFill/>
                </a:ln>
                <a:solidFill>
                  <a:schemeClr val="tx1"/>
                </a:solidFill>
                <a:effectLst/>
                <a:latin typeface="Arial" panose="020B0604020202020204" pitchFamily="34" charset="0"/>
              </a:rPr>
              <a:t/>
            </a:r>
            <a:br>
              <a:rPr kumimoji="0" lang="uk-UA" altLang="uk-UA" sz="1800" b="0" i="0" u="none" strike="noStrike" cap="none" normalizeH="0" baseline="0" smtClean="0">
                <a:ln>
                  <a:noFill/>
                </a:ln>
                <a:solidFill>
                  <a:schemeClr val="tx1"/>
                </a:solidFill>
                <a:effectLst/>
                <a:latin typeface="Arial" panose="020B0604020202020204" pitchFamily="34" charset="0"/>
              </a:rPr>
            </a:br>
            <a:endParaRPr kumimoji="0" lang="uk-UA" altLang="uk-UA" sz="1800" b="0" i="0" u="none" strike="noStrike" cap="none" normalizeH="0" baseline="0" smtClean="0">
              <a:ln>
                <a:noFill/>
              </a:ln>
              <a:solidFill>
                <a:schemeClr val="tx1"/>
              </a:solidFill>
              <a:effectLst/>
              <a:latin typeface="Arial" panose="020B0604020202020204" pitchFamily="34" charset="0"/>
            </a:endParaRPr>
          </a:p>
        </p:txBody>
      </p:sp>
      <p:pic>
        <p:nvPicPr>
          <p:cNvPr id="25" name="Рисунок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27" name="Прямая соединительная линия 26"/>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28"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08001" y="1679592"/>
            <a:ext cx="11240654" cy="3831818"/>
          </a:xfrm>
          <a:prstGeom prst="rect">
            <a:avLst/>
          </a:prstGeom>
        </p:spPr>
        <p:txBody>
          <a:bodyPr wrap="square">
            <a:spAutoFit/>
          </a:bodyPr>
          <a:lstStyle/>
          <a:p>
            <a:pPr algn="ctr">
              <a:lnSpc>
                <a:spcPct val="150000"/>
              </a:lnSpc>
            </a:pPr>
            <a:r>
              <a:rPr lang="uk-UA" b="1" dirty="0">
                <a:solidFill>
                  <a:srgbClr val="224A98"/>
                </a:solidFill>
              </a:rPr>
              <a:t>Приклад реалізації державного управління у сфері безпеки в </a:t>
            </a:r>
            <a:r>
              <a:rPr lang="uk-UA" b="1" dirty="0" smtClean="0">
                <a:solidFill>
                  <a:srgbClr val="224A98"/>
                </a:solidFill>
              </a:rPr>
              <a:t>Україні:</a:t>
            </a:r>
          </a:p>
          <a:p>
            <a:pPr algn="ctr">
              <a:lnSpc>
                <a:spcPct val="150000"/>
              </a:lnSpc>
            </a:pPr>
            <a:endParaRPr lang="uk-UA" b="1" dirty="0" smtClean="0">
              <a:solidFill>
                <a:srgbClr val="224A98"/>
              </a:solidFill>
            </a:endParaRPr>
          </a:p>
          <a:p>
            <a:pPr algn="just">
              <a:lnSpc>
                <a:spcPct val="150000"/>
              </a:lnSpc>
            </a:pPr>
            <a:r>
              <a:rPr lang="uk-UA" b="1" dirty="0" smtClean="0">
                <a:solidFill>
                  <a:srgbClr val="224A98"/>
                </a:solidFill>
              </a:rPr>
              <a:t>РНБО (рада </a:t>
            </a:r>
            <a:r>
              <a:rPr lang="uk-UA" b="1" dirty="0">
                <a:solidFill>
                  <a:srgbClr val="224A98"/>
                </a:solidFill>
              </a:rPr>
              <a:t>національної безпеки і оборони</a:t>
            </a:r>
            <a:r>
              <a:rPr lang="uk-UA" b="1" dirty="0" smtClean="0">
                <a:solidFill>
                  <a:srgbClr val="224A98"/>
                </a:solidFill>
              </a:rPr>
              <a:t>) -</a:t>
            </a:r>
            <a:r>
              <a:rPr lang="uk-UA" dirty="0" smtClean="0">
                <a:solidFill>
                  <a:srgbClr val="224A98"/>
                </a:solidFill>
              </a:rPr>
              <a:t> </a:t>
            </a:r>
            <a:r>
              <a:rPr lang="uk-UA" dirty="0">
                <a:solidFill>
                  <a:srgbClr val="224A98"/>
                </a:solidFill>
              </a:rPr>
              <a:t>головний координаційний орган з питань національної безпеки</a:t>
            </a:r>
            <a:r>
              <a:rPr lang="uk-UA" dirty="0" smtClean="0">
                <a:solidFill>
                  <a:srgbClr val="224A98"/>
                </a:solidFill>
              </a:rPr>
              <a:t>.</a:t>
            </a:r>
          </a:p>
          <a:p>
            <a:pPr algn="just">
              <a:lnSpc>
                <a:spcPct val="150000"/>
              </a:lnSpc>
            </a:pPr>
            <a:endParaRPr lang="uk-UA" dirty="0">
              <a:solidFill>
                <a:srgbClr val="224A98"/>
              </a:solidFill>
            </a:endParaRPr>
          </a:p>
          <a:p>
            <a:pPr algn="just">
              <a:lnSpc>
                <a:spcPct val="150000"/>
              </a:lnSpc>
              <a:buFont typeface="Arial" panose="020B0604020202020204" pitchFamily="34" charset="0"/>
              <a:buChar char="•"/>
            </a:pPr>
            <a:r>
              <a:rPr lang="uk-UA" b="1" dirty="0">
                <a:solidFill>
                  <a:srgbClr val="224A98"/>
                </a:solidFill>
              </a:rPr>
              <a:t>СБУ (Служба безпеки України</a:t>
            </a:r>
            <a:r>
              <a:rPr lang="uk-UA" b="1" dirty="0" smtClean="0">
                <a:solidFill>
                  <a:srgbClr val="224A98"/>
                </a:solidFill>
              </a:rPr>
              <a:t>) -</a:t>
            </a:r>
            <a:r>
              <a:rPr lang="uk-UA" dirty="0" smtClean="0">
                <a:solidFill>
                  <a:srgbClr val="224A98"/>
                </a:solidFill>
              </a:rPr>
              <a:t> </a:t>
            </a:r>
            <a:r>
              <a:rPr lang="uk-UA" dirty="0">
                <a:solidFill>
                  <a:srgbClr val="224A98"/>
                </a:solidFill>
              </a:rPr>
              <a:t>забезпечення державної безпеки та боротьба з тероризмом</a:t>
            </a:r>
            <a:r>
              <a:rPr lang="uk-UA" dirty="0" smtClean="0">
                <a:solidFill>
                  <a:srgbClr val="224A98"/>
                </a:solidFill>
              </a:rPr>
              <a:t>.</a:t>
            </a:r>
          </a:p>
          <a:p>
            <a:pPr algn="just">
              <a:lnSpc>
                <a:spcPct val="150000"/>
              </a:lnSpc>
              <a:buFont typeface="Arial" panose="020B0604020202020204" pitchFamily="34" charset="0"/>
              <a:buChar char="•"/>
            </a:pPr>
            <a:endParaRPr lang="uk-UA" dirty="0">
              <a:solidFill>
                <a:srgbClr val="224A98"/>
              </a:solidFill>
            </a:endParaRPr>
          </a:p>
          <a:p>
            <a:pPr algn="just">
              <a:lnSpc>
                <a:spcPct val="150000"/>
              </a:lnSpc>
              <a:buFont typeface="Arial" panose="020B0604020202020204" pitchFamily="34" charset="0"/>
              <a:buChar char="•"/>
            </a:pPr>
            <a:r>
              <a:rPr lang="uk-UA" b="1" dirty="0" err="1" smtClean="0">
                <a:solidFill>
                  <a:srgbClr val="224A98"/>
                </a:solidFill>
              </a:rPr>
              <a:t>Кіберполіція</a:t>
            </a:r>
            <a:r>
              <a:rPr lang="uk-UA" b="1" dirty="0" smtClean="0">
                <a:solidFill>
                  <a:srgbClr val="224A98"/>
                </a:solidFill>
              </a:rPr>
              <a:t> -</a:t>
            </a:r>
            <a:r>
              <a:rPr lang="uk-UA" dirty="0" smtClean="0">
                <a:solidFill>
                  <a:srgbClr val="224A98"/>
                </a:solidFill>
              </a:rPr>
              <a:t> </a:t>
            </a:r>
            <a:r>
              <a:rPr lang="uk-UA" dirty="0">
                <a:solidFill>
                  <a:srgbClr val="224A98"/>
                </a:solidFill>
              </a:rPr>
              <a:t>боротьба з кіберзлочинністю</a:t>
            </a:r>
            <a:r>
              <a:rPr lang="uk-UA" dirty="0" smtClean="0">
                <a:solidFill>
                  <a:srgbClr val="224A98"/>
                </a:solidFill>
              </a:rPr>
              <a:t>.</a:t>
            </a:r>
          </a:p>
          <a:p>
            <a:pPr algn="just">
              <a:lnSpc>
                <a:spcPct val="150000"/>
              </a:lnSpc>
              <a:buFont typeface="Arial" panose="020B0604020202020204" pitchFamily="34" charset="0"/>
              <a:buChar char="•"/>
            </a:pPr>
            <a:endParaRPr lang="uk-UA" dirty="0">
              <a:solidFill>
                <a:srgbClr val="224A98"/>
              </a:solidFill>
            </a:endParaRPr>
          </a:p>
          <a:p>
            <a:pPr algn="just">
              <a:lnSpc>
                <a:spcPct val="150000"/>
              </a:lnSpc>
              <a:buFont typeface="Arial" panose="020B0604020202020204" pitchFamily="34" charset="0"/>
              <a:buChar char="•"/>
            </a:pPr>
            <a:r>
              <a:rPr lang="uk-UA" b="1" dirty="0">
                <a:solidFill>
                  <a:srgbClr val="224A98"/>
                </a:solidFill>
              </a:rPr>
              <a:t>ДСНС (Державна служба з надзвичайних </a:t>
            </a:r>
            <a:r>
              <a:rPr lang="uk-UA" b="1" dirty="0" smtClean="0">
                <a:solidFill>
                  <a:srgbClr val="224A98"/>
                </a:solidFill>
              </a:rPr>
              <a:t>ситуацій) - </a:t>
            </a:r>
            <a:r>
              <a:rPr lang="uk-UA" dirty="0" smtClean="0">
                <a:solidFill>
                  <a:srgbClr val="224A98"/>
                </a:solidFill>
              </a:rPr>
              <a:t>захист </a:t>
            </a:r>
            <a:r>
              <a:rPr lang="uk-UA" dirty="0">
                <a:solidFill>
                  <a:srgbClr val="224A98"/>
                </a:solidFill>
              </a:rPr>
              <a:t>населення під час надзвичайних ситуацій.</a:t>
            </a:r>
          </a:p>
        </p:txBody>
      </p:sp>
    </p:spTree>
    <p:extLst>
      <p:ext uri="{BB962C8B-B14F-4D97-AF65-F5344CB8AC3E}">
        <p14:creationId xmlns:p14="http://schemas.microsoft.com/office/powerpoint/2010/main" val="3712938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0" name="Прямая соединительная линия 9"/>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1"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Національна безпека - Борисфен Інтел"/>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650" y="1948207"/>
            <a:ext cx="78867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095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4" name="Прямая соединительная линия 13"/>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5"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544580" y="1586416"/>
            <a:ext cx="8469745" cy="430887"/>
          </a:xfrm>
          <a:prstGeom prst="rect">
            <a:avLst/>
          </a:prstGeom>
        </p:spPr>
        <p:txBody>
          <a:bodyPr wrap="square">
            <a:spAutoFit/>
          </a:bodyPr>
          <a:lstStyle/>
          <a:p>
            <a:pPr algn="ctr"/>
            <a:r>
              <a:rPr lang="uk-UA" sz="2200" b="1" dirty="0" smtClean="0">
                <a:solidFill>
                  <a:srgbClr val="224A98"/>
                </a:solidFill>
              </a:rPr>
              <a:t>3. Механізми </a:t>
            </a:r>
            <a:r>
              <a:rPr lang="uk-UA" sz="2200" b="1" dirty="0">
                <a:solidFill>
                  <a:srgbClr val="224A98"/>
                </a:solidFill>
              </a:rPr>
              <a:t>реалізації державного управління у сфері безпеки</a:t>
            </a:r>
          </a:p>
        </p:txBody>
      </p:sp>
      <p:sp>
        <p:nvSpPr>
          <p:cNvPr id="4" name="Прямоугольник 3"/>
          <p:cNvSpPr/>
          <p:nvPr/>
        </p:nvSpPr>
        <p:spPr>
          <a:xfrm>
            <a:off x="683490" y="2967427"/>
            <a:ext cx="10908145" cy="1107996"/>
          </a:xfrm>
          <a:prstGeom prst="rect">
            <a:avLst/>
          </a:prstGeom>
        </p:spPr>
        <p:txBody>
          <a:bodyPr wrap="square">
            <a:spAutoFit/>
          </a:bodyPr>
          <a:lstStyle/>
          <a:p>
            <a:pPr algn="just"/>
            <a:r>
              <a:rPr lang="uk-UA" sz="2200" b="1" dirty="0">
                <a:solidFill>
                  <a:srgbClr val="224A98"/>
                </a:solidFill>
              </a:rPr>
              <a:t>Механізми реалізації </a:t>
            </a:r>
            <a:r>
              <a:rPr lang="uk-UA" sz="2200" dirty="0">
                <a:solidFill>
                  <a:srgbClr val="224A98"/>
                </a:solidFill>
              </a:rPr>
              <a:t>— це інструменти, процедури та заходи, що забезпечують ефективне виконання державної політики у сфері безпеки</a:t>
            </a:r>
            <a:r>
              <a:rPr lang="uk-UA" sz="2200" dirty="0" smtClean="0">
                <a:solidFill>
                  <a:srgbClr val="224A98"/>
                </a:solidFill>
              </a:rPr>
              <a:t>. Вони </a:t>
            </a:r>
            <a:r>
              <a:rPr lang="uk-UA" sz="2200" dirty="0">
                <a:solidFill>
                  <a:srgbClr val="224A98"/>
                </a:solidFill>
              </a:rPr>
              <a:t>спрямовані на запобігання загрозам, реагування на кризи та відновлення безпеки.</a:t>
            </a:r>
          </a:p>
        </p:txBody>
      </p:sp>
    </p:spTree>
    <p:extLst>
      <p:ext uri="{BB962C8B-B14F-4D97-AF65-F5344CB8AC3E}">
        <p14:creationId xmlns:p14="http://schemas.microsoft.com/office/powerpoint/2010/main" val="1430284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4" name="Прямая соединительная линия 13"/>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5"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59937" y="1207664"/>
            <a:ext cx="10834255" cy="3970318"/>
          </a:xfrm>
          <a:prstGeom prst="rect">
            <a:avLst/>
          </a:prstGeom>
        </p:spPr>
        <p:txBody>
          <a:bodyPr wrap="square">
            <a:spAutoFit/>
          </a:bodyPr>
          <a:lstStyle/>
          <a:p>
            <a:pPr algn="ctr"/>
            <a:r>
              <a:rPr lang="uk-UA" b="1" dirty="0">
                <a:solidFill>
                  <a:srgbClr val="224A98"/>
                </a:solidFill>
              </a:rPr>
              <a:t>Механізми реалізації державного управління у сфері </a:t>
            </a:r>
            <a:r>
              <a:rPr lang="uk-UA" b="1" dirty="0" smtClean="0">
                <a:solidFill>
                  <a:srgbClr val="224A98"/>
                </a:solidFill>
              </a:rPr>
              <a:t>безпеки</a:t>
            </a:r>
          </a:p>
          <a:p>
            <a:pPr algn="just"/>
            <a:endParaRPr lang="uk-UA" b="1" dirty="0">
              <a:solidFill>
                <a:srgbClr val="224A98"/>
              </a:solidFill>
            </a:endParaRPr>
          </a:p>
          <a:p>
            <a:pPr marL="285750" indent="-285750" algn="just">
              <a:lnSpc>
                <a:spcPct val="200000"/>
              </a:lnSpc>
              <a:buFont typeface="Wingdings" panose="05000000000000000000" pitchFamily="2" charset="2"/>
              <a:buChar char="Ø"/>
            </a:pPr>
            <a:r>
              <a:rPr lang="uk-UA" b="1" dirty="0" smtClean="0">
                <a:solidFill>
                  <a:srgbClr val="224A98"/>
                </a:solidFill>
              </a:rPr>
              <a:t>правовий </a:t>
            </a:r>
            <a:r>
              <a:rPr lang="uk-UA" b="1" dirty="0">
                <a:solidFill>
                  <a:srgbClr val="224A98"/>
                </a:solidFill>
              </a:rPr>
              <a:t>механізм:</a:t>
            </a:r>
            <a:r>
              <a:rPr lang="uk-UA" dirty="0">
                <a:solidFill>
                  <a:srgbClr val="224A98"/>
                </a:solidFill>
              </a:rPr>
              <a:t> закони, укази, постанови та інші нормативні акти.</a:t>
            </a:r>
          </a:p>
          <a:p>
            <a:pPr marL="285750" indent="-285750" algn="just">
              <a:lnSpc>
                <a:spcPct val="200000"/>
              </a:lnSpc>
              <a:buFont typeface="Wingdings" panose="05000000000000000000" pitchFamily="2" charset="2"/>
              <a:buChar char="Ø"/>
            </a:pPr>
            <a:r>
              <a:rPr lang="uk-UA" b="1" dirty="0" smtClean="0">
                <a:solidFill>
                  <a:srgbClr val="224A98"/>
                </a:solidFill>
              </a:rPr>
              <a:t>організаційно-адміністративний </a:t>
            </a:r>
            <a:r>
              <a:rPr lang="uk-UA" b="1" dirty="0">
                <a:solidFill>
                  <a:srgbClr val="224A98"/>
                </a:solidFill>
              </a:rPr>
              <a:t>механізм:</a:t>
            </a:r>
            <a:r>
              <a:rPr lang="uk-UA" dirty="0">
                <a:solidFill>
                  <a:srgbClr val="224A98"/>
                </a:solidFill>
              </a:rPr>
              <a:t> структура, координація та управління діяльністю органів безпеки.</a:t>
            </a:r>
          </a:p>
          <a:p>
            <a:pPr marL="285750" indent="-285750" algn="just">
              <a:lnSpc>
                <a:spcPct val="200000"/>
              </a:lnSpc>
              <a:buFont typeface="Wingdings" panose="05000000000000000000" pitchFamily="2" charset="2"/>
              <a:buChar char="Ø"/>
            </a:pPr>
            <a:r>
              <a:rPr lang="uk-UA" b="1" dirty="0" smtClean="0">
                <a:solidFill>
                  <a:srgbClr val="224A98"/>
                </a:solidFill>
              </a:rPr>
              <a:t>інформаційно-аналітичний </a:t>
            </a:r>
            <a:r>
              <a:rPr lang="uk-UA" b="1" dirty="0">
                <a:solidFill>
                  <a:srgbClr val="224A98"/>
                </a:solidFill>
              </a:rPr>
              <a:t>механізм:</a:t>
            </a:r>
            <a:r>
              <a:rPr lang="uk-UA" dirty="0">
                <a:solidFill>
                  <a:srgbClr val="224A98"/>
                </a:solidFill>
              </a:rPr>
              <a:t> моніторинг загроз, обмін даними та аналітична підтримка.</a:t>
            </a:r>
          </a:p>
          <a:p>
            <a:pPr marL="285750" indent="-285750" algn="just">
              <a:lnSpc>
                <a:spcPct val="200000"/>
              </a:lnSpc>
              <a:buFont typeface="Wingdings" panose="05000000000000000000" pitchFamily="2" charset="2"/>
              <a:buChar char="Ø"/>
            </a:pPr>
            <a:r>
              <a:rPr lang="uk-UA" b="1" dirty="0" smtClean="0">
                <a:solidFill>
                  <a:srgbClr val="224A98"/>
                </a:solidFill>
              </a:rPr>
              <a:t>фінансово-економічний </a:t>
            </a:r>
            <a:r>
              <a:rPr lang="uk-UA" b="1" dirty="0">
                <a:solidFill>
                  <a:srgbClr val="224A98"/>
                </a:solidFill>
              </a:rPr>
              <a:t>механізм:</a:t>
            </a:r>
            <a:r>
              <a:rPr lang="uk-UA" dirty="0">
                <a:solidFill>
                  <a:srgbClr val="224A98"/>
                </a:solidFill>
              </a:rPr>
              <a:t> фінансування заходів безпеки, державні програми та </a:t>
            </a:r>
            <a:r>
              <a:rPr lang="uk-UA" dirty="0" err="1">
                <a:solidFill>
                  <a:srgbClr val="224A98"/>
                </a:solidFill>
              </a:rPr>
              <a:t>проєкти</a:t>
            </a:r>
            <a:r>
              <a:rPr lang="uk-UA" dirty="0">
                <a:solidFill>
                  <a:srgbClr val="224A98"/>
                </a:solidFill>
              </a:rPr>
              <a:t>.</a:t>
            </a:r>
          </a:p>
          <a:p>
            <a:pPr marL="285750" indent="-285750" algn="just">
              <a:lnSpc>
                <a:spcPct val="200000"/>
              </a:lnSpc>
              <a:buFont typeface="Wingdings" panose="05000000000000000000" pitchFamily="2" charset="2"/>
              <a:buChar char="Ø"/>
            </a:pPr>
            <a:r>
              <a:rPr lang="uk-UA" b="1" dirty="0" smtClean="0">
                <a:solidFill>
                  <a:srgbClr val="224A98"/>
                </a:solidFill>
              </a:rPr>
              <a:t>технологічний </a:t>
            </a:r>
            <a:r>
              <a:rPr lang="uk-UA" b="1" dirty="0">
                <a:solidFill>
                  <a:srgbClr val="224A98"/>
                </a:solidFill>
              </a:rPr>
              <a:t>механізм:</a:t>
            </a:r>
            <a:r>
              <a:rPr lang="uk-UA" dirty="0">
                <a:solidFill>
                  <a:srgbClr val="224A98"/>
                </a:solidFill>
              </a:rPr>
              <a:t> використання сучасних технологій та цифрових рішень у сфері безпеки.</a:t>
            </a:r>
          </a:p>
        </p:txBody>
      </p:sp>
    </p:spTree>
    <p:extLst>
      <p:ext uri="{BB962C8B-B14F-4D97-AF65-F5344CB8AC3E}">
        <p14:creationId xmlns:p14="http://schemas.microsoft.com/office/powerpoint/2010/main" val="1679500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0" name="Прямая соединительная линия 9"/>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1"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59937" y="2068279"/>
            <a:ext cx="9836726" cy="430887"/>
          </a:xfrm>
          <a:prstGeom prst="rect">
            <a:avLst/>
          </a:prstGeom>
        </p:spPr>
        <p:txBody>
          <a:bodyPr wrap="square">
            <a:spAutoFit/>
          </a:bodyPr>
          <a:lstStyle/>
          <a:p>
            <a:pPr algn="ctr"/>
            <a:r>
              <a:rPr lang="uk-UA" sz="2200" b="1" dirty="0">
                <a:solidFill>
                  <a:srgbClr val="224A98"/>
                </a:solidFill>
                <a:latin typeface="Arial" panose="020B0604020202020204" pitchFamily="34" charset="0"/>
                <a:cs typeface="Arial" panose="020B0604020202020204" pitchFamily="34" charset="0"/>
              </a:rPr>
              <a:t>4. Взаємодія суб’єктів державного управління у сфері </a:t>
            </a:r>
            <a:r>
              <a:rPr lang="uk-UA" sz="2200" b="1" dirty="0" smtClean="0">
                <a:solidFill>
                  <a:srgbClr val="224A98"/>
                </a:solidFill>
                <a:latin typeface="Arial" panose="020B0604020202020204" pitchFamily="34" charset="0"/>
                <a:cs typeface="Arial" panose="020B0604020202020204" pitchFamily="34" charset="0"/>
              </a:rPr>
              <a:t>безпеки</a:t>
            </a:r>
            <a:endParaRPr lang="uk-UA" sz="2200" b="1" dirty="0">
              <a:solidFill>
                <a:srgbClr val="224A9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1871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4" name="Прямая соединительная линия 13"/>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5"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65972" y="1320134"/>
            <a:ext cx="10994681" cy="923330"/>
          </a:xfrm>
          <a:prstGeom prst="rect">
            <a:avLst/>
          </a:prstGeom>
        </p:spPr>
        <p:txBody>
          <a:bodyPr wrap="square">
            <a:spAutoFit/>
          </a:bodyPr>
          <a:lstStyle/>
          <a:p>
            <a:pPr algn="just"/>
            <a:r>
              <a:rPr lang="uk-UA" b="1" dirty="0">
                <a:solidFill>
                  <a:srgbClr val="224A98"/>
                </a:solidFill>
              </a:rPr>
              <a:t>Взаємодія</a:t>
            </a:r>
            <a:r>
              <a:rPr lang="uk-UA" dirty="0">
                <a:solidFill>
                  <a:srgbClr val="224A98"/>
                </a:solidFill>
              </a:rPr>
              <a:t> — це координація діяльності різних органів влади, бізнесу, громадськості та міжнародних партнерів для забезпечення національної </a:t>
            </a:r>
            <a:r>
              <a:rPr lang="uk-UA" dirty="0" smtClean="0">
                <a:solidFill>
                  <a:srgbClr val="224A98"/>
                </a:solidFill>
              </a:rPr>
              <a:t>безпеки. Вона </a:t>
            </a:r>
            <a:r>
              <a:rPr lang="uk-UA" dirty="0">
                <a:solidFill>
                  <a:srgbClr val="224A98"/>
                </a:solidFill>
              </a:rPr>
              <a:t>забезпечує цілісність та ефективність державного управління безпекою.</a:t>
            </a:r>
          </a:p>
        </p:txBody>
      </p:sp>
      <p:sp>
        <p:nvSpPr>
          <p:cNvPr id="3" name="Прямоугольник 2"/>
          <p:cNvSpPr/>
          <p:nvPr/>
        </p:nvSpPr>
        <p:spPr>
          <a:xfrm>
            <a:off x="600364" y="3032220"/>
            <a:ext cx="11342254" cy="2723823"/>
          </a:xfrm>
          <a:prstGeom prst="rect">
            <a:avLst/>
          </a:prstGeom>
        </p:spPr>
        <p:txBody>
          <a:bodyPr wrap="square">
            <a:spAutoFit/>
          </a:bodyPr>
          <a:lstStyle/>
          <a:p>
            <a:pPr algn="ctr"/>
            <a:r>
              <a:rPr lang="uk-UA" b="1" dirty="0">
                <a:solidFill>
                  <a:srgbClr val="224A98"/>
                </a:solidFill>
              </a:rPr>
              <a:t>Форми та механізми взаємодії</a:t>
            </a:r>
            <a:r>
              <a:rPr lang="uk-UA" b="1" dirty="0" smtClean="0">
                <a:solidFill>
                  <a:srgbClr val="224A98"/>
                </a:solidFill>
              </a:rPr>
              <a:t>:</a:t>
            </a:r>
          </a:p>
          <a:p>
            <a:endParaRPr lang="uk-UA" b="1" dirty="0">
              <a:solidFill>
                <a:srgbClr val="224A98"/>
              </a:solidFill>
            </a:endParaRPr>
          </a:p>
          <a:p>
            <a:pPr marL="285750" indent="-285750">
              <a:lnSpc>
                <a:spcPct val="150000"/>
              </a:lnSpc>
              <a:buFont typeface="Wingdings" panose="05000000000000000000" pitchFamily="2" charset="2"/>
              <a:buChar char="Ø"/>
            </a:pPr>
            <a:r>
              <a:rPr lang="uk-UA" b="1" dirty="0" smtClean="0">
                <a:solidFill>
                  <a:srgbClr val="224A98"/>
                </a:solidFill>
              </a:rPr>
              <a:t>координаційні </a:t>
            </a:r>
            <a:r>
              <a:rPr lang="uk-UA" b="1" dirty="0">
                <a:solidFill>
                  <a:srgbClr val="224A98"/>
                </a:solidFill>
              </a:rPr>
              <a:t>ради та </a:t>
            </a:r>
            <a:r>
              <a:rPr lang="uk-UA" b="1" dirty="0" smtClean="0">
                <a:solidFill>
                  <a:srgbClr val="224A98"/>
                </a:solidFill>
              </a:rPr>
              <a:t>штаби</a:t>
            </a:r>
            <a:endParaRPr lang="uk-UA" dirty="0">
              <a:solidFill>
                <a:srgbClr val="224A98"/>
              </a:solidFill>
            </a:endParaRPr>
          </a:p>
          <a:p>
            <a:pPr marL="285750" indent="-285750">
              <a:lnSpc>
                <a:spcPct val="150000"/>
              </a:lnSpc>
              <a:buFont typeface="Wingdings" panose="05000000000000000000" pitchFamily="2" charset="2"/>
              <a:buChar char="Ø"/>
            </a:pPr>
            <a:r>
              <a:rPr lang="uk-UA" b="1" dirty="0" smtClean="0">
                <a:solidFill>
                  <a:srgbClr val="224A98"/>
                </a:solidFill>
              </a:rPr>
              <a:t>спільні </a:t>
            </a:r>
            <a:r>
              <a:rPr lang="uk-UA" b="1" dirty="0">
                <a:solidFill>
                  <a:srgbClr val="224A98"/>
                </a:solidFill>
              </a:rPr>
              <a:t>навчання та тренування</a:t>
            </a:r>
            <a:r>
              <a:rPr lang="uk-UA" dirty="0">
                <a:solidFill>
                  <a:srgbClr val="224A98"/>
                </a:solidFill>
              </a:rPr>
              <a:t>.</a:t>
            </a:r>
          </a:p>
          <a:p>
            <a:pPr marL="285750" indent="-285750">
              <a:lnSpc>
                <a:spcPct val="150000"/>
              </a:lnSpc>
              <a:buFont typeface="Wingdings" panose="05000000000000000000" pitchFamily="2" charset="2"/>
              <a:buChar char="Ø"/>
            </a:pPr>
            <a:r>
              <a:rPr lang="uk-UA" b="1" dirty="0" smtClean="0">
                <a:solidFill>
                  <a:srgbClr val="224A98"/>
                </a:solidFill>
              </a:rPr>
              <a:t>обмін </a:t>
            </a:r>
            <a:r>
              <a:rPr lang="uk-UA" b="1" dirty="0">
                <a:solidFill>
                  <a:srgbClr val="224A98"/>
                </a:solidFill>
              </a:rPr>
              <a:t>інформацією</a:t>
            </a:r>
            <a:r>
              <a:rPr lang="uk-UA" dirty="0">
                <a:solidFill>
                  <a:srgbClr val="224A98"/>
                </a:solidFill>
              </a:rPr>
              <a:t> (через центри ситуаційного моніторингу).</a:t>
            </a:r>
          </a:p>
          <a:p>
            <a:pPr marL="285750" indent="-285750">
              <a:lnSpc>
                <a:spcPct val="150000"/>
              </a:lnSpc>
              <a:buFont typeface="Wingdings" panose="05000000000000000000" pitchFamily="2" charset="2"/>
              <a:buChar char="Ø"/>
            </a:pPr>
            <a:r>
              <a:rPr lang="uk-UA" b="1" dirty="0" smtClean="0">
                <a:solidFill>
                  <a:srgbClr val="224A98"/>
                </a:solidFill>
              </a:rPr>
              <a:t>публічно-приватне </a:t>
            </a:r>
            <a:r>
              <a:rPr lang="uk-UA" b="1" dirty="0">
                <a:solidFill>
                  <a:srgbClr val="224A98"/>
                </a:solidFill>
              </a:rPr>
              <a:t>партнерство</a:t>
            </a:r>
            <a:r>
              <a:rPr lang="uk-UA" dirty="0">
                <a:solidFill>
                  <a:srgbClr val="224A98"/>
                </a:solidFill>
              </a:rPr>
              <a:t> у сфері </a:t>
            </a:r>
            <a:r>
              <a:rPr lang="uk-UA" dirty="0" err="1">
                <a:solidFill>
                  <a:srgbClr val="224A98"/>
                </a:solidFill>
              </a:rPr>
              <a:t>кібербезпеки</a:t>
            </a:r>
            <a:r>
              <a:rPr lang="uk-UA" dirty="0">
                <a:solidFill>
                  <a:srgbClr val="224A98"/>
                </a:solidFill>
              </a:rPr>
              <a:t>.</a:t>
            </a:r>
          </a:p>
          <a:p>
            <a:pPr marL="285750" indent="-285750">
              <a:lnSpc>
                <a:spcPct val="150000"/>
              </a:lnSpc>
              <a:buFont typeface="Wingdings" panose="05000000000000000000" pitchFamily="2" charset="2"/>
              <a:buChar char="Ø"/>
            </a:pPr>
            <a:r>
              <a:rPr lang="uk-UA" b="1" dirty="0" smtClean="0">
                <a:solidFill>
                  <a:srgbClr val="224A98"/>
                </a:solidFill>
              </a:rPr>
              <a:t>міжнародне </a:t>
            </a:r>
            <a:r>
              <a:rPr lang="uk-UA" b="1" dirty="0">
                <a:solidFill>
                  <a:srgbClr val="224A98"/>
                </a:solidFill>
              </a:rPr>
              <a:t>співробітництво</a:t>
            </a:r>
            <a:r>
              <a:rPr lang="uk-UA" dirty="0">
                <a:solidFill>
                  <a:srgbClr val="224A98"/>
                </a:solidFill>
              </a:rPr>
              <a:t> (операції миротворчих місій, участь у міжнародних коаліціях).</a:t>
            </a:r>
          </a:p>
        </p:txBody>
      </p:sp>
    </p:spTree>
    <p:extLst>
      <p:ext uri="{BB962C8B-B14F-4D97-AF65-F5344CB8AC3E}">
        <p14:creationId xmlns:p14="http://schemas.microsoft.com/office/powerpoint/2010/main" val="2998571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9" name="Прямая соединительная линия 8"/>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0"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37307" y="3983749"/>
            <a:ext cx="11060291" cy="2585323"/>
          </a:xfrm>
          <a:prstGeom prst="rect">
            <a:avLst/>
          </a:prstGeom>
        </p:spPr>
        <p:txBody>
          <a:bodyPr wrap="square">
            <a:spAutoFit/>
          </a:bodyPr>
          <a:lstStyle/>
          <a:p>
            <a:pPr algn="just">
              <a:lnSpc>
                <a:spcPct val="150000"/>
              </a:lnSpc>
            </a:pPr>
            <a:r>
              <a:rPr lang="uk-UA" b="1" dirty="0">
                <a:solidFill>
                  <a:srgbClr val="224A98"/>
                </a:solidFill>
                <a:latin typeface="Times New Roman" panose="02020603050405020304" pitchFamily="18" charset="0"/>
              </a:rPr>
              <a:t>координаційні органи </a:t>
            </a:r>
            <a:r>
              <a:rPr lang="uk-UA" dirty="0">
                <a:solidFill>
                  <a:srgbClr val="224A98"/>
                </a:solidFill>
                <a:latin typeface="Times New Roman" panose="02020603050405020304" pitchFamily="18" charset="0"/>
              </a:rPr>
              <a:t>- державна, регіональні, місцеві комісії з питань техногенно-екологічної безпеки та надзвичайних ситуацій, комісії з питань надзвичайних ситуацій підприємств, установ, організацій, державна, регіональні, місцеві та об’єктові спеціальні комісії з ліквідації наслідків надзвичайної ситуації, що утворюються для координації діяльності центральних та місцевих органів виконавчої влади, Ради міністрів Автономної Республіки Крим, підприємств, установ та організацій, пов’язаної з техногенно-екологічною безпекою, захистом населення і територій, запобіганням і реагуванням на надзвичайні ситуації;</a:t>
            </a:r>
            <a:endParaRPr lang="uk-UA" dirty="0">
              <a:solidFill>
                <a:srgbClr val="224A98"/>
              </a:solidFill>
            </a:endParaRPr>
          </a:p>
        </p:txBody>
      </p:sp>
      <p:sp>
        <p:nvSpPr>
          <p:cNvPr id="4" name="Прямоугольник 3"/>
          <p:cNvSpPr/>
          <p:nvPr/>
        </p:nvSpPr>
        <p:spPr>
          <a:xfrm>
            <a:off x="632690" y="1920685"/>
            <a:ext cx="10926620" cy="1709892"/>
          </a:xfrm>
          <a:prstGeom prst="rect">
            <a:avLst/>
          </a:prstGeom>
        </p:spPr>
        <p:txBody>
          <a:bodyPr wrap="square">
            <a:spAutoFit/>
          </a:bodyPr>
          <a:lstStyle/>
          <a:p>
            <a:pPr algn="just">
              <a:lnSpc>
                <a:spcPct val="150000"/>
              </a:lnSpc>
            </a:pPr>
            <a:r>
              <a:rPr lang="uk-UA" b="1" dirty="0">
                <a:solidFill>
                  <a:srgbClr val="224A98"/>
                </a:solidFill>
                <a:latin typeface="Times New Roman" panose="02020603050405020304" pitchFamily="18" charset="0"/>
              </a:rPr>
              <a:t>органи управління цивільного захисту </a:t>
            </a:r>
            <a:r>
              <a:rPr lang="uk-UA" dirty="0">
                <a:solidFill>
                  <a:srgbClr val="224A98"/>
                </a:solidFill>
                <a:latin typeface="Times New Roman" panose="02020603050405020304" pitchFamily="18" charset="0"/>
              </a:rPr>
              <a:t>- органи виконавчої влади, Рада міністрів Автономної Республіки Крим, виконавчі органи міських, районних у містах (у разі їх створення), селищних та сільських рад, керівні органи підприємств, установ та організацій, а також їх структурні підрозділи (посадові особи), призначені для безпосереднього керівництва діяльністю у сфері цивільного захисту відповідно до компетенції</a:t>
            </a:r>
            <a:endParaRPr lang="uk-UA" dirty="0">
              <a:solidFill>
                <a:srgbClr val="224A98"/>
              </a:solidFill>
            </a:endParaRPr>
          </a:p>
        </p:txBody>
      </p:sp>
      <p:sp>
        <p:nvSpPr>
          <p:cNvPr id="5" name="Прямоугольник 4"/>
          <p:cNvSpPr/>
          <p:nvPr/>
        </p:nvSpPr>
        <p:spPr>
          <a:xfrm>
            <a:off x="4971179" y="989654"/>
            <a:ext cx="6096000" cy="646331"/>
          </a:xfrm>
          <a:prstGeom prst="rect">
            <a:avLst/>
          </a:prstGeom>
        </p:spPr>
        <p:txBody>
          <a:bodyPr>
            <a:spAutoFit/>
          </a:bodyPr>
          <a:lstStyle/>
          <a:p>
            <a:pPr algn="ctr"/>
            <a:r>
              <a:rPr lang="ru-RU" b="1" dirty="0">
                <a:solidFill>
                  <a:srgbClr val="224A98"/>
                </a:solidFill>
                <a:latin typeface="Times New Roman" panose="02020603050405020304" pitchFamily="18" charset="0"/>
              </a:rPr>
              <a:t>ПОЛОЖЕННЯ</a:t>
            </a:r>
            <a:r>
              <a:rPr lang="ru-RU" dirty="0">
                <a:solidFill>
                  <a:srgbClr val="224A98"/>
                </a:solidFill>
              </a:rPr>
              <a:t/>
            </a:r>
            <a:br>
              <a:rPr lang="ru-RU" dirty="0">
                <a:solidFill>
                  <a:srgbClr val="224A98"/>
                </a:solidFill>
              </a:rPr>
            </a:br>
            <a:r>
              <a:rPr lang="ru-RU" b="1" dirty="0">
                <a:solidFill>
                  <a:srgbClr val="224A98"/>
                </a:solidFill>
                <a:latin typeface="Times New Roman" panose="02020603050405020304" pitchFamily="18" charset="0"/>
              </a:rPr>
              <a:t>про </a:t>
            </a:r>
            <a:r>
              <a:rPr lang="ru-RU" b="1" dirty="0" err="1">
                <a:solidFill>
                  <a:srgbClr val="224A98"/>
                </a:solidFill>
                <a:latin typeface="Times New Roman" panose="02020603050405020304" pitchFamily="18" charset="0"/>
              </a:rPr>
              <a:t>єдину</a:t>
            </a:r>
            <a:r>
              <a:rPr lang="ru-RU" b="1" dirty="0">
                <a:solidFill>
                  <a:srgbClr val="224A98"/>
                </a:solidFill>
                <a:latin typeface="Times New Roman" panose="02020603050405020304" pitchFamily="18" charset="0"/>
              </a:rPr>
              <a:t> </a:t>
            </a:r>
            <a:r>
              <a:rPr lang="ru-RU" b="1" dirty="0" err="1">
                <a:solidFill>
                  <a:srgbClr val="224A98"/>
                </a:solidFill>
                <a:latin typeface="Times New Roman" panose="02020603050405020304" pitchFamily="18" charset="0"/>
              </a:rPr>
              <a:t>державну</a:t>
            </a:r>
            <a:r>
              <a:rPr lang="ru-RU" b="1" dirty="0">
                <a:solidFill>
                  <a:srgbClr val="224A98"/>
                </a:solidFill>
                <a:latin typeface="Times New Roman" panose="02020603050405020304" pitchFamily="18" charset="0"/>
              </a:rPr>
              <a:t> систему </a:t>
            </a:r>
            <a:r>
              <a:rPr lang="ru-RU" b="1" dirty="0" err="1">
                <a:solidFill>
                  <a:srgbClr val="224A98"/>
                </a:solidFill>
                <a:latin typeface="Times New Roman" panose="02020603050405020304" pitchFamily="18" charset="0"/>
              </a:rPr>
              <a:t>цивільного</a:t>
            </a:r>
            <a:r>
              <a:rPr lang="ru-RU" b="1" dirty="0">
                <a:solidFill>
                  <a:srgbClr val="224A98"/>
                </a:solidFill>
                <a:latin typeface="Times New Roman" panose="02020603050405020304" pitchFamily="18" charset="0"/>
              </a:rPr>
              <a:t> </a:t>
            </a:r>
            <a:r>
              <a:rPr lang="ru-RU" b="1" dirty="0" err="1">
                <a:solidFill>
                  <a:srgbClr val="224A98"/>
                </a:solidFill>
                <a:latin typeface="Times New Roman" panose="02020603050405020304" pitchFamily="18" charset="0"/>
              </a:rPr>
              <a:t>захисту</a:t>
            </a:r>
            <a:endParaRPr lang="uk-UA" dirty="0">
              <a:solidFill>
                <a:srgbClr val="224A98"/>
              </a:solidFill>
            </a:endParaRPr>
          </a:p>
        </p:txBody>
      </p:sp>
      <p:sp>
        <p:nvSpPr>
          <p:cNvPr id="12" name="Прямоугольник 11"/>
          <p:cNvSpPr/>
          <p:nvPr/>
        </p:nvSpPr>
        <p:spPr>
          <a:xfrm>
            <a:off x="279274" y="782736"/>
            <a:ext cx="6096000" cy="369332"/>
          </a:xfrm>
          <a:prstGeom prst="rect">
            <a:avLst/>
          </a:prstGeom>
        </p:spPr>
        <p:txBody>
          <a:bodyPr>
            <a:spAutoFit/>
          </a:bodyPr>
          <a:lstStyle/>
          <a:p>
            <a:pPr algn="ctr"/>
            <a:r>
              <a:rPr lang="ru-RU" b="1" dirty="0" smtClean="0">
                <a:solidFill>
                  <a:srgbClr val="224A98"/>
                </a:solidFill>
                <a:latin typeface="Times New Roman" panose="02020603050405020304" pitchFamily="18" charset="0"/>
              </a:rPr>
              <a:t>ПРИКЛАДИ</a:t>
            </a:r>
            <a:endParaRPr lang="uk-UA" dirty="0">
              <a:solidFill>
                <a:srgbClr val="224A98"/>
              </a:solidFill>
            </a:endParaRPr>
          </a:p>
        </p:txBody>
      </p:sp>
    </p:spTree>
    <p:extLst>
      <p:ext uri="{BB962C8B-B14F-4D97-AF65-F5344CB8AC3E}">
        <p14:creationId xmlns:p14="http://schemas.microsoft.com/office/powerpoint/2010/main" val="1464767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9" name="Прямая соединительная линия 8"/>
          <p:cNvCxnSpPr/>
          <p:nvPr/>
        </p:nvCxnSpPr>
        <p:spPr>
          <a:xfrm flipV="1">
            <a:off x="0" y="747718"/>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0"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0910" y="1250932"/>
            <a:ext cx="11623708" cy="369332"/>
          </a:xfrm>
          <a:prstGeom prst="rect">
            <a:avLst/>
          </a:prstGeom>
        </p:spPr>
        <p:txBody>
          <a:bodyPr wrap="square">
            <a:spAutoFit/>
          </a:bodyPr>
          <a:lstStyle/>
          <a:p>
            <a:pPr algn="just"/>
            <a:r>
              <a:rPr lang="ru-RU" dirty="0" err="1">
                <a:solidFill>
                  <a:srgbClr val="224A98"/>
                </a:solidFill>
                <a:latin typeface="Arial" panose="020B0604020202020204" pitchFamily="34" charset="0"/>
                <a:cs typeface="Arial" panose="020B0604020202020204" pitchFamily="34" charset="0"/>
              </a:rPr>
              <a:t>Координаційного</a:t>
            </a:r>
            <a:r>
              <a:rPr lang="ru-RU" dirty="0">
                <a:solidFill>
                  <a:srgbClr val="224A98"/>
                </a:solidFill>
                <a:latin typeface="Arial" panose="020B0604020202020204" pitchFamily="34" charset="0"/>
                <a:cs typeface="Arial" panose="020B0604020202020204" pitchFamily="34" charset="0"/>
              </a:rPr>
              <a:t> штабу з </a:t>
            </a:r>
            <a:r>
              <a:rPr lang="ru-RU" dirty="0" err="1">
                <a:solidFill>
                  <a:srgbClr val="224A98"/>
                </a:solidFill>
                <a:latin typeface="Arial" panose="020B0604020202020204" pitchFamily="34" charset="0"/>
                <a:cs typeface="Arial" panose="020B0604020202020204" pitchFamily="34" charset="0"/>
              </a:rPr>
              <a:t>питань</a:t>
            </a:r>
            <a:r>
              <a:rPr lang="ru-RU" dirty="0">
                <a:solidFill>
                  <a:srgbClr val="224A98"/>
                </a:solidFill>
                <a:latin typeface="Arial" panose="020B0604020202020204" pitchFamily="34" charset="0"/>
                <a:cs typeface="Arial" panose="020B0604020202020204" pitchFamily="34" charset="0"/>
              </a:rPr>
              <a:t> </a:t>
            </a:r>
            <a:r>
              <a:rPr lang="ru-RU" dirty="0" err="1">
                <a:solidFill>
                  <a:srgbClr val="224A98"/>
                </a:solidFill>
                <a:latin typeface="Arial" panose="020B0604020202020204" pitchFamily="34" charset="0"/>
                <a:cs typeface="Arial" panose="020B0604020202020204" pitchFamily="34" charset="0"/>
              </a:rPr>
              <a:t>проведення</a:t>
            </a:r>
            <a:r>
              <a:rPr lang="ru-RU" dirty="0">
                <a:solidFill>
                  <a:srgbClr val="224A98"/>
                </a:solidFill>
                <a:latin typeface="Arial" panose="020B0604020202020204" pitchFamily="34" charset="0"/>
                <a:cs typeface="Arial" panose="020B0604020202020204" pitchFamily="34" charset="0"/>
              </a:rPr>
              <a:t> </a:t>
            </a:r>
            <a:r>
              <a:rPr lang="ru-RU" dirty="0" err="1">
                <a:solidFill>
                  <a:srgbClr val="224A98"/>
                </a:solidFill>
                <a:latin typeface="Arial" panose="020B0604020202020204" pitchFamily="34" charset="0"/>
                <a:cs typeface="Arial" panose="020B0604020202020204" pitchFamily="34" charset="0"/>
              </a:rPr>
              <a:t>обов’язкової</a:t>
            </a:r>
            <a:r>
              <a:rPr lang="ru-RU" dirty="0">
                <a:solidFill>
                  <a:srgbClr val="224A98"/>
                </a:solidFill>
                <a:latin typeface="Arial" panose="020B0604020202020204" pitchFamily="34" charset="0"/>
                <a:cs typeface="Arial" panose="020B0604020202020204" pitchFamily="34" charset="0"/>
              </a:rPr>
              <a:t> </a:t>
            </a:r>
            <a:r>
              <a:rPr lang="ru-RU" dirty="0" err="1">
                <a:solidFill>
                  <a:srgbClr val="224A98"/>
                </a:solidFill>
                <a:latin typeface="Arial" panose="020B0604020202020204" pitchFamily="34" charset="0"/>
                <a:cs typeface="Arial" panose="020B0604020202020204" pitchFamily="34" charset="0"/>
              </a:rPr>
              <a:t>евакуації</a:t>
            </a:r>
            <a:r>
              <a:rPr lang="ru-RU" dirty="0">
                <a:solidFill>
                  <a:srgbClr val="224A98"/>
                </a:solidFill>
                <a:latin typeface="Arial" panose="020B0604020202020204" pitchFamily="34" charset="0"/>
                <a:cs typeface="Arial" panose="020B0604020202020204" pitchFamily="34" charset="0"/>
              </a:rPr>
              <a:t> </a:t>
            </a:r>
            <a:r>
              <a:rPr lang="ru-RU" dirty="0" err="1">
                <a:solidFill>
                  <a:srgbClr val="224A98"/>
                </a:solidFill>
                <a:latin typeface="Arial" panose="020B0604020202020204" pitchFamily="34" charset="0"/>
                <a:cs typeface="Arial" panose="020B0604020202020204" pitchFamily="34" charset="0"/>
              </a:rPr>
              <a:t>населення</a:t>
            </a:r>
            <a:r>
              <a:rPr lang="ru-RU" dirty="0">
                <a:solidFill>
                  <a:srgbClr val="224A98"/>
                </a:solidFill>
                <a:latin typeface="Arial" panose="020B0604020202020204" pitchFamily="34" charset="0"/>
                <a:cs typeface="Arial" panose="020B0604020202020204" pitchFamily="34" charset="0"/>
              </a:rPr>
              <a:t> в </a:t>
            </a:r>
            <a:r>
              <a:rPr lang="ru-RU" dirty="0" err="1">
                <a:solidFill>
                  <a:srgbClr val="224A98"/>
                </a:solidFill>
                <a:latin typeface="Arial" panose="020B0604020202020204" pitchFamily="34" charset="0"/>
                <a:cs typeface="Arial" panose="020B0604020202020204" pitchFamily="34" charset="0"/>
              </a:rPr>
              <a:t>умовах</a:t>
            </a:r>
            <a:r>
              <a:rPr lang="ru-RU" dirty="0">
                <a:solidFill>
                  <a:srgbClr val="224A98"/>
                </a:solidFill>
                <a:latin typeface="Arial" panose="020B0604020202020204" pitchFamily="34" charset="0"/>
                <a:cs typeface="Arial" panose="020B0604020202020204" pitchFamily="34" charset="0"/>
              </a:rPr>
              <a:t> </a:t>
            </a:r>
            <a:r>
              <a:rPr lang="ru-RU" dirty="0" err="1">
                <a:solidFill>
                  <a:srgbClr val="224A98"/>
                </a:solidFill>
                <a:latin typeface="Arial" panose="020B0604020202020204" pitchFamily="34" charset="0"/>
                <a:cs typeface="Arial" panose="020B0604020202020204" pitchFamily="34" charset="0"/>
              </a:rPr>
              <a:t>воєнного</a:t>
            </a:r>
            <a:r>
              <a:rPr lang="ru-RU" dirty="0">
                <a:solidFill>
                  <a:srgbClr val="224A98"/>
                </a:solidFill>
                <a:latin typeface="Arial" panose="020B0604020202020204" pitchFamily="34" charset="0"/>
                <a:cs typeface="Arial" panose="020B0604020202020204" pitchFamily="34" charset="0"/>
              </a:rPr>
              <a:t> стану</a:t>
            </a:r>
            <a:endParaRPr lang="uk-UA" dirty="0">
              <a:solidFill>
                <a:srgbClr val="224A98"/>
              </a:solidFill>
              <a:latin typeface="Arial" panose="020B0604020202020204" pitchFamily="34" charset="0"/>
              <a:cs typeface="Arial" panose="020B0604020202020204" pitchFamily="34" charset="0"/>
            </a:endParaRPr>
          </a:p>
        </p:txBody>
      </p:sp>
      <p:sp>
        <p:nvSpPr>
          <p:cNvPr id="4" name="Прямоугольник 3"/>
          <p:cNvSpPr/>
          <p:nvPr/>
        </p:nvSpPr>
        <p:spPr>
          <a:xfrm>
            <a:off x="166255" y="1810516"/>
            <a:ext cx="11623708" cy="646331"/>
          </a:xfrm>
          <a:prstGeom prst="rect">
            <a:avLst/>
          </a:prstGeom>
        </p:spPr>
        <p:txBody>
          <a:bodyPr wrap="square">
            <a:spAutoFit/>
          </a:bodyPr>
          <a:lstStyle/>
          <a:p>
            <a:pPr algn="just"/>
            <a:r>
              <a:rPr lang="ru-RU" dirty="0" smtClean="0">
                <a:solidFill>
                  <a:srgbClr val="224A98"/>
                </a:solidFill>
                <a:latin typeface="Arial" panose="020B0604020202020204" pitchFamily="34" charset="0"/>
                <a:cs typeface="Arial" panose="020B0604020202020204" pitchFamily="34" charset="0"/>
              </a:rPr>
              <a:t>ПОРЯДОК </a:t>
            </a:r>
            <a:r>
              <a:rPr lang="ru-RU" dirty="0" err="1" smtClean="0">
                <a:solidFill>
                  <a:srgbClr val="224A98"/>
                </a:solidFill>
                <a:latin typeface="Arial" panose="020B0604020202020204" pitchFamily="34" charset="0"/>
                <a:cs typeface="Arial" panose="020B0604020202020204" pitchFamily="34" charset="0"/>
              </a:rPr>
              <a:t>організації</a:t>
            </a:r>
            <a:r>
              <a:rPr lang="ru-RU" dirty="0" smtClean="0">
                <a:solidFill>
                  <a:srgbClr val="224A98"/>
                </a:solidFill>
                <a:latin typeface="Arial" panose="020B0604020202020204" pitchFamily="34" charset="0"/>
                <a:cs typeface="Arial" panose="020B0604020202020204" pitchFamily="34" charset="0"/>
              </a:rPr>
              <a:t> </a:t>
            </a:r>
            <a:r>
              <a:rPr lang="ru-RU" dirty="0">
                <a:solidFill>
                  <a:srgbClr val="224A98"/>
                </a:solidFill>
                <a:latin typeface="Arial" panose="020B0604020202020204" pitchFamily="34" charset="0"/>
                <a:cs typeface="Arial" panose="020B0604020202020204" pitchFamily="34" charset="0"/>
              </a:rPr>
              <a:t>та </a:t>
            </a:r>
            <a:r>
              <a:rPr lang="ru-RU" dirty="0" err="1">
                <a:solidFill>
                  <a:srgbClr val="224A98"/>
                </a:solidFill>
                <a:latin typeface="Arial" panose="020B0604020202020204" pitchFamily="34" charset="0"/>
                <a:cs typeface="Arial" panose="020B0604020202020204" pitchFamily="34" charset="0"/>
              </a:rPr>
              <a:t>проведення</a:t>
            </a:r>
            <a:r>
              <a:rPr lang="ru-RU" dirty="0">
                <a:solidFill>
                  <a:srgbClr val="224A98"/>
                </a:solidFill>
                <a:latin typeface="Arial" panose="020B0604020202020204" pitchFamily="34" charset="0"/>
                <a:cs typeface="Arial" panose="020B0604020202020204" pitchFamily="34" charset="0"/>
              </a:rPr>
              <a:t> </a:t>
            </a:r>
            <a:r>
              <a:rPr lang="ru-RU" dirty="0" err="1">
                <a:solidFill>
                  <a:srgbClr val="224A98"/>
                </a:solidFill>
                <a:latin typeface="Arial" panose="020B0604020202020204" pitchFamily="34" charset="0"/>
                <a:cs typeface="Arial" panose="020B0604020202020204" pitchFamily="34" charset="0"/>
              </a:rPr>
              <a:t>спеціальних</a:t>
            </a:r>
            <a:r>
              <a:rPr lang="ru-RU" dirty="0">
                <a:solidFill>
                  <a:srgbClr val="224A98"/>
                </a:solidFill>
                <a:latin typeface="Arial" panose="020B0604020202020204" pitchFamily="34" charset="0"/>
                <a:cs typeface="Arial" panose="020B0604020202020204" pitchFamily="34" charset="0"/>
              </a:rPr>
              <a:t> </a:t>
            </a:r>
            <a:r>
              <a:rPr lang="ru-RU" dirty="0" err="1">
                <a:solidFill>
                  <a:srgbClr val="224A98"/>
                </a:solidFill>
                <a:latin typeface="Arial" panose="020B0604020202020204" pitchFamily="34" charset="0"/>
                <a:cs typeface="Arial" panose="020B0604020202020204" pitchFamily="34" charset="0"/>
              </a:rPr>
              <a:t>об'єктових</a:t>
            </a:r>
            <a:r>
              <a:rPr lang="ru-RU" dirty="0">
                <a:solidFill>
                  <a:srgbClr val="224A98"/>
                </a:solidFill>
                <a:latin typeface="Arial" panose="020B0604020202020204" pitchFamily="34" charset="0"/>
                <a:cs typeface="Arial" panose="020B0604020202020204" pitchFamily="34" charset="0"/>
              </a:rPr>
              <a:t> </a:t>
            </a:r>
            <a:r>
              <a:rPr lang="ru-RU" dirty="0" err="1">
                <a:solidFill>
                  <a:srgbClr val="224A98"/>
                </a:solidFill>
                <a:latin typeface="Arial" panose="020B0604020202020204" pitchFamily="34" charset="0"/>
                <a:cs typeface="Arial" panose="020B0604020202020204" pitchFamily="34" charset="0"/>
              </a:rPr>
              <a:t>навчань</a:t>
            </a:r>
            <a:r>
              <a:rPr lang="ru-RU" dirty="0">
                <a:solidFill>
                  <a:srgbClr val="224A98"/>
                </a:solidFill>
                <a:latin typeface="Arial" panose="020B0604020202020204" pitchFamily="34" charset="0"/>
                <a:cs typeface="Arial" panose="020B0604020202020204" pitchFamily="34" charset="0"/>
              </a:rPr>
              <a:t> і </a:t>
            </a:r>
            <a:r>
              <a:rPr lang="ru-RU" dirty="0" err="1">
                <a:solidFill>
                  <a:srgbClr val="224A98"/>
                </a:solidFill>
                <a:latin typeface="Arial" panose="020B0604020202020204" pitchFamily="34" charset="0"/>
                <a:cs typeface="Arial" panose="020B0604020202020204" pitchFamily="34" charset="0"/>
              </a:rPr>
              <a:t>тренувань</a:t>
            </a:r>
            <a:r>
              <a:rPr lang="ru-RU" dirty="0">
                <a:solidFill>
                  <a:srgbClr val="224A98"/>
                </a:solidFill>
                <a:latin typeface="Arial" panose="020B0604020202020204" pitchFamily="34" charset="0"/>
                <a:cs typeface="Arial" panose="020B0604020202020204" pitchFamily="34" charset="0"/>
              </a:rPr>
              <a:t> з </a:t>
            </a:r>
            <a:r>
              <a:rPr lang="ru-RU" dirty="0" err="1">
                <a:solidFill>
                  <a:srgbClr val="224A98"/>
                </a:solidFill>
                <a:latin typeface="Arial" panose="020B0604020202020204" pitchFamily="34" charset="0"/>
                <a:cs typeface="Arial" panose="020B0604020202020204" pitchFamily="34" charset="0"/>
              </a:rPr>
              <a:t>питань</a:t>
            </a:r>
            <a:r>
              <a:rPr lang="ru-RU" dirty="0">
                <a:solidFill>
                  <a:srgbClr val="224A98"/>
                </a:solidFill>
                <a:latin typeface="Arial" panose="020B0604020202020204" pitchFamily="34" charset="0"/>
                <a:cs typeface="Arial" panose="020B0604020202020204" pitchFamily="34" charset="0"/>
              </a:rPr>
              <a:t> </a:t>
            </a:r>
            <a:r>
              <a:rPr lang="ru-RU" dirty="0" err="1">
                <a:solidFill>
                  <a:srgbClr val="224A98"/>
                </a:solidFill>
                <a:latin typeface="Arial" panose="020B0604020202020204" pitchFamily="34" charset="0"/>
                <a:cs typeface="Arial" panose="020B0604020202020204" pitchFamily="34" charset="0"/>
              </a:rPr>
              <a:t>цивільного</a:t>
            </a:r>
            <a:r>
              <a:rPr lang="ru-RU" dirty="0">
                <a:solidFill>
                  <a:srgbClr val="224A98"/>
                </a:solidFill>
                <a:latin typeface="Arial" panose="020B0604020202020204" pitchFamily="34" charset="0"/>
                <a:cs typeface="Arial" panose="020B0604020202020204" pitchFamily="34" charset="0"/>
              </a:rPr>
              <a:t> </a:t>
            </a:r>
            <a:r>
              <a:rPr lang="ru-RU" dirty="0" err="1">
                <a:solidFill>
                  <a:srgbClr val="224A98"/>
                </a:solidFill>
                <a:latin typeface="Arial" panose="020B0604020202020204" pitchFamily="34" charset="0"/>
                <a:cs typeface="Arial" panose="020B0604020202020204" pitchFamily="34" charset="0"/>
              </a:rPr>
              <a:t>захисту</a:t>
            </a:r>
            <a:endParaRPr lang="uk-UA" dirty="0">
              <a:solidFill>
                <a:srgbClr val="224A98"/>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5"/>
          <a:stretch>
            <a:fillRect/>
          </a:stretch>
        </p:blipFill>
        <p:spPr>
          <a:xfrm>
            <a:off x="5315527" y="2316124"/>
            <a:ext cx="6243782" cy="4380761"/>
          </a:xfrm>
          <a:prstGeom prst="rect">
            <a:avLst/>
          </a:prstGeom>
        </p:spPr>
      </p:pic>
      <p:sp>
        <p:nvSpPr>
          <p:cNvPr id="6" name="Прямоугольник 5"/>
          <p:cNvSpPr/>
          <p:nvPr/>
        </p:nvSpPr>
        <p:spPr>
          <a:xfrm>
            <a:off x="230910" y="3054114"/>
            <a:ext cx="4969359" cy="923330"/>
          </a:xfrm>
          <a:prstGeom prst="rect">
            <a:avLst/>
          </a:prstGeom>
        </p:spPr>
        <p:txBody>
          <a:bodyPr wrap="square">
            <a:spAutoFit/>
          </a:bodyPr>
          <a:lstStyle/>
          <a:p>
            <a:pPr algn="just"/>
            <a:r>
              <a:rPr lang="ru-RU" dirty="0" err="1">
                <a:solidFill>
                  <a:srgbClr val="224A98"/>
                </a:solidFill>
                <a:latin typeface="Arial" panose="020B0604020202020204" pitchFamily="34" charset="0"/>
                <a:cs typeface="Arial" panose="020B0604020202020204" pitchFamily="34" charset="0"/>
              </a:rPr>
              <a:t>Щодо</a:t>
            </a:r>
            <a:r>
              <a:rPr lang="ru-RU" dirty="0">
                <a:solidFill>
                  <a:srgbClr val="224A98"/>
                </a:solidFill>
                <a:latin typeface="Arial" panose="020B0604020202020204" pitchFamily="34" charset="0"/>
                <a:cs typeface="Arial" panose="020B0604020202020204" pitchFamily="34" charset="0"/>
              </a:rPr>
              <a:t> </a:t>
            </a:r>
            <a:r>
              <a:rPr lang="ru-RU" dirty="0" err="1">
                <a:solidFill>
                  <a:srgbClr val="224A98"/>
                </a:solidFill>
                <a:latin typeface="Arial" panose="020B0604020202020204" pitchFamily="34" charset="0"/>
                <a:cs typeface="Arial" panose="020B0604020202020204" pitchFamily="34" charset="0"/>
              </a:rPr>
              <a:t>удосконалення</a:t>
            </a:r>
            <a:r>
              <a:rPr lang="ru-RU" dirty="0">
                <a:solidFill>
                  <a:srgbClr val="224A98"/>
                </a:solidFill>
                <a:latin typeface="Arial" panose="020B0604020202020204" pitchFamily="34" charset="0"/>
                <a:cs typeface="Arial" panose="020B0604020202020204" pitchFamily="34" charset="0"/>
              </a:rPr>
              <a:t> </a:t>
            </a:r>
            <a:r>
              <a:rPr lang="ru-RU" dirty="0" err="1">
                <a:solidFill>
                  <a:srgbClr val="224A98"/>
                </a:solidFill>
                <a:latin typeface="Arial" panose="020B0604020202020204" pitchFamily="34" charset="0"/>
                <a:cs typeface="Arial" panose="020B0604020202020204" pitchFamily="34" charset="0"/>
              </a:rPr>
              <a:t>мережі</a:t>
            </a:r>
            <a:r>
              <a:rPr lang="ru-RU" dirty="0">
                <a:solidFill>
                  <a:srgbClr val="224A98"/>
                </a:solidFill>
                <a:latin typeface="Arial" panose="020B0604020202020204" pitchFamily="34" charset="0"/>
                <a:cs typeface="Arial" panose="020B0604020202020204" pitchFamily="34" charset="0"/>
              </a:rPr>
              <a:t> </a:t>
            </a:r>
            <a:r>
              <a:rPr lang="ru-RU" dirty="0" err="1">
                <a:solidFill>
                  <a:srgbClr val="224A98"/>
                </a:solidFill>
                <a:latin typeface="Arial" panose="020B0604020202020204" pitchFamily="34" charset="0"/>
                <a:cs typeface="Arial" panose="020B0604020202020204" pitchFamily="34" charset="0"/>
              </a:rPr>
              <a:t>ситуаційних</a:t>
            </a:r>
            <a:r>
              <a:rPr lang="ru-RU" dirty="0">
                <a:solidFill>
                  <a:srgbClr val="224A98"/>
                </a:solidFill>
                <a:latin typeface="Arial" panose="020B0604020202020204" pitchFamily="34" charset="0"/>
                <a:cs typeface="Arial" panose="020B0604020202020204" pitchFamily="34" charset="0"/>
              </a:rPr>
              <a:t> </a:t>
            </a:r>
            <a:r>
              <a:rPr lang="ru-RU" dirty="0" err="1">
                <a:solidFill>
                  <a:srgbClr val="224A98"/>
                </a:solidFill>
                <a:latin typeface="Arial" panose="020B0604020202020204" pitchFamily="34" charset="0"/>
                <a:cs typeface="Arial" panose="020B0604020202020204" pitchFamily="34" charset="0"/>
              </a:rPr>
              <a:t>центрів</a:t>
            </a:r>
            <a:r>
              <a:rPr lang="ru-RU" dirty="0">
                <a:solidFill>
                  <a:srgbClr val="224A98"/>
                </a:solidFill>
                <a:latin typeface="Arial" panose="020B0604020202020204" pitchFamily="34" charset="0"/>
                <a:cs typeface="Arial" panose="020B0604020202020204" pitchFamily="34" charset="0"/>
              </a:rPr>
              <a:t> та </a:t>
            </a:r>
            <a:r>
              <a:rPr lang="ru-RU" dirty="0" err="1">
                <a:solidFill>
                  <a:srgbClr val="224A98"/>
                </a:solidFill>
                <a:latin typeface="Arial" panose="020B0604020202020204" pitchFamily="34" charset="0"/>
                <a:cs typeface="Arial" panose="020B0604020202020204" pitchFamily="34" charset="0"/>
              </a:rPr>
              <a:t>цифрової</a:t>
            </a:r>
            <a:r>
              <a:rPr lang="ru-RU" dirty="0">
                <a:solidFill>
                  <a:srgbClr val="224A98"/>
                </a:solidFill>
                <a:latin typeface="Arial" panose="020B0604020202020204" pitchFamily="34" charset="0"/>
                <a:cs typeface="Arial" panose="020B0604020202020204" pitchFamily="34" charset="0"/>
              </a:rPr>
              <a:t> </a:t>
            </a:r>
            <a:r>
              <a:rPr lang="ru-RU" dirty="0" err="1">
                <a:solidFill>
                  <a:srgbClr val="224A98"/>
                </a:solidFill>
                <a:latin typeface="Arial" panose="020B0604020202020204" pitchFamily="34" charset="0"/>
                <a:cs typeface="Arial" panose="020B0604020202020204" pitchFamily="34" charset="0"/>
              </a:rPr>
              <a:t>трансформації</a:t>
            </a:r>
            <a:r>
              <a:rPr lang="ru-RU" dirty="0">
                <a:solidFill>
                  <a:srgbClr val="224A98"/>
                </a:solidFill>
                <a:latin typeface="Arial" panose="020B0604020202020204" pitchFamily="34" charset="0"/>
                <a:cs typeface="Arial" panose="020B0604020202020204" pitchFamily="34" charset="0"/>
              </a:rPr>
              <a:t> </a:t>
            </a:r>
            <a:r>
              <a:rPr lang="ru-RU" dirty="0" err="1">
                <a:solidFill>
                  <a:srgbClr val="224A98"/>
                </a:solidFill>
                <a:latin typeface="Arial" panose="020B0604020202020204" pitchFamily="34" charset="0"/>
                <a:cs typeface="Arial" panose="020B0604020202020204" pitchFamily="34" charset="0"/>
              </a:rPr>
              <a:t>сфери</a:t>
            </a:r>
            <a:r>
              <a:rPr lang="ru-RU" dirty="0">
                <a:solidFill>
                  <a:srgbClr val="224A98"/>
                </a:solidFill>
                <a:latin typeface="Arial" panose="020B0604020202020204" pitchFamily="34" charset="0"/>
                <a:cs typeface="Arial" panose="020B0604020202020204" pitchFamily="34" charset="0"/>
              </a:rPr>
              <a:t> </a:t>
            </a:r>
            <a:r>
              <a:rPr lang="ru-RU" dirty="0" err="1">
                <a:solidFill>
                  <a:srgbClr val="224A98"/>
                </a:solidFill>
                <a:latin typeface="Arial" panose="020B0604020202020204" pitchFamily="34" charset="0"/>
                <a:cs typeface="Arial" panose="020B0604020202020204" pitchFamily="34" charset="0"/>
              </a:rPr>
              <a:t>національної</a:t>
            </a:r>
            <a:r>
              <a:rPr lang="ru-RU" dirty="0">
                <a:solidFill>
                  <a:srgbClr val="224A98"/>
                </a:solidFill>
                <a:latin typeface="Arial" panose="020B0604020202020204" pitchFamily="34" charset="0"/>
                <a:cs typeface="Arial" panose="020B0604020202020204" pitchFamily="34" charset="0"/>
              </a:rPr>
              <a:t> </a:t>
            </a:r>
            <a:r>
              <a:rPr lang="ru-RU" dirty="0" err="1">
                <a:solidFill>
                  <a:srgbClr val="224A98"/>
                </a:solidFill>
                <a:latin typeface="Arial" panose="020B0604020202020204" pitchFamily="34" charset="0"/>
                <a:cs typeface="Arial" panose="020B0604020202020204" pitchFamily="34" charset="0"/>
              </a:rPr>
              <a:t>безпеки</a:t>
            </a:r>
            <a:r>
              <a:rPr lang="ru-RU" dirty="0">
                <a:solidFill>
                  <a:srgbClr val="224A98"/>
                </a:solidFill>
                <a:latin typeface="Arial" panose="020B0604020202020204" pitchFamily="34" charset="0"/>
                <a:cs typeface="Arial" panose="020B0604020202020204" pitchFamily="34" charset="0"/>
              </a:rPr>
              <a:t> і оборони</a:t>
            </a:r>
            <a:endParaRPr lang="uk-UA" dirty="0">
              <a:solidFill>
                <a:srgbClr val="224A98"/>
              </a:solidFill>
              <a:latin typeface="Arial" panose="020B0604020202020204" pitchFamily="34" charset="0"/>
              <a:cs typeface="Arial" panose="020B0604020202020204" pitchFamily="34" charset="0"/>
            </a:endParaRPr>
          </a:p>
        </p:txBody>
      </p:sp>
      <p:sp>
        <p:nvSpPr>
          <p:cNvPr id="7" name="Прямоугольник 6"/>
          <p:cNvSpPr/>
          <p:nvPr/>
        </p:nvSpPr>
        <p:spPr>
          <a:xfrm>
            <a:off x="230910" y="4490862"/>
            <a:ext cx="5292436" cy="1754326"/>
          </a:xfrm>
          <a:prstGeom prst="rect">
            <a:avLst/>
          </a:prstGeom>
        </p:spPr>
        <p:txBody>
          <a:bodyPr wrap="square">
            <a:spAutoFit/>
          </a:bodyPr>
          <a:lstStyle/>
          <a:p>
            <a:pPr algn="just"/>
            <a:r>
              <a:rPr lang="ru-RU" dirty="0">
                <a:solidFill>
                  <a:srgbClr val="224A98"/>
                </a:solidFill>
                <a:latin typeface="Arial" panose="020B0604020202020204" pitchFamily="34" charset="0"/>
                <a:cs typeface="Arial" panose="020B0604020202020204" pitchFamily="34" charset="0"/>
              </a:rPr>
              <a:t>ДПП – </a:t>
            </a:r>
            <a:r>
              <a:rPr lang="ru-RU" dirty="0" err="1">
                <a:solidFill>
                  <a:srgbClr val="224A98"/>
                </a:solidFill>
                <a:latin typeface="Arial" panose="020B0604020202020204" pitchFamily="34" charset="0"/>
                <a:cs typeface="Arial" panose="020B0604020202020204" pitchFamily="34" charset="0"/>
              </a:rPr>
              <a:t>це</a:t>
            </a:r>
            <a:r>
              <a:rPr lang="ru-RU" dirty="0">
                <a:solidFill>
                  <a:srgbClr val="224A98"/>
                </a:solidFill>
                <a:latin typeface="Arial" panose="020B0604020202020204" pitchFamily="34" charset="0"/>
                <a:cs typeface="Arial" panose="020B0604020202020204" pitchFamily="34" charset="0"/>
              </a:rPr>
              <a:t> </a:t>
            </a:r>
            <a:r>
              <a:rPr lang="ru-RU" dirty="0" err="1">
                <a:solidFill>
                  <a:srgbClr val="224A98"/>
                </a:solidFill>
                <a:latin typeface="Arial" panose="020B0604020202020204" pitchFamily="34" charset="0"/>
                <a:cs typeface="Arial" panose="020B0604020202020204" pitchFamily="34" charset="0"/>
              </a:rPr>
              <a:t>механізм</a:t>
            </a:r>
            <a:r>
              <a:rPr lang="ru-RU" dirty="0">
                <a:solidFill>
                  <a:srgbClr val="224A98"/>
                </a:solidFill>
                <a:latin typeface="Arial" panose="020B0604020202020204" pitchFamily="34" charset="0"/>
                <a:cs typeface="Arial" panose="020B0604020202020204" pitchFamily="34" charset="0"/>
              </a:rPr>
              <a:t>, де </a:t>
            </a:r>
            <a:r>
              <a:rPr lang="ru-RU" dirty="0" err="1">
                <a:solidFill>
                  <a:srgbClr val="224A98"/>
                </a:solidFill>
                <a:latin typeface="Arial" panose="020B0604020202020204" pitchFamily="34" charset="0"/>
                <a:cs typeface="Arial" panose="020B0604020202020204" pitchFamily="34" charset="0"/>
              </a:rPr>
              <a:t>державний</a:t>
            </a:r>
            <a:r>
              <a:rPr lang="ru-RU" dirty="0">
                <a:solidFill>
                  <a:srgbClr val="224A98"/>
                </a:solidFill>
                <a:latin typeface="Arial" panose="020B0604020202020204" pitchFamily="34" charset="0"/>
                <a:cs typeface="Arial" panose="020B0604020202020204" pitchFamily="34" charset="0"/>
              </a:rPr>
              <a:t> та </a:t>
            </a:r>
            <a:r>
              <a:rPr lang="ru-RU" dirty="0" err="1">
                <a:solidFill>
                  <a:srgbClr val="224A98"/>
                </a:solidFill>
                <a:latin typeface="Arial" panose="020B0604020202020204" pitchFamily="34" charset="0"/>
                <a:cs typeface="Arial" panose="020B0604020202020204" pitchFamily="34" charset="0"/>
              </a:rPr>
              <a:t>приватний</a:t>
            </a:r>
            <a:r>
              <a:rPr lang="ru-RU" dirty="0">
                <a:solidFill>
                  <a:srgbClr val="224A98"/>
                </a:solidFill>
                <a:latin typeface="Arial" panose="020B0604020202020204" pitchFamily="34" charset="0"/>
                <a:cs typeface="Arial" panose="020B0604020202020204" pitchFamily="34" charset="0"/>
              </a:rPr>
              <a:t> </a:t>
            </a:r>
            <a:r>
              <a:rPr lang="ru-RU" dirty="0" err="1">
                <a:solidFill>
                  <a:srgbClr val="224A98"/>
                </a:solidFill>
                <a:latin typeface="Arial" panose="020B0604020202020204" pitchFamily="34" charset="0"/>
                <a:cs typeface="Arial" panose="020B0604020202020204" pitchFamily="34" charset="0"/>
              </a:rPr>
              <a:t>партнери</a:t>
            </a:r>
            <a:r>
              <a:rPr lang="ru-RU" dirty="0">
                <a:solidFill>
                  <a:srgbClr val="224A98"/>
                </a:solidFill>
                <a:latin typeface="Arial" panose="020B0604020202020204" pitchFamily="34" charset="0"/>
                <a:cs typeface="Arial" panose="020B0604020202020204" pitchFamily="34" charset="0"/>
              </a:rPr>
              <a:t> </a:t>
            </a:r>
            <a:r>
              <a:rPr lang="ru-RU" dirty="0" err="1">
                <a:solidFill>
                  <a:srgbClr val="224A98"/>
                </a:solidFill>
                <a:latin typeface="Arial" panose="020B0604020202020204" pitchFamily="34" charset="0"/>
                <a:cs typeface="Arial" panose="020B0604020202020204" pitchFamily="34" charset="0"/>
              </a:rPr>
              <a:t>обʼєднують</a:t>
            </a:r>
            <a:r>
              <a:rPr lang="ru-RU" dirty="0">
                <a:solidFill>
                  <a:srgbClr val="224A98"/>
                </a:solidFill>
                <a:latin typeface="Arial" panose="020B0604020202020204" pitchFamily="34" charset="0"/>
                <a:cs typeface="Arial" panose="020B0604020202020204" pitchFamily="34" charset="0"/>
              </a:rPr>
              <a:t> </a:t>
            </a:r>
            <a:r>
              <a:rPr lang="ru-RU" dirty="0" err="1">
                <a:solidFill>
                  <a:srgbClr val="224A98"/>
                </a:solidFill>
                <a:latin typeface="Arial" panose="020B0604020202020204" pitchFamily="34" charset="0"/>
                <a:cs typeface="Arial" panose="020B0604020202020204" pitchFamily="34" charset="0"/>
              </a:rPr>
              <a:t>свої</a:t>
            </a:r>
            <a:r>
              <a:rPr lang="ru-RU" dirty="0">
                <a:solidFill>
                  <a:srgbClr val="224A98"/>
                </a:solidFill>
                <a:latin typeface="Arial" panose="020B0604020202020204" pitchFamily="34" charset="0"/>
                <a:cs typeface="Arial" panose="020B0604020202020204" pitchFamily="34" charset="0"/>
              </a:rPr>
              <a:t> </a:t>
            </a:r>
            <a:r>
              <a:rPr lang="ru-RU" dirty="0" err="1">
                <a:solidFill>
                  <a:srgbClr val="224A98"/>
                </a:solidFill>
                <a:latin typeface="Arial" panose="020B0604020202020204" pitchFamily="34" charset="0"/>
                <a:cs typeface="Arial" panose="020B0604020202020204" pitchFamily="34" charset="0"/>
              </a:rPr>
              <a:t>ресурси</a:t>
            </a:r>
            <a:r>
              <a:rPr lang="ru-RU" dirty="0">
                <a:solidFill>
                  <a:srgbClr val="224A98"/>
                </a:solidFill>
                <a:latin typeface="Arial" panose="020B0604020202020204" pitchFamily="34" charset="0"/>
                <a:cs typeface="Arial" panose="020B0604020202020204" pitchFamily="34" charset="0"/>
              </a:rPr>
              <a:t> для </a:t>
            </a:r>
            <a:r>
              <a:rPr lang="ru-RU" dirty="0" err="1">
                <a:solidFill>
                  <a:srgbClr val="224A98"/>
                </a:solidFill>
                <a:latin typeface="Arial" panose="020B0604020202020204" pitchFamily="34" charset="0"/>
                <a:cs typeface="Arial" panose="020B0604020202020204" pitchFamily="34" charset="0"/>
              </a:rPr>
              <a:t>вирішення</a:t>
            </a:r>
            <a:r>
              <a:rPr lang="ru-RU" dirty="0">
                <a:solidFill>
                  <a:srgbClr val="224A98"/>
                </a:solidFill>
                <a:latin typeface="Arial" panose="020B0604020202020204" pitchFamily="34" charset="0"/>
                <a:cs typeface="Arial" panose="020B0604020202020204" pitchFamily="34" charset="0"/>
              </a:rPr>
              <a:t> </a:t>
            </a:r>
            <a:r>
              <a:rPr lang="ru-RU" dirty="0" err="1">
                <a:solidFill>
                  <a:srgbClr val="224A98"/>
                </a:solidFill>
                <a:latin typeface="Arial" panose="020B0604020202020204" pitchFamily="34" charset="0"/>
                <a:cs typeface="Arial" panose="020B0604020202020204" pitchFamily="34" charset="0"/>
              </a:rPr>
              <a:t>конкретних</a:t>
            </a:r>
            <a:r>
              <a:rPr lang="ru-RU" dirty="0">
                <a:solidFill>
                  <a:srgbClr val="224A98"/>
                </a:solidFill>
                <a:latin typeface="Arial" panose="020B0604020202020204" pitchFamily="34" charset="0"/>
                <a:cs typeface="Arial" panose="020B0604020202020204" pitchFamily="34" charset="0"/>
              </a:rPr>
              <a:t> </a:t>
            </a:r>
            <a:r>
              <a:rPr lang="ru-RU" dirty="0" err="1">
                <a:solidFill>
                  <a:srgbClr val="224A98"/>
                </a:solidFill>
                <a:latin typeface="Arial" panose="020B0604020202020204" pitchFamily="34" charset="0"/>
                <a:cs typeface="Arial" panose="020B0604020202020204" pitchFamily="34" charset="0"/>
              </a:rPr>
              <a:t>завдань</a:t>
            </a:r>
            <a:r>
              <a:rPr lang="ru-RU" dirty="0">
                <a:solidFill>
                  <a:srgbClr val="224A98"/>
                </a:solidFill>
                <a:latin typeface="Arial" panose="020B0604020202020204" pitchFamily="34" charset="0"/>
                <a:cs typeface="Arial" panose="020B0604020202020204" pitchFamily="34" charset="0"/>
              </a:rPr>
              <a:t> і де </a:t>
            </a:r>
            <a:r>
              <a:rPr lang="ru-RU" dirty="0" err="1">
                <a:solidFill>
                  <a:srgbClr val="224A98"/>
                </a:solidFill>
                <a:latin typeface="Arial" panose="020B0604020202020204" pitchFamily="34" charset="0"/>
                <a:cs typeface="Arial" panose="020B0604020202020204" pitchFamily="34" charset="0"/>
              </a:rPr>
              <a:t>обидві</a:t>
            </a:r>
            <a:r>
              <a:rPr lang="ru-RU" dirty="0">
                <a:solidFill>
                  <a:srgbClr val="224A98"/>
                </a:solidFill>
                <a:latin typeface="Arial" panose="020B0604020202020204" pitchFamily="34" charset="0"/>
                <a:cs typeface="Arial" panose="020B0604020202020204" pitchFamily="34" charset="0"/>
              </a:rPr>
              <a:t> </a:t>
            </a:r>
            <a:r>
              <a:rPr lang="ru-RU" dirty="0" err="1">
                <a:solidFill>
                  <a:srgbClr val="224A98"/>
                </a:solidFill>
                <a:latin typeface="Arial" panose="020B0604020202020204" pitchFamily="34" charset="0"/>
                <a:cs typeface="Arial" panose="020B0604020202020204" pitchFamily="34" charset="0"/>
              </a:rPr>
              <a:t>сторони</a:t>
            </a:r>
            <a:r>
              <a:rPr lang="ru-RU" dirty="0">
                <a:solidFill>
                  <a:srgbClr val="224A98"/>
                </a:solidFill>
                <a:latin typeface="Arial" panose="020B0604020202020204" pitchFamily="34" charset="0"/>
                <a:cs typeface="Arial" panose="020B0604020202020204" pitchFamily="34" charset="0"/>
              </a:rPr>
              <a:t> </a:t>
            </a:r>
            <a:r>
              <a:rPr lang="ru-RU" dirty="0" err="1">
                <a:solidFill>
                  <a:srgbClr val="224A98"/>
                </a:solidFill>
                <a:latin typeface="Arial" panose="020B0604020202020204" pitchFamily="34" charset="0"/>
                <a:cs typeface="Arial" panose="020B0604020202020204" pitchFamily="34" charset="0"/>
              </a:rPr>
              <a:t>мають</a:t>
            </a:r>
            <a:r>
              <a:rPr lang="ru-RU" dirty="0">
                <a:solidFill>
                  <a:srgbClr val="224A98"/>
                </a:solidFill>
                <a:latin typeface="Arial" panose="020B0604020202020204" pitchFamily="34" charset="0"/>
                <a:cs typeface="Arial" panose="020B0604020202020204" pitchFamily="34" charset="0"/>
              </a:rPr>
              <a:t> </a:t>
            </a:r>
            <a:r>
              <a:rPr lang="ru-RU" dirty="0" err="1">
                <a:solidFill>
                  <a:srgbClr val="224A98"/>
                </a:solidFill>
                <a:latin typeface="Arial" panose="020B0604020202020204" pitchFamily="34" charset="0"/>
                <a:cs typeface="Arial" panose="020B0604020202020204" pitchFamily="34" charset="0"/>
              </a:rPr>
              <a:t>отримувати</a:t>
            </a:r>
            <a:r>
              <a:rPr lang="ru-RU" dirty="0">
                <a:solidFill>
                  <a:srgbClr val="224A98"/>
                </a:solidFill>
                <a:latin typeface="Arial" panose="020B0604020202020204" pitchFamily="34" charset="0"/>
                <a:cs typeface="Arial" panose="020B0604020202020204" pitchFamily="34" charset="0"/>
              </a:rPr>
              <a:t> свою </a:t>
            </a:r>
            <a:r>
              <a:rPr lang="ru-RU" dirty="0" err="1">
                <a:solidFill>
                  <a:srgbClr val="224A98"/>
                </a:solidFill>
                <a:latin typeface="Arial" panose="020B0604020202020204" pitchFamily="34" charset="0"/>
                <a:cs typeface="Arial" panose="020B0604020202020204" pitchFamily="34" charset="0"/>
              </a:rPr>
              <a:t>практичну</a:t>
            </a:r>
            <a:r>
              <a:rPr lang="ru-RU" dirty="0">
                <a:solidFill>
                  <a:srgbClr val="224A98"/>
                </a:solidFill>
                <a:latin typeface="Arial" panose="020B0604020202020204" pitchFamily="34" charset="0"/>
                <a:cs typeface="Arial" panose="020B0604020202020204" pitchFamily="34" charset="0"/>
              </a:rPr>
              <a:t> </a:t>
            </a:r>
            <a:r>
              <a:rPr lang="ru-RU" dirty="0" err="1">
                <a:solidFill>
                  <a:srgbClr val="224A98"/>
                </a:solidFill>
                <a:latin typeface="Arial" panose="020B0604020202020204" pitchFamily="34" charset="0"/>
                <a:cs typeface="Arial" panose="020B0604020202020204" pitchFamily="34" charset="0"/>
              </a:rPr>
              <a:t>цінність</a:t>
            </a:r>
            <a:r>
              <a:rPr lang="ru-RU" dirty="0">
                <a:solidFill>
                  <a:srgbClr val="224A98"/>
                </a:solidFill>
                <a:latin typeface="Arial" panose="020B0604020202020204" pitchFamily="34" charset="0"/>
                <a:cs typeface="Arial" panose="020B0604020202020204" pitchFamily="34" charset="0"/>
              </a:rPr>
              <a:t> та </a:t>
            </a:r>
            <a:r>
              <a:rPr lang="ru-RU" dirty="0" err="1">
                <a:solidFill>
                  <a:srgbClr val="224A98"/>
                </a:solidFill>
                <a:latin typeface="Arial" panose="020B0604020202020204" pitchFamily="34" charset="0"/>
                <a:cs typeface="Arial" panose="020B0604020202020204" pitchFamily="34" charset="0"/>
              </a:rPr>
              <a:t>конкретні</a:t>
            </a:r>
            <a:r>
              <a:rPr lang="ru-RU" dirty="0">
                <a:solidFill>
                  <a:srgbClr val="224A98"/>
                </a:solidFill>
                <a:latin typeface="Arial" panose="020B0604020202020204" pitchFamily="34" charset="0"/>
                <a:cs typeface="Arial" panose="020B0604020202020204" pitchFamily="34" charset="0"/>
              </a:rPr>
              <a:t> </a:t>
            </a:r>
            <a:r>
              <a:rPr lang="ru-RU" dirty="0" err="1">
                <a:solidFill>
                  <a:srgbClr val="224A98"/>
                </a:solidFill>
                <a:latin typeface="Arial" panose="020B0604020202020204" pitchFamily="34" charset="0"/>
                <a:cs typeface="Arial" panose="020B0604020202020204" pitchFamily="34" charset="0"/>
              </a:rPr>
              <a:t>переваги</a:t>
            </a:r>
            <a:r>
              <a:rPr lang="ru-RU" dirty="0">
                <a:solidFill>
                  <a:srgbClr val="224A98"/>
                </a:solidFill>
                <a:latin typeface="Arial" panose="020B0604020202020204" pitchFamily="34" charset="0"/>
                <a:cs typeface="Arial" panose="020B0604020202020204" pitchFamily="34" charset="0"/>
              </a:rPr>
              <a:t> </a:t>
            </a:r>
            <a:r>
              <a:rPr lang="ru-RU" dirty="0" err="1">
                <a:solidFill>
                  <a:srgbClr val="224A98"/>
                </a:solidFill>
                <a:latin typeface="Arial" panose="020B0604020202020204" pitchFamily="34" charset="0"/>
                <a:cs typeface="Arial" panose="020B0604020202020204" pitchFamily="34" charset="0"/>
              </a:rPr>
              <a:t>від</a:t>
            </a:r>
            <a:r>
              <a:rPr lang="ru-RU" dirty="0">
                <a:solidFill>
                  <a:srgbClr val="224A98"/>
                </a:solidFill>
                <a:latin typeface="Arial" panose="020B0604020202020204" pitchFamily="34" charset="0"/>
                <a:cs typeface="Arial" panose="020B0604020202020204" pitchFamily="34" charset="0"/>
              </a:rPr>
              <a:t> такого партнерства. </a:t>
            </a:r>
            <a:endParaRPr lang="uk-UA" dirty="0">
              <a:solidFill>
                <a:srgbClr val="224A98"/>
              </a:solidFill>
              <a:latin typeface="Arial" panose="020B0604020202020204" pitchFamily="34" charset="0"/>
              <a:cs typeface="Arial" panose="020B0604020202020204" pitchFamily="34" charset="0"/>
            </a:endParaRPr>
          </a:p>
        </p:txBody>
      </p:sp>
      <p:sp>
        <p:nvSpPr>
          <p:cNvPr id="12" name="Прямоугольник 11"/>
          <p:cNvSpPr/>
          <p:nvPr/>
        </p:nvSpPr>
        <p:spPr>
          <a:xfrm>
            <a:off x="279274" y="782736"/>
            <a:ext cx="6096000" cy="369332"/>
          </a:xfrm>
          <a:prstGeom prst="rect">
            <a:avLst/>
          </a:prstGeom>
        </p:spPr>
        <p:txBody>
          <a:bodyPr>
            <a:spAutoFit/>
          </a:bodyPr>
          <a:lstStyle/>
          <a:p>
            <a:pPr algn="ctr"/>
            <a:r>
              <a:rPr lang="ru-RU" b="1" dirty="0" smtClean="0">
                <a:solidFill>
                  <a:srgbClr val="224A98"/>
                </a:solidFill>
                <a:latin typeface="Times New Roman" panose="02020603050405020304" pitchFamily="18" charset="0"/>
              </a:rPr>
              <a:t>ПРИКЛАДИ</a:t>
            </a:r>
            <a:endParaRPr lang="uk-UA" dirty="0">
              <a:solidFill>
                <a:srgbClr val="224A98"/>
              </a:solidFill>
            </a:endParaRPr>
          </a:p>
        </p:txBody>
      </p:sp>
    </p:spTree>
    <p:extLst>
      <p:ext uri="{BB962C8B-B14F-4D97-AF65-F5344CB8AC3E}">
        <p14:creationId xmlns:p14="http://schemas.microsoft.com/office/powerpoint/2010/main" val="1523125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9" name="Прямая соединительная линия 8"/>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0"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59937" y="1618964"/>
            <a:ext cx="10750172" cy="3139321"/>
          </a:xfrm>
          <a:prstGeom prst="rect">
            <a:avLst/>
          </a:prstGeom>
        </p:spPr>
        <p:txBody>
          <a:bodyPr wrap="square">
            <a:spAutoFit/>
          </a:bodyPr>
          <a:lstStyle/>
          <a:p>
            <a:pPr algn="ctr">
              <a:lnSpc>
                <a:spcPct val="150000"/>
              </a:lnSpc>
            </a:pPr>
            <a:r>
              <a:rPr lang="uk-UA" sz="2200" b="1" dirty="0">
                <a:solidFill>
                  <a:srgbClr val="224A98"/>
                </a:solidFill>
              </a:rPr>
              <a:t>Виклики та проблеми у взаємодії</a:t>
            </a:r>
            <a:r>
              <a:rPr lang="uk-UA" sz="2200" b="1" dirty="0" smtClean="0">
                <a:solidFill>
                  <a:srgbClr val="224A98"/>
                </a:solidFill>
              </a:rPr>
              <a:t>:</a:t>
            </a:r>
          </a:p>
          <a:p>
            <a:pPr algn="ctr">
              <a:lnSpc>
                <a:spcPct val="150000"/>
              </a:lnSpc>
            </a:pPr>
            <a:endParaRPr lang="uk-UA" sz="2200" b="1" dirty="0">
              <a:solidFill>
                <a:srgbClr val="224A98"/>
              </a:solidFill>
            </a:endParaRPr>
          </a:p>
          <a:p>
            <a:pPr marL="342900" indent="-342900">
              <a:lnSpc>
                <a:spcPct val="150000"/>
              </a:lnSpc>
              <a:buFont typeface="Wingdings" panose="05000000000000000000" pitchFamily="2" charset="2"/>
              <a:buChar char="Ø"/>
            </a:pPr>
            <a:r>
              <a:rPr lang="uk-UA" sz="2200" dirty="0" smtClean="0">
                <a:solidFill>
                  <a:srgbClr val="224A98"/>
                </a:solidFill>
              </a:rPr>
              <a:t>відсутність </a:t>
            </a:r>
            <a:r>
              <a:rPr lang="uk-UA" sz="2200" dirty="0">
                <a:solidFill>
                  <a:srgbClr val="224A98"/>
                </a:solidFill>
              </a:rPr>
              <a:t>єдиного центру координації.</a:t>
            </a:r>
          </a:p>
          <a:p>
            <a:pPr marL="342900" indent="-342900">
              <a:lnSpc>
                <a:spcPct val="150000"/>
              </a:lnSpc>
              <a:buFont typeface="Wingdings" panose="05000000000000000000" pitchFamily="2" charset="2"/>
              <a:buChar char="Ø"/>
            </a:pPr>
            <a:r>
              <a:rPr lang="uk-UA" sz="2200" dirty="0" smtClean="0">
                <a:solidFill>
                  <a:srgbClr val="224A98"/>
                </a:solidFill>
              </a:rPr>
              <a:t>перекриття </a:t>
            </a:r>
            <a:r>
              <a:rPr lang="uk-UA" sz="2200" dirty="0">
                <a:solidFill>
                  <a:srgbClr val="224A98"/>
                </a:solidFill>
              </a:rPr>
              <a:t>повноважень між суб’єктами.</a:t>
            </a:r>
          </a:p>
          <a:p>
            <a:pPr marL="342900" indent="-342900">
              <a:lnSpc>
                <a:spcPct val="150000"/>
              </a:lnSpc>
              <a:buFont typeface="Wingdings" panose="05000000000000000000" pitchFamily="2" charset="2"/>
              <a:buChar char="Ø"/>
            </a:pPr>
            <a:r>
              <a:rPr lang="uk-UA" sz="2200" dirty="0" smtClean="0">
                <a:solidFill>
                  <a:srgbClr val="224A98"/>
                </a:solidFill>
              </a:rPr>
              <a:t>недостатній </a:t>
            </a:r>
            <a:r>
              <a:rPr lang="uk-UA" sz="2200" dirty="0">
                <a:solidFill>
                  <a:srgbClr val="224A98"/>
                </a:solidFill>
              </a:rPr>
              <a:t>рівень </a:t>
            </a:r>
            <a:r>
              <a:rPr lang="uk-UA" sz="2200" dirty="0" err="1">
                <a:solidFill>
                  <a:srgbClr val="224A98"/>
                </a:solidFill>
              </a:rPr>
              <a:t>цифровізації</a:t>
            </a:r>
            <a:r>
              <a:rPr lang="uk-UA" sz="2200" dirty="0">
                <a:solidFill>
                  <a:srgbClr val="224A98"/>
                </a:solidFill>
              </a:rPr>
              <a:t> та обміну даними.</a:t>
            </a:r>
          </a:p>
          <a:p>
            <a:pPr marL="342900" indent="-342900">
              <a:lnSpc>
                <a:spcPct val="150000"/>
              </a:lnSpc>
              <a:buFont typeface="Wingdings" panose="05000000000000000000" pitchFamily="2" charset="2"/>
              <a:buChar char="Ø"/>
            </a:pPr>
            <a:r>
              <a:rPr lang="uk-UA" sz="2200" dirty="0" smtClean="0">
                <a:solidFill>
                  <a:srgbClr val="224A98"/>
                </a:solidFill>
              </a:rPr>
              <a:t>відсутність </a:t>
            </a:r>
            <a:r>
              <a:rPr lang="uk-UA" sz="2200" dirty="0">
                <a:solidFill>
                  <a:srgbClr val="224A98"/>
                </a:solidFill>
              </a:rPr>
              <a:t>довіри між державними органами та громадськістю.</a:t>
            </a:r>
          </a:p>
        </p:txBody>
      </p:sp>
    </p:spTree>
    <p:extLst>
      <p:ext uri="{BB962C8B-B14F-4D97-AF65-F5344CB8AC3E}">
        <p14:creationId xmlns:p14="http://schemas.microsoft.com/office/powerpoint/2010/main" val="11738266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7" name="Прямая соединительная линия 6"/>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8"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35709" y="981886"/>
            <a:ext cx="10695709" cy="5078313"/>
          </a:xfrm>
          <a:prstGeom prst="rect">
            <a:avLst/>
          </a:prstGeom>
        </p:spPr>
        <p:txBody>
          <a:bodyPr wrap="square">
            <a:spAutoFit/>
          </a:bodyPr>
          <a:lstStyle/>
          <a:p>
            <a:pPr algn="ctr"/>
            <a:r>
              <a:rPr lang="uk-UA" b="1" dirty="0">
                <a:solidFill>
                  <a:srgbClr val="224A98"/>
                </a:solidFill>
              </a:rPr>
              <a:t>Приклад комплексного використання </a:t>
            </a:r>
            <a:r>
              <a:rPr lang="uk-UA" b="1" dirty="0" smtClean="0">
                <a:solidFill>
                  <a:srgbClr val="224A98"/>
                </a:solidFill>
              </a:rPr>
              <a:t>механізмів</a:t>
            </a:r>
          </a:p>
          <a:p>
            <a:pPr algn="just"/>
            <a:endParaRPr lang="uk-UA" b="1" dirty="0">
              <a:solidFill>
                <a:srgbClr val="224A98"/>
              </a:solidFill>
            </a:endParaRPr>
          </a:p>
          <a:p>
            <a:pPr algn="ctr"/>
            <a:r>
              <a:rPr lang="uk-UA" b="1" dirty="0" smtClean="0">
                <a:solidFill>
                  <a:srgbClr val="224A98"/>
                </a:solidFill>
              </a:rPr>
              <a:t>захисту </a:t>
            </a:r>
            <a:r>
              <a:rPr lang="uk-UA" b="1" dirty="0">
                <a:solidFill>
                  <a:srgbClr val="224A98"/>
                </a:solidFill>
              </a:rPr>
              <a:t>критичної інфраструктури України під час </a:t>
            </a:r>
            <a:r>
              <a:rPr lang="uk-UA" b="1" dirty="0" smtClean="0">
                <a:solidFill>
                  <a:srgbClr val="224A98"/>
                </a:solidFill>
              </a:rPr>
              <a:t>кібератак</a:t>
            </a:r>
          </a:p>
          <a:p>
            <a:pPr algn="just"/>
            <a:endParaRPr lang="uk-UA" dirty="0">
              <a:solidFill>
                <a:srgbClr val="224A98"/>
              </a:solidFill>
            </a:endParaRPr>
          </a:p>
          <a:p>
            <a:pPr algn="just"/>
            <a:r>
              <a:rPr lang="uk-UA" b="1" dirty="0" smtClean="0">
                <a:solidFill>
                  <a:srgbClr val="224A98"/>
                </a:solidFill>
              </a:rPr>
              <a:t>Правові -</a:t>
            </a:r>
            <a:r>
              <a:rPr lang="uk-UA" dirty="0" smtClean="0">
                <a:solidFill>
                  <a:srgbClr val="224A98"/>
                </a:solidFill>
              </a:rPr>
              <a:t> </a:t>
            </a:r>
            <a:r>
              <a:rPr lang="uk-UA" dirty="0">
                <a:solidFill>
                  <a:srgbClr val="224A98"/>
                </a:solidFill>
              </a:rPr>
              <a:t>Постанова РНБО щодо </a:t>
            </a:r>
            <a:r>
              <a:rPr lang="uk-UA" dirty="0" err="1" smtClean="0">
                <a:solidFill>
                  <a:srgbClr val="224A98"/>
                </a:solidFill>
              </a:rPr>
              <a:t>кібербезпеки</a:t>
            </a:r>
            <a:r>
              <a:rPr lang="uk-UA" dirty="0">
                <a:solidFill>
                  <a:srgbClr val="224A98"/>
                </a:solidFill>
              </a:rPr>
              <a:t> </a:t>
            </a:r>
            <a:r>
              <a:rPr lang="uk-UA" dirty="0" smtClean="0">
                <a:solidFill>
                  <a:srgbClr val="224A98"/>
                </a:solidFill>
              </a:rPr>
              <a:t>«</a:t>
            </a:r>
            <a:r>
              <a:rPr lang="uk-UA" dirty="0">
                <a:solidFill>
                  <a:srgbClr val="224A98"/>
                </a:solidFill>
              </a:rPr>
              <a:t>Порядок взаємодії суб’єктів забезпечення </a:t>
            </a:r>
            <a:r>
              <a:rPr lang="uk-UA" dirty="0" err="1">
                <a:solidFill>
                  <a:srgbClr val="224A98"/>
                </a:solidFill>
              </a:rPr>
              <a:t>кібербезпеки</a:t>
            </a:r>
            <a:r>
              <a:rPr lang="uk-UA" dirty="0">
                <a:solidFill>
                  <a:srgbClr val="224A98"/>
                </a:solidFill>
              </a:rPr>
              <a:t> під час реагування на </a:t>
            </a:r>
            <a:r>
              <a:rPr lang="uk-UA" dirty="0" err="1" smtClean="0">
                <a:solidFill>
                  <a:srgbClr val="224A98"/>
                </a:solidFill>
              </a:rPr>
              <a:t>кіберінциденти</a:t>
            </a:r>
            <a:r>
              <a:rPr lang="uk-UA" dirty="0" smtClean="0">
                <a:solidFill>
                  <a:srgbClr val="224A98"/>
                </a:solidFill>
              </a:rPr>
              <a:t>/кібератаки»</a:t>
            </a:r>
            <a:endParaRPr lang="uk-UA" dirty="0">
              <a:solidFill>
                <a:srgbClr val="224A98"/>
              </a:solidFill>
            </a:endParaRPr>
          </a:p>
          <a:p>
            <a:pPr algn="just">
              <a:buFont typeface="Arial" panose="020B0604020202020204" pitchFamily="34" charset="0"/>
              <a:buChar char="•"/>
            </a:pPr>
            <a:endParaRPr lang="uk-UA" dirty="0">
              <a:solidFill>
                <a:srgbClr val="224A98"/>
              </a:solidFill>
            </a:endParaRPr>
          </a:p>
          <a:p>
            <a:pPr algn="just"/>
            <a:r>
              <a:rPr lang="uk-UA" b="1" dirty="0" smtClean="0">
                <a:solidFill>
                  <a:srgbClr val="224A98"/>
                </a:solidFill>
              </a:rPr>
              <a:t>Інституційні -</a:t>
            </a:r>
            <a:r>
              <a:rPr lang="uk-UA" dirty="0" smtClean="0">
                <a:solidFill>
                  <a:srgbClr val="224A98"/>
                </a:solidFill>
              </a:rPr>
              <a:t> співпраця Урядової команди </a:t>
            </a:r>
            <a:r>
              <a:rPr lang="uk-UA" dirty="0">
                <a:solidFill>
                  <a:srgbClr val="224A98"/>
                </a:solidFill>
              </a:rPr>
              <a:t>реагування на комп’ютерні надзвичайні події України </a:t>
            </a:r>
            <a:r>
              <a:rPr lang="en-GB" dirty="0" smtClean="0">
                <a:solidFill>
                  <a:srgbClr val="224A98"/>
                </a:solidFill>
              </a:rPr>
              <a:t>CERT-UA</a:t>
            </a:r>
            <a:r>
              <a:rPr lang="uk-UA" dirty="0" smtClean="0">
                <a:solidFill>
                  <a:srgbClr val="224A98"/>
                </a:solidFill>
              </a:rPr>
              <a:t>,</a:t>
            </a:r>
          </a:p>
          <a:p>
            <a:pPr algn="just"/>
            <a:r>
              <a:rPr lang="uk-UA" dirty="0" smtClean="0">
                <a:solidFill>
                  <a:srgbClr val="224A98"/>
                </a:solidFill>
              </a:rPr>
              <a:t>СБУ, Департаменту </a:t>
            </a:r>
            <a:r>
              <a:rPr lang="uk-UA" dirty="0" err="1">
                <a:solidFill>
                  <a:srgbClr val="224A98"/>
                </a:solidFill>
              </a:rPr>
              <a:t>кіберполіції</a:t>
            </a:r>
            <a:r>
              <a:rPr lang="uk-UA" dirty="0">
                <a:solidFill>
                  <a:srgbClr val="224A98"/>
                </a:solidFill>
              </a:rPr>
              <a:t> Національної поліції </a:t>
            </a:r>
            <a:r>
              <a:rPr lang="uk-UA" dirty="0" smtClean="0">
                <a:solidFill>
                  <a:srgbClr val="224A98"/>
                </a:solidFill>
              </a:rPr>
              <a:t>України, </a:t>
            </a:r>
            <a:r>
              <a:rPr lang="ru-RU" dirty="0" err="1">
                <a:solidFill>
                  <a:srgbClr val="224A98"/>
                </a:solidFill>
              </a:rPr>
              <a:t>відомчий</a:t>
            </a:r>
            <a:r>
              <a:rPr lang="ru-RU" dirty="0">
                <a:solidFill>
                  <a:srgbClr val="224A98"/>
                </a:solidFill>
              </a:rPr>
              <a:t> </a:t>
            </a:r>
            <a:r>
              <a:rPr lang="ru-RU" dirty="0" err="1">
                <a:solidFill>
                  <a:srgbClr val="224A98"/>
                </a:solidFill>
              </a:rPr>
              <a:t>або</a:t>
            </a:r>
            <a:r>
              <a:rPr lang="ru-RU" dirty="0">
                <a:solidFill>
                  <a:srgbClr val="224A98"/>
                </a:solidFill>
              </a:rPr>
              <a:t> </a:t>
            </a:r>
            <a:r>
              <a:rPr lang="ru-RU" dirty="0" err="1">
                <a:solidFill>
                  <a:srgbClr val="224A98"/>
                </a:solidFill>
              </a:rPr>
              <a:t>галузевий</a:t>
            </a:r>
            <a:r>
              <a:rPr lang="ru-RU" dirty="0">
                <a:solidFill>
                  <a:srgbClr val="224A98"/>
                </a:solidFill>
              </a:rPr>
              <a:t> (</a:t>
            </a:r>
            <a:r>
              <a:rPr lang="ru-RU" dirty="0" err="1">
                <a:solidFill>
                  <a:srgbClr val="224A98"/>
                </a:solidFill>
              </a:rPr>
              <a:t>секторальний</a:t>
            </a:r>
            <a:r>
              <a:rPr lang="ru-RU" dirty="0">
                <a:solidFill>
                  <a:srgbClr val="224A98"/>
                </a:solidFill>
              </a:rPr>
              <a:t>) центр </a:t>
            </a:r>
            <a:r>
              <a:rPr lang="ru-RU" dirty="0" err="1">
                <a:solidFill>
                  <a:srgbClr val="224A98"/>
                </a:solidFill>
              </a:rPr>
              <a:t>кібербезпеки</a:t>
            </a:r>
            <a:r>
              <a:rPr lang="ru-RU" dirty="0">
                <a:solidFill>
                  <a:srgbClr val="224A98"/>
                </a:solidFill>
              </a:rPr>
              <a:t> (</a:t>
            </a:r>
            <a:r>
              <a:rPr lang="ru-RU" dirty="0" err="1">
                <a:solidFill>
                  <a:srgbClr val="224A98"/>
                </a:solidFill>
              </a:rPr>
              <a:t>кіберзахисту</a:t>
            </a:r>
            <a:r>
              <a:rPr lang="ru-RU" dirty="0">
                <a:solidFill>
                  <a:srgbClr val="224A98"/>
                </a:solidFill>
              </a:rPr>
              <a:t>) </a:t>
            </a:r>
            <a:endParaRPr lang="uk-UA" dirty="0" smtClean="0">
              <a:solidFill>
                <a:srgbClr val="224A98"/>
              </a:solidFill>
            </a:endParaRPr>
          </a:p>
          <a:p>
            <a:pPr algn="just">
              <a:buFont typeface="Arial" panose="020B0604020202020204" pitchFamily="34" charset="0"/>
              <a:buChar char="•"/>
            </a:pPr>
            <a:endParaRPr lang="uk-UA" dirty="0">
              <a:solidFill>
                <a:srgbClr val="224A98"/>
              </a:solidFill>
            </a:endParaRPr>
          </a:p>
          <a:p>
            <a:pPr algn="just"/>
            <a:r>
              <a:rPr lang="uk-UA" b="1" dirty="0" smtClean="0">
                <a:solidFill>
                  <a:srgbClr val="224A98"/>
                </a:solidFill>
              </a:rPr>
              <a:t>організаційно-адміністративні -</a:t>
            </a:r>
            <a:r>
              <a:rPr lang="uk-UA" dirty="0" smtClean="0">
                <a:solidFill>
                  <a:srgbClr val="224A98"/>
                </a:solidFill>
              </a:rPr>
              <a:t> спільні </a:t>
            </a:r>
            <a:r>
              <a:rPr lang="uk-UA" dirty="0">
                <a:solidFill>
                  <a:srgbClr val="224A98"/>
                </a:solidFill>
              </a:rPr>
              <a:t>навчання з НАТО</a:t>
            </a:r>
            <a:r>
              <a:rPr lang="uk-UA" dirty="0" smtClean="0">
                <a:solidFill>
                  <a:srgbClr val="224A98"/>
                </a:solidFill>
              </a:rPr>
              <a:t>.</a:t>
            </a:r>
          </a:p>
          <a:p>
            <a:pPr algn="just">
              <a:buFont typeface="Arial" panose="020B0604020202020204" pitchFamily="34" charset="0"/>
              <a:buChar char="•"/>
            </a:pPr>
            <a:endParaRPr lang="uk-UA" dirty="0">
              <a:solidFill>
                <a:srgbClr val="224A98"/>
              </a:solidFill>
            </a:endParaRPr>
          </a:p>
          <a:p>
            <a:pPr algn="just"/>
            <a:r>
              <a:rPr lang="uk-UA" b="1" dirty="0" smtClean="0">
                <a:solidFill>
                  <a:srgbClr val="224A98"/>
                </a:solidFill>
              </a:rPr>
              <a:t>Фінансові -</a:t>
            </a:r>
            <a:r>
              <a:rPr lang="uk-UA" dirty="0" smtClean="0">
                <a:solidFill>
                  <a:srgbClr val="224A98"/>
                </a:solidFill>
              </a:rPr>
              <a:t> державне </a:t>
            </a:r>
            <a:r>
              <a:rPr lang="uk-UA" dirty="0">
                <a:solidFill>
                  <a:srgbClr val="224A98"/>
                </a:solidFill>
              </a:rPr>
              <a:t>фінансування </a:t>
            </a:r>
            <a:r>
              <a:rPr lang="uk-UA" dirty="0" err="1">
                <a:solidFill>
                  <a:srgbClr val="224A98"/>
                </a:solidFill>
              </a:rPr>
              <a:t>кіберполігонів</a:t>
            </a:r>
            <a:r>
              <a:rPr lang="uk-UA" dirty="0" smtClean="0">
                <a:solidFill>
                  <a:srgbClr val="224A98"/>
                </a:solidFill>
              </a:rPr>
              <a:t>.</a:t>
            </a:r>
          </a:p>
          <a:p>
            <a:pPr algn="just">
              <a:buFont typeface="Arial" panose="020B0604020202020204" pitchFamily="34" charset="0"/>
              <a:buChar char="•"/>
            </a:pPr>
            <a:endParaRPr lang="uk-UA" dirty="0">
              <a:solidFill>
                <a:srgbClr val="224A98"/>
              </a:solidFill>
            </a:endParaRPr>
          </a:p>
          <a:p>
            <a:pPr algn="just"/>
            <a:r>
              <a:rPr lang="uk-UA" b="1" dirty="0" smtClean="0">
                <a:solidFill>
                  <a:srgbClr val="224A98"/>
                </a:solidFill>
              </a:rPr>
              <a:t>Інформаційні -</a:t>
            </a:r>
            <a:r>
              <a:rPr lang="uk-UA" dirty="0" smtClean="0">
                <a:solidFill>
                  <a:srgbClr val="224A98"/>
                </a:solidFill>
              </a:rPr>
              <a:t> система </a:t>
            </a:r>
            <a:r>
              <a:rPr lang="uk-UA" dirty="0">
                <a:solidFill>
                  <a:srgbClr val="224A98"/>
                </a:solidFill>
              </a:rPr>
              <a:t>моніторингу атак</a:t>
            </a:r>
            <a:r>
              <a:rPr lang="uk-UA" dirty="0" smtClean="0">
                <a:solidFill>
                  <a:srgbClr val="224A98"/>
                </a:solidFill>
              </a:rPr>
              <a:t>.</a:t>
            </a:r>
          </a:p>
          <a:p>
            <a:pPr algn="just">
              <a:buFont typeface="Arial" panose="020B0604020202020204" pitchFamily="34" charset="0"/>
              <a:buChar char="•"/>
            </a:pPr>
            <a:endParaRPr lang="uk-UA" dirty="0">
              <a:solidFill>
                <a:srgbClr val="224A98"/>
              </a:solidFill>
            </a:endParaRPr>
          </a:p>
          <a:p>
            <a:pPr algn="just"/>
            <a:r>
              <a:rPr lang="uk-UA" b="1" dirty="0" smtClean="0">
                <a:solidFill>
                  <a:srgbClr val="224A98"/>
                </a:solidFill>
              </a:rPr>
              <a:t>Соціально-комунікаційні -</a:t>
            </a:r>
            <a:r>
              <a:rPr lang="uk-UA" dirty="0" smtClean="0">
                <a:solidFill>
                  <a:srgbClr val="224A98"/>
                </a:solidFill>
              </a:rPr>
              <a:t> </a:t>
            </a:r>
            <a:r>
              <a:rPr lang="uk-UA" dirty="0">
                <a:solidFill>
                  <a:srgbClr val="224A98"/>
                </a:solidFill>
              </a:rPr>
              <a:t>Інформування населення про </a:t>
            </a:r>
            <a:r>
              <a:rPr lang="uk-UA" dirty="0" err="1">
                <a:solidFill>
                  <a:srgbClr val="224A98"/>
                </a:solidFill>
              </a:rPr>
              <a:t>кіберзагрози</a:t>
            </a:r>
            <a:r>
              <a:rPr lang="uk-UA" dirty="0">
                <a:solidFill>
                  <a:srgbClr val="224A98"/>
                </a:solidFill>
              </a:rPr>
              <a:t>.</a:t>
            </a:r>
          </a:p>
        </p:txBody>
      </p:sp>
      <p:pic>
        <p:nvPicPr>
          <p:cNvPr id="5" name="Рисунок 4"/>
          <p:cNvPicPr>
            <a:picLocks noChangeAspect="1"/>
          </p:cNvPicPr>
          <p:nvPr/>
        </p:nvPicPr>
        <p:blipFill>
          <a:blip r:embed="rId5"/>
          <a:stretch>
            <a:fillRect/>
          </a:stretch>
        </p:blipFill>
        <p:spPr>
          <a:xfrm>
            <a:off x="7401550" y="3653114"/>
            <a:ext cx="3698122" cy="1328801"/>
          </a:xfrm>
          <a:prstGeom prst="rect">
            <a:avLst/>
          </a:prstGeom>
        </p:spPr>
      </p:pic>
      <p:sp>
        <p:nvSpPr>
          <p:cNvPr id="10" name="AutoShape 2" descr="Кібератаки: що важливо знати і як захиститися | Kyivstar Business Hu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2" name="Рисунок 11"/>
          <p:cNvPicPr>
            <a:picLocks noChangeAspect="1"/>
          </p:cNvPicPr>
          <p:nvPr/>
        </p:nvPicPr>
        <p:blipFill>
          <a:blip r:embed="rId6"/>
          <a:stretch>
            <a:fillRect/>
          </a:stretch>
        </p:blipFill>
        <p:spPr>
          <a:xfrm>
            <a:off x="8192654" y="5077704"/>
            <a:ext cx="2634961" cy="1620392"/>
          </a:xfrm>
          <a:prstGeom prst="rect">
            <a:avLst/>
          </a:prstGeom>
        </p:spPr>
      </p:pic>
    </p:spTree>
    <p:extLst>
      <p:ext uri="{BB962C8B-B14F-4D97-AF65-F5344CB8AC3E}">
        <p14:creationId xmlns:p14="http://schemas.microsoft.com/office/powerpoint/2010/main" val="3150856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7" name="Прямая соединительная линия 6"/>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4"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84053" y="2101128"/>
            <a:ext cx="10777881" cy="369332"/>
          </a:xfrm>
          <a:prstGeom prst="rect">
            <a:avLst/>
          </a:prstGeom>
        </p:spPr>
        <p:txBody>
          <a:bodyPr wrap="square">
            <a:spAutoFit/>
          </a:bodyPr>
          <a:lstStyle/>
          <a:p>
            <a:r>
              <a:rPr lang="ru-RU" b="1" dirty="0">
                <a:solidFill>
                  <a:srgbClr val="224A98"/>
                </a:solidFill>
                <a:latin typeface="Arial" panose="020B0604020202020204" pitchFamily="34" charset="0"/>
                <a:cs typeface="Arial" panose="020B0604020202020204" pitchFamily="34" charset="0"/>
              </a:rPr>
              <a:t>1. </a:t>
            </a:r>
            <a:r>
              <a:rPr lang="ru-RU" b="1" dirty="0" err="1" smtClean="0">
                <a:solidFill>
                  <a:srgbClr val="224A98"/>
                </a:solidFill>
                <a:latin typeface="Arial" panose="020B0604020202020204" pitchFamily="34" charset="0"/>
                <a:cs typeface="Arial" panose="020B0604020202020204" pitchFamily="34" charset="0"/>
              </a:rPr>
              <a:t>Сутність</a:t>
            </a:r>
            <a:r>
              <a:rPr lang="ru-RU" b="1" dirty="0" smtClean="0">
                <a:solidFill>
                  <a:srgbClr val="224A98"/>
                </a:solidFill>
                <a:latin typeface="Arial" panose="020B0604020202020204" pitchFamily="34" charset="0"/>
                <a:cs typeface="Arial" panose="020B0604020202020204" pitchFamily="34" charset="0"/>
              </a:rPr>
              <a:t> </a:t>
            </a:r>
            <a:r>
              <a:rPr lang="ru-RU" b="1" dirty="0">
                <a:solidFill>
                  <a:srgbClr val="224A98"/>
                </a:solidFill>
                <a:latin typeface="Arial" panose="020B0604020202020204" pitchFamily="34" charset="0"/>
                <a:cs typeface="Arial" panose="020B0604020202020204" pitchFamily="34" charset="0"/>
              </a:rPr>
              <a:t>державного </a:t>
            </a:r>
            <a:r>
              <a:rPr lang="ru-RU" b="1" dirty="0" err="1">
                <a:solidFill>
                  <a:srgbClr val="224A98"/>
                </a:solidFill>
                <a:latin typeface="Arial" panose="020B0604020202020204" pitchFamily="34" charset="0"/>
                <a:cs typeface="Arial" panose="020B0604020202020204" pitchFamily="34" charset="0"/>
              </a:rPr>
              <a:t>управління</a:t>
            </a:r>
            <a:r>
              <a:rPr lang="ru-RU" b="1" dirty="0">
                <a:solidFill>
                  <a:srgbClr val="224A98"/>
                </a:solidFill>
                <a:latin typeface="Arial" panose="020B0604020202020204" pitchFamily="34" charset="0"/>
                <a:cs typeface="Arial" panose="020B0604020202020204" pitchFamily="34" charset="0"/>
              </a:rPr>
              <a:t> у </a:t>
            </a:r>
            <a:r>
              <a:rPr lang="ru-RU" b="1" dirty="0" err="1">
                <a:solidFill>
                  <a:srgbClr val="224A98"/>
                </a:solidFill>
                <a:latin typeface="Arial" panose="020B0604020202020204" pitchFamily="34" charset="0"/>
                <a:cs typeface="Arial" panose="020B0604020202020204" pitchFamily="34" charset="0"/>
              </a:rPr>
              <a:t>сфері</a:t>
            </a:r>
            <a:r>
              <a:rPr lang="ru-RU" b="1" dirty="0">
                <a:solidFill>
                  <a:srgbClr val="224A98"/>
                </a:solidFill>
                <a:latin typeface="Arial" panose="020B0604020202020204" pitchFamily="34" charset="0"/>
                <a:cs typeface="Arial" panose="020B0604020202020204" pitchFamily="34" charset="0"/>
              </a:rPr>
              <a:t> </a:t>
            </a:r>
            <a:r>
              <a:rPr lang="ru-RU" b="1" dirty="0" err="1">
                <a:solidFill>
                  <a:srgbClr val="224A98"/>
                </a:solidFill>
                <a:latin typeface="Arial" panose="020B0604020202020204" pitchFamily="34" charset="0"/>
                <a:cs typeface="Arial" panose="020B0604020202020204" pitchFamily="34" charset="0"/>
              </a:rPr>
              <a:t>безпеки</a:t>
            </a:r>
            <a:endParaRPr lang="uk-UA" b="1" dirty="0">
              <a:solidFill>
                <a:srgbClr val="224A98"/>
              </a:solidFill>
              <a:latin typeface="Arial" panose="020B0604020202020204" pitchFamily="34" charset="0"/>
              <a:cs typeface="Arial" panose="020B0604020202020204" pitchFamily="34" charset="0"/>
            </a:endParaRPr>
          </a:p>
        </p:txBody>
      </p:sp>
      <p:sp>
        <p:nvSpPr>
          <p:cNvPr id="4" name="Прямоугольник 3"/>
          <p:cNvSpPr/>
          <p:nvPr/>
        </p:nvSpPr>
        <p:spPr>
          <a:xfrm>
            <a:off x="1184055" y="2791808"/>
            <a:ext cx="6128986" cy="369332"/>
          </a:xfrm>
          <a:prstGeom prst="rect">
            <a:avLst/>
          </a:prstGeom>
        </p:spPr>
        <p:txBody>
          <a:bodyPr wrap="none">
            <a:spAutoFit/>
          </a:bodyPr>
          <a:lstStyle/>
          <a:p>
            <a:r>
              <a:rPr lang="ru-RU" b="1" dirty="0">
                <a:solidFill>
                  <a:srgbClr val="224A98"/>
                </a:solidFill>
                <a:latin typeface="Arial" panose="020B0604020202020204" pitchFamily="34" charset="0"/>
                <a:cs typeface="Arial" panose="020B0604020202020204" pitchFamily="34" charset="0"/>
              </a:rPr>
              <a:t>2. </a:t>
            </a:r>
            <a:r>
              <a:rPr lang="ru-RU" b="1" dirty="0" err="1">
                <a:solidFill>
                  <a:srgbClr val="224A98"/>
                </a:solidFill>
                <a:latin typeface="Arial" panose="020B0604020202020204" pitchFamily="34" charset="0"/>
                <a:cs typeface="Arial" panose="020B0604020202020204" pitchFamily="34" charset="0"/>
              </a:rPr>
              <a:t>Суб’єкти</a:t>
            </a:r>
            <a:r>
              <a:rPr lang="ru-RU" b="1" dirty="0">
                <a:solidFill>
                  <a:srgbClr val="224A98"/>
                </a:solidFill>
                <a:latin typeface="Arial" panose="020B0604020202020204" pitchFamily="34" charset="0"/>
                <a:cs typeface="Arial" panose="020B0604020202020204" pitchFamily="34" charset="0"/>
              </a:rPr>
              <a:t> державного </a:t>
            </a:r>
            <a:r>
              <a:rPr lang="ru-RU" b="1" dirty="0" err="1">
                <a:solidFill>
                  <a:srgbClr val="224A98"/>
                </a:solidFill>
                <a:latin typeface="Arial" panose="020B0604020202020204" pitchFamily="34" charset="0"/>
                <a:cs typeface="Arial" panose="020B0604020202020204" pitchFamily="34" charset="0"/>
              </a:rPr>
              <a:t>управління</a:t>
            </a:r>
            <a:r>
              <a:rPr lang="ru-RU" b="1" dirty="0">
                <a:solidFill>
                  <a:srgbClr val="224A98"/>
                </a:solidFill>
                <a:latin typeface="Arial" panose="020B0604020202020204" pitchFamily="34" charset="0"/>
                <a:cs typeface="Arial" panose="020B0604020202020204" pitchFamily="34" charset="0"/>
              </a:rPr>
              <a:t> у </a:t>
            </a:r>
            <a:r>
              <a:rPr lang="ru-RU" b="1" dirty="0" err="1">
                <a:solidFill>
                  <a:srgbClr val="224A98"/>
                </a:solidFill>
                <a:latin typeface="Arial" panose="020B0604020202020204" pitchFamily="34" charset="0"/>
                <a:cs typeface="Arial" panose="020B0604020202020204" pitchFamily="34" charset="0"/>
              </a:rPr>
              <a:t>сфері</a:t>
            </a:r>
            <a:r>
              <a:rPr lang="ru-RU" b="1" dirty="0">
                <a:solidFill>
                  <a:srgbClr val="224A98"/>
                </a:solidFill>
                <a:latin typeface="Arial" panose="020B0604020202020204" pitchFamily="34" charset="0"/>
                <a:cs typeface="Arial" panose="020B0604020202020204" pitchFamily="34" charset="0"/>
              </a:rPr>
              <a:t> </a:t>
            </a:r>
            <a:r>
              <a:rPr lang="ru-RU" b="1" dirty="0" err="1">
                <a:solidFill>
                  <a:srgbClr val="224A98"/>
                </a:solidFill>
                <a:latin typeface="Arial" panose="020B0604020202020204" pitchFamily="34" charset="0"/>
                <a:cs typeface="Arial" panose="020B0604020202020204" pitchFamily="34" charset="0"/>
              </a:rPr>
              <a:t>безпеки</a:t>
            </a:r>
            <a:endParaRPr lang="uk-UA" b="1" dirty="0">
              <a:solidFill>
                <a:srgbClr val="224A98"/>
              </a:solidFill>
              <a:latin typeface="Arial" panose="020B0604020202020204" pitchFamily="34" charset="0"/>
              <a:cs typeface="Arial" panose="020B0604020202020204" pitchFamily="34" charset="0"/>
            </a:endParaRPr>
          </a:p>
        </p:txBody>
      </p:sp>
      <p:sp>
        <p:nvSpPr>
          <p:cNvPr id="6" name="Прямоугольник 5"/>
          <p:cNvSpPr/>
          <p:nvPr/>
        </p:nvSpPr>
        <p:spPr>
          <a:xfrm>
            <a:off x="1184054" y="3530707"/>
            <a:ext cx="9474709" cy="369332"/>
          </a:xfrm>
          <a:prstGeom prst="rect">
            <a:avLst/>
          </a:prstGeom>
        </p:spPr>
        <p:txBody>
          <a:bodyPr wrap="square">
            <a:spAutoFit/>
          </a:bodyPr>
          <a:lstStyle/>
          <a:p>
            <a:r>
              <a:rPr lang="ru-RU" b="1" dirty="0">
                <a:solidFill>
                  <a:srgbClr val="224A98"/>
                </a:solidFill>
                <a:latin typeface="Arial" panose="020B0604020202020204" pitchFamily="34" charset="0"/>
                <a:cs typeface="Arial" panose="020B0604020202020204" pitchFamily="34" charset="0"/>
              </a:rPr>
              <a:t>3. </a:t>
            </a:r>
            <a:r>
              <a:rPr lang="ru-RU" b="1" dirty="0" err="1">
                <a:solidFill>
                  <a:srgbClr val="224A98"/>
                </a:solidFill>
                <a:latin typeface="Arial" panose="020B0604020202020204" pitchFamily="34" charset="0"/>
                <a:cs typeface="Arial" panose="020B0604020202020204" pitchFamily="34" charset="0"/>
              </a:rPr>
              <a:t>Механізми</a:t>
            </a:r>
            <a:r>
              <a:rPr lang="ru-RU" b="1" dirty="0">
                <a:solidFill>
                  <a:srgbClr val="224A98"/>
                </a:solidFill>
                <a:latin typeface="Arial" panose="020B0604020202020204" pitchFamily="34" charset="0"/>
                <a:cs typeface="Arial" panose="020B0604020202020204" pitchFamily="34" charset="0"/>
              </a:rPr>
              <a:t> </a:t>
            </a:r>
            <a:r>
              <a:rPr lang="ru-RU" b="1" dirty="0" err="1">
                <a:solidFill>
                  <a:srgbClr val="224A98"/>
                </a:solidFill>
                <a:latin typeface="Arial" panose="020B0604020202020204" pitchFamily="34" charset="0"/>
                <a:cs typeface="Arial" panose="020B0604020202020204" pitchFamily="34" charset="0"/>
              </a:rPr>
              <a:t>реалізації</a:t>
            </a:r>
            <a:r>
              <a:rPr lang="ru-RU" b="1" dirty="0">
                <a:solidFill>
                  <a:srgbClr val="224A98"/>
                </a:solidFill>
                <a:latin typeface="Arial" panose="020B0604020202020204" pitchFamily="34" charset="0"/>
                <a:cs typeface="Arial" panose="020B0604020202020204" pitchFamily="34" charset="0"/>
              </a:rPr>
              <a:t> державного </a:t>
            </a:r>
            <a:r>
              <a:rPr lang="ru-RU" b="1" dirty="0" err="1">
                <a:solidFill>
                  <a:srgbClr val="224A98"/>
                </a:solidFill>
                <a:latin typeface="Arial" panose="020B0604020202020204" pitchFamily="34" charset="0"/>
                <a:cs typeface="Arial" panose="020B0604020202020204" pitchFamily="34" charset="0"/>
              </a:rPr>
              <a:t>управління</a:t>
            </a:r>
            <a:r>
              <a:rPr lang="ru-RU" b="1" dirty="0">
                <a:solidFill>
                  <a:srgbClr val="224A98"/>
                </a:solidFill>
                <a:latin typeface="Arial" panose="020B0604020202020204" pitchFamily="34" charset="0"/>
                <a:cs typeface="Arial" panose="020B0604020202020204" pitchFamily="34" charset="0"/>
              </a:rPr>
              <a:t> у </a:t>
            </a:r>
            <a:r>
              <a:rPr lang="ru-RU" b="1" dirty="0" err="1">
                <a:solidFill>
                  <a:srgbClr val="224A98"/>
                </a:solidFill>
                <a:latin typeface="Arial" panose="020B0604020202020204" pitchFamily="34" charset="0"/>
                <a:cs typeface="Arial" panose="020B0604020202020204" pitchFamily="34" charset="0"/>
              </a:rPr>
              <a:t>сфері</a:t>
            </a:r>
            <a:r>
              <a:rPr lang="ru-RU" b="1" dirty="0">
                <a:solidFill>
                  <a:srgbClr val="224A98"/>
                </a:solidFill>
                <a:latin typeface="Arial" panose="020B0604020202020204" pitchFamily="34" charset="0"/>
                <a:cs typeface="Arial" panose="020B0604020202020204" pitchFamily="34" charset="0"/>
              </a:rPr>
              <a:t> </a:t>
            </a:r>
            <a:r>
              <a:rPr lang="ru-RU" b="1" dirty="0" err="1">
                <a:solidFill>
                  <a:srgbClr val="224A98"/>
                </a:solidFill>
                <a:latin typeface="Arial" panose="020B0604020202020204" pitchFamily="34" charset="0"/>
                <a:cs typeface="Arial" panose="020B0604020202020204" pitchFamily="34" charset="0"/>
              </a:rPr>
              <a:t>безпеки</a:t>
            </a:r>
            <a:endParaRPr lang="uk-UA" b="1" dirty="0">
              <a:solidFill>
                <a:srgbClr val="224A98"/>
              </a:solidFill>
              <a:latin typeface="Arial" panose="020B0604020202020204" pitchFamily="34" charset="0"/>
              <a:cs typeface="Arial" panose="020B0604020202020204" pitchFamily="34" charset="0"/>
            </a:endParaRPr>
          </a:p>
        </p:txBody>
      </p:sp>
      <p:sp>
        <p:nvSpPr>
          <p:cNvPr id="8" name="Прямоугольник 7"/>
          <p:cNvSpPr/>
          <p:nvPr/>
        </p:nvSpPr>
        <p:spPr>
          <a:xfrm>
            <a:off x="1173973" y="4235967"/>
            <a:ext cx="9484790" cy="369332"/>
          </a:xfrm>
          <a:prstGeom prst="rect">
            <a:avLst/>
          </a:prstGeom>
        </p:spPr>
        <p:txBody>
          <a:bodyPr wrap="square">
            <a:spAutoFit/>
          </a:bodyPr>
          <a:lstStyle/>
          <a:p>
            <a:r>
              <a:rPr lang="ru-RU" b="1" dirty="0">
                <a:solidFill>
                  <a:srgbClr val="224A98"/>
                </a:solidFill>
                <a:latin typeface="Arial" panose="020B0604020202020204" pitchFamily="34" charset="0"/>
                <a:cs typeface="Arial" panose="020B0604020202020204" pitchFamily="34" charset="0"/>
              </a:rPr>
              <a:t>4. </a:t>
            </a:r>
            <a:r>
              <a:rPr lang="ru-RU" b="1" dirty="0" err="1">
                <a:solidFill>
                  <a:srgbClr val="224A98"/>
                </a:solidFill>
                <a:latin typeface="Arial" panose="020B0604020202020204" pitchFamily="34" charset="0"/>
                <a:cs typeface="Arial" panose="020B0604020202020204" pitchFamily="34" charset="0"/>
              </a:rPr>
              <a:t>Взаємодія</a:t>
            </a:r>
            <a:r>
              <a:rPr lang="ru-RU" b="1" dirty="0">
                <a:solidFill>
                  <a:srgbClr val="224A98"/>
                </a:solidFill>
                <a:latin typeface="Arial" panose="020B0604020202020204" pitchFamily="34" charset="0"/>
                <a:cs typeface="Arial" panose="020B0604020202020204" pitchFamily="34" charset="0"/>
              </a:rPr>
              <a:t> </a:t>
            </a:r>
            <a:r>
              <a:rPr lang="ru-RU" b="1" dirty="0" err="1">
                <a:solidFill>
                  <a:srgbClr val="224A98"/>
                </a:solidFill>
                <a:latin typeface="Arial" panose="020B0604020202020204" pitchFamily="34" charset="0"/>
                <a:cs typeface="Arial" panose="020B0604020202020204" pitchFamily="34" charset="0"/>
              </a:rPr>
              <a:t>суб’єктів</a:t>
            </a:r>
            <a:r>
              <a:rPr lang="ru-RU" b="1" dirty="0">
                <a:solidFill>
                  <a:srgbClr val="224A98"/>
                </a:solidFill>
                <a:latin typeface="Arial" panose="020B0604020202020204" pitchFamily="34" charset="0"/>
                <a:cs typeface="Arial" panose="020B0604020202020204" pitchFamily="34" charset="0"/>
              </a:rPr>
              <a:t> державного </a:t>
            </a:r>
            <a:r>
              <a:rPr lang="ru-RU" b="1" dirty="0" err="1">
                <a:solidFill>
                  <a:srgbClr val="224A98"/>
                </a:solidFill>
                <a:latin typeface="Arial" panose="020B0604020202020204" pitchFamily="34" charset="0"/>
                <a:cs typeface="Arial" panose="020B0604020202020204" pitchFamily="34" charset="0"/>
              </a:rPr>
              <a:t>управління</a:t>
            </a:r>
            <a:r>
              <a:rPr lang="ru-RU" b="1" dirty="0">
                <a:solidFill>
                  <a:srgbClr val="224A98"/>
                </a:solidFill>
                <a:latin typeface="Arial" panose="020B0604020202020204" pitchFamily="34" charset="0"/>
                <a:cs typeface="Arial" panose="020B0604020202020204" pitchFamily="34" charset="0"/>
              </a:rPr>
              <a:t> у </a:t>
            </a:r>
            <a:r>
              <a:rPr lang="ru-RU" b="1" dirty="0" err="1">
                <a:solidFill>
                  <a:srgbClr val="224A98"/>
                </a:solidFill>
                <a:latin typeface="Arial" panose="020B0604020202020204" pitchFamily="34" charset="0"/>
                <a:cs typeface="Arial" panose="020B0604020202020204" pitchFamily="34" charset="0"/>
              </a:rPr>
              <a:t>сфері</a:t>
            </a:r>
            <a:r>
              <a:rPr lang="ru-RU" b="1" dirty="0">
                <a:solidFill>
                  <a:srgbClr val="224A98"/>
                </a:solidFill>
                <a:latin typeface="Arial" panose="020B0604020202020204" pitchFamily="34" charset="0"/>
                <a:cs typeface="Arial" panose="020B0604020202020204" pitchFamily="34" charset="0"/>
              </a:rPr>
              <a:t> </a:t>
            </a:r>
            <a:r>
              <a:rPr lang="ru-RU" b="1" dirty="0" err="1">
                <a:solidFill>
                  <a:srgbClr val="224A98"/>
                </a:solidFill>
                <a:latin typeface="Arial" panose="020B0604020202020204" pitchFamily="34" charset="0"/>
                <a:cs typeface="Arial" panose="020B0604020202020204" pitchFamily="34" charset="0"/>
              </a:rPr>
              <a:t>безпеки</a:t>
            </a:r>
            <a:endParaRPr lang="uk-UA" b="1" dirty="0">
              <a:solidFill>
                <a:srgbClr val="224A98"/>
              </a:solidFill>
              <a:latin typeface="Arial" panose="020B0604020202020204" pitchFamily="34" charset="0"/>
              <a:cs typeface="Arial" panose="020B0604020202020204" pitchFamily="34" charset="0"/>
            </a:endParaRPr>
          </a:p>
        </p:txBody>
      </p:sp>
      <p:sp>
        <p:nvSpPr>
          <p:cNvPr id="9" name="Прямоугольник 8"/>
          <p:cNvSpPr/>
          <p:nvPr/>
        </p:nvSpPr>
        <p:spPr>
          <a:xfrm>
            <a:off x="1184053" y="4991701"/>
            <a:ext cx="9622492" cy="369332"/>
          </a:xfrm>
          <a:prstGeom prst="rect">
            <a:avLst/>
          </a:prstGeom>
        </p:spPr>
        <p:txBody>
          <a:bodyPr wrap="square">
            <a:spAutoFit/>
          </a:bodyPr>
          <a:lstStyle/>
          <a:p>
            <a:r>
              <a:rPr lang="ru-RU" b="1" dirty="0">
                <a:solidFill>
                  <a:srgbClr val="224A98"/>
                </a:solidFill>
                <a:latin typeface="Arial" panose="020B0604020202020204" pitchFamily="34" charset="0"/>
                <a:cs typeface="Arial" panose="020B0604020202020204" pitchFamily="34" charset="0"/>
              </a:rPr>
              <a:t>5. </a:t>
            </a:r>
            <a:r>
              <a:rPr lang="ru-RU" b="1" dirty="0" err="1">
                <a:solidFill>
                  <a:srgbClr val="224A98"/>
                </a:solidFill>
                <a:latin typeface="Arial" panose="020B0604020202020204" pitchFamily="34" charset="0"/>
                <a:cs typeface="Arial" panose="020B0604020202020204" pitchFamily="34" charset="0"/>
              </a:rPr>
              <a:t>Виклики</a:t>
            </a:r>
            <a:r>
              <a:rPr lang="ru-RU" b="1" dirty="0">
                <a:solidFill>
                  <a:srgbClr val="224A98"/>
                </a:solidFill>
                <a:latin typeface="Arial" panose="020B0604020202020204" pitchFamily="34" charset="0"/>
                <a:cs typeface="Arial" panose="020B0604020202020204" pitchFamily="34" charset="0"/>
              </a:rPr>
              <a:t> та </a:t>
            </a:r>
            <a:r>
              <a:rPr lang="ru-RU" b="1" dirty="0" err="1">
                <a:solidFill>
                  <a:srgbClr val="224A98"/>
                </a:solidFill>
                <a:latin typeface="Arial" panose="020B0604020202020204" pitchFamily="34" charset="0"/>
                <a:cs typeface="Arial" panose="020B0604020202020204" pitchFamily="34" charset="0"/>
              </a:rPr>
              <a:t>проблеми</a:t>
            </a:r>
            <a:r>
              <a:rPr lang="ru-RU" b="1" dirty="0">
                <a:solidFill>
                  <a:srgbClr val="224A98"/>
                </a:solidFill>
                <a:latin typeface="Arial" panose="020B0604020202020204" pitchFamily="34" charset="0"/>
                <a:cs typeface="Arial" panose="020B0604020202020204" pitchFamily="34" charset="0"/>
              </a:rPr>
              <a:t> </a:t>
            </a:r>
            <a:r>
              <a:rPr lang="ru-RU" b="1" dirty="0" err="1">
                <a:solidFill>
                  <a:srgbClr val="224A98"/>
                </a:solidFill>
                <a:latin typeface="Arial" panose="020B0604020202020204" pitchFamily="34" charset="0"/>
                <a:cs typeface="Arial" panose="020B0604020202020204" pitchFamily="34" charset="0"/>
              </a:rPr>
              <a:t>реалізації</a:t>
            </a:r>
            <a:r>
              <a:rPr lang="ru-RU" b="1" dirty="0">
                <a:solidFill>
                  <a:srgbClr val="224A98"/>
                </a:solidFill>
                <a:latin typeface="Arial" panose="020B0604020202020204" pitchFamily="34" charset="0"/>
                <a:cs typeface="Arial" panose="020B0604020202020204" pitchFamily="34" charset="0"/>
              </a:rPr>
              <a:t> державного </a:t>
            </a:r>
            <a:r>
              <a:rPr lang="ru-RU" b="1" dirty="0" err="1">
                <a:solidFill>
                  <a:srgbClr val="224A98"/>
                </a:solidFill>
                <a:latin typeface="Arial" panose="020B0604020202020204" pitchFamily="34" charset="0"/>
                <a:cs typeface="Arial" panose="020B0604020202020204" pitchFamily="34" charset="0"/>
              </a:rPr>
              <a:t>управління</a:t>
            </a:r>
            <a:r>
              <a:rPr lang="ru-RU" b="1" dirty="0">
                <a:solidFill>
                  <a:srgbClr val="224A98"/>
                </a:solidFill>
                <a:latin typeface="Arial" panose="020B0604020202020204" pitchFamily="34" charset="0"/>
                <a:cs typeface="Arial" panose="020B0604020202020204" pitchFamily="34" charset="0"/>
              </a:rPr>
              <a:t> у </a:t>
            </a:r>
            <a:r>
              <a:rPr lang="ru-RU" b="1" dirty="0" err="1">
                <a:solidFill>
                  <a:srgbClr val="224A98"/>
                </a:solidFill>
                <a:latin typeface="Arial" panose="020B0604020202020204" pitchFamily="34" charset="0"/>
                <a:cs typeface="Arial" panose="020B0604020202020204" pitchFamily="34" charset="0"/>
              </a:rPr>
              <a:t>сфері</a:t>
            </a:r>
            <a:r>
              <a:rPr lang="ru-RU" b="1" dirty="0">
                <a:solidFill>
                  <a:srgbClr val="224A98"/>
                </a:solidFill>
                <a:latin typeface="Arial" panose="020B0604020202020204" pitchFamily="34" charset="0"/>
                <a:cs typeface="Arial" panose="020B0604020202020204" pitchFamily="34" charset="0"/>
              </a:rPr>
              <a:t> </a:t>
            </a:r>
            <a:r>
              <a:rPr lang="ru-RU" b="1" dirty="0" err="1">
                <a:solidFill>
                  <a:srgbClr val="224A98"/>
                </a:solidFill>
                <a:latin typeface="Arial" panose="020B0604020202020204" pitchFamily="34" charset="0"/>
                <a:cs typeface="Arial" panose="020B0604020202020204" pitchFamily="34" charset="0"/>
              </a:rPr>
              <a:t>безпеки</a:t>
            </a:r>
            <a:endParaRPr lang="uk-UA" b="1" dirty="0">
              <a:solidFill>
                <a:srgbClr val="224A9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93311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5" name="Прямая соединительная линия 4"/>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6"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636943" y="1812744"/>
            <a:ext cx="9345093" cy="369332"/>
          </a:xfrm>
          <a:prstGeom prst="rect">
            <a:avLst/>
          </a:prstGeom>
        </p:spPr>
        <p:txBody>
          <a:bodyPr wrap="square">
            <a:spAutoFit/>
          </a:bodyPr>
          <a:lstStyle/>
          <a:p>
            <a:pPr algn="ctr"/>
            <a:r>
              <a:rPr lang="ru-RU" b="1" dirty="0" smtClean="0">
                <a:solidFill>
                  <a:srgbClr val="224A98"/>
                </a:solidFill>
                <a:latin typeface="Arial" panose="020B0604020202020204" pitchFamily="34" charset="0"/>
                <a:cs typeface="Arial" panose="020B0604020202020204" pitchFamily="34" charset="0"/>
              </a:rPr>
              <a:t>5. </a:t>
            </a:r>
            <a:r>
              <a:rPr lang="ru-RU" b="1" dirty="0" err="1" smtClean="0">
                <a:solidFill>
                  <a:srgbClr val="224A98"/>
                </a:solidFill>
                <a:latin typeface="Arial" panose="020B0604020202020204" pitchFamily="34" charset="0"/>
                <a:cs typeface="Arial" panose="020B0604020202020204" pitchFamily="34" charset="0"/>
              </a:rPr>
              <a:t>Виклики</a:t>
            </a:r>
            <a:r>
              <a:rPr lang="ru-RU" b="1" dirty="0" smtClean="0">
                <a:solidFill>
                  <a:srgbClr val="224A98"/>
                </a:solidFill>
                <a:latin typeface="Arial" panose="020B0604020202020204" pitchFamily="34" charset="0"/>
                <a:cs typeface="Arial" panose="020B0604020202020204" pitchFamily="34" charset="0"/>
              </a:rPr>
              <a:t> </a:t>
            </a:r>
            <a:r>
              <a:rPr lang="ru-RU" b="1" dirty="0">
                <a:solidFill>
                  <a:srgbClr val="224A98"/>
                </a:solidFill>
                <a:latin typeface="Arial" panose="020B0604020202020204" pitchFamily="34" charset="0"/>
                <a:cs typeface="Arial" panose="020B0604020202020204" pitchFamily="34" charset="0"/>
              </a:rPr>
              <a:t>та </a:t>
            </a:r>
            <a:r>
              <a:rPr lang="ru-RU" b="1" dirty="0" err="1">
                <a:solidFill>
                  <a:srgbClr val="224A98"/>
                </a:solidFill>
                <a:latin typeface="Arial" panose="020B0604020202020204" pitchFamily="34" charset="0"/>
                <a:cs typeface="Arial" panose="020B0604020202020204" pitchFamily="34" charset="0"/>
              </a:rPr>
              <a:t>проблеми</a:t>
            </a:r>
            <a:r>
              <a:rPr lang="ru-RU" b="1" dirty="0">
                <a:solidFill>
                  <a:srgbClr val="224A98"/>
                </a:solidFill>
                <a:latin typeface="Arial" panose="020B0604020202020204" pitchFamily="34" charset="0"/>
                <a:cs typeface="Arial" panose="020B0604020202020204" pitchFamily="34" charset="0"/>
              </a:rPr>
              <a:t> </a:t>
            </a:r>
            <a:r>
              <a:rPr lang="ru-RU" b="1" dirty="0" err="1">
                <a:solidFill>
                  <a:srgbClr val="224A98"/>
                </a:solidFill>
                <a:latin typeface="Arial" panose="020B0604020202020204" pitchFamily="34" charset="0"/>
                <a:cs typeface="Arial" panose="020B0604020202020204" pitchFamily="34" charset="0"/>
              </a:rPr>
              <a:t>реалізації</a:t>
            </a:r>
            <a:r>
              <a:rPr lang="ru-RU" b="1" dirty="0">
                <a:solidFill>
                  <a:srgbClr val="224A98"/>
                </a:solidFill>
                <a:latin typeface="Arial" panose="020B0604020202020204" pitchFamily="34" charset="0"/>
                <a:cs typeface="Arial" panose="020B0604020202020204" pitchFamily="34" charset="0"/>
              </a:rPr>
              <a:t> державного </a:t>
            </a:r>
            <a:r>
              <a:rPr lang="ru-RU" b="1" dirty="0" err="1">
                <a:solidFill>
                  <a:srgbClr val="224A98"/>
                </a:solidFill>
                <a:latin typeface="Arial" panose="020B0604020202020204" pitchFamily="34" charset="0"/>
                <a:cs typeface="Arial" panose="020B0604020202020204" pitchFamily="34" charset="0"/>
              </a:rPr>
              <a:t>управління</a:t>
            </a:r>
            <a:r>
              <a:rPr lang="ru-RU" b="1" dirty="0">
                <a:solidFill>
                  <a:srgbClr val="224A98"/>
                </a:solidFill>
                <a:latin typeface="Arial" panose="020B0604020202020204" pitchFamily="34" charset="0"/>
                <a:cs typeface="Arial" panose="020B0604020202020204" pitchFamily="34" charset="0"/>
              </a:rPr>
              <a:t> у </a:t>
            </a:r>
            <a:r>
              <a:rPr lang="ru-RU" b="1" dirty="0" err="1">
                <a:solidFill>
                  <a:srgbClr val="224A98"/>
                </a:solidFill>
                <a:latin typeface="Arial" panose="020B0604020202020204" pitchFamily="34" charset="0"/>
                <a:cs typeface="Arial" panose="020B0604020202020204" pitchFamily="34" charset="0"/>
              </a:rPr>
              <a:t>сфері</a:t>
            </a:r>
            <a:r>
              <a:rPr lang="ru-RU" b="1" dirty="0">
                <a:solidFill>
                  <a:srgbClr val="224A98"/>
                </a:solidFill>
                <a:latin typeface="Arial" panose="020B0604020202020204" pitchFamily="34" charset="0"/>
                <a:cs typeface="Arial" panose="020B0604020202020204" pitchFamily="34" charset="0"/>
              </a:rPr>
              <a:t> </a:t>
            </a:r>
            <a:r>
              <a:rPr lang="ru-RU" b="1" dirty="0" err="1">
                <a:solidFill>
                  <a:srgbClr val="224A98"/>
                </a:solidFill>
                <a:latin typeface="Arial" panose="020B0604020202020204" pitchFamily="34" charset="0"/>
                <a:cs typeface="Arial" panose="020B0604020202020204" pitchFamily="34" charset="0"/>
              </a:rPr>
              <a:t>безпеки</a:t>
            </a:r>
            <a:endParaRPr lang="uk-UA" dirty="0"/>
          </a:p>
        </p:txBody>
      </p:sp>
      <p:pic>
        <p:nvPicPr>
          <p:cNvPr id="10242" name="Picture 2" descr="Як ЄС та Україні подолати виклики в умовах геополітичної невизначеності"/>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092842"/>
            <a:ext cx="4382943" cy="2504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9822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3" name="Прямая соединительная линия 12"/>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4"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8617" y="808415"/>
            <a:ext cx="11161891" cy="5909310"/>
          </a:xfrm>
          <a:prstGeom prst="rect">
            <a:avLst/>
          </a:prstGeom>
        </p:spPr>
        <p:txBody>
          <a:bodyPr wrap="square">
            <a:spAutoFit/>
          </a:bodyPr>
          <a:lstStyle/>
          <a:p>
            <a:pPr>
              <a:lnSpc>
                <a:spcPct val="150000"/>
              </a:lnSpc>
            </a:pPr>
            <a:endParaRPr lang="uk-UA" b="1" dirty="0" smtClean="0">
              <a:solidFill>
                <a:srgbClr val="224A98"/>
              </a:solidFill>
            </a:endParaRPr>
          </a:p>
          <a:p>
            <a:pPr>
              <a:lnSpc>
                <a:spcPct val="150000"/>
              </a:lnSpc>
            </a:pPr>
            <a:r>
              <a:rPr lang="uk-UA" b="1" dirty="0" smtClean="0">
                <a:solidFill>
                  <a:srgbClr val="224A98"/>
                </a:solidFill>
              </a:rPr>
              <a:t>Основні </a:t>
            </a:r>
            <a:r>
              <a:rPr lang="uk-UA" b="1" dirty="0">
                <a:solidFill>
                  <a:srgbClr val="224A98"/>
                </a:solidFill>
              </a:rPr>
              <a:t>виклики реалізації державного управління у сфері </a:t>
            </a:r>
            <a:r>
              <a:rPr lang="uk-UA" b="1" dirty="0" smtClean="0">
                <a:solidFill>
                  <a:srgbClr val="224A98"/>
                </a:solidFill>
              </a:rPr>
              <a:t>безпеки</a:t>
            </a:r>
          </a:p>
          <a:p>
            <a:pPr algn="ctr">
              <a:lnSpc>
                <a:spcPct val="150000"/>
              </a:lnSpc>
            </a:pPr>
            <a:endParaRPr lang="uk-UA" b="1" dirty="0" smtClean="0">
              <a:solidFill>
                <a:srgbClr val="224A98"/>
              </a:solidFill>
            </a:endParaRPr>
          </a:p>
          <a:p>
            <a:pPr algn="ctr">
              <a:lnSpc>
                <a:spcPct val="150000"/>
              </a:lnSpc>
            </a:pPr>
            <a:endParaRPr lang="uk-UA" b="1" dirty="0">
              <a:solidFill>
                <a:srgbClr val="224A98"/>
              </a:solidFill>
            </a:endParaRPr>
          </a:p>
          <a:p>
            <a:pPr>
              <a:lnSpc>
                <a:spcPct val="150000"/>
              </a:lnSpc>
              <a:buFont typeface="+mj-lt"/>
              <a:buAutoNum type="arabicPeriod"/>
            </a:pPr>
            <a:r>
              <a:rPr lang="uk-UA" b="1" dirty="0">
                <a:solidFill>
                  <a:srgbClr val="224A98"/>
                </a:solidFill>
              </a:rPr>
              <a:t>Зовнішні </a:t>
            </a:r>
            <a:r>
              <a:rPr lang="uk-UA" b="1" dirty="0" smtClean="0">
                <a:solidFill>
                  <a:srgbClr val="224A98"/>
                </a:solidFill>
              </a:rPr>
              <a:t>загрози (в</a:t>
            </a:r>
            <a:r>
              <a:rPr lang="uk-UA" dirty="0" smtClean="0">
                <a:solidFill>
                  <a:srgbClr val="224A98"/>
                </a:solidFill>
              </a:rPr>
              <a:t>ійськова </a:t>
            </a:r>
            <a:r>
              <a:rPr lang="uk-UA" dirty="0">
                <a:solidFill>
                  <a:srgbClr val="224A98"/>
                </a:solidFill>
              </a:rPr>
              <a:t>агресія та гібридні </a:t>
            </a:r>
            <a:r>
              <a:rPr lang="uk-UA" dirty="0" smtClean="0">
                <a:solidFill>
                  <a:srgbClr val="224A98"/>
                </a:solidFill>
              </a:rPr>
              <a:t>війни, тероризм </a:t>
            </a:r>
            <a:r>
              <a:rPr lang="uk-UA" dirty="0">
                <a:solidFill>
                  <a:srgbClr val="224A98"/>
                </a:solidFill>
              </a:rPr>
              <a:t>та міжнародна </a:t>
            </a:r>
            <a:r>
              <a:rPr lang="uk-UA" dirty="0" smtClean="0">
                <a:solidFill>
                  <a:srgbClr val="224A98"/>
                </a:solidFill>
              </a:rPr>
              <a:t>злочинність).</a:t>
            </a:r>
            <a:endParaRPr lang="uk-UA" dirty="0">
              <a:solidFill>
                <a:srgbClr val="224A98"/>
              </a:solidFill>
            </a:endParaRPr>
          </a:p>
          <a:p>
            <a:pPr>
              <a:lnSpc>
                <a:spcPct val="150000"/>
              </a:lnSpc>
              <a:buFont typeface="+mj-lt"/>
              <a:buAutoNum type="arabicPeriod"/>
            </a:pPr>
            <a:r>
              <a:rPr lang="uk-UA" b="1" dirty="0">
                <a:solidFill>
                  <a:srgbClr val="224A98"/>
                </a:solidFill>
              </a:rPr>
              <a:t>Внутрішні </a:t>
            </a:r>
            <a:r>
              <a:rPr lang="uk-UA" b="1" dirty="0" smtClean="0">
                <a:solidFill>
                  <a:srgbClr val="224A98"/>
                </a:solidFill>
              </a:rPr>
              <a:t>загрози (к</a:t>
            </a:r>
            <a:r>
              <a:rPr lang="uk-UA" dirty="0" smtClean="0">
                <a:solidFill>
                  <a:srgbClr val="224A98"/>
                </a:solidFill>
              </a:rPr>
              <a:t>орупція </a:t>
            </a:r>
            <a:r>
              <a:rPr lang="uk-UA" dirty="0">
                <a:solidFill>
                  <a:srgbClr val="224A98"/>
                </a:solidFill>
              </a:rPr>
              <a:t>у сфері </a:t>
            </a:r>
            <a:r>
              <a:rPr lang="uk-UA" dirty="0" smtClean="0">
                <a:solidFill>
                  <a:srgbClr val="224A98"/>
                </a:solidFill>
              </a:rPr>
              <a:t>безпеки, недовіра </a:t>
            </a:r>
            <a:r>
              <a:rPr lang="uk-UA" dirty="0">
                <a:solidFill>
                  <a:srgbClr val="224A98"/>
                </a:solidFill>
              </a:rPr>
              <a:t>населення до правоохоронних </a:t>
            </a:r>
            <a:r>
              <a:rPr lang="uk-UA" dirty="0" smtClean="0">
                <a:solidFill>
                  <a:srgbClr val="224A98"/>
                </a:solidFill>
              </a:rPr>
              <a:t>органів).</a:t>
            </a:r>
            <a:endParaRPr lang="uk-UA" dirty="0">
              <a:solidFill>
                <a:srgbClr val="224A98"/>
              </a:solidFill>
            </a:endParaRPr>
          </a:p>
          <a:p>
            <a:pPr>
              <a:lnSpc>
                <a:spcPct val="150000"/>
              </a:lnSpc>
              <a:buFont typeface="+mj-lt"/>
              <a:buAutoNum type="arabicPeriod"/>
            </a:pPr>
            <a:r>
              <a:rPr lang="uk-UA" b="1" dirty="0" err="1" smtClean="0">
                <a:solidFill>
                  <a:srgbClr val="224A98"/>
                </a:solidFill>
              </a:rPr>
              <a:t>Кіберзагрози</a:t>
            </a:r>
            <a:r>
              <a:rPr lang="uk-UA" b="1" dirty="0" smtClean="0">
                <a:solidFill>
                  <a:srgbClr val="224A98"/>
                </a:solidFill>
              </a:rPr>
              <a:t> (а</a:t>
            </a:r>
            <a:r>
              <a:rPr lang="uk-UA" dirty="0" smtClean="0">
                <a:solidFill>
                  <a:srgbClr val="224A98"/>
                </a:solidFill>
              </a:rPr>
              <a:t>таки </a:t>
            </a:r>
            <a:r>
              <a:rPr lang="uk-UA" dirty="0">
                <a:solidFill>
                  <a:srgbClr val="224A98"/>
                </a:solidFill>
              </a:rPr>
              <a:t>на критичну </a:t>
            </a:r>
            <a:r>
              <a:rPr lang="uk-UA" dirty="0" smtClean="0">
                <a:solidFill>
                  <a:srgbClr val="224A98"/>
                </a:solidFill>
              </a:rPr>
              <a:t>інфраструктуру, використання </a:t>
            </a:r>
            <a:r>
              <a:rPr lang="uk-UA" dirty="0">
                <a:solidFill>
                  <a:srgbClr val="224A98"/>
                </a:solidFill>
              </a:rPr>
              <a:t>дезінформації для </a:t>
            </a:r>
            <a:r>
              <a:rPr lang="uk-UA" dirty="0" smtClean="0">
                <a:solidFill>
                  <a:srgbClr val="224A98"/>
                </a:solidFill>
              </a:rPr>
              <a:t>дестабілізації).</a:t>
            </a:r>
            <a:endParaRPr lang="uk-UA" dirty="0">
              <a:solidFill>
                <a:srgbClr val="224A98"/>
              </a:solidFill>
            </a:endParaRPr>
          </a:p>
          <a:p>
            <a:pPr>
              <a:lnSpc>
                <a:spcPct val="150000"/>
              </a:lnSpc>
              <a:buFont typeface="+mj-lt"/>
              <a:buAutoNum type="arabicPeriod"/>
            </a:pPr>
            <a:r>
              <a:rPr lang="uk-UA" b="1" dirty="0">
                <a:solidFill>
                  <a:srgbClr val="224A98"/>
                </a:solidFill>
              </a:rPr>
              <a:t>Недосконалість законодавчої </a:t>
            </a:r>
            <a:r>
              <a:rPr lang="uk-UA" b="1" dirty="0" smtClean="0">
                <a:solidFill>
                  <a:srgbClr val="224A98"/>
                </a:solidFill>
              </a:rPr>
              <a:t>бази (</a:t>
            </a:r>
            <a:r>
              <a:rPr lang="uk-UA" dirty="0" smtClean="0">
                <a:solidFill>
                  <a:srgbClr val="224A98"/>
                </a:solidFill>
              </a:rPr>
              <a:t>колізії </a:t>
            </a:r>
            <a:r>
              <a:rPr lang="uk-UA" dirty="0">
                <a:solidFill>
                  <a:srgbClr val="224A98"/>
                </a:solidFill>
              </a:rPr>
              <a:t>та дублювання повноважень між </a:t>
            </a:r>
            <a:r>
              <a:rPr lang="uk-UA" dirty="0" smtClean="0">
                <a:solidFill>
                  <a:srgbClr val="224A98"/>
                </a:solidFill>
              </a:rPr>
              <a:t>органами)</a:t>
            </a:r>
            <a:endParaRPr lang="uk-UA" dirty="0">
              <a:solidFill>
                <a:srgbClr val="224A98"/>
              </a:solidFill>
            </a:endParaRPr>
          </a:p>
          <a:p>
            <a:pPr>
              <a:lnSpc>
                <a:spcPct val="150000"/>
              </a:lnSpc>
              <a:buFont typeface="+mj-lt"/>
              <a:buAutoNum type="arabicPeriod"/>
            </a:pPr>
            <a:r>
              <a:rPr lang="uk-UA" b="1" dirty="0">
                <a:solidFill>
                  <a:srgbClr val="224A98"/>
                </a:solidFill>
              </a:rPr>
              <a:t>Проблеми координації та </a:t>
            </a:r>
            <a:r>
              <a:rPr lang="uk-UA" b="1" dirty="0" smtClean="0">
                <a:solidFill>
                  <a:srgbClr val="224A98"/>
                </a:solidFill>
              </a:rPr>
              <a:t>взаємодії (н</a:t>
            </a:r>
            <a:r>
              <a:rPr lang="uk-UA" dirty="0" smtClean="0">
                <a:solidFill>
                  <a:srgbClr val="224A98"/>
                </a:solidFill>
              </a:rPr>
              <a:t>изький </a:t>
            </a:r>
            <a:r>
              <a:rPr lang="uk-UA" dirty="0">
                <a:solidFill>
                  <a:srgbClr val="224A98"/>
                </a:solidFill>
              </a:rPr>
              <a:t>рівень міжвідомчої </a:t>
            </a:r>
            <a:r>
              <a:rPr lang="uk-UA" dirty="0" smtClean="0">
                <a:solidFill>
                  <a:srgbClr val="224A98"/>
                </a:solidFill>
              </a:rPr>
              <a:t>співпраці, відсутність </a:t>
            </a:r>
            <a:r>
              <a:rPr lang="uk-UA" dirty="0">
                <a:solidFill>
                  <a:srgbClr val="224A98"/>
                </a:solidFill>
              </a:rPr>
              <a:t>єдиних протоколів реагування на </a:t>
            </a:r>
            <a:r>
              <a:rPr lang="uk-UA" dirty="0" smtClean="0">
                <a:solidFill>
                  <a:srgbClr val="224A98"/>
                </a:solidFill>
              </a:rPr>
              <a:t>загрози)</a:t>
            </a:r>
            <a:endParaRPr lang="uk-UA" dirty="0">
              <a:solidFill>
                <a:srgbClr val="224A98"/>
              </a:solidFill>
            </a:endParaRPr>
          </a:p>
          <a:p>
            <a:pPr>
              <a:lnSpc>
                <a:spcPct val="150000"/>
              </a:lnSpc>
              <a:buFont typeface="+mj-lt"/>
              <a:buAutoNum type="arabicPeriod"/>
            </a:pPr>
            <a:r>
              <a:rPr lang="uk-UA" b="1" dirty="0">
                <a:solidFill>
                  <a:srgbClr val="224A98"/>
                </a:solidFill>
              </a:rPr>
              <a:t>Обмежені фінансові та кадрові </a:t>
            </a:r>
            <a:r>
              <a:rPr lang="uk-UA" b="1" dirty="0" smtClean="0">
                <a:solidFill>
                  <a:srgbClr val="224A98"/>
                </a:solidFill>
              </a:rPr>
              <a:t>ресурси (н</a:t>
            </a:r>
            <a:r>
              <a:rPr lang="uk-UA" dirty="0" smtClean="0">
                <a:solidFill>
                  <a:srgbClr val="224A98"/>
                </a:solidFill>
              </a:rPr>
              <a:t>едофінансування </a:t>
            </a:r>
            <a:r>
              <a:rPr lang="uk-UA" dirty="0">
                <a:solidFill>
                  <a:srgbClr val="224A98"/>
                </a:solidFill>
              </a:rPr>
              <a:t>сектору </a:t>
            </a:r>
            <a:r>
              <a:rPr lang="uk-UA" dirty="0" smtClean="0">
                <a:solidFill>
                  <a:srgbClr val="224A98"/>
                </a:solidFill>
              </a:rPr>
              <a:t>безпеки, відтік </a:t>
            </a:r>
            <a:r>
              <a:rPr lang="uk-UA" dirty="0">
                <a:solidFill>
                  <a:srgbClr val="224A98"/>
                </a:solidFill>
              </a:rPr>
              <a:t>кваліфікованих кадрів за </a:t>
            </a:r>
            <a:r>
              <a:rPr lang="uk-UA" dirty="0" smtClean="0">
                <a:solidFill>
                  <a:srgbClr val="224A98"/>
                </a:solidFill>
              </a:rPr>
              <a:t>кордон)</a:t>
            </a:r>
            <a:endParaRPr lang="uk-UA" dirty="0">
              <a:solidFill>
                <a:srgbClr val="224A98"/>
              </a:solidFill>
            </a:endParaRPr>
          </a:p>
          <a:p>
            <a:pPr>
              <a:lnSpc>
                <a:spcPct val="150000"/>
              </a:lnSpc>
              <a:buFont typeface="+mj-lt"/>
              <a:buAutoNum type="arabicPeriod"/>
            </a:pPr>
            <a:r>
              <a:rPr lang="uk-UA" b="1" dirty="0">
                <a:solidFill>
                  <a:srgbClr val="224A98"/>
                </a:solidFill>
              </a:rPr>
              <a:t>Виклики міжнародного </a:t>
            </a:r>
            <a:r>
              <a:rPr lang="uk-UA" b="1" dirty="0" smtClean="0">
                <a:solidFill>
                  <a:srgbClr val="224A98"/>
                </a:solidFill>
              </a:rPr>
              <a:t>співробітництва (п</a:t>
            </a:r>
            <a:r>
              <a:rPr lang="uk-UA" dirty="0" smtClean="0">
                <a:solidFill>
                  <a:srgbClr val="224A98"/>
                </a:solidFill>
              </a:rPr>
              <a:t>олітичні </a:t>
            </a:r>
            <a:r>
              <a:rPr lang="uk-UA" dirty="0">
                <a:solidFill>
                  <a:srgbClr val="224A98"/>
                </a:solidFill>
              </a:rPr>
              <a:t>розбіжності з </a:t>
            </a:r>
            <a:r>
              <a:rPr lang="uk-UA" dirty="0" smtClean="0">
                <a:solidFill>
                  <a:srgbClr val="224A98"/>
                </a:solidFill>
              </a:rPr>
              <a:t>партнерами, невикористання </a:t>
            </a:r>
            <a:r>
              <a:rPr lang="uk-UA" dirty="0">
                <a:solidFill>
                  <a:srgbClr val="224A98"/>
                </a:solidFill>
              </a:rPr>
              <a:t>можливостей міжнародної </a:t>
            </a:r>
            <a:r>
              <a:rPr lang="uk-UA" dirty="0" smtClean="0">
                <a:solidFill>
                  <a:srgbClr val="224A98"/>
                </a:solidFill>
              </a:rPr>
              <a:t>допомоги)</a:t>
            </a:r>
            <a:endParaRPr lang="uk-UA" dirty="0">
              <a:solidFill>
                <a:srgbClr val="224A98"/>
              </a:solidFill>
            </a:endParaRPr>
          </a:p>
        </p:txBody>
      </p:sp>
      <p:pic>
        <p:nvPicPr>
          <p:cNvPr id="9218" name="Picture 2" descr="Проблеми та виклики управління арештованими корпоративними правами у  воєнний час - Transparency International Ukra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2934" y="814326"/>
            <a:ext cx="3891684" cy="1770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5127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1" name="Прямая соединительная линия 10"/>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2"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77517" y="1539931"/>
            <a:ext cx="10843965" cy="461665"/>
          </a:xfrm>
          <a:prstGeom prst="rect">
            <a:avLst/>
          </a:prstGeom>
        </p:spPr>
        <p:txBody>
          <a:bodyPr wrap="square">
            <a:spAutoFit/>
          </a:bodyPr>
          <a:lstStyle/>
          <a:p>
            <a:pPr algn="ctr"/>
            <a:r>
              <a:rPr lang="ru-RU" sz="2400" b="1" i="1" dirty="0" smtClean="0">
                <a:solidFill>
                  <a:srgbClr val="224A98"/>
                </a:solidFill>
                <a:latin typeface="Arial" panose="020B0604020202020204" pitchFamily="34" charset="0"/>
                <a:cs typeface="Arial" panose="020B0604020202020204" pitchFamily="34" charset="0"/>
              </a:rPr>
              <a:t>Кейси </a:t>
            </a:r>
            <a:r>
              <a:rPr lang="ru-RU" sz="2400" b="1" i="1" dirty="0" err="1">
                <a:solidFill>
                  <a:srgbClr val="224A98"/>
                </a:solidFill>
                <a:latin typeface="Arial" panose="020B0604020202020204" pitchFamily="34" charset="0"/>
                <a:cs typeface="Arial" panose="020B0604020202020204" pitchFamily="34" charset="0"/>
              </a:rPr>
              <a:t>ефективного</a:t>
            </a:r>
            <a:r>
              <a:rPr lang="ru-RU" sz="2400" b="1" i="1" dirty="0">
                <a:solidFill>
                  <a:srgbClr val="224A98"/>
                </a:solidFill>
                <a:latin typeface="Arial" panose="020B0604020202020204" pitchFamily="34" charset="0"/>
                <a:cs typeface="Arial" panose="020B0604020202020204" pitchFamily="34" charset="0"/>
              </a:rPr>
              <a:t> </a:t>
            </a:r>
            <a:r>
              <a:rPr lang="ru-RU" sz="2400" b="1" i="1" dirty="0" err="1" smtClean="0">
                <a:solidFill>
                  <a:srgbClr val="224A98"/>
                </a:solidFill>
                <a:latin typeface="Arial" panose="020B0604020202020204" pitchFamily="34" charset="0"/>
                <a:cs typeface="Arial" panose="020B0604020202020204" pitchFamily="34" charset="0"/>
              </a:rPr>
              <a:t>управління</a:t>
            </a:r>
            <a:r>
              <a:rPr lang="ru-RU" sz="2400" b="1" i="1" dirty="0" smtClean="0">
                <a:solidFill>
                  <a:srgbClr val="224A98"/>
                </a:solidFill>
                <a:latin typeface="Arial" panose="020B0604020202020204" pitchFamily="34" charset="0"/>
                <a:cs typeface="Arial" panose="020B0604020202020204" pitchFamily="34" charset="0"/>
              </a:rPr>
              <a:t> </a:t>
            </a:r>
            <a:r>
              <a:rPr lang="ru-RU" sz="2400" b="1" i="1" dirty="0">
                <a:solidFill>
                  <a:srgbClr val="224A98"/>
                </a:solidFill>
                <a:latin typeface="Arial" panose="020B0604020202020204" pitchFamily="34" charset="0"/>
                <a:cs typeface="Arial" panose="020B0604020202020204" pitchFamily="34" charset="0"/>
              </a:rPr>
              <a:t>у </a:t>
            </a:r>
            <a:r>
              <a:rPr lang="ru-RU" sz="2400" b="1" i="1" dirty="0" err="1">
                <a:solidFill>
                  <a:srgbClr val="224A98"/>
                </a:solidFill>
                <a:latin typeface="Arial" panose="020B0604020202020204" pitchFamily="34" charset="0"/>
                <a:cs typeface="Arial" panose="020B0604020202020204" pitchFamily="34" charset="0"/>
              </a:rPr>
              <a:t>сфері</a:t>
            </a:r>
            <a:r>
              <a:rPr lang="ru-RU" sz="2400" b="1" i="1" dirty="0">
                <a:solidFill>
                  <a:srgbClr val="224A98"/>
                </a:solidFill>
                <a:latin typeface="Arial" panose="020B0604020202020204" pitchFamily="34" charset="0"/>
                <a:cs typeface="Arial" panose="020B0604020202020204" pitchFamily="34" charset="0"/>
              </a:rPr>
              <a:t> </a:t>
            </a:r>
            <a:r>
              <a:rPr lang="ru-RU" sz="2400" b="1" i="1" dirty="0" err="1">
                <a:solidFill>
                  <a:srgbClr val="224A98"/>
                </a:solidFill>
                <a:latin typeface="Arial" panose="020B0604020202020204" pitchFamily="34" charset="0"/>
                <a:cs typeface="Arial" panose="020B0604020202020204" pitchFamily="34" charset="0"/>
              </a:rPr>
              <a:t>безпеки</a:t>
            </a:r>
            <a:endParaRPr lang="ru-RU" sz="2400" b="1" dirty="0">
              <a:solidFill>
                <a:srgbClr val="224A98"/>
              </a:solidFill>
              <a:latin typeface="Arial" panose="020B0604020202020204" pitchFamily="34" charset="0"/>
              <a:cs typeface="Arial" panose="020B0604020202020204" pitchFamily="34" charset="0"/>
            </a:endParaRPr>
          </a:p>
        </p:txBody>
      </p:sp>
      <p:sp>
        <p:nvSpPr>
          <p:cNvPr id="9" name="Прямоугольник 8"/>
          <p:cNvSpPr/>
          <p:nvPr/>
        </p:nvSpPr>
        <p:spPr>
          <a:xfrm>
            <a:off x="1866405" y="2470124"/>
            <a:ext cx="2655471" cy="1685846"/>
          </a:xfrm>
          <a:prstGeom prst="rect">
            <a:avLst/>
          </a:prstGeom>
        </p:spPr>
        <p:txBody>
          <a:bodyPr wrap="none">
            <a:spAutoFit/>
          </a:bodyPr>
          <a:lstStyle/>
          <a:p>
            <a:pPr marL="342900" indent="-342900">
              <a:lnSpc>
                <a:spcPct val="150000"/>
              </a:lnSpc>
              <a:buFont typeface="Wingdings" panose="05000000000000000000" pitchFamily="2" charset="2"/>
              <a:buChar char="Ø"/>
            </a:pPr>
            <a:r>
              <a:rPr lang="uk-UA" sz="2400" b="1" i="1" dirty="0" smtClean="0">
                <a:solidFill>
                  <a:srgbClr val="224A98"/>
                </a:solidFill>
                <a:latin typeface="Arial" panose="020B0604020202020204" pitchFamily="34" charset="0"/>
                <a:cs typeface="Arial" panose="020B0604020202020204" pitchFamily="34" charset="0"/>
              </a:rPr>
              <a:t>глобальний</a:t>
            </a:r>
          </a:p>
          <a:p>
            <a:pPr marL="342900" indent="-342900">
              <a:lnSpc>
                <a:spcPct val="150000"/>
              </a:lnSpc>
              <a:buFont typeface="Wingdings" panose="05000000000000000000" pitchFamily="2" charset="2"/>
              <a:buChar char="Ø"/>
            </a:pPr>
            <a:r>
              <a:rPr lang="uk-UA" sz="2400" b="1" i="1" dirty="0" smtClean="0">
                <a:solidFill>
                  <a:srgbClr val="224A98"/>
                </a:solidFill>
                <a:latin typeface="Arial" panose="020B0604020202020204" pitchFamily="34" charset="0"/>
                <a:cs typeface="Arial" panose="020B0604020202020204" pitchFamily="34" charset="0"/>
              </a:rPr>
              <a:t>регіональний</a:t>
            </a:r>
          </a:p>
          <a:p>
            <a:pPr marL="342900" indent="-342900">
              <a:lnSpc>
                <a:spcPct val="150000"/>
              </a:lnSpc>
              <a:buFont typeface="Wingdings" panose="05000000000000000000" pitchFamily="2" charset="2"/>
              <a:buChar char="Ø"/>
            </a:pPr>
            <a:r>
              <a:rPr lang="uk-UA" sz="2400" b="1" i="1" dirty="0" smtClean="0">
                <a:solidFill>
                  <a:srgbClr val="224A98"/>
                </a:solidFill>
                <a:latin typeface="Arial" panose="020B0604020202020204" pitchFamily="34" charset="0"/>
                <a:cs typeface="Arial" panose="020B0604020202020204" pitchFamily="34" charset="0"/>
              </a:rPr>
              <a:t>національний</a:t>
            </a:r>
            <a:endParaRPr lang="uk-UA" sz="2400" b="1" dirty="0">
              <a:solidFill>
                <a:srgbClr val="224A9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4797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3" name="Прямая соединительная линия 12"/>
          <p:cNvCxnSpPr/>
          <p:nvPr/>
        </p:nvCxnSpPr>
        <p:spPr>
          <a:xfrm flipV="1">
            <a:off x="-12405" y="848949"/>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4"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69507" y="848949"/>
            <a:ext cx="11585111" cy="2585323"/>
          </a:xfrm>
          <a:prstGeom prst="rect">
            <a:avLst/>
          </a:prstGeom>
        </p:spPr>
        <p:txBody>
          <a:bodyPr wrap="square">
            <a:spAutoFit/>
          </a:bodyPr>
          <a:lstStyle/>
          <a:p>
            <a:pPr algn="ctr">
              <a:lnSpc>
                <a:spcPct val="150000"/>
              </a:lnSpc>
            </a:pPr>
            <a:r>
              <a:rPr lang="uk-UA" b="1" dirty="0" smtClean="0">
                <a:solidFill>
                  <a:srgbClr val="224A98"/>
                </a:solidFill>
              </a:rPr>
              <a:t>Розподіл </a:t>
            </a:r>
            <a:r>
              <a:rPr lang="uk-UA" b="1" dirty="0">
                <a:solidFill>
                  <a:srgbClr val="224A98"/>
                </a:solidFill>
              </a:rPr>
              <a:t>кейсів</a:t>
            </a:r>
            <a:r>
              <a:rPr lang="uk-UA" b="1" dirty="0" smtClean="0">
                <a:solidFill>
                  <a:srgbClr val="224A98"/>
                </a:solidFill>
              </a:rPr>
              <a:t>:</a:t>
            </a:r>
          </a:p>
          <a:p>
            <a:pPr algn="just">
              <a:lnSpc>
                <a:spcPct val="150000"/>
              </a:lnSpc>
            </a:pPr>
            <a:r>
              <a:rPr lang="uk-UA" b="1" dirty="0" smtClean="0">
                <a:solidFill>
                  <a:srgbClr val="224A98"/>
                </a:solidFill>
              </a:rPr>
              <a:t>Група </a:t>
            </a:r>
            <a:r>
              <a:rPr lang="uk-UA" b="1" dirty="0">
                <a:solidFill>
                  <a:srgbClr val="224A98"/>
                </a:solidFill>
              </a:rPr>
              <a:t>1:</a:t>
            </a:r>
            <a:r>
              <a:rPr lang="uk-UA" dirty="0">
                <a:solidFill>
                  <a:srgbClr val="224A98"/>
                </a:solidFill>
              </a:rPr>
              <a:t> Глобальний рівень — </a:t>
            </a:r>
            <a:r>
              <a:rPr lang="uk-UA" dirty="0" smtClean="0">
                <a:solidFill>
                  <a:srgbClr val="224A98"/>
                </a:solidFill>
              </a:rPr>
              <a:t>Боротьба з тероризмом - </a:t>
            </a:r>
            <a:r>
              <a:rPr lang="en-US" dirty="0">
                <a:solidFill>
                  <a:srgbClr val="224A98"/>
                </a:solidFill>
              </a:rPr>
              <a:t>The Global Coalition To Defeat </a:t>
            </a:r>
            <a:r>
              <a:rPr lang="en-US" dirty="0" smtClean="0">
                <a:solidFill>
                  <a:srgbClr val="224A98"/>
                </a:solidFill>
              </a:rPr>
              <a:t>ISIS</a:t>
            </a:r>
            <a:r>
              <a:rPr lang="uk-UA" dirty="0" smtClean="0">
                <a:solidFill>
                  <a:srgbClr val="224A98"/>
                </a:solidFill>
              </a:rPr>
              <a:t> (Міжнародна коаліція проти Ісламської держави)</a:t>
            </a:r>
          </a:p>
          <a:p>
            <a:pPr algn="just">
              <a:lnSpc>
                <a:spcPct val="150000"/>
              </a:lnSpc>
            </a:pPr>
            <a:r>
              <a:rPr lang="en-GB" dirty="0">
                <a:solidFill>
                  <a:srgbClr val="224A98"/>
                </a:solidFill>
                <a:hlinkClick r:id="rId5"/>
              </a:rPr>
              <a:t>https://www.state.gov/the-global-coalition-to-defeat-isis-partners</a:t>
            </a:r>
            <a:r>
              <a:rPr lang="en-GB" dirty="0" smtClean="0">
                <a:solidFill>
                  <a:srgbClr val="224A98"/>
                </a:solidFill>
                <a:hlinkClick r:id="rId5"/>
              </a:rPr>
              <a:t>/</a:t>
            </a:r>
            <a:endParaRPr lang="uk-UA" dirty="0" smtClean="0">
              <a:solidFill>
                <a:srgbClr val="224A98"/>
              </a:solidFill>
            </a:endParaRPr>
          </a:p>
          <a:p>
            <a:pPr algn="just">
              <a:lnSpc>
                <a:spcPct val="150000"/>
              </a:lnSpc>
            </a:pPr>
            <a:r>
              <a:rPr lang="en-GB" dirty="0">
                <a:solidFill>
                  <a:srgbClr val="224A98"/>
                </a:solidFill>
              </a:rPr>
              <a:t>https://theglobalcoalition.org/en/</a:t>
            </a:r>
            <a:endParaRPr lang="uk-UA" dirty="0" smtClean="0">
              <a:solidFill>
                <a:srgbClr val="224A98"/>
              </a:solidFill>
            </a:endParaRPr>
          </a:p>
          <a:p>
            <a:pPr algn="just">
              <a:lnSpc>
                <a:spcPct val="150000"/>
              </a:lnSpc>
              <a:buFont typeface="Arial" panose="020B0604020202020204" pitchFamily="34" charset="0"/>
              <a:buChar char="•"/>
            </a:pPr>
            <a:endParaRPr lang="en-GB" dirty="0">
              <a:solidFill>
                <a:srgbClr val="224A98"/>
              </a:solidFill>
            </a:endParaRPr>
          </a:p>
        </p:txBody>
      </p:sp>
      <p:pic>
        <p:nvPicPr>
          <p:cNvPr id="18" name="Рисунок 17"/>
          <p:cNvPicPr>
            <a:picLocks noChangeAspect="1"/>
          </p:cNvPicPr>
          <p:nvPr/>
        </p:nvPicPr>
        <p:blipFill>
          <a:blip r:embed="rId6"/>
          <a:stretch>
            <a:fillRect/>
          </a:stretch>
        </p:blipFill>
        <p:spPr>
          <a:xfrm>
            <a:off x="2772075" y="4164638"/>
            <a:ext cx="8688835" cy="2246221"/>
          </a:xfrm>
          <a:prstGeom prst="rect">
            <a:avLst/>
          </a:prstGeom>
        </p:spPr>
      </p:pic>
      <p:sp>
        <p:nvSpPr>
          <p:cNvPr id="22" name="Прямоугольник 21"/>
          <p:cNvSpPr/>
          <p:nvPr/>
        </p:nvSpPr>
        <p:spPr>
          <a:xfrm>
            <a:off x="269507" y="3315494"/>
            <a:ext cx="4981492" cy="369332"/>
          </a:xfrm>
          <a:prstGeom prst="rect">
            <a:avLst/>
          </a:prstGeom>
        </p:spPr>
        <p:txBody>
          <a:bodyPr wrap="none">
            <a:spAutoFit/>
          </a:bodyPr>
          <a:lstStyle/>
          <a:p>
            <a:r>
              <a:rPr lang="uk-UA" dirty="0">
                <a:solidFill>
                  <a:srgbClr val="224A98"/>
                </a:solidFill>
              </a:rPr>
              <a:t>https://www.youtube.com/watch?v=dWLv3O9gf94</a:t>
            </a:r>
          </a:p>
        </p:txBody>
      </p:sp>
      <p:sp>
        <p:nvSpPr>
          <p:cNvPr id="23" name="Прямоугольник 22"/>
          <p:cNvSpPr/>
          <p:nvPr/>
        </p:nvSpPr>
        <p:spPr>
          <a:xfrm>
            <a:off x="269507" y="3000626"/>
            <a:ext cx="3555782" cy="369332"/>
          </a:xfrm>
          <a:prstGeom prst="rect">
            <a:avLst/>
          </a:prstGeom>
        </p:spPr>
        <p:txBody>
          <a:bodyPr wrap="none">
            <a:spAutoFit/>
          </a:bodyPr>
          <a:lstStyle/>
          <a:p>
            <a:r>
              <a:rPr lang="uk-UA" b="1" dirty="0">
                <a:solidFill>
                  <a:srgbClr val="224A98"/>
                </a:solidFill>
                <a:latin typeface="Roboto"/>
              </a:rPr>
              <a:t>Хто така Ісламська Держава?</a:t>
            </a:r>
            <a:endParaRPr lang="uk-UA" b="1" i="0" dirty="0">
              <a:solidFill>
                <a:srgbClr val="224A98"/>
              </a:solidFill>
              <a:effectLst/>
              <a:latin typeface="Roboto"/>
            </a:endParaRPr>
          </a:p>
        </p:txBody>
      </p:sp>
      <p:sp>
        <p:nvSpPr>
          <p:cNvPr id="24" name="Прямоугольник 23"/>
          <p:cNvSpPr/>
          <p:nvPr/>
        </p:nvSpPr>
        <p:spPr>
          <a:xfrm>
            <a:off x="269507" y="3663926"/>
            <a:ext cx="11819824" cy="369332"/>
          </a:xfrm>
          <a:prstGeom prst="rect">
            <a:avLst/>
          </a:prstGeom>
        </p:spPr>
        <p:txBody>
          <a:bodyPr wrap="square">
            <a:spAutoFit/>
          </a:bodyPr>
          <a:lstStyle/>
          <a:p>
            <a:r>
              <a:rPr lang="ru-RU" dirty="0" err="1">
                <a:solidFill>
                  <a:srgbClr val="224A98"/>
                </a:solidFill>
              </a:rPr>
              <a:t>Боротьба</a:t>
            </a:r>
            <a:r>
              <a:rPr lang="ru-RU" dirty="0">
                <a:solidFill>
                  <a:srgbClr val="224A98"/>
                </a:solidFill>
              </a:rPr>
              <a:t> </a:t>
            </a:r>
            <a:r>
              <a:rPr lang="ru-RU" dirty="0" err="1">
                <a:solidFill>
                  <a:srgbClr val="224A98"/>
                </a:solidFill>
              </a:rPr>
              <a:t>світового</a:t>
            </a:r>
            <a:r>
              <a:rPr lang="ru-RU" dirty="0">
                <a:solidFill>
                  <a:srgbClr val="224A98"/>
                </a:solidFill>
              </a:rPr>
              <a:t> </a:t>
            </a:r>
            <a:r>
              <a:rPr lang="ru-RU" dirty="0" err="1">
                <a:solidFill>
                  <a:srgbClr val="224A98"/>
                </a:solidFill>
              </a:rPr>
              <a:t>співтовариства</a:t>
            </a:r>
            <a:r>
              <a:rPr lang="ru-RU" dirty="0">
                <a:solidFill>
                  <a:srgbClr val="224A98"/>
                </a:solidFill>
              </a:rPr>
              <a:t> </a:t>
            </a:r>
            <a:r>
              <a:rPr lang="ru-RU" dirty="0" err="1">
                <a:solidFill>
                  <a:srgbClr val="224A98"/>
                </a:solidFill>
              </a:rPr>
              <a:t>проти</a:t>
            </a:r>
            <a:r>
              <a:rPr lang="ru-RU" dirty="0">
                <a:solidFill>
                  <a:srgbClr val="224A98"/>
                </a:solidFill>
              </a:rPr>
              <a:t> «</a:t>
            </a:r>
            <a:r>
              <a:rPr lang="ru-RU" dirty="0" err="1">
                <a:solidFill>
                  <a:srgbClr val="224A98"/>
                </a:solidFill>
              </a:rPr>
              <a:t>Ісламської</a:t>
            </a:r>
            <a:r>
              <a:rPr lang="ru-RU" dirty="0">
                <a:solidFill>
                  <a:srgbClr val="224A98"/>
                </a:solidFill>
              </a:rPr>
              <a:t> </a:t>
            </a:r>
            <a:r>
              <a:rPr lang="ru-RU" dirty="0" err="1">
                <a:solidFill>
                  <a:srgbClr val="224A98"/>
                </a:solidFill>
              </a:rPr>
              <a:t>Держави</a:t>
            </a:r>
            <a:r>
              <a:rPr lang="ru-RU" dirty="0" smtClean="0">
                <a:solidFill>
                  <a:srgbClr val="224A98"/>
                </a:solidFill>
              </a:rPr>
              <a:t>». </a:t>
            </a:r>
            <a:r>
              <a:rPr lang="en-GB" dirty="0">
                <a:solidFill>
                  <a:srgbClr val="224A98"/>
                </a:solidFill>
              </a:rPr>
              <a:t>https://www.youtube.com/watch?v=dWLv3O9gf94</a:t>
            </a:r>
            <a:endParaRPr lang="uk-UA" dirty="0">
              <a:solidFill>
                <a:srgbClr val="224A98"/>
              </a:solidFill>
            </a:endParaRPr>
          </a:p>
        </p:txBody>
      </p:sp>
    </p:spTree>
    <p:extLst>
      <p:ext uri="{BB962C8B-B14F-4D97-AF65-F5344CB8AC3E}">
        <p14:creationId xmlns:p14="http://schemas.microsoft.com/office/powerpoint/2010/main" val="1458147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3" name="Прямая соединительная линия 12"/>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4"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13886" y="1207664"/>
            <a:ext cx="11011301" cy="1754326"/>
          </a:xfrm>
          <a:prstGeom prst="rect">
            <a:avLst/>
          </a:prstGeom>
        </p:spPr>
        <p:txBody>
          <a:bodyPr wrap="square">
            <a:spAutoFit/>
          </a:bodyPr>
          <a:lstStyle/>
          <a:p>
            <a:pPr algn="just">
              <a:lnSpc>
                <a:spcPct val="150000"/>
              </a:lnSpc>
            </a:pPr>
            <a:r>
              <a:rPr lang="uk-UA" b="1" dirty="0">
                <a:solidFill>
                  <a:srgbClr val="224A98"/>
                </a:solidFill>
              </a:rPr>
              <a:t>Група 2:</a:t>
            </a:r>
            <a:r>
              <a:rPr lang="uk-UA" dirty="0">
                <a:solidFill>
                  <a:srgbClr val="224A98"/>
                </a:solidFill>
              </a:rPr>
              <a:t> Регіональний рівень — </a:t>
            </a:r>
            <a:r>
              <a:rPr lang="ru-RU" dirty="0" err="1">
                <a:solidFill>
                  <a:srgbClr val="224A98"/>
                </a:solidFill>
              </a:rPr>
              <a:t>Європейське</a:t>
            </a:r>
            <a:r>
              <a:rPr lang="ru-RU" dirty="0">
                <a:solidFill>
                  <a:srgbClr val="224A98"/>
                </a:solidFill>
              </a:rPr>
              <a:t> агентство з </a:t>
            </a:r>
            <a:r>
              <a:rPr lang="ru-RU" dirty="0" err="1">
                <a:solidFill>
                  <a:srgbClr val="224A98"/>
                </a:solidFill>
              </a:rPr>
              <a:t>питань</a:t>
            </a:r>
            <a:r>
              <a:rPr lang="ru-RU" dirty="0">
                <a:solidFill>
                  <a:srgbClr val="224A98"/>
                </a:solidFill>
              </a:rPr>
              <a:t> </a:t>
            </a:r>
            <a:r>
              <a:rPr lang="ru-RU" dirty="0" err="1">
                <a:solidFill>
                  <a:srgbClr val="224A98"/>
                </a:solidFill>
              </a:rPr>
              <a:t>співробітництва</a:t>
            </a:r>
            <a:r>
              <a:rPr lang="ru-RU" dirty="0">
                <a:solidFill>
                  <a:srgbClr val="224A98"/>
                </a:solidFill>
              </a:rPr>
              <a:t> </a:t>
            </a:r>
            <a:r>
              <a:rPr lang="ru-RU" dirty="0" err="1">
                <a:solidFill>
                  <a:srgbClr val="224A98"/>
                </a:solidFill>
              </a:rPr>
              <a:t>правоохоронних</a:t>
            </a:r>
            <a:r>
              <a:rPr lang="ru-RU" dirty="0">
                <a:solidFill>
                  <a:srgbClr val="224A98"/>
                </a:solidFill>
              </a:rPr>
              <a:t> </a:t>
            </a:r>
            <a:r>
              <a:rPr lang="ru-RU" dirty="0" err="1" smtClean="0">
                <a:solidFill>
                  <a:srgbClr val="224A98"/>
                </a:solidFill>
              </a:rPr>
              <a:t>органів</a:t>
            </a:r>
            <a:r>
              <a:rPr lang="ru-RU" dirty="0" smtClean="0">
                <a:solidFill>
                  <a:srgbClr val="224A98"/>
                </a:solidFill>
              </a:rPr>
              <a:t> - </a:t>
            </a:r>
            <a:r>
              <a:rPr lang="uk-UA" dirty="0" smtClean="0">
                <a:solidFill>
                  <a:srgbClr val="224A98"/>
                </a:solidFill>
              </a:rPr>
              <a:t>діяльність </a:t>
            </a:r>
            <a:r>
              <a:rPr lang="en-GB" dirty="0">
                <a:solidFill>
                  <a:srgbClr val="224A98"/>
                </a:solidFill>
              </a:rPr>
              <a:t>EUROPOL</a:t>
            </a:r>
            <a:endParaRPr lang="uk-UA" dirty="0">
              <a:solidFill>
                <a:srgbClr val="224A98"/>
              </a:solidFill>
            </a:endParaRPr>
          </a:p>
          <a:p>
            <a:pPr algn="just">
              <a:lnSpc>
                <a:spcPct val="150000"/>
              </a:lnSpc>
              <a:buFont typeface="Arial" panose="020B0604020202020204" pitchFamily="34" charset="0"/>
              <a:buChar char="•"/>
            </a:pPr>
            <a:endParaRPr lang="uk-UA" dirty="0">
              <a:solidFill>
                <a:srgbClr val="224A98"/>
              </a:solidFill>
            </a:endParaRPr>
          </a:p>
          <a:p>
            <a:pPr algn="just">
              <a:lnSpc>
                <a:spcPct val="150000"/>
              </a:lnSpc>
              <a:buFont typeface="Arial" panose="020B0604020202020204" pitchFamily="34" charset="0"/>
              <a:buChar char="•"/>
            </a:pPr>
            <a:endParaRPr lang="en-GB" dirty="0">
              <a:solidFill>
                <a:srgbClr val="224A98"/>
              </a:solidFill>
            </a:endParaRPr>
          </a:p>
        </p:txBody>
      </p:sp>
      <p:sp>
        <p:nvSpPr>
          <p:cNvPr id="4" name="Прямоугольник 3"/>
          <p:cNvSpPr/>
          <p:nvPr/>
        </p:nvSpPr>
        <p:spPr>
          <a:xfrm>
            <a:off x="413886" y="2419578"/>
            <a:ext cx="3290003" cy="369332"/>
          </a:xfrm>
          <a:prstGeom prst="rect">
            <a:avLst/>
          </a:prstGeom>
        </p:spPr>
        <p:txBody>
          <a:bodyPr wrap="none">
            <a:spAutoFit/>
          </a:bodyPr>
          <a:lstStyle/>
          <a:p>
            <a:r>
              <a:rPr lang="uk-UA" dirty="0">
                <a:solidFill>
                  <a:srgbClr val="224A98"/>
                </a:solidFill>
              </a:rPr>
              <a:t>https://www.europol.europa.eu/</a:t>
            </a:r>
          </a:p>
        </p:txBody>
      </p:sp>
      <p:pic>
        <p:nvPicPr>
          <p:cNvPr id="6146" name="Picture 2" descr="Європол займеться розслідуванням воєнних злочинів рф проти України / У  світі / Судово-юридична газет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9187" y="2604244"/>
            <a:ext cx="6096000"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5526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3" name="Прямая соединительная линия 12"/>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4"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89300" y="1207664"/>
            <a:ext cx="9803518" cy="464871"/>
          </a:xfrm>
          <a:prstGeom prst="rect">
            <a:avLst/>
          </a:prstGeom>
        </p:spPr>
        <p:txBody>
          <a:bodyPr wrap="none">
            <a:spAutoFit/>
          </a:bodyPr>
          <a:lstStyle/>
          <a:p>
            <a:pPr algn="just">
              <a:lnSpc>
                <a:spcPct val="150000"/>
              </a:lnSpc>
            </a:pPr>
            <a:r>
              <a:rPr lang="uk-UA" b="1" dirty="0">
                <a:solidFill>
                  <a:srgbClr val="224A98"/>
                </a:solidFill>
              </a:rPr>
              <a:t>Група 3:</a:t>
            </a:r>
            <a:r>
              <a:rPr lang="uk-UA" dirty="0">
                <a:solidFill>
                  <a:srgbClr val="224A98"/>
                </a:solidFill>
              </a:rPr>
              <a:t> Національний рівень — </a:t>
            </a:r>
            <a:r>
              <a:rPr lang="ru-RU" dirty="0">
                <a:solidFill>
                  <a:srgbClr val="224A98"/>
                </a:solidFill>
              </a:rPr>
              <a:t>Система </a:t>
            </a:r>
            <a:r>
              <a:rPr lang="ru-RU" dirty="0" err="1">
                <a:solidFill>
                  <a:srgbClr val="224A98"/>
                </a:solidFill>
              </a:rPr>
              <a:t>протидії</a:t>
            </a:r>
            <a:r>
              <a:rPr lang="ru-RU" dirty="0">
                <a:solidFill>
                  <a:srgbClr val="224A98"/>
                </a:solidFill>
              </a:rPr>
              <a:t> </a:t>
            </a:r>
            <a:r>
              <a:rPr lang="ru-RU" dirty="0" err="1">
                <a:solidFill>
                  <a:srgbClr val="224A98"/>
                </a:solidFill>
              </a:rPr>
              <a:t>кібератакам</a:t>
            </a:r>
            <a:r>
              <a:rPr lang="ru-RU" dirty="0">
                <a:solidFill>
                  <a:srgbClr val="224A98"/>
                </a:solidFill>
              </a:rPr>
              <a:t> </a:t>
            </a:r>
            <a:r>
              <a:rPr lang="ru-RU" dirty="0" err="1">
                <a:solidFill>
                  <a:srgbClr val="224A98"/>
                </a:solidFill>
              </a:rPr>
              <a:t>під</a:t>
            </a:r>
            <a:r>
              <a:rPr lang="ru-RU" dirty="0">
                <a:solidFill>
                  <a:srgbClr val="224A98"/>
                </a:solidFill>
              </a:rPr>
              <a:t> час </a:t>
            </a:r>
            <a:r>
              <a:rPr lang="ru-RU" dirty="0" err="1" smtClean="0">
                <a:solidFill>
                  <a:srgbClr val="224A98"/>
                </a:solidFill>
              </a:rPr>
              <a:t>війни</a:t>
            </a:r>
            <a:r>
              <a:rPr lang="ru-RU" dirty="0" smtClean="0">
                <a:solidFill>
                  <a:srgbClr val="224A98"/>
                </a:solidFill>
              </a:rPr>
              <a:t> - </a:t>
            </a:r>
            <a:r>
              <a:rPr lang="uk-UA" dirty="0" err="1" smtClean="0">
                <a:solidFill>
                  <a:srgbClr val="224A98"/>
                </a:solidFill>
              </a:rPr>
              <a:t>Кіберзахист</a:t>
            </a:r>
            <a:r>
              <a:rPr lang="uk-UA" dirty="0" smtClean="0">
                <a:solidFill>
                  <a:srgbClr val="224A98"/>
                </a:solidFill>
              </a:rPr>
              <a:t> </a:t>
            </a:r>
            <a:r>
              <a:rPr lang="uk-UA" dirty="0">
                <a:solidFill>
                  <a:srgbClr val="224A98"/>
                </a:solidFill>
              </a:rPr>
              <a:t>України</a:t>
            </a:r>
          </a:p>
        </p:txBody>
      </p:sp>
      <p:pic>
        <p:nvPicPr>
          <p:cNvPr id="7170" name="Picture 2" descr="Кібератаки як воєнні злочини: огляд моніторингу дотримання цифрових прав  українців - портал новин LB.u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1461" y="2254117"/>
            <a:ext cx="6858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2306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4" name="Прямая соединительная линия 13"/>
          <p:cNvCxnSpPr/>
          <p:nvPr/>
        </p:nvCxnSpPr>
        <p:spPr>
          <a:xfrm flipV="1">
            <a:off x="0" y="707442"/>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5"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71055" y="1434512"/>
            <a:ext cx="11383563" cy="4199611"/>
          </a:xfrm>
          <a:prstGeom prst="rect">
            <a:avLst/>
          </a:prstGeom>
        </p:spPr>
        <p:txBody>
          <a:bodyPr wrap="square">
            <a:spAutoFit/>
          </a:bodyPr>
          <a:lstStyle/>
          <a:p>
            <a:pPr algn="ctr">
              <a:lnSpc>
                <a:spcPct val="150000"/>
              </a:lnSpc>
            </a:pPr>
            <a:r>
              <a:rPr lang="uk-UA" sz="2000" b="1" dirty="0">
                <a:solidFill>
                  <a:srgbClr val="224A98"/>
                </a:solidFill>
              </a:rPr>
              <a:t>Структура відповіді для кожної групи</a:t>
            </a:r>
            <a:r>
              <a:rPr lang="uk-UA" sz="2000" b="1" dirty="0" smtClean="0">
                <a:solidFill>
                  <a:srgbClr val="224A98"/>
                </a:solidFill>
              </a:rPr>
              <a:t>:</a:t>
            </a:r>
          </a:p>
          <a:p>
            <a:pPr algn="ctr">
              <a:lnSpc>
                <a:spcPct val="150000"/>
              </a:lnSpc>
            </a:pPr>
            <a:endParaRPr lang="uk-UA" sz="2000" dirty="0">
              <a:solidFill>
                <a:srgbClr val="224A98"/>
              </a:solidFill>
            </a:endParaRPr>
          </a:p>
          <a:p>
            <a:pPr>
              <a:lnSpc>
                <a:spcPct val="150000"/>
              </a:lnSpc>
              <a:buFont typeface="+mj-lt"/>
              <a:buAutoNum type="arabicPeriod"/>
            </a:pPr>
            <a:r>
              <a:rPr lang="uk-UA" sz="2000" b="1" dirty="0">
                <a:solidFill>
                  <a:srgbClr val="224A98"/>
                </a:solidFill>
              </a:rPr>
              <a:t>Короткий опис кейсу:</a:t>
            </a:r>
            <a:r>
              <a:rPr lang="uk-UA" sz="2000" dirty="0">
                <a:solidFill>
                  <a:srgbClr val="224A98"/>
                </a:solidFill>
              </a:rPr>
              <a:t> Яка загроза безпеці та як її вирішували?</a:t>
            </a:r>
          </a:p>
          <a:p>
            <a:pPr>
              <a:lnSpc>
                <a:spcPct val="150000"/>
              </a:lnSpc>
              <a:buFont typeface="+mj-lt"/>
              <a:buAutoNum type="arabicPeriod"/>
            </a:pPr>
            <a:r>
              <a:rPr lang="uk-UA" sz="2000" b="1" dirty="0">
                <a:solidFill>
                  <a:srgbClr val="224A98"/>
                </a:solidFill>
              </a:rPr>
              <a:t>Суб’єкти управління:</a:t>
            </a:r>
            <a:r>
              <a:rPr lang="uk-UA" sz="2000" dirty="0">
                <a:solidFill>
                  <a:srgbClr val="224A98"/>
                </a:solidFill>
              </a:rPr>
              <a:t> Хто був залучений у реалізацію політики безпеки?</a:t>
            </a:r>
          </a:p>
          <a:p>
            <a:pPr>
              <a:lnSpc>
                <a:spcPct val="150000"/>
              </a:lnSpc>
              <a:buFont typeface="+mj-lt"/>
              <a:buAutoNum type="arabicPeriod"/>
            </a:pPr>
            <a:r>
              <a:rPr lang="uk-UA" sz="2000" b="1" dirty="0">
                <a:solidFill>
                  <a:srgbClr val="224A98"/>
                </a:solidFill>
              </a:rPr>
              <a:t>Інструменти та механізми:</a:t>
            </a:r>
            <a:r>
              <a:rPr lang="uk-UA" sz="2000" dirty="0">
                <a:solidFill>
                  <a:srgbClr val="224A98"/>
                </a:solidFill>
              </a:rPr>
              <a:t> Які заходи було використано (координація, законодавство, технології тощо)?</a:t>
            </a:r>
          </a:p>
          <a:p>
            <a:pPr>
              <a:lnSpc>
                <a:spcPct val="150000"/>
              </a:lnSpc>
              <a:buFont typeface="+mj-lt"/>
              <a:buAutoNum type="arabicPeriod"/>
            </a:pPr>
            <a:r>
              <a:rPr lang="uk-UA" sz="2000" b="1" dirty="0">
                <a:solidFill>
                  <a:srgbClr val="224A98"/>
                </a:solidFill>
              </a:rPr>
              <a:t>Результати:</a:t>
            </a:r>
            <a:r>
              <a:rPr lang="uk-UA" sz="2000" dirty="0">
                <a:solidFill>
                  <a:srgbClr val="224A98"/>
                </a:solidFill>
              </a:rPr>
              <a:t> Яких результатів вдалося досягти?</a:t>
            </a:r>
          </a:p>
          <a:p>
            <a:pPr>
              <a:lnSpc>
                <a:spcPct val="150000"/>
              </a:lnSpc>
              <a:buFont typeface="+mj-lt"/>
              <a:buAutoNum type="arabicPeriod"/>
            </a:pPr>
            <a:r>
              <a:rPr lang="uk-UA" sz="2000" b="1" dirty="0">
                <a:solidFill>
                  <a:srgbClr val="224A98"/>
                </a:solidFill>
              </a:rPr>
              <a:t>Оцінка ефективності:</a:t>
            </a:r>
            <a:r>
              <a:rPr lang="uk-UA" sz="2000" dirty="0">
                <a:solidFill>
                  <a:srgbClr val="224A98"/>
                </a:solidFill>
              </a:rPr>
              <a:t> Що спрацювало добре, а що можна покращити?</a:t>
            </a:r>
          </a:p>
          <a:p>
            <a:pPr>
              <a:lnSpc>
                <a:spcPct val="150000"/>
              </a:lnSpc>
              <a:buFont typeface="+mj-lt"/>
              <a:buAutoNum type="arabicPeriod"/>
            </a:pPr>
            <a:r>
              <a:rPr lang="uk-UA" sz="2000" b="1" dirty="0" err="1">
                <a:solidFill>
                  <a:srgbClr val="224A98"/>
                </a:solidFill>
              </a:rPr>
              <a:t>Уроки</a:t>
            </a:r>
            <a:r>
              <a:rPr lang="uk-UA" sz="2000" b="1" dirty="0">
                <a:solidFill>
                  <a:srgbClr val="224A98"/>
                </a:solidFill>
              </a:rPr>
              <a:t> для України:</a:t>
            </a:r>
            <a:r>
              <a:rPr lang="uk-UA" sz="2000" dirty="0">
                <a:solidFill>
                  <a:srgbClr val="224A98"/>
                </a:solidFill>
              </a:rPr>
              <a:t> Що з досвіду цього кейсу можна застосувати в українському контексті?</a:t>
            </a:r>
          </a:p>
        </p:txBody>
      </p:sp>
    </p:spTree>
    <p:extLst>
      <p:ext uri="{BB962C8B-B14F-4D97-AF65-F5344CB8AC3E}">
        <p14:creationId xmlns:p14="http://schemas.microsoft.com/office/powerpoint/2010/main" val="42310398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7" name="Прямая соединительная линия 6"/>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8"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Відповіді на питання – Два зайці"/>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805853"/>
            <a:ext cx="4876800" cy="359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020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Рисунок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44" name="Прямая соединительная линия 43"/>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46"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042720" y="1320134"/>
            <a:ext cx="9754590" cy="769441"/>
          </a:xfrm>
          <a:prstGeom prst="rect">
            <a:avLst/>
          </a:prstGeom>
        </p:spPr>
        <p:txBody>
          <a:bodyPr wrap="square">
            <a:spAutoFit/>
          </a:bodyPr>
          <a:lstStyle/>
          <a:p>
            <a:pPr algn="ctr"/>
            <a:r>
              <a:rPr lang="ru-RU" sz="2200" b="1" dirty="0" smtClean="0">
                <a:solidFill>
                  <a:srgbClr val="224A98"/>
                </a:solidFill>
                <a:latin typeface="Arial" panose="020B0604020202020204" pitchFamily="34" charset="0"/>
                <a:cs typeface="Arial" panose="020B0604020202020204" pitchFamily="34" charset="0"/>
              </a:rPr>
              <a:t>1. </a:t>
            </a:r>
            <a:r>
              <a:rPr lang="ru-RU" sz="2200" b="1" dirty="0" err="1" smtClean="0">
                <a:solidFill>
                  <a:srgbClr val="224A98"/>
                </a:solidFill>
                <a:latin typeface="Arial" panose="020B0604020202020204" pitchFamily="34" charset="0"/>
                <a:cs typeface="Arial" panose="020B0604020202020204" pitchFamily="34" charset="0"/>
              </a:rPr>
              <a:t>Сутність</a:t>
            </a:r>
            <a:r>
              <a:rPr lang="ru-RU" sz="2200" b="1" dirty="0" smtClean="0">
                <a:solidFill>
                  <a:srgbClr val="224A98"/>
                </a:solidFill>
                <a:latin typeface="Arial" panose="020B0604020202020204" pitchFamily="34" charset="0"/>
                <a:cs typeface="Arial" panose="020B0604020202020204" pitchFamily="34" charset="0"/>
              </a:rPr>
              <a:t> </a:t>
            </a:r>
            <a:r>
              <a:rPr lang="ru-RU" sz="2200" b="1" dirty="0">
                <a:solidFill>
                  <a:srgbClr val="224A98"/>
                </a:solidFill>
                <a:latin typeface="Arial" panose="020B0604020202020204" pitchFamily="34" charset="0"/>
                <a:cs typeface="Arial" panose="020B0604020202020204" pitchFamily="34" charset="0"/>
              </a:rPr>
              <a:t>державного </a:t>
            </a:r>
            <a:r>
              <a:rPr lang="ru-RU" sz="2200" b="1" dirty="0" err="1">
                <a:solidFill>
                  <a:srgbClr val="224A98"/>
                </a:solidFill>
                <a:latin typeface="Arial" panose="020B0604020202020204" pitchFamily="34" charset="0"/>
                <a:cs typeface="Arial" panose="020B0604020202020204" pitchFamily="34" charset="0"/>
              </a:rPr>
              <a:t>управління</a:t>
            </a:r>
            <a:r>
              <a:rPr lang="ru-RU" sz="2200" b="1" dirty="0">
                <a:solidFill>
                  <a:srgbClr val="224A98"/>
                </a:solidFill>
                <a:latin typeface="Arial" panose="020B0604020202020204" pitchFamily="34" charset="0"/>
                <a:cs typeface="Arial" panose="020B0604020202020204" pitchFamily="34" charset="0"/>
              </a:rPr>
              <a:t> у </a:t>
            </a:r>
            <a:r>
              <a:rPr lang="ru-RU" sz="2200" b="1" dirty="0" err="1">
                <a:solidFill>
                  <a:srgbClr val="224A98"/>
                </a:solidFill>
                <a:latin typeface="Arial" panose="020B0604020202020204" pitchFamily="34" charset="0"/>
                <a:cs typeface="Arial" panose="020B0604020202020204" pitchFamily="34" charset="0"/>
              </a:rPr>
              <a:t>сфері</a:t>
            </a:r>
            <a:r>
              <a:rPr lang="ru-RU" sz="2200" b="1" dirty="0">
                <a:solidFill>
                  <a:srgbClr val="224A98"/>
                </a:solidFill>
                <a:latin typeface="Arial" panose="020B0604020202020204" pitchFamily="34" charset="0"/>
                <a:cs typeface="Arial" panose="020B0604020202020204" pitchFamily="34" charset="0"/>
              </a:rPr>
              <a:t> </a:t>
            </a:r>
            <a:r>
              <a:rPr lang="ru-RU" sz="2200" b="1" dirty="0" err="1" smtClean="0">
                <a:solidFill>
                  <a:srgbClr val="224A98"/>
                </a:solidFill>
                <a:latin typeface="Arial" panose="020B0604020202020204" pitchFamily="34" charset="0"/>
                <a:cs typeface="Arial" panose="020B0604020202020204" pitchFamily="34" charset="0"/>
              </a:rPr>
              <a:t>безпеки</a:t>
            </a:r>
            <a:endParaRPr lang="ru-RU" sz="2200" b="1" dirty="0" smtClean="0">
              <a:solidFill>
                <a:srgbClr val="224A98"/>
              </a:solidFill>
              <a:latin typeface="Arial" panose="020B0604020202020204" pitchFamily="34" charset="0"/>
              <a:cs typeface="Arial" panose="020B0604020202020204" pitchFamily="34" charset="0"/>
            </a:endParaRPr>
          </a:p>
          <a:p>
            <a:pPr algn="ctr"/>
            <a:endParaRPr lang="ru-RU" sz="2200" b="1" dirty="0">
              <a:latin typeface="Arial" panose="020B0604020202020204" pitchFamily="34" charset="0"/>
              <a:cs typeface="Arial" panose="020B0604020202020204" pitchFamily="34" charset="0"/>
            </a:endParaRPr>
          </a:p>
        </p:txBody>
      </p:sp>
      <p:pic>
        <p:nvPicPr>
          <p:cNvPr id="2050" name="Picture 2" descr="Інформаційна безпека та інформаційні війни - Бібліотека ПУЕТ"/>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5381" y="2135848"/>
            <a:ext cx="4876800" cy="42672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21110" y="6218382"/>
            <a:ext cx="5408340" cy="369332"/>
          </a:xfrm>
          <a:prstGeom prst="rect">
            <a:avLst/>
          </a:prstGeom>
        </p:spPr>
        <p:txBody>
          <a:bodyPr wrap="none">
            <a:spAutoFit/>
          </a:bodyPr>
          <a:lstStyle/>
          <a:p>
            <a:r>
              <a:rPr lang="uk-UA" b="1" dirty="0" smtClean="0">
                <a:solidFill>
                  <a:srgbClr val="224A98"/>
                </a:solidFill>
              </a:rPr>
              <a:t>Які рівні </a:t>
            </a:r>
            <a:r>
              <a:rPr lang="uk-UA" b="1" dirty="0">
                <a:solidFill>
                  <a:srgbClr val="224A98"/>
                </a:solidFill>
              </a:rPr>
              <a:t>управління </a:t>
            </a:r>
            <a:r>
              <a:rPr lang="uk-UA" b="1" dirty="0" err="1">
                <a:solidFill>
                  <a:srgbClr val="224A98"/>
                </a:solidFill>
              </a:rPr>
              <a:t>безпековою</a:t>
            </a:r>
            <a:r>
              <a:rPr lang="uk-UA" b="1" dirty="0">
                <a:solidFill>
                  <a:srgbClr val="224A98"/>
                </a:solidFill>
              </a:rPr>
              <a:t> </a:t>
            </a:r>
            <a:r>
              <a:rPr lang="uk-UA" b="1" dirty="0" smtClean="0">
                <a:solidFill>
                  <a:srgbClr val="224A98"/>
                </a:solidFill>
              </a:rPr>
              <a:t>сферою ви знаєте?</a:t>
            </a:r>
            <a:endParaRPr lang="uk-UA" dirty="0"/>
          </a:p>
        </p:txBody>
      </p:sp>
    </p:spTree>
    <p:extLst>
      <p:ext uri="{BB962C8B-B14F-4D97-AF65-F5344CB8AC3E}">
        <p14:creationId xmlns:p14="http://schemas.microsoft.com/office/powerpoint/2010/main" val="3827432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3" name="Прямая соединительная линия 12"/>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4"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96810" y="1320134"/>
            <a:ext cx="10657808" cy="3785652"/>
          </a:xfrm>
          <a:prstGeom prst="rect">
            <a:avLst/>
          </a:prstGeom>
        </p:spPr>
        <p:txBody>
          <a:bodyPr wrap="square">
            <a:spAutoFit/>
          </a:bodyPr>
          <a:lstStyle/>
          <a:p>
            <a:pPr algn="ctr">
              <a:lnSpc>
                <a:spcPct val="150000"/>
              </a:lnSpc>
            </a:pPr>
            <a:r>
              <a:rPr lang="uk-UA" sz="2000" b="1" dirty="0" smtClean="0">
                <a:solidFill>
                  <a:srgbClr val="224A98"/>
                </a:solidFill>
              </a:rPr>
              <a:t>Рівні управління </a:t>
            </a:r>
            <a:r>
              <a:rPr lang="uk-UA" sz="2000" b="1" dirty="0" err="1" smtClean="0">
                <a:solidFill>
                  <a:srgbClr val="224A98"/>
                </a:solidFill>
              </a:rPr>
              <a:t>безпековою</a:t>
            </a:r>
            <a:r>
              <a:rPr lang="uk-UA" sz="2000" b="1" dirty="0" smtClean="0">
                <a:solidFill>
                  <a:srgbClr val="224A98"/>
                </a:solidFill>
              </a:rPr>
              <a:t> сферою: </a:t>
            </a:r>
          </a:p>
          <a:p>
            <a:pPr algn="ctr">
              <a:lnSpc>
                <a:spcPct val="150000"/>
              </a:lnSpc>
            </a:pPr>
            <a:endParaRPr lang="uk-UA" sz="2000" b="1" dirty="0" smtClean="0">
              <a:solidFill>
                <a:srgbClr val="224A98"/>
              </a:solidFill>
            </a:endParaRPr>
          </a:p>
          <a:p>
            <a:pPr marL="342900" indent="-342900">
              <a:lnSpc>
                <a:spcPct val="150000"/>
              </a:lnSpc>
              <a:buFont typeface="Wingdings" panose="05000000000000000000" pitchFamily="2" charset="2"/>
              <a:buChar char="Ø"/>
            </a:pPr>
            <a:r>
              <a:rPr lang="uk-UA" sz="2000" dirty="0" smtClean="0">
                <a:solidFill>
                  <a:srgbClr val="224A98"/>
                </a:solidFill>
              </a:rPr>
              <a:t>глобальний</a:t>
            </a:r>
          </a:p>
          <a:p>
            <a:pPr marL="342900" indent="-342900">
              <a:lnSpc>
                <a:spcPct val="150000"/>
              </a:lnSpc>
              <a:buFont typeface="Wingdings" panose="05000000000000000000" pitchFamily="2" charset="2"/>
              <a:buChar char="Ø"/>
            </a:pPr>
            <a:r>
              <a:rPr lang="uk-UA" sz="2000" dirty="0" smtClean="0">
                <a:solidFill>
                  <a:srgbClr val="224A98"/>
                </a:solidFill>
              </a:rPr>
              <a:t>регіональний </a:t>
            </a:r>
            <a:r>
              <a:rPr lang="uk-UA" sz="2000" dirty="0">
                <a:solidFill>
                  <a:srgbClr val="224A98"/>
                </a:solidFill>
              </a:rPr>
              <a:t>(</a:t>
            </a:r>
            <a:r>
              <a:rPr lang="uk-UA" sz="2000" dirty="0" smtClean="0">
                <a:solidFill>
                  <a:srgbClr val="224A98"/>
                </a:solidFill>
              </a:rPr>
              <a:t>міждержавний) </a:t>
            </a:r>
          </a:p>
          <a:p>
            <a:pPr marL="342900" indent="-342900">
              <a:lnSpc>
                <a:spcPct val="150000"/>
              </a:lnSpc>
              <a:buFont typeface="Wingdings" panose="05000000000000000000" pitchFamily="2" charset="2"/>
              <a:buChar char="Ø"/>
            </a:pPr>
            <a:r>
              <a:rPr lang="uk-UA" sz="2000" dirty="0">
                <a:solidFill>
                  <a:srgbClr val="224A98"/>
                </a:solidFill>
              </a:rPr>
              <a:t>д</a:t>
            </a:r>
            <a:r>
              <a:rPr lang="uk-UA" sz="2000" dirty="0" smtClean="0">
                <a:solidFill>
                  <a:srgbClr val="224A98"/>
                </a:solidFill>
              </a:rPr>
              <a:t>ержавний (національний)</a:t>
            </a:r>
          </a:p>
          <a:p>
            <a:pPr marL="342900" indent="-342900">
              <a:lnSpc>
                <a:spcPct val="150000"/>
              </a:lnSpc>
              <a:buFont typeface="Wingdings" panose="05000000000000000000" pitchFamily="2" charset="2"/>
              <a:buChar char="Ø"/>
            </a:pPr>
            <a:r>
              <a:rPr lang="uk-UA" sz="2000" dirty="0" smtClean="0">
                <a:solidFill>
                  <a:srgbClr val="224A98"/>
                </a:solidFill>
              </a:rPr>
              <a:t>регіональний </a:t>
            </a:r>
            <a:r>
              <a:rPr lang="uk-UA" sz="2000" dirty="0">
                <a:solidFill>
                  <a:srgbClr val="224A98"/>
                </a:solidFill>
              </a:rPr>
              <a:t>(у межах держави</a:t>
            </a:r>
            <a:r>
              <a:rPr lang="uk-UA" sz="2000" dirty="0" smtClean="0">
                <a:solidFill>
                  <a:srgbClr val="224A98"/>
                </a:solidFill>
              </a:rPr>
              <a:t>)</a:t>
            </a:r>
          </a:p>
          <a:p>
            <a:pPr marL="342900" indent="-342900">
              <a:lnSpc>
                <a:spcPct val="150000"/>
              </a:lnSpc>
              <a:buFont typeface="Wingdings" panose="05000000000000000000" pitchFamily="2" charset="2"/>
              <a:buChar char="Ø"/>
            </a:pPr>
            <a:r>
              <a:rPr lang="uk-UA" sz="2000" dirty="0" smtClean="0">
                <a:solidFill>
                  <a:srgbClr val="224A98"/>
                </a:solidFill>
              </a:rPr>
              <a:t>місцевий </a:t>
            </a:r>
            <a:r>
              <a:rPr lang="uk-UA" sz="2000" dirty="0">
                <a:solidFill>
                  <a:srgbClr val="224A98"/>
                </a:solidFill>
              </a:rPr>
              <a:t>(рівень територіальних громад</a:t>
            </a:r>
            <a:r>
              <a:rPr lang="uk-UA" sz="2000" dirty="0" smtClean="0">
                <a:solidFill>
                  <a:srgbClr val="224A98"/>
                </a:solidFill>
              </a:rPr>
              <a:t>) </a:t>
            </a:r>
          </a:p>
          <a:p>
            <a:pPr marL="342900" indent="-342900">
              <a:lnSpc>
                <a:spcPct val="150000"/>
              </a:lnSpc>
              <a:buFont typeface="Wingdings" panose="05000000000000000000" pitchFamily="2" charset="2"/>
              <a:buChar char="Ø"/>
            </a:pPr>
            <a:r>
              <a:rPr lang="uk-UA" sz="2000" dirty="0" smtClean="0">
                <a:solidFill>
                  <a:srgbClr val="224A98"/>
                </a:solidFill>
              </a:rPr>
              <a:t>об’єктовий </a:t>
            </a:r>
            <a:r>
              <a:rPr lang="uk-UA" sz="2000" dirty="0">
                <a:solidFill>
                  <a:srgbClr val="224A98"/>
                </a:solidFill>
              </a:rPr>
              <a:t>(організаційна стійкість</a:t>
            </a:r>
            <a:r>
              <a:rPr lang="uk-UA" sz="2000" dirty="0" smtClean="0">
                <a:solidFill>
                  <a:srgbClr val="224A98"/>
                </a:solidFill>
              </a:rPr>
              <a:t>) </a:t>
            </a:r>
          </a:p>
        </p:txBody>
      </p:sp>
      <p:pic>
        <p:nvPicPr>
          <p:cNvPr id="3" name="Рисунок 2"/>
          <p:cNvPicPr>
            <a:picLocks noChangeAspect="1"/>
          </p:cNvPicPr>
          <p:nvPr/>
        </p:nvPicPr>
        <p:blipFill>
          <a:blip r:embed="rId5"/>
          <a:stretch>
            <a:fillRect/>
          </a:stretch>
        </p:blipFill>
        <p:spPr>
          <a:xfrm>
            <a:off x="6493163" y="3316773"/>
            <a:ext cx="5580805" cy="3088645"/>
          </a:xfrm>
          <a:prstGeom prst="rect">
            <a:avLst/>
          </a:prstGeom>
        </p:spPr>
      </p:pic>
      <p:sp>
        <p:nvSpPr>
          <p:cNvPr id="17" name="Прямоугольник 16"/>
          <p:cNvSpPr/>
          <p:nvPr/>
        </p:nvSpPr>
        <p:spPr>
          <a:xfrm>
            <a:off x="221110" y="6218382"/>
            <a:ext cx="5462008" cy="369332"/>
          </a:xfrm>
          <a:prstGeom prst="rect">
            <a:avLst/>
          </a:prstGeom>
        </p:spPr>
        <p:txBody>
          <a:bodyPr wrap="none">
            <a:spAutoFit/>
          </a:bodyPr>
          <a:lstStyle/>
          <a:p>
            <a:r>
              <a:rPr lang="uk-UA" b="1" dirty="0" smtClean="0">
                <a:solidFill>
                  <a:srgbClr val="224A98"/>
                </a:solidFill>
              </a:rPr>
              <a:t>Що таке державне управління </a:t>
            </a:r>
            <a:r>
              <a:rPr lang="uk-UA" b="1" dirty="0" err="1">
                <a:solidFill>
                  <a:srgbClr val="224A98"/>
                </a:solidFill>
              </a:rPr>
              <a:t>безпековою</a:t>
            </a:r>
            <a:r>
              <a:rPr lang="uk-UA" b="1" dirty="0">
                <a:solidFill>
                  <a:srgbClr val="224A98"/>
                </a:solidFill>
              </a:rPr>
              <a:t> </a:t>
            </a:r>
            <a:r>
              <a:rPr lang="uk-UA" b="1" dirty="0" smtClean="0">
                <a:solidFill>
                  <a:srgbClr val="224A98"/>
                </a:solidFill>
              </a:rPr>
              <a:t>сферою?</a:t>
            </a:r>
            <a:endParaRPr lang="uk-UA" dirty="0"/>
          </a:p>
        </p:txBody>
      </p:sp>
    </p:spTree>
    <p:extLst>
      <p:ext uri="{BB962C8B-B14F-4D97-AF65-F5344CB8AC3E}">
        <p14:creationId xmlns:p14="http://schemas.microsoft.com/office/powerpoint/2010/main" val="3998172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9" name="Прямая соединительная линия 18"/>
          <p:cNvCxnSpPr/>
          <p:nvPr/>
        </p:nvCxnSpPr>
        <p:spPr>
          <a:xfrm flipV="1">
            <a:off x="0" y="718022"/>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20"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65707" y="1157128"/>
            <a:ext cx="11110656" cy="1338828"/>
          </a:xfrm>
          <a:prstGeom prst="rect">
            <a:avLst/>
          </a:prstGeom>
        </p:spPr>
        <p:txBody>
          <a:bodyPr wrap="square">
            <a:spAutoFit/>
          </a:bodyPr>
          <a:lstStyle/>
          <a:p>
            <a:pPr algn="just">
              <a:lnSpc>
                <a:spcPct val="150000"/>
              </a:lnSpc>
            </a:pPr>
            <a:r>
              <a:rPr lang="uk-UA" b="1" dirty="0">
                <a:solidFill>
                  <a:srgbClr val="224A98"/>
                </a:solidFill>
                <a:latin typeface="Arial" panose="020B0604020202020204" pitchFamily="34" charset="0"/>
                <a:cs typeface="Arial" panose="020B0604020202020204" pitchFamily="34" charset="0"/>
              </a:rPr>
              <a:t>Державне управління у сфері безпеки </a:t>
            </a:r>
            <a:r>
              <a:rPr lang="uk-UA" dirty="0">
                <a:solidFill>
                  <a:srgbClr val="224A98"/>
                </a:solidFill>
                <a:latin typeface="Arial" panose="020B0604020202020204" pitchFamily="34" charset="0"/>
                <a:cs typeface="Arial" panose="020B0604020202020204" pitchFamily="34" charset="0"/>
              </a:rPr>
              <a:t>— це цілеспрямована діяльність </a:t>
            </a:r>
            <a:r>
              <a:rPr lang="uk-UA" b="1" dirty="0">
                <a:solidFill>
                  <a:srgbClr val="FF0000"/>
                </a:solidFill>
                <a:latin typeface="Arial" panose="020B0604020202020204" pitchFamily="34" charset="0"/>
                <a:cs typeface="Arial" panose="020B0604020202020204" pitchFamily="34" charset="0"/>
              </a:rPr>
              <a:t>органів державної влади</a:t>
            </a:r>
            <a:r>
              <a:rPr lang="uk-UA" dirty="0">
                <a:solidFill>
                  <a:srgbClr val="224A98"/>
                </a:solidFill>
                <a:latin typeface="Arial" panose="020B0604020202020204" pitchFamily="34" charset="0"/>
                <a:cs typeface="Arial" panose="020B0604020202020204" pitchFamily="34" charset="0"/>
              </a:rPr>
              <a:t>, спрямована на створення умов для захисту </a:t>
            </a:r>
            <a:r>
              <a:rPr lang="uk-UA" b="1" dirty="0">
                <a:solidFill>
                  <a:srgbClr val="FF0000"/>
                </a:solidFill>
                <a:latin typeface="Arial" panose="020B0604020202020204" pitchFamily="34" charset="0"/>
                <a:cs typeface="Arial" panose="020B0604020202020204" pitchFamily="34" charset="0"/>
              </a:rPr>
              <a:t>національних інтересів, територіальної цілісності, прав і свобод громадян від внутрішніх та зовнішніх загроз</a:t>
            </a:r>
            <a:r>
              <a:rPr lang="uk-UA" dirty="0">
                <a:solidFill>
                  <a:srgbClr val="224A98"/>
                </a:solidFill>
                <a:latin typeface="Arial" panose="020B0604020202020204" pitchFamily="34" charset="0"/>
                <a:cs typeface="Arial" panose="020B0604020202020204" pitchFamily="34" charset="0"/>
              </a:rPr>
              <a:t>.</a:t>
            </a:r>
          </a:p>
        </p:txBody>
      </p:sp>
      <p:sp>
        <p:nvSpPr>
          <p:cNvPr id="5" name="Прямоугольник 4"/>
          <p:cNvSpPr/>
          <p:nvPr/>
        </p:nvSpPr>
        <p:spPr>
          <a:xfrm>
            <a:off x="665706" y="2976939"/>
            <a:ext cx="11110657" cy="3000821"/>
          </a:xfrm>
          <a:prstGeom prst="rect">
            <a:avLst/>
          </a:prstGeom>
        </p:spPr>
        <p:txBody>
          <a:bodyPr wrap="square">
            <a:spAutoFit/>
          </a:bodyPr>
          <a:lstStyle/>
          <a:p>
            <a:pPr algn="ctr">
              <a:lnSpc>
                <a:spcPct val="150000"/>
              </a:lnSpc>
            </a:pPr>
            <a:r>
              <a:rPr lang="uk-UA" b="1" dirty="0" smtClean="0">
                <a:solidFill>
                  <a:srgbClr val="224A98"/>
                </a:solidFill>
                <a:latin typeface="Arial" panose="020B0604020202020204" pitchFamily="34" charset="0"/>
                <a:cs typeface="Arial" panose="020B0604020202020204" pitchFamily="34" charset="0"/>
              </a:rPr>
              <a:t>Ключові </a:t>
            </a:r>
            <a:r>
              <a:rPr lang="uk-UA" b="1" dirty="0">
                <a:solidFill>
                  <a:srgbClr val="224A98"/>
                </a:solidFill>
                <a:latin typeface="Arial" panose="020B0604020202020204" pitchFamily="34" charset="0"/>
                <a:cs typeface="Arial" panose="020B0604020202020204" pitchFamily="34" charset="0"/>
              </a:rPr>
              <a:t>характеристики державного управління у сфері безпеки:</a:t>
            </a:r>
          </a:p>
          <a:p>
            <a:pPr marL="285750" indent="-285750" algn="just">
              <a:lnSpc>
                <a:spcPct val="150000"/>
              </a:lnSpc>
              <a:buFont typeface="Wingdings" panose="05000000000000000000" pitchFamily="2" charset="2"/>
              <a:buChar char="Ø"/>
            </a:pPr>
            <a:r>
              <a:rPr lang="uk-UA" b="1" dirty="0" smtClean="0">
                <a:solidFill>
                  <a:srgbClr val="224A98"/>
                </a:solidFill>
                <a:latin typeface="Arial" panose="020B0604020202020204" pitchFamily="34" charset="0"/>
                <a:cs typeface="Arial" panose="020B0604020202020204" pitchFamily="34" charset="0"/>
              </a:rPr>
              <a:t>цілеспрямованість - </a:t>
            </a:r>
            <a:r>
              <a:rPr lang="uk-UA" dirty="0" smtClean="0">
                <a:solidFill>
                  <a:srgbClr val="224A98"/>
                </a:solidFill>
                <a:latin typeface="Arial" panose="020B0604020202020204" pitchFamily="34" charset="0"/>
                <a:cs typeface="Arial" panose="020B0604020202020204" pitchFamily="34" charset="0"/>
              </a:rPr>
              <a:t>орієнтація </a:t>
            </a:r>
            <a:r>
              <a:rPr lang="uk-UA" dirty="0">
                <a:solidFill>
                  <a:srgbClr val="224A98"/>
                </a:solidFill>
                <a:latin typeface="Arial" panose="020B0604020202020204" pitchFamily="34" charset="0"/>
                <a:cs typeface="Arial" panose="020B0604020202020204" pitchFamily="34" charset="0"/>
              </a:rPr>
              <a:t>на захист стратегічних національних інтересів.</a:t>
            </a:r>
          </a:p>
          <a:p>
            <a:pPr marL="285750" indent="-285750" algn="just">
              <a:lnSpc>
                <a:spcPct val="150000"/>
              </a:lnSpc>
              <a:buFont typeface="Wingdings" panose="05000000000000000000" pitchFamily="2" charset="2"/>
              <a:buChar char="Ø"/>
            </a:pPr>
            <a:r>
              <a:rPr lang="uk-UA" b="1" dirty="0">
                <a:solidFill>
                  <a:srgbClr val="224A98"/>
                </a:solidFill>
                <a:latin typeface="Arial" panose="020B0604020202020204" pitchFamily="34" charset="0"/>
                <a:cs typeface="Arial" panose="020B0604020202020204" pitchFamily="34" charset="0"/>
              </a:rPr>
              <a:t>к</a:t>
            </a:r>
            <a:r>
              <a:rPr lang="uk-UA" b="1" dirty="0" smtClean="0">
                <a:solidFill>
                  <a:srgbClr val="224A98"/>
                </a:solidFill>
                <a:latin typeface="Arial" panose="020B0604020202020204" pitchFamily="34" charset="0"/>
                <a:cs typeface="Arial" panose="020B0604020202020204" pitchFamily="34" charset="0"/>
              </a:rPr>
              <a:t>омплексність - </a:t>
            </a:r>
            <a:r>
              <a:rPr lang="uk-UA" dirty="0" smtClean="0">
                <a:solidFill>
                  <a:srgbClr val="224A98"/>
                </a:solidFill>
                <a:latin typeface="Arial" panose="020B0604020202020204" pitchFamily="34" charset="0"/>
                <a:cs typeface="Arial" panose="020B0604020202020204" pitchFamily="34" charset="0"/>
              </a:rPr>
              <a:t>охоплення </a:t>
            </a:r>
            <a:r>
              <a:rPr lang="uk-UA" dirty="0">
                <a:solidFill>
                  <a:srgbClr val="224A98"/>
                </a:solidFill>
                <a:latin typeface="Arial" panose="020B0604020202020204" pitchFamily="34" charset="0"/>
                <a:cs typeface="Arial" panose="020B0604020202020204" pitchFamily="34" charset="0"/>
              </a:rPr>
              <a:t>різних сфер безпеки (військова, економічна, інформаційна, екологічна, </a:t>
            </a:r>
            <a:r>
              <a:rPr lang="uk-UA" dirty="0" err="1">
                <a:solidFill>
                  <a:srgbClr val="224A98"/>
                </a:solidFill>
                <a:latin typeface="Arial" panose="020B0604020202020204" pitchFamily="34" charset="0"/>
                <a:cs typeface="Arial" panose="020B0604020202020204" pitchFamily="34" charset="0"/>
              </a:rPr>
              <a:t>кібербезпека</a:t>
            </a:r>
            <a:r>
              <a:rPr lang="uk-UA" dirty="0">
                <a:solidFill>
                  <a:srgbClr val="224A98"/>
                </a:solidFill>
                <a:latin typeface="Arial" panose="020B0604020202020204" pitchFamily="34" charset="0"/>
                <a:cs typeface="Arial" panose="020B0604020202020204" pitchFamily="34" charset="0"/>
              </a:rPr>
              <a:t> тощо).</a:t>
            </a:r>
          </a:p>
          <a:p>
            <a:pPr marL="285750" indent="-285750" algn="just">
              <a:lnSpc>
                <a:spcPct val="150000"/>
              </a:lnSpc>
              <a:buFont typeface="Wingdings" panose="05000000000000000000" pitchFamily="2" charset="2"/>
              <a:buChar char="Ø"/>
            </a:pPr>
            <a:r>
              <a:rPr lang="uk-UA" b="1" dirty="0">
                <a:solidFill>
                  <a:srgbClr val="224A98"/>
                </a:solidFill>
                <a:latin typeface="Arial" panose="020B0604020202020204" pitchFamily="34" charset="0"/>
                <a:cs typeface="Arial" panose="020B0604020202020204" pitchFamily="34" charset="0"/>
              </a:rPr>
              <a:t>б</a:t>
            </a:r>
            <a:r>
              <a:rPr lang="uk-UA" b="1" dirty="0" smtClean="0">
                <a:solidFill>
                  <a:srgbClr val="224A98"/>
                </a:solidFill>
                <a:latin typeface="Arial" panose="020B0604020202020204" pitchFamily="34" charset="0"/>
                <a:cs typeface="Arial" panose="020B0604020202020204" pitchFamily="34" charset="0"/>
              </a:rPr>
              <a:t>езперервність -</a:t>
            </a:r>
            <a:r>
              <a:rPr lang="uk-UA" dirty="0" smtClean="0">
                <a:solidFill>
                  <a:srgbClr val="224A98"/>
                </a:solidFill>
                <a:latin typeface="Arial" panose="020B0604020202020204" pitchFamily="34" charset="0"/>
                <a:cs typeface="Arial" panose="020B0604020202020204" pitchFamily="34" charset="0"/>
              </a:rPr>
              <a:t> </a:t>
            </a:r>
            <a:r>
              <a:rPr lang="uk-UA" dirty="0">
                <a:solidFill>
                  <a:srgbClr val="224A98"/>
                </a:solidFill>
                <a:latin typeface="Arial" panose="020B0604020202020204" pitchFamily="34" charset="0"/>
                <a:cs typeface="Arial" panose="020B0604020202020204" pitchFamily="34" charset="0"/>
              </a:rPr>
              <a:t>постійний моніторинг загроз та реагування на них.</a:t>
            </a:r>
          </a:p>
          <a:p>
            <a:pPr marL="285750" indent="-285750" algn="just">
              <a:lnSpc>
                <a:spcPct val="150000"/>
              </a:lnSpc>
              <a:buFont typeface="Wingdings" panose="05000000000000000000" pitchFamily="2" charset="2"/>
              <a:buChar char="Ø"/>
            </a:pPr>
            <a:r>
              <a:rPr lang="uk-UA" b="1" dirty="0">
                <a:solidFill>
                  <a:srgbClr val="224A98"/>
                </a:solidFill>
                <a:latin typeface="Arial" panose="020B0604020202020204" pitchFamily="34" charset="0"/>
                <a:cs typeface="Arial" panose="020B0604020202020204" pitchFamily="34" charset="0"/>
              </a:rPr>
              <a:t>з</a:t>
            </a:r>
            <a:r>
              <a:rPr lang="uk-UA" b="1" dirty="0" smtClean="0">
                <a:solidFill>
                  <a:srgbClr val="224A98"/>
                </a:solidFill>
                <a:latin typeface="Arial" panose="020B0604020202020204" pitchFamily="34" charset="0"/>
                <a:cs typeface="Arial" panose="020B0604020202020204" pitchFamily="34" charset="0"/>
              </a:rPr>
              <a:t>аконність - </a:t>
            </a:r>
            <a:r>
              <a:rPr lang="uk-UA" dirty="0" smtClean="0">
                <a:solidFill>
                  <a:srgbClr val="224A98"/>
                </a:solidFill>
                <a:latin typeface="Arial" panose="020B0604020202020204" pitchFamily="34" charset="0"/>
                <a:cs typeface="Arial" panose="020B0604020202020204" pitchFamily="34" charset="0"/>
              </a:rPr>
              <a:t>діяльність </a:t>
            </a:r>
            <a:r>
              <a:rPr lang="uk-UA" dirty="0">
                <a:solidFill>
                  <a:srgbClr val="224A98"/>
                </a:solidFill>
                <a:latin typeface="Arial" panose="020B0604020202020204" pitchFamily="34" charset="0"/>
                <a:cs typeface="Arial" panose="020B0604020202020204" pitchFamily="34" charset="0"/>
              </a:rPr>
              <a:t>виключно в межах законодавства.</a:t>
            </a:r>
          </a:p>
          <a:p>
            <a:pPr marL="285750" indent="-285750" algn="just">
              <a:lnSpc>
                <a:spcPct val="150000"/>
              </a:lnSpc>
              <a:buFont typeface="Wingdings" panose="05000000000000000000" pitchFamily="2" charset="2"/>
              <a:buChar char="Ø"/>
            </a:pPr>
            <a:r>
              <a:rPr lang="uk-UA" b="1" dirty="0" err="1">
                <a:solidFill>
                  <a:srgbClr val="224A98"/>
                </a:solidFill>
                <a:latin typeface="Arial" panose="020B0604020202020204" pitchFamily="34" charset="0"/>
                <a:cs typeface="Arial" panose="020B0604020202020204" pitchFamily="34" charset="0"/>
              </a:rPr>
              <a:t>і</a:t>
            </a:r>
            <a:r>
              <a:rPr lang="uk-UA" b="1" dirty="0" err="1" smtClean="0">
                <a:solidFill>
                  <a:srgbClr val="224A98"/>
                </a:solidFill>
                <a:latin typeface="Arial" panose="020B0604020202020204" pitchFamily="34" charset="0"/>
                <a:cs typeface="Arial" panose="020B0604020202020204" pitchFamily="34" charset="0"/>
              </a:rPr>
              <a:t>нституційність</a:t>
            </a:r>
            <a:r>
              <a:rPr lang="uk-UA" b="1" dirty="0" smtClean="0">
                <a:solidFill>
                  <a:srgbClr val="224A98"/>
                </a:solidFill>
                <a:latin typeface="Arial" panose="020B0604020202020204" pitchFamily="34" charset="0"/>
                <a:cs typeface="Arial" panose="020B0604020202020204" pitchFamily="34" charset="0"/>
              </a:rPr>
              <a:t> - </a:t>
            </a:r>
            <a:r>
              <a:rPr lang="uk-UA" dirty="0" smtClean="0">
                <a:solidFill>
                  <a:srgbClr val="224A98"/>
                </a:solidFill>
                <a:latin typeface="Arial" panose="020B0604020202020204" pitchFamily="34" charset="0"/>
                <a:cs typeface="Arial" panose="020B0604020202020204" pitchFamily="34" charset="0"/>
              </a:rPr>
              <a:t>реалізація </a:t>
            </a:r>
            <a:r>
              <a:rPr lang="uk-UA" dirty="0">
                <a:solidFill>
                  <a:srgbClr val="224A98"/>
                </a:solidFill>
                <a:latin typeface="Arial" panose="020B0604020202020204" pitchFamily="34" charset="0"/>
                <a:cs typeface="Arial" panose="020B0604020202020204" pitchFamily="34" charset="0"/>
              </a:rPr>
              <a:t>через систему державних органів та спеціальних служб.</a:t>
            </a:r>
          </a:p>
        </p:txBody>
      </p:sp>
    </p:spTree>
    <p:extLst>
      <p:ext uri="{BB962C8B-B14F-4D97-AF65-F5344CB8AC3E}">
        <p14:creationId xmlns:p14="http://schemas.microsoft.com/office/powerpoint/2010/main" val="562592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9" name="Прямая соединительная линия 18"/>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20"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006763" y="1615698"/>
            <a:ext cx="10409381" cy="3647152"/>
          </a:xfrm>
          <a:prstGeom prst="rect">
            <a:avLst/>
          </a:prstGeom>
        </p:spPr>
        <p:txBody>
          <a:bodyPr wrap="square">
            <a:spAutoFit/>
          </a:bodyPr>
          <a:lstStyle/>
          <a:p>
            <a:pPr algn="ctr">
              <a:lnSpc>
                <a:spcPct val="150000"/>
              </a:lnSpc>
            </a:pPr>
            <a:r>
              <a:rPr lang="uk-UA" sz="2200" b="1" dirty="0">
                <a:solidFill>
                  <a:srgbClr val="224A98"/>
                </a:solidFill>
              </a:rPr>
              <a:t>Основні функції державного управління у сфері безпеки</a:t>
            </a:r>
            <a:r>
              <a:rPr lang="uk-UA" sz="2200" b="1" dirty="0" smtClean="0">
                <a:solidFill>
                  <a:srgbClr val="224A98"/>
                </a:solidFill>
              </a:rPr>
              <a:t>:</a:t>
            </a:r>
          </a:p>
          <a:p>
            <a:pPr algn="ctr">
              <a:lnSpc>
                <a:spcPct val="150000"/>
              </a:lnSpc>
            </a:pPr>
            <a:endParaRPr lang="uk-UA" sz="2200" b="1" dirty="0">
              <a:solidFill>
                <a:srgbClr val="224A98"/>
              </a:solidFill>
            </a:endParaRPr>
          </a:p>
          <a:p>
            <a:pPr marL="342900" indent="-342900">
              <a:lnSpc>
                <a:spcPct val="150000"/>
              </a:lnSpc>
              <a:buFont typeface="Wingdings" panose="05000000000000000000" pitchFamily="2" charset="2"/>
              <a:buChar char="Ø"/>
            </a:pPr>
            <a:r>
              <a:rPr lang="uk-UA" sz="2200" b="1" dirty="0" smtClean="0">
                <a:solidFill>
                  <a:srgbClr val="224A98"/>
                </a:solidFill>
              </a:rPr>
              <a:t>прогнозування загроз -</a:t>
            </a:r>
            <a:r>
              <a:rPr lang="uk-UA" sz="2200" dirty="0" smtClean="0">
                <a:solidFill>
                  <a:srgbClr val="224A98"/>
                </a:solidFill>
              </a:rPr>
              <a:t> </a:t>
            </a:r>
            <a:r>
              <a:rPr lang="uk-UA" sz="2200" dirty="0">
                <a:solidFill>
                  <a:srgbClr val="224A98"/>
                </a:solidFill>
              </a:rPr>
              <a:t>аналітика та оцінка ризиків.</a:t>
            </a:r>
          </a:p>
          <a:p>
            <a:pPr marL="342900" indent="-342900">
              <a:lnSpc>
                <a:spcPct val="150000"/>
              </a:lnSpc>
              <a:buFont typeface="Wingdings" panose="05000000000000000000" pitchFamily="2" charset="2"/>
              <a:buChar char="Ø"/>
            </a:pPr>
            <a:r>
              <a:rPr lang="uk-UA" sz="2200" b="1" dirty="0" smtClean="0">
                <a:solidFill>
                  <a:srgbClr val="224A98"/>
                </a:solidFill>
              </a:rPr>
              <a:t>стратегічне планування -</a:t>
            </a:r>
            <a:r>
              <a:rPr lang="uk-UA" sz="2200" dirty="0" smtClean="0">
                <a:solidFill>
                  <a:srgbClr val="224A98"/>
                </a:solidFill>
              </a:rPr>
              <a:t> </a:t>
            </a:r>
            <a:r>
              <a:rPr lang="uk-UA" sz="2200" dirty="0">
                <a:solidFill>
                  <a:srgbClr val="224A98"/>
                </a:solidFill>
              </a:rPr>
              <a:t>розробка національних стратегій і програм безпеки.</a:t>
            </a:r>
          </a:p>
          <a:p>
            <a:pPr marL="342900" indent="-342900">
              <a:lnSpc>
                <a:spcPct val="150000"/>
              </a:lnSpc>
              <a:buFont typeface="Wingdings" panose="05000000000000000000" pitchFamily="2" charset="2"/>
              <a:buChar char="Ø"/>
            </a:pPr>
            <a:r>
              <a:rPr lang="uk-UA" sz="2200" b="1" dirty="0">
                <a:solidFill>
                  <a:srgbClr val="224A98"/>
                </a:solidFill>
              </a:rPr>
              <a:t>к</a:t>
            </a:r>
            <a:r>
              <a:rPr lang="uk-UA" sz="2200" b="1" dirty="0" smtClean="0">
                <a:solidFill>
                  <a:srgbClr val="224A98"/>
                </a:solidFill>
              </a:rPr>
              <a:t>оординація -</a:t>
            </a:r>
            <a:r>
              <a:rPr lang="uk-UA" sz="2200" dirty="0" smtClean="0">
                <a:solidFill>
                  <a:srgbClr val="224A98"/>
                </a:solidFill>
              </a:rPr>
              <a:t> </a:t>
            </a:r>
            <a:r>
              <a:rPr lang="uk-UA" sz="2200" dirty="0">
                <a:solidFill>
                  <a:srgbClr val="224A98"/>
                </a:solidFill>
              </a:rPr>
              <a:t>узгодження дій між державними органами та структурами.</a:t>
            </a:r>
          </a:p>
          <a:p>
            <a:pPr marL="342900" indent="-342900">
              <a:lnSpc>
                <a:spcPct val="150000"/>
              </a:lnSpc>
              <a:buFont typeface="Wingdings" panose="05000000000000000000" pitchFamily="2" charset="2"/>
              <a:buChar char="Ø"/>
            </a:pPr>
            <a:r>
              <a:rPr lang="uk-UA" sz="2200" b="1" dirty="0" smtClean="0">
                <a:solidFill>
                  <a:srgbClr val="224A98"/>
                </a:solidFill>
              </a:rPr>
              <a:t>контроль </a:t>
            </a:r>
            <a:r>
              <a:rPr lang="uk-UA" sz="2200" b="1" dirty="0">
                <a:solidFill>
                  <a:srgbClr val="224A98"/>
                </a:solidFill>
              </a:rPr>
              <a:t>і </a:t>
            </a:r>
            <a:r>
              <a:rPr lang="uk-UA" sz="2200" b="1" dirty="0" smtClean="0">
                <a:solidFill>
                  <a:srgbClr val="224A98"/>
                </a:solidFill>
              </a:rPr>
              <a:t>моніторинг -</a:t>
            </a:r>
            <a:r>
              <a:rPr lang="uk-UA" sz="2200" dirty="0" smtClean="0">
                <a:solidFill>
                  <a:srgbClr val="224A98"/>
                </a:solidFill>
              </a:rPr>
              <a:t> </a:t>
            </a:r>
            <a:r>
              <a:rPr lang="uk-UA" sz="2200" dirty="0">
                <a:solidFill>
                  <a:srgbClr val="224A98"/>
                </a:solidFill>
              </a:rPr>
              <a:t>оцінка ефективності заходів безпеки.</a:t>
            </a:r>
          </a:p>
          <a:p>
            <a:pPr marL="342900" indent="-342900">
              <a:lnSpc>
                <a:spcPct val="150000"/>
              </a:lnSpc>
              <a:buFont typeface="Wingdings" panose="05000000000000000000" pitchFamily="2" charset="2"/>
              <a:buChar char="Ø"/>
            </a:pPr>
            <a:r>
              <a:rPr lang="uk-UA" sz="2200" b="1" dirty="0" smtClean="0">
                <a:solidFill>
                  <a:srgbClr val="224A98"/>
                </a:solidFill>
              </a:rPr>
              <a:t>захист інформації -</a:t>
            </a:r>
            <a:r>
              <a:rPr lang="uk-UA" sz="2200" dirty="0" smtClean="0">
                <a:solidFill>
                  <a:srgbClr val="224A98"/>
                </a:solidFill>
              </a:rPr>
              <a:t> </a:t>
            </a:r>
            <a:r>
              <a:rPr lang="uk-UA" sz="2200" dirty="0">
                <a:solidFill>
                  <a:srgbClr val="224A98"/>
                </a:solidFill>
              </a:rPr>
              <a:t>забезпечення </a:t>
            </a:r>
            <a:r>
              <a:rPr lang="uk-UA" sz="2200" dirty="0" err="1">
                <a:solidFill>
                  <a:srgbClr val="224A98"/>
                </a:solidFill>
              </a:rPr>
              <a:t>кібербезпеки</a:t>
            </a:r>
            <a:r>
              <a:rPr lang="uk-UA" sz="2200" dirty="0">
                <a:solidFill>
                  <a:srgbClr val="224A98"/>
                </a:solidFill>
              </a:rPr>
              <a:t> та інформаційної безпеки.</a:t>
            </a:r>
          </a:p>
        </p:txBody>
      </p:sp>
    </p:spTree>
    <p:extLst>
      <p:ext uri="{BB962C8B-B14F-4D97-AF65-F5344CB8AC3E}">
        <p14:creationId xmlns:p14="http://schemas.microsoft.com/office/powerpoint/2010/main" val="1509908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2" name="Прямая соединительная линия 11"/>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4"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163110" y="1093545"/>
            <a:ext cx="7450886" cy="430887"/>
          </a:xfrm>
          <a:prstGeom prst="rect">
            <a:avLst/>
          </a:prstGeom>
        </p:spPr>
        <p:txBody>
          <a:bodyPr wrap="none">
            <a:spAutoFit/>
          </a:bodyPr>
          <a:lstStyle/>
          <a:p>
            <a:r>
              <a:rPr lang="ru-RU" sz="2200" b="1" dirty="0">
                <a:solidFill>
                  <a:srgbClr val="224A98"/>
                </a:solidFill>
                <a:latin typeface="Arial" panose="020B0604020202020204" pitchFamily="34" charset="0"/>
                <a:cs typeface="Arial" panose="020B0604020202020204" pitchFamily="34" charset="0"/>
              </a:rPr>
              <a:t>2. </a:t>
            </a:r>
            <a:r>
              <a:rPr lang="ru-RU" sz="2200" b="1" dirty="0" err="1">
                <a:solidFill>
                  <a:srgbClr val="224A98"/>
                </a:solidFill>
                <a:latin typeface="Arial" panose="020B0604020202020204" pitchFamily="34" charset="0"/>
                <a:cs typeface="Arial" panose="020B0604020202020204" pitchFamily="34" charset="0"/>
              </a:rPr>
              <a:t>Суб’єкти</a:t>
            </a:r>
            <a:r>
              <a:rPr lang="ru-RU" sz="2200" b="1" dirty="0">
                <a:solidFill>
                  <a:srgbClr val="224A98"/>
                </a:solidFill>
                <a:latin typeface="Arial" panose="020B0604020202020204" pitchFamily="34" charset="0"/>
                <a:cs typeface="Arial" panose="020B0604020202020204" pitchFamily="34" charset="0"/>
              </a:rPr>
              <a:t> державного </a:t>
            </a:r>
            <a:r>
              <a:rPr lang="ru-RU" sz="2200" b="1" dirty="0" err="1">
                <a:solidFill>
                  <a:srgbClr val="224A98"/>
                </a:solidFill>
                <a:latin typeface="Arial" panose="020B0604020202020204" pitchFamily="34" charset="0"/>
                <a:cs typeface="Arial" panose="020B0604020202020204" pitchFamily="34" charset="0"/>
              </a:rPr>
              <a:t>управління</a:t>
            </a:r>
            <a:r>
              <a:rPr lang="ru-RU" sz="2200" b="1" dirty="0">
                <a:solidFill>
                  <a:srgbClr val="224A98"/>
                </a:solidFill>
                <a:latin typeface="Arial" panose="020B0604020202020204" pitchFamily="34" charset="0"/>
                <a:cs typeface="Arial" panose="020B0604020202020204" pitchFamily="34" charset="0"/>
              </a:rPr>
              <a:t> у </a:t>
            </a:r>
            <a:r>
              <a:rPr lang="ru-RU" sz="2200" b="1" dirty="0" err="1">
                <a:solidFill>
                  <a:srgbClr val="224A98"/>
                </a:solidFill>
                <a:latin typeface="Arial" panose="020B0604020202020204" pitchFamily="34" charset="0"/>
                <a:cs typeface="Arial" panose="020B0604020202020204" pitchFamily="34" charset="0"/>
              </a:rPr>
              <a:t>сфері</a:t>
            </a:r>
            <a:r>
              <a:rPr lang="ru-RU" sz="2200" b="1" dirty="0">
                <a:solidFill>
                  <a:srgbClr val="224A98"/>
                </a:solidFill>
                <a:latin typeface="Arial" panose="020B0604020202020204" pitchFamily="34" charset="0"/>
                <a:cs typeface="Arial" panose="020B0604020202020204" pitchFamily="34" charset="0"/>
              </a:rPr>
              <a:t> </a:t>
            </a:r>
            <a:r>
              <a:rPr lang="ru-RU" sz="2200" b="1" dirty="0" err="1">
                <a:solidFill>
                  <a:srgbClr val="224A98"/>
                </a:solidFill>
                <a:latin typeface="Arial" panose="020B0604020202020204" pitchFamily="34" charset="0"/>
                <a:cs typeface="Arial" panose="020B0604020202020204" pitchFamily="34" charset="0"/>
              </a:rPr>
              <a:t>безпеки</a:t>
            </a:r>
            <a:endParaRPr lang="uk-UA" sz="2200" b="1" dirty="0">
              <a:solidFill>
                <a:srgbClr val="224A98"/>
              </a:solidFill>
              <a:latin typeface="Arial" panose="020B0604020202020204" pitchFamily="34" charset="0"/>
              <a:cs typeface="Arial" panose="020B0604020202020204" pitchFamily="34" charset="0"/>
            </a:endParaRPr>
          </a:p>
        </p:txBody>
      </p:sp>
      <p:pic>
        <p:nvPicPr>
          <p:cNvPr id="4098" name="Picture 2" descr="✓Суб'єкт і об'єкт - що це таке, різниця, приклади"/>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078" y="1913024"/>
            <a:ext cx="5603298" cy="4206311"/>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33324" y="6246092"/>
            <a:ext cx="5693675" cy="369332"/>
          </a:xfrm>
          <a:prstGeom prst="rect">
            <a:avLst/>
          </a:prstGeom>
        </p:spPr>
        <p:txBody>
          <a:bodyPr wrap="none">
            <a:spAutoFit/>
          </a:bodyPr>
          <a:lstStyle/>
          <a:p>
            <a:r>
              <a:rPr lang="uk-UA" b="1" dirty="0" smtClean="0">
                <a:solidFill>
                  <a:srgbClr val="224A98"/>
                </a:solidFill>
              </a:rPr>
              <a:t>Які </a:t>
            </a:r>
            <a:r>
              <a:rPr lang="uk-UA" b="1" dirty="0" err="1" smtClean="0">
                <a:solidFill>
                  <a:srgbClr val="224A98"/>
                </a:solidFill>
              </a:rPr>
              <a:t>субєкти</a:t>
            </a:r>
            <a:r>
              <a:rPr lang="uk-UA" b="1" dirty="0" smtClean="0">
                <a:solidFill>
                  <a:srgbClr val="224A98"/>
                </a:solidFill>
              </a:rPr>
              <a:t> </a:t>
            </a:r>
            <a:r>
              <a:rPr lang="uk-UA" b="1" dirty="0">
                <a:solidFill>
                  <a:srgbClr val="224A98"/>
                </a:solidFill>
              </a:rPr>
              <a:t>управління </a:t>
            </a:r>
            <a:r>
              <a:rPr lang="uk-UA" b="1" dirty="0" err="1">
                <a:solidFill>
                  <a:srgbClr val="224A98"/>
                </a:solidFill>
              </a:rPr>
              <a:t>безпековою</a:t>
            </a:r>
            <a:r>
              <a:rPr lang="uk-UA" b="1" dirty="0">
                <a:solidFill>
                  <a:srgbClr val="224A98"/>
                </a:solidFill>
              </a:rPr>
              <a:t> </a:t>
            </a:r>
            <a:r>
              <a:rPr lang="uk-UA" b="1" dirty="0" smtClean="0">
                <a:solidFill>
                  <a:srgbClr val="224A98"/>
                </a:solidFill>
              </a:rPr>
              <a:t>сферою ви знаєте?</a:t>
            </a:r>
            <a:endParaRPr lang="uk-UA" dirty="0"/>
          </a:p>
        </p:txBody>
      </p:sp>
    </p:spTree>
    <p:extLst>
      <p:ext uri="{BB962C8B-B14F-4D97-AF65-F5344CB8AC3E}">
        <p14:creationId xmlns:p14="http://schemas.microsoft.com/office/powerpoint/2010/main" val="3043409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4" name="Прямая соединительная линия 13"/>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5"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59937" y="1207664"/>
            <a:ext cx="10538690" cy="2957861"/>
          </a:xfrm>
          <a:prstGeom prst="rect">
            <a:avLst/>
          </a:prstGeom>
        </p:spPr>
        <p:txBody>
          <a:bodyPr wrap="square">
            <a:spAutoFit/>
          </a:bodyPr>
          <a:lstStyle/>
          <a:p>
            <a:pPr algn="ctr">
              <a:lnSpc>
                <a:spcPct val="150000"/>
              </a:lnSpc>
            </a:pPr>
            <a:r>
              <a:rPr lang="uk-UA" b="1" dirty="0" smtClean="0">
                <a:solidFill>
                  <a:srgbClr val="224A98"/>
                </a:solidFill>
              </a:rPr>
              <a:t>Суб’єкти управління у сфері безпеки: </a:t>
            </a:r>
          </a:p>
          <a:p>
            <a:pPr algn="just">
              <a:lnSpc>
                <a:spcPct val="150000"/>
              </a:lnSpc>
            </a:pPr>
            <a:endParaRPr lang="uk-UA" b="1" dirty="0">
              <a:solidFill>
                <a:srgbClr val="224A98"/>
              </a:solidFill>
            </a:endParaRPr>
          </a:p>
          <a:p>
            <a:pPr marL="285750" indent="-285750" algn="just">
              <a:lnSpc>
                <a:spcPct val="150000"/>
              </a:lnSpc>
              <a:buFont typeface="Wingdings" panose="05000000000000000000" pitchFamily="2" charset="2"/>
              <a:buChar char="Ø"/>
            </a:pPr>
            <a:r>
              <a:rPr lang="uk-UA" b="1" dirty="0" smtClean="0">
                <a:solidFill>
                  <a:srgbClr val="224A98"/>
                </a:solidFill>
              </a:rPr>
              <a:t>органи </a:t>
            </a:r>
            <a:r>
              <a:rPr lang="uk-UA" b="1" dirty="0">
                <a:solidFill>
                  <a:srgbClr val="224A98"/>
                </a:solidFill>
              </a:rPr>
              <a:t>державної влади </a:t>
            </a:r>
            <a:endParaRPr lang="uk-UA" b="1" dirty="0" smtClean="0">
              <a:solidFill>
                <a:srgbClr val="224A98"/>
              </a:solidFill>
            </a:endParaRPr>
          </a:p>
          <a:p>
            <a:pPr marL="285750" indent="-285750" algn="just">
              <a:lnSpc>
                <a:spcPct val="150000"/>
              </a:lnSpc>
              <a:buFont typeface="Wingdings" panose="05000000000000000000" pitchFamily="2" charset="2"/>
              <a:buChar char="Ø"/>
            </a:pPr>
            <a:r>
              <a:rPr lang="uk-UA" b="1" dirty="0">
                <a:solidFill>
                  <a:srgbClr val="224A98"/>
                </a:solidFill>
              </a:rPr>
              <a:t>о</a:t>
            </a:r>
            <a:r>
              <a:rPr lang="uk-UA" b="1" dirty="0" smtClean="0">
                <a:solidFill>
                  <a:srgbClr val="224A98"/>
                </a:solidFill>
              </a:rPr>
              <a:t>ргани місцевого самоврядування</a:t>
            </a:r>
          </a:p>
          <a:p>
            <a:pPr marL="285750" indent="-285750" algn="just">
              <a:lnSpc>
                <a:spcPct val="150000"/>
              </a:lnSpc>
              <a:buFont typeface="Wingdings" panose="05000000000000000000" pitchFamily="2" charset="2"/>
              <a:buChar char="Ø"/>
            </a:pPr>
            <a:r>
              <a:rPr lang="uk-UA" b="1" dirty="0" smtClean="0">
                <a:solidFill>
                  <a:srgbClr val="224A98"/>
                </a:solidFill>
              </a:rPr>
              <a:t>підприємства</a:t>
            </a:r>
            <a:r>
              <a:rPr lang="uk-UA" b="1" dirty="0">
                <a:solidFill>
                  <a:srgbClr val="224A98"/>
                </a:solidFill>
              </a:rPr>
              <a:t>, установи, </a:t>
            </a:r>
            <a:r>
              <a:rPr lang="uk-UA" b="1" dirty="0" smtClean="0">
                <a:solidFill>
                  <a:srgbClr val="224A98"/>
                </a:solidFill>
              </a:rPr>
              <a:t>організації</a:t>
            </a:r>
          </a:p>
          <a:p>
            <a:pPr marL="285750" indent="-285750" algn="just">
              <a:lnSpc>
                <a:spcPct val="150000"/>
              </a:lnSpc>
              <a:buFont typeface="Wingdings" panose="05000000000000000000" pitchFamily="2" charset="2"/>
              <a:buChar char="Ø"/>
            </a:pPr>
            <a:r>
              <a:rPr lang="uk-UA" b="1" dirty="0" smtClean="0">
                <a:solidFill>
                  <a:srgbClr val="224A98"/>
                </a:solidFill>
              </a:rPr>
              <a:t>структури </a:t>
            </a:r>
            <a:r>
              <a:rPr lang="uk-UA" b="1" dirty="0">
                <a:solidFill>
                  <a:srgbClr val="224A98"/>
                </a:solidFill>
              </a:rPr>
              <a:t>громадянського </a:t>
            </a:r>
            <a:r>
              <a:rPr lang="uk-UA" b="1" dirty="0" smtClean="0">
                <a:solidFill>
                  <a:srgbClr val="224A98"/>
                </a:solidFill>
              </a:rPr>
              <a:t>суспільства</a:t>
            </a:r>
          </a:p>
          <a:p>
            <a:pPr marL="285750" indent="-285750" algn="just">
              <a:lnSpc>
                <a:spcPct val="150000"/>
              </a:lnSpc>
              <a:buFont typeface="Wingdings" panose="05000000000000000000" pitchFamily="2" charset="2"/>
              <a:buChar char="Ø"/>
            </a:pPr>
            <a:r>
              <a:rPr lang="uk-UA" b="1" dirty="0" smtClean="0">
                <a:solidFill>
                  <a:srgbClr val="224A98"/>
                </a:solidFill>
              </a:rPr>
              <a:t>громадяни.</a:t>
            </a:r>
            <a:endParaRPr lang="uk-UA" b="1" dirty="0">
              <a:solidFill>
                <a:srgbClr val="224A98"/>
              </a:solidFill>
            </a:endParaRPr>
          </a:p>
        </p:txBody>
      </p:sp>
      <p:sp>
        <p:nvSpPr>
          <p:cNvPr id="3" name="Прямоугольник 2"/>
          <p:cNvSpPr/>
          <p:nvPr/>
        </p:nvSpPr>
        <p:spPr>
          <a:xfrm>
            <a:off x="859937" y="4740947"/>
            <a:ext cx="10621817" cy="1477328"/>
          </a:xfrm>
          <a:prstGeom prst="rect">
            <a:avLst/>
          </a:prstGeom>
        </p:spPr>
        <p:txBody>
          <a:bodyPr wrap="square">
            <a:spAutoFit/>
          </a:bodyPr>
          <a:lstStyle/>
          <a:p>
            <a:pPr algn="just"/>
            <a:r>
              <a:rPr lang="ru-RU" dirty="0" err="1">
                <a:solidFill>
                  <a:srgbClr val="224A98"/>
                </a:solidFill>
              </a:rPr>
              <a:t>Цілеспрямована</a:t>
            </a:r>
            <a:r>
              <a:rPr lang="ru-RU" dirty="0">
                <a:solidFill>
                  <a:srgbClr val="224A98"/>
                </a:solidFill>
              </a:rPr>
              <a:t> </a:t>
            </a:r>
            <a:r>
              <a:rPr lang="ru-RU" dirty="0" err="1">
                <a:solidFill>
                  <a:srgbClr val="224A98"/>
                </a:solidFill>
              </a:rPr>
              <a:t>діяльність</a:t>
            </a:r>
            <a:r>
              <a:rPr lang="ru-RU" dirty="0">
                <a:solidFill>
                  <a:srgbClr val="224A98"/>
                </a:solidFill>
              </a:rPr>
              <a:t> </a:t>
            </a:r>
            <a:r>
              <a:rPr lang="ru-RU" dirty="0" err="1">
                <a:solidFill>
                  <a:srgbClr val="224A98"/>
                </a:solidFill>
              </a:rPr>
              <a:t>цих</a:t>
            </a:r>
            <a:r>
              <a:rPr lang="ru-RU" dirty="0">
                <a:solidFill>
                  <a:srgbClr val="224A98"/>
                </a:solidFill>
              </a:rPr>
              <a:t> </a:t>
            </a:r>
            <a:r>
              <a:rPr lang="ru-RU" dirty="0" err="1">
                <a:solidFill>
                  <a:srgbClr val="224A98"/>
                </a:solidFill>
              </a:rPr>
              <a:t>суб’єктів</a:t>
            </a:r>
            <a:r>
              <a:rPr lang="ru-RU" dirty="0">
                <a:solidFill>
                  <a:srgbClr val="224A98"/>
                </a:solidFill>
              </a:rPr>
              <a:t> </a:t>
            </a:r>
            <a:r>
              <a:rPr lang="ru-RU" dirty="0" err="1">
                <a:solidFill>
                  <a:srgbClr val="224A98"/>
                </a:solidFill>
              </a:rPr>
              <a:t>здатна</a:t>
            </a:r>
            <a:r>
              <a:rPr lang="ru-RU" dirty="0">
                <a:solidFill>
                  <a:srgbClr val="224A98"/>
                </a:solidFill>
              </a:rPr>
              <a:t> </a:t>
            </a:r>
            <a:r>
              <a:rPr lang="ru-RU" dirty="0" err="1">
                <a:solidFill>
                  <a:srgbClr val="224A98"/>
                </a:solidFill>
              </a:rPr>
              <a:t>забезпечити</a:t>
            </a:r>
            <a:r>
              <a:rPr lang="ru-RU" dirty="0">
                <a:solidFill>
                  <a:srgbClr val="224A98"/>
                </a:solidFill>
              </a:rPr>
              <a:t> </a:t>
            </a:r>
            <a:r>
              <a:rPr lang="ru-RU" dirty="0" err="1">
                <a:solidFill>
                  <a:srgbClr val="224A98"/>
                </a:solidFill>
              </a:rPr>
              <a:t>набуття</a:t>
            </a:r>
            <a:r>
              <a:rPr lang="ru-RU" dirty="0">
                <a:solidFill>
                  <a:srgbClr val="224A98"/>
                </a:solidFill>
              </a:rPr>
              <a:t> </a:t>
            </a:r>
            <a:r>
              <a:rPr lang="ru-RU" dirty="0" err="1">
                <a:solidFill>
                  <a:srgbClr val="224A98"/>
                </a:solidFill>
              </a:rPr>
              <a:t>об’єктами</a:t>
            </a:r>
            <a:r>
              <a:rPr lang="ru-RU" dirty="0">
                <a:solidFill>
                  <a:srgbClr val="224A98"/>
                </a:solidFill>
              </a:rPr>
              <a:t> </a:t>
            </a:r>
            <a:r>
              <a:rPr lang="ru-RU" dirty="0" err="1">
                <a:solidFill>
                  <a:srgbClr val="224A98"/>
                </a:solidFill>
              </a:rPr>
              <a:t>необхідних</a:t>
            </a:r>
            <a:r>
              <a:rPr lang="ru-RU" dirty="0">
                <a:solidFill>
                  <a:srgbClr val="224A98"/>
                </a:solidFill>
              </a:rPr>
              <a:t> характеристик, а </a:t>
            </a:r>
            <a:r>
              <a:rPr lang="ru-RU" dirty="0" err="1">
                <a:solidFill>
                  <a:srgbClr val="224A98"/>
                </a:solidFill>
              </a:rPr>
              <a:t>саме</a:t>
            </a:r>
            <a:r>
              <a:rPr lang="ru-RU" dirty="0">
                <a:solidFill>
                  <a:srgbClr val="224A98"/>
                </a:solidFill>
              </a:rPr>
              <a:t>: </a:t>
            </a:r>
            <a:r>
              <a:rPr lang="ru-RU" dirty="0" err="1">
                <a:solidFill>
                  <a:srgbClr val="224A98"/>
                </a:solidFill>
              </a:rPr>
              <a:t>здатності</a:t>
            </a:r>
            <a:r>
              <a:rPr lang="ru-RU" dirty="0">
                <a:solidFill>
                  <a:srgbClr val="224A98"/>
                </a:solidFill>
              </a:rPr>
              <a:t> </a:t>
            </a:r>
            <a:r>
              <a:rPr lang="ru-RU" dirty="0" err="1">
                <a:solidFill>
                  <a:srgbClr val="224A98"/>
                </a:solidFill>
              </a:rPr>
              <a:t>ефективно</a:t>
            </a:r>
            <a:r>
              <a:rPr lang="ru-RU" dirty="0">
                <a:solidFill>
                  <a:srgbClr val="224A98"/>
                </a:solidFill>
              </a:rPr>
              <a:t> </a:t>
            </a:r>
            <a:r>
              <a:rPr lang="ru-RU" dirty="0" err="1">
                <a:solidFill>
                  <a:srgbClr val="224A98"/>
                </a:solidFill>
              </a:rPr>
              <a:t>протистояти</a:t>
            </a:r>
            <a:r>
              <a:rPr lang="ru-RU" dirty="0">
                <a:solidFill>
                  <a:srgbClr val="224A98"/>
                </a:solidFill>
              </a:rPr>
              <a:t> </a:t>
            </a:r>
            <a:r>
              <a:rPr lang="ru-RU" dirty="0" err="1">
                <a:solidFill>
                  <a:srgbClr val="224A98"/>
                </a:solidFill>
              </a:rPr>
              <a:t>загрозам</a:t>
            </a:r>
            <a:r>
              <a:rPr lang="ru-RU" dirty="0">
                <a:solidFill>
                  <a:srgbClr val="224A98"/>
                </a:solidFill>
              </a:rPr>
              <a:t> будь-</a:t>
            </a:r>
            <a:r>
              <a:rPr lang="ru-RU" dirty="0" err="1">
                <a:solidFill>
                  <a:srgbClr val="224A98"/>
                </a:solidFill>
              </a:rPr>
              <a:t>якого</a:t>
            </a:r>
            <a:r>
              <a:rPr lang="ru-RU" dirty="0">
                <a:solidFill>
                  <a:srgbClr val="224A98"/>
                </a:solidFill>
              </a:rPr>
              <a:t> </a:t>
            </a:r>
            <a:r>
              <a:rPr lang="ru-RU" dirty="0" err="1">
                <a:solidFill>
                  <a:srgbClr val="224A98"/>
                </a:solidFill>
              </a:rPr>
              <a:t>походження</a:t>
            </a:r>
            <a:r>
              <a:rPr lang="ru-RU" dirty="0">
                <a:solidFill>
                  <a:srgbClr val="224A98"/>
                </a:solidFill>
              </a:rPr>
              <a:t> та характеру, </a:t>
            </a:r>
            <a:r>
              <a:rPr lang="ru-RU" dirty="0" err="1">
                <a:solidFill>
                  <a:srgbClr val="224A98"/>
                </a:solidFill>
              </a:rPr>
              <a:t>адаптуватись</a:t>
            </a:r>
            <a:r>
              <a:rPr lang="ru-RU" dirty="0">
                <a:solidFill>
                  <a:srgbClr val="224A98"/>
                </a:solidFill>
              </a:rPr>
              <a:t> до </a:t>
            </a:r>
            <a:r>
              <a:rPr lang="ru-RU" dirty="0" err="1">
                <a:solidFill>
                  <a:srgbClr val="224A98"/>
                </a:solidFill>
              </a:rPr>
              <a:t>швидких</a:t>
            </a:r>
            <a:r>
              <a:rPr lang="ru-RU" dirty="0">
                <a:solidFill>
                  <a:srgbClr val="224A98"/>
                </a:solidFill>
              </a:rPr>
              <a:t> </a:t>
            </a:r>
            <a:r>
              <a:rPr lang="ru-RU" dirty="0" err="1">
                <a:solidFill>
                  <a:srgbClr val="224A98"/>
                </a:solidFill>
              </a:rPr>
              <a:t>змін</a:t>
            </a:r>
            <a:r>
              <a:rPr lang="ru-RU" dirty="0">
                <a:solidFill>
                  <a:srgbClr val="224A98"/>
                </a:solidFill>
              </a:rPr>
              <a:t> </a:t>
            </a:r>
            <a:r>
              <a:rPr lang="ru-RU" dirty="0" err="1">
                <a:solidFill>
                  <a:srgbClr val="224A98"/>
                </a:solidFill>
              </a:rPr>
              <a:t>безпекового</a:t>
            </a:r>
            <a:r>
              <a:rPr lang="ru-RU" dirty="0">
                <a:solidFill>
                  <a:srgbClr val="224A98"/>
                </a:solidFill>
              </a:rPr>
              <a:t> </a:t>
            </a:r>
            <a:r>
              <a:rPr lang="ru-RU" dirty="0" err="1">
                <a:solidFill>
                  <a:srgbClr val="224A98"/>
                </a:solidFill>
              </a:rPr>
              <a:t>середовища</a:t>
            </a:r>
            <a:r>
              <a:rPr lang="ru-RU" dirty="0">
                <a:solidFill>
                  <a:srgbClr val="224A98"/>
                </a:solidFill>
              </a:rPr>
              <a:t>, </a:t>
            </a:r>
            <a:r>
              <a:rPr lang="ru-RU" dirty="0" err="1">
                <a:solidFill>
                  <a:srgbClr val="224A98"/>
                </a:solidFill>
              </a:rPr>
              <a:t>підтримувати</a:t>
            </a:r>
            <a:r>
              <a:rPr lang="ru-RU" dirty="0">
                <a:solidFill>
                  <a:srgbClr val="224A98"/>
                </a:solidFill>
              </a:rPr>
              <a:t> </a:t>
            </a:r>
            <a:r>
              <a:rPr lang="ru-RU" dirty="0" err="1">
                <a:solidFill>
                  <a:srgbClr val="224A98"/>
                </a:solidFill>
              </a:rPr>
              <a:t>стале</a:t>
            </a:r>
            <a:r>
              <a:rPr lang="ru-RU" dirty="0">
                <a:solidFill>
                  <a:srgbClr val="224A98"/>
                </a:solidFill>
              </a:rPr>
              <a:t> </a:t>
            </a:r>
            <a:r>
              <a:rPr lang="ru-RU" dirty="0" err="1">
                <a:solidFill>
                  <a:srgbClr val="224A98"/>
                </a:solidFill>
              </a:rPr>
              <a:t>функціонування</a:t>
            </a:r>
            <a:r>
              <a:rPr lang="ru-RU" dirty="0">
                <a:solidFill>
                  <a:srgbClr val="224A98"/>
                </a:solidFill>
              </a:rPr>
              <a:t>, у т. ч. </a:t>
            </a:r>
            <a:r>
              <a:rPr lang="ru-RU" dirty="0" err="1">
                <a:solidFill>
                  <a:srgbClr val="224A98"/>
                </a:solidFill>
              </a:rPr>
              <a:t>під</a:t>
            </a:r>
            <a:r>
              <a:rPr lang="ru-RU" dirty="0">
                <a:solidFill>
                  <a:srgbClr val="224A98"/>
                </a:solidFill>
              </a:rPr>
              <a:t> час криз, </a:t>
            </a:r>
            <a:r>
              <a:rPr lang="ru-RU" dirty="0" err="1">
                <a:solidFill>
                  <a:srgbClr val="224A98"/>
                </a:solidFill>
              </a:rPr>
              <a:t>швидко</a:t>
            </a:r>
            <a:r>
              <a:rPr lang="ru-RU" dirty="0">
                <a:solidFill>
                  <a:srgbClr val="224A98"/>
                </a:solidFill>
              </a:rPr>
              <a:t> </a:t>
            </a:r>
            <a:r>
              <a:rPr lang="ru-RU" dirty="0" err="1">
                <a:solidFill>
                  <a:srgbClr val="224A98"/>
                </a:solidFill>
              </a:rPr>
              <a:t>відновлюватися</a:t>
            </a:r>
            <a:r>
              <a:rPr lang="ru-RU" dirty="0">
                <a:solidFill>
                  <a:srgbClr val="224A98"/>
                </a:solidFill>
              </a:rPr>
              <a:t> </a:t>
            </a:r>
            <a:r>
              <a:rPr lang="ru-RU" dirty="0" err="1">
                <a:solidFill>
                  <a:srgbClr val="224A98"/>
                </a:solidFill>
              </a:rPr>
              <a:t>після</a:t>
            </a:r>
            <a:r>
              <a:rPr lang="ru-RU" dirty="0">
                <a:solidFill>
                  <a:srgbClr val="224A98"/>
                </a:solidFill>
              </a:rPr>
              <a:t> </a:t>
            </a:r>
            <a:r>
              <a:rPr lang="ru-RU" dirty="0" err="1">
                <a:solidFill>
                  <a:srgbClr val="224A98"/>
                </a:solidFill>
              </a:rPr>
              <a:t>перебування</a:t>
            </a:r>
            <a:r>
              <a:rPr lang="ru-RU" dirty="0">
                <a:solidFill>
                  <a:srgbClr val="224A98"/>
                </a:solidFill>
              </a:rPr>
              <a:t> в </a:t>
            </a:r>
            <a:r>
              <a:rPr lang="ru-RU" dirty="0" err="1">
                <a:solidFill>
                  <a:srgbClr val="224A98"/>
                </a:solidFill>
              </a:rPr>
              <a:t>кризовому</a:t>
            </a:r>
            <a:r>
              <a:rPr lang="ru-RU" dirty="0">
                <a:solidFill>
                  <a:srgbClr val="224A98"/>
                </a:solidFill>
              </a:rPr>
              <a:t> </a:t>
            </a:r>
            <a:r>
              <a:rPr lang="ru-RU" dirty="0" err="1">
                <a:solidFill>
                  <a:srgbClr val="224A98"/>
                </a:solidFill>
              </a:rPr>
              <a:t>стані</a:t>
            </a:r>
            <a:r>
              <a:rPr lang="ru-RU" dirty="0">
                <a:solidFill>
                  <a:srgbClr val="224A98"/>
                </a:solidFill>
              </a:rPr>
              <a:t> до оптимального за </a:t>
            </a:r>
            <a:r>
              <a:rPr lang="ru-RU" dirty="0" err="1">
                <a:solidFill>
                  <a:srgbClr val="224A98"/>
                </a:solidFill>
              </a:rPr>
              <a:t>визначених</a:t>
            </a:r>
            <a:r>
              <a:rPr lang="ru-RU" dirty="0">
                <a:solidFill>
                  <a:srgbClr val="224A98"/>
                </a:solidFill>
              </a:rPr>
              <a:t> умов </a:t>
            </a:r>
            <a:r>
              <a:rPr lang="ru-RU" dirty="0" err="1">
                <a:solidFill>
                  <a:srgbClr val="224A98"/>
                </a:solidFill>
              </a:rPr>
              <a:t>рівня</a:t>
            </a:r>
            <a:r>
              <a:rPr lang="ru-RU" dirty="0">
                <a:solidFill>
                  <a:srgbClr val="224A98"/>
                </a:solidFill>
              </a:rPr>
              <a:t> </a:t>
            </a:r>
            <a:r>
              <a:rPr lang="ru-RU" dirty="0" err="1">
                <a:solidFill>
                  <a:srgbClr val="224A98"/>
                </a:solidFill>
              </a:rPr>
              <a:t>рівноваги</a:t>
            </a:r>
            <a:r>
              <a:rPr lang="ru-RU" dirty="0">
                <a:solidFill>
                  <a:srgbClr val="224A98"/>
                </a:solidFill>
              </a:rPr>
              <a:t>.</a:t>
            </a:r>
            <a:endParaRPr lang="uk-UA" dirty="0">
              <a:solidFill>
                <a:srgbClr val="224A98"/>
              </a:solidFill>
            </a:endParaRPr>
          </a:p>
        </p:txBody>
      </p:sp>
    </p:spTree>
    <p:extLst>
      <p:ext uri="{BB962C8B-B14F-4D97-AF65-F5344CB8AC3E}">
        <p14:creationId xmlns:p14="http://schemas.microsoft.com/office/powerpoint/2010/main" val="1478649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9" name="Прямая соединительная линия 8"/>
          <p:cNvCxnSpPr/>
          <p:nvPr/>
        </p:nvCxnSpPr>
        <p:spPr>
          <a:xfrm flipV="1">
            <a:off x="0" y="707442"/>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0"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32510" y="2081012"/>
            <a:ext cx="11711708" cy="3416320"/>
          </a:xfrm>
          <a:prstGeom prst="rect">
            <a:avLst/>
          </a:prstGeom>
        </p:spPr>
        <p:txBody>
          <a:bodyPr wrap="square">
            <a:spAutoFit/>
          </a:bodyPr>
          <a:lstStyle/>
          <a:p>
            <a:pPr marL="285750" indent="-285750">
              <a:lnSpc>
                <a:spcPct val="200000"/>
              </a:lnSpc>
              <a:buFont typeface="Wingdings" panose="05000000000000000000" pitchFamily="2" charset="2"/>
              <a:buChar char="Ø"/>
            </a:pPr>
            <a:r>
              <a:rPr lang="uk-UA" b="1" dirty="0">
                <a:solidFill>
                  <a:srgbClr val="224A98"/>
                </a:solidFill>
              </a:rPr>
              <a:t>Органи державної </a:t>
            </a:r>
            <a:r>
              <a:rPr lang="uk-UA" b="1" dirty="0" smtClean="0">
                <a:solidFill>
                  <a:srgbClr val="224A98"/>
                </a:solidFill>
              </a:rPr>
              <a:t>влади:</a:t>
            </a:r>
            <a:r>
              <a:rPr lang="uk-UA" dirty="0" smtClean="0">
                <a:solidFill>
                  <a:srgbClr val="224A98"/>
                </a:solidFill>
              </a:rPr>
              <a:t> </a:t>
            </a:r>
            <a:r>
              <a:rPr lang="uk-UA" dirty="0">
                <a:solidFill>
                  <a:srgbClr val="224A98"/>
                </a:solidFill>
              </a:rPr>
              <a:t>Президент, Кабінет Міністрів, РНБО, Верховна </a:t>
            </a:r>
            <a:r>
              <a:rPr lang="uk-UA" dirty="0" smtClean="0">
                <a:solidFill>
                  <a:srgbClr val="224A98"/>
                </a:solidFill>
              </a:rPr>
              <a:t>Рада.</a:t>
            </a:r>
          </a:p>
          <a:p>
            <a:pPr marL="285750" indent="-285750">
              <a:lnSpc>
                <a:spcPct val="200000"/>
              </a:lnSpc>
              <a:buFont typeface="Wingdings" panose="05000000000000000000" pitchFamily="2" charset="2"/>
              <a:buChar char="Ø"/>
            </a:pPr>
            <a:r>
              <a:rPr lang="uk-UA" b="1" dirty="0" smtClean="0">
                <a:solidFill>
                  <a:srgbClr val="224A98"/>
                </a:solidFill>
              </a:rPr>
              <a:t>Сектор </a:t>
            </a:r>
            <a:r>
              <a:rPr lang="uk-UA" b="1" dirty="0">
                <a:solidFill>
                  <a:srgbClr val="224A98"/>
                </a:solidFill>
              </a:rPr>
              <a:t>безпеки та оборони:</a:t>
            </a:r>
            <a:r>
              <a:rPr lang="uk-UA" dirty="0">
                <a:solidFill>
                  <a:srgbClr val="224A98"/>
                </a:solidFill>
              </a:rPr>
              <a:t> ЗСУ, МВС, СБУ, ДСНС, Національна поліція, Прикордонна служба.</a:t>
            </a:r>
          </a:p>
          <a:p>
            <a:pPr marL="285750" indent="-285750">
              <a:lnSpc>
                <a:spcPct val="200000"/>
              </a:lnSpc>
              <a:buFont typeface="Wingdings" panose="05000000000000000000" pitchFamily="2" charset="2"/>
              <a:buChar char="Ø"/>
            </a:pPr>
            <a:r>
              <a:rPr lang="uk-UA" b="1" dirty="0">
                <a:solidFill>
                  <a:srgbClr val="224A98"/>
                </a:solidFill>
              </a:rPr>
              <a:t>Органи місцевого самоврядування:</a:t>
            </a:r>
            <a:r>
              <a:rPr lang="uk-UA" dirty="0">
                <a:solidFill>
                  <a:srgbClr val="224A98"/>
                </a:solidFill>
              </a:rPr>
              <a:t> Забезпечують безпеку на регіональному рівні.</a:t>
            </a:r>
          </a:p>
          <a:p>
            <a:pPr marL="285750" indent="-285750">
              <a:lnSpc>
                <a:spcPct val="200000"/>
              </a:lnSpc>
              <a:buFont typeface="Wingdings" panose="05000000000000000000" pitchFamily="2" charset="2"/>
              <a:buChar char="Ø"/>
            </a:pPr>
            <a:r>
              <a:rPr lang="uk-UA" b="1" dirty="0">
                <a:solidFill>
                  <a:srgbClr val="224A98"/>
                </a:solidFill>
              </a:rPr>
              <a:t>Соціально-відповідальний бізнес:</a:t>
            </a:r>
            <a:r>
              <a:rPr lang="uk-UA" dirty="0">
                <a:solidFill>
                  <a:srgbClr val="224A98"/>
                </a:solidFill>
              </a:rPr>
              <a:t> Захист критичної інфраструктури, </a:t>
            </a:r>
            <a:r>
              <a:rPr lang="uk-UA" dirty="0" err="1">
                <a:solidFill>
                  <a:srgbClr val="224A98"/>
                </a:solidFill>
              </a:rPr>
              <a:t>кібербезпека</a:t>
            </a:r>
            <a:r>
              <a:rPr lang="uk-UA" dirty="0">
                <a:solidFill>
                  <a:srgbClr val="224A98"/>
                </a:solidFill>
              </a:rPr>
              <a:t>.</a:t>
            </a:r>
          </a:p>
          <a:p>
            <a:pPr marL="285750" indent="-285750">
              <a:lnSpc>
                <a:spcPct val="200000"/>
              </a:lnSpc>
              <a:buFont typeface="Wingdings" panose="05000000000000000000" pitchFamily="2" charset="2"/>
              <a:buChar char="Ø"/>
            </a:pPr>
            <a:r>
              <a:rPr lang="uk-UA" b="1" dirty="0">
                <a:solidFill>
                  <a:srgbClr val="224A98"/>
                </a:solidFill>
              </a:rPr>
              <a:t>Громадянське суспільство та волонтерські організації:</a:t>
            </a:r>
            <a:r>
              <a:rPr lang="uk-UA" dirty="0">
                <a:solidFill>
                  <a:srgbClr val="224A98"/>
                </a:solidFill>
              </a:rPr>
              <a:t> Громадський контроль та допомога в кризових ситуаціях.</a:t>
            </a:r>
          </a:p>
          <a:p>
            <a:pPr marL="285750" indent="-285750">
              <a:lnSpc>
                <a:spcPct val="200000"/>
              </a:lnSpc>
              <a:buFont typeface="Wingdings" panose="05000000000000000000" pitchFamily="2" charset="2"/>
              <a:buChar char="Ø"/>
            </a:pPr>
            <a:r>
              <a:rPr lang="uk-UA" b="1" dirty="0">
                <a:solidFill>
                  <a:srgbClr val="224A98"/>
                </a:solidFill>
              </a:rPr>
              <a:t>Міжнародні партнери та організації:</a:t>
            </a:r>
            <a:r>
              <a:rPr lang="uk-UA" dirty="0">
                <a:solidFill>
                  <a:srgbClr val="224A98"/>
                </a:solidFill>
              </a:rPr>
              <a:t> НАТО, ООН, ЄС.</a:t>
            </a:r>
          </a:p>
        </p:txBody>
      </p:sp>
      <p:sp>
        <p:nvSpPr>
          <p:cNvPr id="6" name="Прямоугольник 5"/>
          <p:cNvSpPr/>
          <p:nvPr/>
        </p:nvSpPr>
        <p:spPr>
          <a:xfrm>
            <a:off x="3390915" y="959334"/>
            <a:ext cx="5114605" cy="507831"/>
          </a:xfrm>
          <a:prstGeom prst="rect">
            <a:avLst/>
          </a:prstGeom>
        </p:spPr>
        <p:txBody>
          <a:bodyPr wrap="none">
            <a:spAutoFit/>
          </a:bodyPr>
          <a:lstStyle/>
          <a:p>
            <a:pPr algn="ctr">
              <a:lnSpc>
                <a:spcPct val="150000"/>
              </a:lnSpc>
            </a:pPr>
            <a:r>
              <a:rPr lang="uk-UA" b="1" dirty="0">
                <a:solidFill>
                  <a:srgbClr val="224A98"/>
                </a:solidFill>
              </a:rPr>
              <a:t>Суб’єкти державного управління у сфері безпеки</a:t>
            </a:r>
          </a:p>
        </p:txBody>
      </p:sp>
    </p:spTree>
    <p:extLst>
      <p:ext uri="{BB962C8B-B14F-4D97-AF65-F5344CB8AC3E}">
        <p14:creationId xmlns:p14="http://schemas.microsoft.com/office/powerpoint/2010/main" val="4260738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53582</TotalTime>
  <Words>3576</Words>
  <Application>Microsoft Office PowerPoint</Application>
  <PresentationFormat>Широкоэкранный</PresentationFormat>
  <Paragraphs>212</Paragraphs>
  <Slides>27</Slides>
  <Notes>16</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27</vt:i4>
      </vt:variant>
    </vt:vector>
  </HeadingPairs>
  <TitlesOfParts>
    <vt:vector size="34" baseType="lpstr">
      <vt:lpstr>Arial</vt:lpstr>
      <vt:lpstr>Calibri</vt:lpstr>
      <vt:lpstr>Calibri Light</vt:lpstr>
      <vt:lpstr>Roboto</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676</cp:revision>
  <dcterms:created xsi:type="dcterms:W3CDTF">2024-08-16T15:30:07Z</dcterms:created>
  <dcterms:modified xsi:type="dcterms:W3CDTF">2025-02-24T06:58:49Z</dcterms:modified>
</cp:coreProperties>
</file>