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5"/>
    <p:sldId id="257" r:id="rId46"/>
    <p:sldId id="258" r:id="rId47"/>
    <p:sldId id="259" r:id="rId48"/>
    <p:sldId id="260" r:id="rId49"/>
    <p:sldId id="261" r:id="rId50"/>
    <p:sldId id="262" r:id="rId51"/>
    <p:sldId id="263" r:id="rId52"/>
    <p:sldId id="264" r:id="rId53"/>
    <p:sldId id="265" r:id="rId54"/>
    <p:sldId id="266" r:id="rId55"/>
    <p:sldId id="267" r:id="rId56"/>
    <p:sldId id="268" r:id="rId57"/>
    <p:sldId id="269" r:id="rId5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Times New Roman" charset="1" panose="02030502070405020303"/>
      <p:regular r:id="rId10"/>
    </p:embeddedFont>
    <p:embeddedFont>
      <p:font typeface="Times New Roman Bold" charset="1" panose="02030802070405020303"/>
      <p:regular r:id="rId11"/>
    </p:embeddedFont>
    <p:embeddedFont>
      <p:font typeface="Times New Roman Italics" charset="1" panose="02030502070405090303"/>
      <p:regular r:id="rId12"/>
    </p:embeddedFont>
    <p:embeddedFont>
      <p:font typeface="Times New Roman Bold Italics" charset="1" panose="02030802070405090303"/>
      <p:regular r:id="rId13"/>
    </p:embeddedFont>
    <p:embeddedFont>
      <p:font typeface="Times New Roman Medium" charset="1" panose="02030502070405020303"/>
      <p:regular r:id="rId14"/>
    </p:embeddedFont>
    <p:embeddedFont>
      <p:font typeface="Times New Roman Medium Italics" charset="1" panose="02030502070405090303"/>
      <p:regular r:id="rId15"/>
    </p:embeddedFont>
    <p:embeddedFont>
      <p:font typeface="Times New Roman Semi-Bold" charset="1" panose="02030702070405020303"/>
      <p:regular r:id="rId16"/>
    </p:embeddedFont>
    <p:embeddedFont>
      <p:font typeface="Times New Roman Semi-Bold Italics" charset="1" panose="02030702070405090303"/>
      <p:regular r:id="rId17"/>
    </p:embeddedFont>
    <p:embeddedFont>
      <p:font typeface="Times New Roman Ultra-Bold" charset="1" panose="02030902070405020303"/>
      <p:regular r:id="rId18"/>
    </p:embeddedFont>
    <p:embeddedFont>
      <p:font typeface="Vollkorn" charset="1" panose="00000500000000000000"/>
      <p:regular r:id="rId19"/>
    </p:embeddedFont>
    <p:embeddedFont>
      <p:font typeface="Vollkorn Bold" charset="1" panose="00000800000000000000"/>
      <p:regular r:id="rId20"/>
    </p:embeddedFont>
    <p:embeddedFont>
      <p:font typeface="Vollkorn Italics" charset="1" panose="00000500000000000000"/>
      <p:regular r:id="rId21"/>
    </p:embeddedFont>
    <p:embeddedFont>
      <p:font typeface="Vollkorn Bold Italics" charset="1" panose="00000800000000000000"/>
      <p:regular r:id="rId22"/>
    </p:embeddedFont>
    <p:embeddedFont>
      <p:font typeface="Vollkorn Semi-Bold" charset="1" panose="00000700000000000000"/>
      <p:regular r:id="rId23"/>
    </p:embeddedFont>
    <p:embeddedFont>
      <p:font typeface="Vollkorn Semi-Bold Italics" charset="1" panose="00000600000000000000"/>
      <p:regular r:id="rId24"/>
    </p:embeddedFont>
    <p:embeddedFont>
      <p:font typeface="Vollkorn Heavy" charset="1" panose="00000A00000000000000"/>
      <p:regular r:id="rId25"/>
    </p:embeddedFont>
    <p:embeddedFont>
      <p:font typeface="Vollkorn Heavy Italics" charset="1" panose="00000A00000000000000"/>
      <p:regular r:id="rId26"/>
    </p:embeddedFont>
    <p:embeddedFont>
      <p:font typeface="Montserrat" charset="1" panose="00000500000000000000"/>
      <p:regular r:id="rId27"/>
    </p:embeddedFont>
    <p:embeddedFont>
      <p:font typeface="Montserrat Bold" charset="1" panose="00000800000000000000"/>
      <p:regular r:id="rId28"/>
    </p:embeddedFont>
    <p:embeddedFont>
      <p:font typeface="Montserrat Italics" charset="1" panose="00000500000000000000"/>
      <p:regular r:id="rId29"/>
    </p:embeddedFont>
    <p:embeddedFont>
      <p:font typeface="Montserrat Bold Italics" charset="1" panose="00000800000000000000"/>
      <p:regular r:id="rId30"/>
    </p:embeddedFont>
    <p:embeddedFont>
      <p:font typeface="Montserrat Thin" charset="1" panose="00000300000000000000"/>
      <p:regular r:id="rId31"/>
    </p:embeddedFont>
    <p:embeddedFont>
      <p:font typeface="Montserrat Thin Italics" charset="1" panose="00000300000000000000"/>
      <p:regular r:id="rId32"/>
    </p:embeddedFont>
    <p:embeddedFont>
      <p:font typeface="Montserrat Extra-Light" charset="1" panose="00000300000000000000"/>
      <p:regular r:id="rId33"/>
    </p:embeddedFont>
    <p:embeddedFont>
      <p:font typeface="Montserrat Extra-Light Italics" charset="1" panose="00000300000000000000"/>
      <p:regular r:id="rId34"/>
    </p:embeddedFont>
    <p:embeddedFont>
      <p:font typeface="Montserrat Light" charset="1" panose="00000400000000000000"/>
      <p:regular r:id="rId35"/>
    </p:embeddedFont>
    <p:embeddedFont>
      <p:font typeface="Montserrat Light Italics" charset="1" panose="00000400000000000000"/>
      <p:regular r:id="rId36"/>
    </p:embeddedFont>
    <p:embeddedFont>
      <p:font typeface="Montserrat Medium" charset="1" panose="00000600000000000000"/>
      <p:regular r:id="rId37"/>
    </p:embeddedFont>
    <p:embeddedFont>
      <p:font typeface="Montserrat Medium Italics" charset="1" panose="00000600000000000000"/>
      <p:regular r:id="rId38"/>
    </p:embeddedFont>
    <p:embeddedFont>
      <p:font typeface="Montserrat Semi-Bold" charset="1" panose="00000700000000000000"/>
      <p:regular r:id="rId39"/>
    </p:embeddedFont>
    <p:embeddedFont>
      <p:font typeface="Montserrat Semi-Bold Italics" charset="1" panose="00000700000000000000"/>
      <p:regular r:id="rId40"/>
    </p:embeddedFont>
    <p:embeddedFont>
      <p:font typeface="Montserrat Ultra-Bold" charset="1" panose="00000900000000000000"/>
      <p:regular r:id="rId41"/>
    </p:embeddedFont>
    <p:embeddedFont>
      <p:font typeface="Montserrat Ultra-Bold Italics" charset="1" panose="00000900000000000000"/>
      <p:regular r:id="rId42"/>
    </p:embeddedFont>
    <p:embeddedFont>
      <p:font typeface="Montserrat Heavy" charset="1" panose="00000A00000000000000"/>
      <p:regular r:id="rId43"/>
    </p:embeddedFont>
    <p:embeddedFont>
      <p:font typeface="Montserrat Heavy Italics" charset="1" panose="00000A0000000000000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slides/slide1.xml" Type="http://schemas.openxmlformats.org/officeDocument/2006/relationships/slide"/><Relationship Id="rId46" Target="slides/slide2.xml" Type="http://schemas.openxmlformats.org/officeDocument/2006/relationships/slide"/><Relationship Id="rId47" Target="slides/slide3.xml" Type="http://schemas.openxmlformats.org/officeDocument/2006/relationships/slide"/><Relationship Id="rId48" Target="slides/slide4.xml" Type="http://schemas.openxmlformats.org/officeDocument/2006/relationships/slide"/><Relationship Id="rId49" Target="slides/slide5.xml" Type="http://schemas.openxmlformats.org/officeDocument/2006/relationships/slide"/><Relationship Id="rId5" Target="tableStyles.xml" Type="http://schemas.openxmlformats.org/officeDocument/2006/relationships/tableStyles"/><Relationship Id="rId50" Target="slides/slide6.xml" Type="http://schemas.openxmlformats.org/officeDocument/2006/relationships/slide"/><Relationship Id="rId51" Target="slides/slide7.xml" Type="http://schemas.openxmlformats.org/officeDocument/2006/relationships/slide"/><Relationship Id="rId52" Target="slides/slide8.xml" Type="http://schemas.openxmlformats.org/officeDocument/2006/relationships/slide"/><Relationship Id="rId53" Target="slides/slide9.xml" Type="http://schemas.openxmlformats.org/officeDocument/2006/relationships/slide"/><Relationship Id="rId54" Target="slides/slide10.xml" Type="http://schemas.openxmlformats.org/officeDocument/2006/relationships/slide"/><Relationship Id="rId55" Target="slides/slide11.xml" Type="http://schemas.openxmlformats.org/officeDocument/2006/relationships/slide"/><Relationship Id="rId56" Target="slides/slide12.xml" Type="http://schemas.openxmlformats.org/officeDocument/2006/relationships/slide"/><Relationship Id="rId57" Target="slides/slide13.xml" Type="http://schemas.openxmlformats.org/officeDocument/2006/relationships/slide"/><Relationship Id="rId58" Target="slides/slide14.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593884" y="2995637"/>
            <a:ext cx="17100232" cy="5810200"/>
          </a:xfrm>
          <a:prstGeom prst="rect">
            <a:avLst/>
          </a:prstGeom>
        </p:spPr>
        <p:txBody>
          <a:bodyPr anchor="t" rtlCol="false" tIns="0" lIns="0" bIns="0" rIns="0">
            <a:spAutoFit/>
          </a:bodyPr>
          <a:lstStyle/>
          <a:p>
            <a:pPr algn="ctr">
              <a:lnSpc>
                <a:spcPts val="7128"/>
              </a:lnSpc>
            </a:pPr>
            <a:r>
              <a:rPr lang="en-US" sz="5940" spc="-46">
                <a:solidFill>
                  <a:srgbClr val="FFFFFF"/>
                </a:solidFill>
                <a:latin typeface="Vollkorn Bold"/>
              </a:rPr>
              <a:t>ЦИФРОВІ ТЕХНОЛОГІЇ, ТРАНФЕРТ ТЕХНОЛОГІЙ ТА ОСОБИСТА ІНФОРМАЦІЙНА БЕЗПЕКА ДОСЛІДНИКА</a:t>
            </a:r>
          </a:p>
          <a:p>
            <a:pPr algn="ctr">
              <a:lnSpc>
                <a:spcPts val="7128"/>
              </a:lnSpc>
            </a:pPr>
            <a:r>
              <a:rPr lang="en-US" sz="5940" spc="-23">
                <a:solidFill>
                  <a:srgbClr val="FFFFFF"/>
                </a:solidFill>
                <a:latin typeface="Vollkorn Bold"/>
              </a:rPr>
              <a:t>(0) Вступ до дисципліни</a:t>
            </a:r>
          </a:p>
          <a:p>
            <a:pPr algn="ctr">
              <a:lnSpc>
                <a:spcPts val="2915"/>
              </a:lnSpc>
            </a:pPr>
          </a:p>
          <a:p>
            <a:pPr algn="ctr">
              <a:lnSpc>
                <a:spcPts val="7128"/>
              </a:lnSpc>
            </a:pPr>
            <a:r>
              <a:rPr lang="en-US" sz="5940" spc="-23">
                <a:solidFill>
                  <a:srgbClr val="FFFFFF"/>
                </a:solidFill>
                <a:latin typeface="Vollkorn"/>
              </a:rPr>
              <a:t>доктор економічних наук , доцент Дикий Анатолій</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02092" y="1808847"/>
            <a:ext cx="16180068" cy="3809479"/>
          </a:xfrm>
          <a:prstGeom prst="rect">
            <a:avLst/>
          </a:prstGeom>
        </p:spPr>
        <p:txBody>
          <a:bodyPr anchor="t" rtlCol="false" tIns="0" lIns="0" bIns="0" rIns="0">
            <a:spAutoFit/>
          </a:bodyPr>
          <a:lstStyle/>
          <a:p>
            <a:pPr algn="just">
              <a:lnSpc>
                <a:spcPts val="4320"/>
              </a:lnSpc>
            </a:pPr>
            <a:r>
              <a:rPr lang="en-US" sz="3600" spc="-9">
                <a:solidFill>
                  <a:srgbClr val="224D83"/>
                </a:solidFill>
                <a:latin typeface="Vollkorn"/>
              </a:rPr>
              <a:t>Контроль складається з поточного контролю виконання здобувачами вищої освіти самостійної роботи та роботи на парах та підсумкового (семестрового) контролю. </a:t>
            </a:r>
            <a:r>
              <a:rPr lang="en-US" sz="3600" spc="-9">
                <a:solidFill>
                  <a:srgbClr val="224D83"/>
                </a:solidFill>
                <a:latin typeface="Vollkorn"/>
              </a:rPr>
              <a:t>Поточний контроль (оцінювання роботи під час аудиторних занять; усне опитування на заняттях, виконання практичних завдань; поточне тестування; самостійні роботи). Контроль виконання індивідуальних завдань. Контроль виконання самостійної роботи студентами. Підсумковий контроль ( залік).</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0" y="304899"/>
            <a:ext cx="18288000" cy="723801"/>
          </a:xfrm>
          <a:prstGeom prst="rect">
            <a:avLst/>
          </a:prstGeom>
        </p:spPr>
        <p:txBody>
          <a:bodyPr anchor="t" rtlCol="false" tIns="0" lIns="0" bIns="0" rIns="0">
            <a:spAutoFit/>
          </a:bodyPr>
          <a:lstStyle/>
          <a:p>
            <a:pPr algn="ctr">
              <a:lnSpc>
                <a:spcPts val="5759"/>
              </a:lnSpc>
            </a:pPr>
            <a:r>
              <a:rPr lang="en-US" sz="4800" spc="-50">
                <a:solidFill>
                  <a:srgbClr val="17375E"/>
                </a:solidFill>
                <a:latin typeface="Vollkorn Bold"/>
              </a:rPr>
              <a:t>Розподіл балів</a:t>
            </a:r>
          </a:p>
        </p:txBody>
      </p:sp>
      <p:graphicFrame>
        <p:nvGraphicFramePr>
          <p:cNvPr name="Table 4" id="4"/>
          <p:cNvGraphicFramePr>
            <a:graphicFrameLocks noGrp="true"/>
          </p:cNvGraphicFramePr>
          <p:nvPr/>
        </p:nvGraphicFramePr>
        <p:xfrm>
          <a:off x="895350" y="1660031"/>
          <a:ext cx="16931630" cy="0"/>
        </p:xfrm>
        <a:graphic>
          <a:graphicData uri="http://schemas.openxmlformats.org/drawingml/2006/table">
            <a:tbl>
              <a:tblPr/>
              <a:tblGrid>
                <a:gridCol w="1928561"/>
                <a:gridCol w="2313274"/>
                <a:gridCol w="2371594"/>
                <a:gridCol w="1557398"/>
                <a:gridCol w="1182260"/>
                <a:gridCol w="920797"/>
                <a:gridCol w="1101367"/>
                <a:gridCol w="967587"/>
                <a:gridCol w="991063"/>
                <a:gridCol w="3597730"/>
              </a:tblGrid>
              <a:tr h="0">
                <a:tc gridSpan="9">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Критерії оцінювання</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rowSpan="2">
                  <a:txBody>
                    <a:bodyPr anchor="t" rtlCol="false"/>
                    <a:lstStyle/>
                    <a:p>
                      <a:pPr algn="ctr">
                        <a:lnSpc>
                          <a:spcPts val="5879"/>
                        </a:lnSpc>
                        <a:defRPr/>
                      </a:pPr>
                      <a:r>
                        <a:rPr lang="en-US" sz="4199">
                          <a:solidFill>
                            <a:srgbClr val="FFFFFF"/>
                          </a:solidFill>
                          <a:latin typeface="Vollkorn"/>
                        </a:rPr>
                        <a:t>Сума</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r>
              <a:tr h="0">
                <a:tc gridSpan="3">
                  <a:txBody>
                    <a:bodyPr anchor="t" rtlCol="false"/>
                    <a:lstStyle/>
                    <a:p>
                      <a:pPr algn="ctr">
                        <a:lnSpc>
                          <a:spcPts val="5879"/>
                        </a:lnSpc>
                        <a:defRPr/>
                      </a:pPr>
                      <a:r>
                        <a:rPr lang="en-US" sz="4199">
                          <a:solidFill>
                            <a:srgbClr val="FFFFFF"/>
                          </a:solidFill>
                          <a:latin typeface="Vollkorn"/>
                        </a:rPr>
                        <a:t>Змістовий модуль 1</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Змістовий модуль 1</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Змістовий модуль 1</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gridSpan="6">
                  <a:txBody>
                    <a:bodyPr anchor="t" rtlCol="false"/>
                    <a:lstStyle/>
                    <a:p>
                      <a:pPr algn="ctr">
                        <a:lnSpc>
                          <a:spcPts val="5879"/>
                        </a:lnSpc>
                        <a:defRPr/>
                      </a:pPr>
                      <a:r>
                        <a:rPr lang="en-US" sz="4199">
                          <a:solidFill>
                            <a:srgbClr val="FFFFFF"/>
                          </a:solidFill>
                          <a:latin typeface="Vollkorn"/>
                        </a:rPr>
                        <a:t>Змістовий модуль 2</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Змістовий модуль 2</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Змістовий модуль 2</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Змістовий модуль 2</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Змістовий модуль 2</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5879"/>
                        </a:lnSpc>
                        <a:defRPr/>
                      </a:pPr>
                      <a:r>
                        <a:rPr lang="en-US" sz="4199">
                          <a:solidFill>
                            <a:srgbClr val="FFFFFF"/>
                          </a:solidFill>
                          <a:latin typeface="Vollkorn"/>
                        </a:rPr>
                        <a:t>Змістовий модуль 2</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vMerge="true">
                  <a:txBody>
                    <a:bodyPr anchor="t" rtlCol="false"/>
                    <a:lstStyle/>
                    <a:p>
                      <a:pPr algn="ctr">
                        <a:lnSpc>
                          <a:spcPts val="5879"/>
                        </a:lnSpc>
                        <a:defRPr/>
                      </a:pPr>
                      <a:r>
                        <a:rPr lang="en-US" sz="4199">
                          <a:solidFill>
                            <a:srgbClr val="FFFFFF"/>
                          </a:solidFill>
                          <a:latin typeface="Vollkorn"/>
                        </a:rPr>
                        <a:t>Сума</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r>
              <a:tr h="0">
                <a:tc>
                  <a:txBody>
                    <a:bodyPr anchor="t" rtlCol="false"/>
                    <a:lstStyle/>
                    <a:p>
                      <a:pPr algn="ctr">
                        <a:lnSpc>
                          <a:spcPts val="5879"/>
                        </a:lnSpc>
                        <a:defRPr/>
                      </a:pPr>
                      <a:r>
                        <a:rPr lang="en-US" sz="4199">
                          <a:solidFill>
                            <a:srgbClr val="000000"/>
                          </a:solidFill>
                          <a:latin typeface="Vollkorn"/>
                        </a:rPr>
                        <a:t>т1</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т2</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т3</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т4</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т5</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т6</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т7</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т8</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879"/>
                        </a:lnSpc>
                        <a:defRPr/>
                      </a:pPr>
                      <a:r>
                        <a:rPr lang="en-US" sz="4199">
                          <a:solidFill>
                            <a:srgbClr val="000000"/>
                          </a:solidFill>
                          <a:latin typeface="Vollkorn"/>
                        </a:rPr>
                        <a:t>ІЗ</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rowSpan="2">
                  <a:txBody>
                    <a:bodyPr anchor="t" rtlCol="false"/>
                    <a:lstStyle/>
                    <a:p>
                      <a:pPr algn="ctr">
                        <a:lnSpc>
                          <a:spcPts val="5879"/>
                        </a:lnSpc>
                        <a:defRPr/>
                      </a:pPr>
                      <a:r>
                        <a:rPr lang="en-US" sz="4199">
                          <a:solidFill>
                            <a:srgbClr val="000000"/>
                          </a:solidFill>
                          <a:latin typeface="Vollkorn"/>
                        </a:rPr>
                        <a:t>100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0">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10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5179"/>
                        </a:lnSpc>
                        <a:defRPr/>
                      </a:pPr>
                      <a:r>
                        <a:rPr lang="en-US" sz="3699">
                          <a:solidFill>
                            <a:srgbClr val="000000"/>
                          </a:solidFill>
                          <a:latin typeface="Vollkorn"/>
                        </a:rPr>
                        <a:t>20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vMerge="true">
                  <a:txBody>
                    <a:bodyPr anchor="t" rtlCol="false"/>
                    <a:lstStyle/>
                    <a:p>
                      <a:pPr algn="ctr">
                        <a:lnSpc>
                          <a:spcPts val="5879"/>
                        </a:lnSpc>
                        <a:defRPr/>
                      </a:pPr>
                      <a:r>
                        <a:rPr lang="en-US" sz="4199">
                          <a:solidFill>
                            <a:srgbClr val="000000"/>
                          </a:solidFill>
                          <a:latin typeface="Vollkorn"/>
                        </a:rPr>
                        <a:t>100</a:t>
                      </a:r>
                      <a:endParaRPr lang="en-US" sz="1100"/>
                    </a:p>
                  </a:txBody>
                  <a:tcPr marL="161925" marR="161925" marT="161925" marB="1619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bl>
          </a:graphicData>
        </a:graphic>
      </p:graphicFrame>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0" y="1260407"/>
            <a:ext cx="18033810" cy="7343477"/>
          </a:xfrm>
          <a:prstGeom prst="rect">
            <a:avLst/>
          </a:prstGeom>
        </p:spPr>
        <p:txBody>
          <a:bodyPr anchor="t" rtlCol="false" tIns="0" lIns="0" bIns="0" rIns="0">
            <a:spAutoFit/>
          </a:bodyPr>
          <a:lstStyle/>
          <a:p>
            <a:pPr algn="just" marL="863601" indent="-431801" lvl="1">
              <a:lnSpc>
                <a:spcPts val="4800"/>
              </a:lnSpc>
              <a:buFont typeface="Arial"/>
              <a:buChar char="•"/>
            </a:pPr>
            <a:r>
              <a:rPr lang="en-US" sz="4000" spc="-8">
                <a:solidFill>
                  <a:srgbClr val="224D83"/>
                </a:solidFill>
                <a:latin typeface="Vollkorn"/>
              </a:rPr>
              <a:t>Prometheus. Безпека в інтернеті під час війни: практичний курс. URL: https://prometheus.org.ua/course/course-v1:MINZMIN+ISWT101+2023_T2 </a:t>
            </a:r>
          </a:p>
          <a:p>
            <a:pPr algn="just" marL="863601" indent="-431801" lvl="1">
              <a:lnSpc>
                <a:spcPts val="4800"/>
              </a:lnSpc>
              <a:buFont typeface="Arial"/>
              <a:buChar char="•"/>
            </a:pPr>
            <a:r>
              <a:rPr lang="en-US" sz="4000" spc="-8">
                <a:solidFill>
                  <a:srgbClr val="224D83"/>
                </a:solidFill>
                <a:latin typeface="Vollkorn"/>
              </a:rPr>
              <a:t>Prometheus. Цифрова безпека на персональному рівні. URL: https://prometheus.org.ua/course/course-v1:Prometheus+DSPL101+2023_T1 </a:t>
            </a:r>
          </a:p>
          <a:p>
            <a:pPr algn="just" marL="863601" indent="-431801" lvl="1">
              <a:lnSpc>
                <a:spcPts val="4800"/>
              </a:lnSpc>
              <a:buFont typeface="Arial"/>
              <a:buChar char="•"/>
            </a:pPr>
            <a:r>
              <a:rPr lang="en-US" sz="4000" spc="-8">
                <a:solidFill>
                  <a:srgbClr val="224D83"/>
                </a:solidFill>
                <a:latin typeface="Vollkorn"/>
              </a:rPr>
              <a:t>Prometheus. Інформаційна гігієна під час війни. URL: https://prometheus.org.ua/course/course-v1:Prometheus+IHWAR101+2022_T2 </a:t>
            </a:r>
          </a:p>
          <a:p>
            <a:pPr algn="just" marL="863601" indent="-431801" lvl="1">
              <a:lnSpc>
                <a:spcPts val="4800"/>
              </a:lnSpc>
              <a:buFont typeface="Arial"/>
              <a:buChar char="•"/>
            </a:pPr>
            <a:r>
              <a:rPr lang="en-US" sz="4000" spc="-8">
                <a:solidFill>
                  <a:srgbClr val="224D83"/>
                </a:solidFill>
                <a:latin typeface="Vollkorn"/>
              </a:rPr>
              <a:t>Дія.Освіта. Персональна кібергігієна. URL: https://osvita.diia.gov.ua/simulators/personal-cyberhygiene-simulator</a:t>
            </a:r>
          </a:p>
          <a:p>
            <a:pPr algn="just" marL="863601" indent="-431801" lvl="1">
              <a:lnSpc>
                <a:spcPts val="4800"/>
              </a:lnSpc>
              <a:buFont typeface="Arial"/>
              <a:buChar char="•"/>
            </a:pPr>
            <a:r>
              <a:rPr lang="en-US" sz="4000" spc="-10">
                <a:solidFill>
                  <a:srgbClr val="224D83"/>
                </a:solidFill>
                <a:latin typeface="Vollkorn"/>
              </a:rPr>
              <a:t>Дія.Освіта. Дата аналітик. SQL та Power BI. URL: https://osvita.diia.gov.ua/simulators/data-analyst-sql-and-power-bi-simulator</a:t>
            </a:r>
          </a:p>
        </p:txBody>
      </p:sp>
      <p:sp>
        <p:nvSpPr>
          <p:cNvPr name="TextBox 4" id="4"/>
          <p:cNvSpPr txBox="true"/>
          <p:nvPr/>
        </p:nvSpPr>
        <p:spPr>
          <a:xfrm rot="0">
            <a:off x="0" y="304899"/>
            <a:ext cx="18288000" cy="723801"/>
          </a:xfrm>
          <a:prstGeom prst="rect">
            <a:avLst/>
          </a:prstGeom>
        </p:spPr>
        <p:txBody>
          <a:bodyPr anchor="t" rtlCol="false" tIns="0" lIns="0" bIns="0" rIns="0">
            <a:spAutoFit/>
          </a:bodyPr>
          <a:lstStyle/>
          <a:p>
            <a:pPr algn="ctr">
              <a:lnSpc>
                <a:spcPts val="5759"/>
              </a:lnSpc>
            </a:pPr>
            <a:r>
              <a:rPr lang="en-US" sz="4800" spc="-50">
                <a:solidFill>
                  <a:srgbClr val="17375E"/>
                </a:solidFill>
                <a:latin typeface="Vollkorn Bold"/>
              </a:rPr>
              <a:t>Можливості неформальної освіти</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667577" y="1009650"/>
            <a:ext cx="14952846" cy="5883087"/>
          </a:xfrm>
          <a:prstGeom prst="rect">
            <a:avLst/>
          </a:prstGeom>
        </p:spPr>
        <p:txBody>
          <a:bodyPr anchor="t" rtlCol="false" tIns="0" lIns="0" bIns="0" rIns="0">
            <a:spAutoFit/>
          </a:bodyPr>
          <a:lstStyle/>
          <a:p>
            <a:pPr algn="just">
              <a:lnSpc>
                <a:spcPts val="5040"/>
              </a:lnSpc>
            </a:pPr>
            <a:r>
              <a:rPr lang="en-US" sz="4200" spc="-11">
                <a:solidFill>
                  <a:srgbClr val="224D83"/>
                </a:solidFill>
                <a:latin typeface="Vollkorn"/>
              </a:rPr>
              <a:t>Визнання результатів навчання, набутих у неформальній  та/або інформальній освіті в рамках окремих тем </a:t>
            </a:r>
            <a:r>
              <a:rPr lang="en-US" sz="4200" spc="-11">
                <a:solidFill>
                  <a:srgbClr val="224D83"/>
                </a:solidFill>
                <a:latin typeface="Vollkorn Italics"/>
              </a:rPr>
              <a:t>окремих освітніх компонентів</a:t>
            </a:r>
            <a:r>
              <a:rPr lang="en-US" sz="4200" spc="-11">
                <a:solidFill>
                  <a:srgbClr val="224D83"/>
                </a:solidFill>
                <a:latin typeface="Vollkorn"/>
              </a:rPr>
              <a:t> може здійснюватися викладачем за зверненням здобувача вищої освіти та представленням документів, які підтверджують результати навчання (сертифікати, свідоцтва, скріншоти тощо). Рішення про визнання та оцінка за відповідну частину освітнього компонента приймається викладачем за результатами співбесіди зі здобувачем вищої освіти.</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224" y="2676525"/>
            <a:ext cx="16231076" cy="4924425"/>
          </a:xfrm>
          <a:prstGeom prst="rect">
            <a:avLst/>
          </a:prstGeom>
        </p:spPr>
        <p:txBody>
          <a:bodyPr anchor="t" rtlCol="false" tIns="0" lIns="0" bIns="0" rIns="0">
            <a:spAutoFit/>
          </a:bodyPr>
          <a:lstStyle/>
          <a:p>
            <a:pPr algn="just">
              <a:lnSpc>
                <a:spcPts val="6480"/>
              </a:lnSpc>
            </a:pPr>
            <a:r>
              <a:rPr lang="en-US" sz="5400" spc="-29">
                <a:solidFill>
                  <a:srgbClr val="FFFFFF"/>
                </a:solidFill>
                <a:latin typeface="Vollkorn Bold"/>
              </a:rPr>
              <a:t>Мета </a:t>
            </a:r>
            <a:r>
              <a:rPr lang="en-US" sz="5400" spc="-29">
                <a:solidFill>
                  <a:srgbClr val="FFFFFF"/>
                </a:solidFill>
                <a:latin typeface="Vollkorn"/>
              </a:rPr>
              <a:t>дисципліни полягає в отриманні здобувачами теоретичних знань і </a:t>
            </a:r>
            <a:r>
              <a:rPr lang="en-US" sz="5400" spc="-29">
                <a:solidFill>
                  <a:srgbClr val="FFFFFF"/>
                </a:solidFill>
                <a:latin typeface="Vollkorn"/>
              </a:rPr>
              <a:t>практичних навичок щодо ефективного використання цифрових технологій, трансферту технологій та забезпечення особистої інформаційної безпеки дослідника при здійсненні наукових досліджень</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438977" y="763667"/>
            <a:ext cx="15434111" cy="7058025"/>
          </a:xfrm>
          <a:prstGeom prst="rect">
            <a:avLst/>
          </a:prstGeom>
        </p:spPr>
        <p:txBody>
          <a:bodyPr anchor="t" rtlCol="false" tIns="0" lIns="0" bIns="0" rIns="0">
            <a:spAutoFit/>
          </a:bodyPr>
          <a:lstStyle/>
          <a:p>
            <a:pPr algn="ctr">
              <a:lnSpc>
                <a:spcPts val="5040"/>
              </a:lnSpc>
            </a:pPr>
            <a:r>
              <a:rPr lang="en-US" sz="4200" spc="-26">
                <a:solidFill>
                  <a:srgbClr val="17375E"/>
                </a:solidFill>
                <a:latin typeface="Vollkorn Bold"/>
              </a:rPr>
              <a:t>Завдання вивчення навчальної дисципліни:</a:t>
            </a:r>
          </a:p>
          <a:p>
            <a:pPr algn="just">
              <a:lnSpc>
                <a:spcPts val="3600"/>
              </a:lnSpc>
            </a:pPr>
          </a:p>
          <a:p>
            <a:pPr algn="just">
              <a:lnSpc>
                <a:spcPts val="3600"/>
              </a:lnSpc>
            </a:pPr>
            <a:r>
              <a:rPr lang="en-US" sz="3000" spc="-18">
                <a:solidFill>
                  <a:srgbClr val="224D83"/>
                </a:solidFill>
                <a:latin typeface="Times New Roman"/>
              </a:rPr>
              <a:t>– отримання здобувачами освіти знань та навичок, необхідних для застосування</a:t>
            </a:r>
          </a:p>
          <a:p>
            <a:pPr algn="just">
              <a:lnSpc>
                <a:spcPts val="3600"/>
              </a:lnSpc>
            </a:pPr>
            <a:r>
              <a:rPr lang="en-US" sz="3000" spc="-18">
                <a:solidFill>
                  <a:srgbClr val="224D83"/>
                </a:solidFill>
                <a:latin typeface="Times New Roman"/>
              </a:rPr>
              <a:t>цифрових технологій на етапах передачі та захисту особистої інформації в</a:t>
            </a:r>
          </a:p>
          <a:p>
            <a:pPr algn="just">
              <a:lnSpc>
                <a:spcPts val="3600"/>
              </a:lnSpc>
            </a:pPr>
            <a:r>
              <a:rPr lang="en-US" sz="3000" spc="-18">
                <a:solidFill>
                  <a:srgbClr val="224D83"/>
                </a:solidFill>
                <a:latin typeface="Times New Roman"/>
              </a:rPr>
              <a:t>сучасному інформаційному просторі;</a:t>
            </a:r>
          </a:p>
          <a:p>
            <a:pPr algn="just">
              <a:lnSpc>
                <a:spcPts val="3600"/>
              </a:lnSpc>
            </a:pPr>
            <a:r>
              <a:rPr lang="en-US" sz="3000" spc="-18">
                <a:solidFill>
                  <a:srgbClr val="224D83"/>
                </a:solidFill>
                <a:latin typeface="Times New Roman"/>
              </a:rPr>
              <a:t>– вивчення сучасних цифрових технологій та їх застосування в економіці;</a:t>
            </a:r>
          </a:p>
          <a:p>
            <a:pPr algn="just">
              <a:lnSpc>
                <a:spcPts val="3600"/>
              </a:lnSpc>
            </a:pPr>
            <a:r>
              <a:rPr lang="en-US" sz="3000" spc="-18">
                <a:solidFill>
                  <a:srgbClr val="224D83"/>
                </a:solidFill>
                <a:latin typeface="Times New Roman"/>
              </a:rPr>
              <a:t>– аналіз процесу передачі технологій та розуміння того, як результати</a:t>
            </a:r>
          </a:p>
          <a:p>
            <a:pPr algn="just">
              <a:lnSpc>
                <a:spcPts val="3600"/>
              </a:lnSpc>
            </a:pPr>
            <a:r>
              <a:rPr lang="en-US" sz="3000" spc="-18">
                <a:solidFill>
                  <a:srgbClr val="224D83"/>
                </a:solidFill>
                <a:latin typeface="Times New Roman"/>
              </a:rPr>
              <a:t>досліджень можуть бути ефективно реалізовані в економіці;</a:t>
            </a:r>
          </a:p>
          <a:p>
            <a:pPr algn="just">
              <a:lnSpc>
                <a:spcPts val="3600"/>
              </a:lnSpc>
            </a:pPr>
            <a:r>
              <a:rPr lang="en-US" sz="3000" spc="-18">
                <a:solidFill>
                  <a:srgbClr val="224D83"/>
                </a:solidFill>
                <a:latin typeface="Times New Roman"/>
              </a:rPr>
              <a:t>– вивчення важливості забезпечення безпеки особистої інформації для</a:t>
            </a:r>
          </a:p>
          <a:p>
            <a:pPr algn="just">
              <a:lnSpc>
                <a:spcPts val="3600"/>
              </a:lnSpc>
            </a:pPr>
            <a:r>
              <a:rPr lang="en-US" sz="3000" spc="-18">
                <a:solidFill>
                  <a:srgbClr val="224D83"/>
                </a:solidFill>
                <a:latin typeface="Times New Roman"/>
              </a:rPr>
              <a:t>дослідників, включаючи захист та конфіденційність даних;</a:t>
            </a:r>
          </a:p>
          <a:p>
            <a:pPr algn="just">
              <a:lnSpc>
                <a:spcPts val="3600"/>
              </a:lnSpc>
            </a:pPr>
            <a:r>
              <a:rPr lang="en-US" sz="3000" spc="-18">
                <a:solidFill>
                  <a:srgbClr val="224D83"/>
                </a:solidFill>
                <a:latin typeface="Times New Roman"/>
              </a:rPr>
              <a:t>– розробку заходів для забезпечення безпеки особистої інформації під час</a:t>
            </a:r>
          </a:p>
          <a:p>
            <a:pPr algn="just">
              <a:lnSpc>
                <a:spcPts val="3600"/>
              </a:lnSpc>
            </a:pPr>
            <a:r>
              <a:rPr lang="en-US" sz="3000" spc="-18">
                <a:solidFill>
                  <a:srgbClr val="224D83"/>
                </a:solidFill>
                <a:latin typeface="Times New Roman"/>
              </a:rPr>
              <a:t>проведення досліджень і співпраці з іншими дослідниками;</a:t>
            </a:r>
          </a:p>
          <a:p>
            <a:pPr algn="just">
              <a:lnSpc>
                <a:spcPts val="3600"/>
              </a:lnSpc>
            </a:pPr>
            <a:r>
              <a:rPr lang="en-US" sz="3000" spc="-18">
                <a:solidFill>
                  <a:srgbClr val="224D83"/>
                </a:solidFill>
                <a:latin typeface="Times New Roman"/>
              </a:rPr>
              <a:t>– проведення тематичних досліджень, розгляд реальних прикладів та вивчення</a:t>
            </a:r>
          </a:p>
          <a:p>
            <a:pPr algn="just">
              <a:lnSpc>
                <a:spcPts val="3600"/>
              </a:lnSpc>
            </a:pPr>
            <a:r>
              <a:rPr lang="en-US" sz="3000" spc="-18">
                <a:solidFill>
                  <a:srgbClr val="224D83"/>
                </a:solidFill>
                <a:latin typeface="Times New Roman"/>
              </a:rPr>
              <a:t>найкращих практик для розуміння проблем у сфері цифрових технологій, передачі технологій та безпеки особистої інформації.</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3960888" y="121105"/>
            <a:ext cx="11863135" cy="570059"/>
          </a:xfrm>
          <a:prstGeom prst="rect">
            <a:avLst/>
          </a:prstGeom>
        </p:spPr>
        <p:txBody>
          <a:bodyPr anchor="t" rtlCol="false" tIns="0" lIns="0" bIns="0" rIns="0">
            <a:spAutoFit/>
          </a:bodyPr>
          <a:lstStyle/>
          <a:p>
            <a:pPr algn="ctr">
              <a:lnSpc>
                <a:spcPts val="4320"/>
              </a:lnSpc>
            </a:pPr>
            <a:r>
              <a:rPr lang="en-US" sz="3600" spc="-47">
                <a:solidFill>
                  <a:srgbClr val="17375E"/>
                </a:solidFill>
                <a:latin typeface="Vollkorn Bold"/>
              </a:rPr>
              <a:t>Структура навчальної дисципліни</a:t>
            </a:r>
          </a:p>
        </p:txBody>
      </p:sp>
      <p:graphicFrame>
        <p:nvGraphicFramePr>
          <p:cNvPr name="Table 4" id="4"/>
          <p:cNvGraphicFramePr>
            <a:graphicFrameLocks noGrp="true"/>
          </p:cNvGraphicFramePr>
          <p:nvPr/>
        </p:nvGraphicFramePr>
        <p:xfrm>
          <a:off x="608163" y="789317"/>
          <a:ext cx="16840200" cy="6003899"/>
        </p:xfrm>
        <a:graphic>
          <a:graphicData uri="http://schemas.openxmlformats.org/drawingml/2006/table">
            <a:tbl>
              <a:tblPr/>
              <a:tblGrid>
                <a:gridCol w="13281208"/>
                <a:gridCol w="1835895"/>
                <a:gridCol w="1723097"/>
              </a:tblGrid>
              <a:tr h="324107">
                <a:tc rowSpan="2">
                  <a:txBody>
                    <a:bodyPr anchor="t" rtlCol="false"/>
                    <a:lstStyle/>
                    <a:p>
                      <a:pPr algn="ctr">
                        <a:lnSpc>
                          <a:spcPts val="2592"/>
                        </a:lnSpc>
                        <a:defRPr/>
                      </a:pPr>
                      <a:r>
                        <a:rPr lang="en-US" sz="2400" spc="-6">
                          <a:solidFill>
                            <a:srgbClr val="FFFFFF"/>
                          </a:solidFill>
                          <a:latin typeface="Vollkorn Bold"/>
                        </a:rPr>
                        <a:t>Змістові модулі і теми</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gridSpan="2">
                  <a:txBody>
                    <a:bodyPr anchor="t" rtlCol="false"/>
                    <a:lstStyle/>
                    <a:p>
                      <a:pPr algn="ctr">
                        <a:lnSpc>
                          <a:spcPts val="1458"/>
                        </a:lnSpc>
                        <a:defRPr/>
                      </a:pPr>
                      <a:r>
                        <a:rPr lang="en-US" sz="1350">
                          <a:solidFill>
                            <a:srgbClr val="FFFFFF"/>
                          </a:solidFill>
                          <a:latin typeface="Montserrat Bold"/>
                        </a:rPr>
                        <a:t>Кількість годин</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1458"/>
                        </a:lnSpc>
                        <a:defRPr/>
                      </a:pPr>
                      <a:r>
                        <a:rPr lang="en-US" sz="1350">
                          <a:solidFill>
                            <a:srgbClr val="FFFFFF"/>
                          </a:solidFill>
                          <a:latin typeface="Montserrat Bold"/>
                        </a:rPr>
                        <a:t>Кількість годин</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r>
              <a:tr h="608469">
                <a:tc vMerge="true">
                  <a:txBody>
                    <a:bodyPr anchor="t" rtlCol="false"/>
                    <a:lstStyle/>
                    <a:p>
                      <a:pPr algn="ctr">
                        <a:lnSpc>
                          <a:spcPts val="2592"/>
                        </a:lnSpc>
                        <a:defRPr/>
                      </a:pPr>
                      <a:r>
                        <a:rPr lang="en-US" sz="2400" spc="-6">
                          <a:solidFill>
                            <a:srgbClr val="FFFFFF"/>
                          </a:solidFill>
                          <a:latin typeface="Vollkorn Bold"/>
                        </a:rPr>
                        <a:t>Змістові модулі і теми</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усього</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лекції</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ctr">
                        <a:lnSpc>
                          <a:spcPts val="1458"/>
                        </a:lnSpc>
                        <a:defRPr/>
                      </a:pPr>
                      <a:r>
                        <a:rPr lang="en-US" sz="1350" spc="-3">
                          <a:solidFill>
                            <a:srgbClr val="FFFFFF"/>
                          </a:solidFill>
                          <a:latin typeface="Vollkorn Bold"/>
                        </a:rPr>
                        <a:t>1</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1458"/>
                        </a:lnSpc>
                        <a:defRPr/>
                      </a:pPr>
                      <a:r>
                        <a:rPr lang="en-US" sz="1350" spc="-3">
                          <a:solidFill>
                            <a:srgbClr val="224D83"/>
                          </a:solidFill>
                          <a:latin typeface="Vollkorn"/>
                        </a:rPr>
                        <a:t>3</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362237">
                <a:tc gridSpan="3">
                  <a:txBody>
                    <a:bodyPr anchor="t" rtlCol="false"/>
                    <a:lstStyle/>
                    <a:p>
                      <a:pPr algn="ctr">
                        <a:lnSpc>
                          <a:spcPts val="1458"/>
                        </a:lnSpc>
                        <a:defRPr/>
                      </a:pPr>
                      <a:r>
                        <a:rPr lang="en-US" sz="1350" spc="-3">
                          <a:solidFill>
                            <a:srgbClr val="FFFFFF"/>
                          </a:solidFill>
                          <a:latin typeface="Vollkorn Bold"/>
                        </a:rPr>
                        <a:t>ЗМІСТОВИЙ МОДУЛЬ 1. ІНФОРМАЦІЙНИЙ СИСТЕМИ ТА ІНФОРМАЦІЙНА БЕЗПЕКА </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1458"/>
                        </a:lnSpc>
                        <a:defRPr/>
                      </a:pPr>
                      <a:r>
                        <a:rPr lang="en-US" sz="1350" spc="-3">
                          <a:solidFill>
                            <a:srgbClr val="FFFFFF"/>
                          </a:solidFill>
                          <a:latin typeface="Vollkorn Bold"/>
                        </a:rPr>
                        <a:t>ЗМІСТОВИЙ МОДУЛЬ 1. ІНФОРМАЦІЙНИЙ СИСТЕМИ ТА ІНФОРМАЦІЙНА БЕЗПЕКА </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1458"/>
                        </a:lnSpc>
                        <a:defRPr/>
                      </a:pPr>
                      <a:r>
                        <a:rPr lang="en-US" sz="1350" spc="-3">
                          <a:solidFill>
                            <a:srgbClr val="FFFFFF"/>
                          </a:solidFill>
                          <a:latin typeface="Vollkorn Bold"/>
                        </a:rPr>
                        <a:t>ЗМІСТОВИЙ МОДУЛЬ 1. ІНФОРМАЦІЙНИЙ СИСТЕМИ ТА ІНФОРМАЦІЙНА БЕЗПЕКА </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r>
              <a:tr h="362237">
                <a:tc>
                  <a:txBody>
                    <a:bodyPr anchor="t" rtlCol="false"/>
                    <a:lstStyle/>
                    <a:p>
                      <a:pPr algn="just">
                        <a:lnSpc>
                          <a:spcPts val="1458"/>
                        </a:lnSpc>
                        <a:defRPr/>
                      </a:pPr>
                      <a:r>
                        <a:rPr lang="en-US" sz="1350" spc="-3">
                          <a:solidFill>
                            <a:srgbClr val="FFFFFF"/>
                          </a:solidFill>
                          <a:latin typeface="Vollkorn Bold"/>
                        </a:rPr>
                        <a:t>Тема 1. Концептуальні положення інформаційного простору </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10</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just">
                        <a:lnSpc>
                          <a:spcPts val="1458"/>
                        </a:lnSpc>
                        <a:defRPr/>
                      </a:pPr>
                      <a:r>
                        <a:rPr lang="en-US" sz="1350" spc="-3">
                          <a:solidFill>
                            <a:srgbClr val="FFFFFF"/>
                          </a:solidFill>
                          <a:latin typeface="Vollkorn Bold"/>
                        </a:rPr>
                        <a:t>Тема 2. Захист інформації на рівні прикладного та системного програмного забезпечення</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10</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1458"/>
                        </a:lnSpc>
                        <a:defRPr/>
                      </a:pPr>
                      <a:r>
                        <a:rPr lang="en-US" sz="1350" spc="-3">
                          <a:solidFill>
                            <a:srgbClr val="224D83"/>
                          </a:solidFill>
                          <a:latin typeface="Vollkorn"/>
                        </a:rPr>
                        <a:t>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362237">
                <a:tc>
                  <a:txBody>
                    <a:bodyPr anchor="t" rtlCol="false"/>
                    <a:lstStyle/>
                    <a:p>
                      <a:pPr algn="l">
                        <a:lnSpc>
                          <a:spcPts val="1458"/>
                        </a:lnSpc>
                        <a:defRPr/>
                      </a:pPr>
                      <a:r>
                        <a:rPr lang="en-US" sz="1350" spc="-3">
                          <a:solidFill>
                            <a:srgbClr val="FFFFFF"/>
                          </a:solidFill>
                          <a:latin typeface="Vollkorn Bold"/>
                        </a:rPr>
                        <a:t>Тема 3. Захист інформації на рівні апаратного забезпечення</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10</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l">
                        <a:lnSpc>
                          <a:spcPts val="1458"/>
                        </a:lnSpc>
                        <a:defRPr/>
                      </a:pPr>
                      <a:r>
                        <a:rPr lang="en-US" sz="1350" spc="-3">
                          <a:solidFill>
                            <a:srgbClr val="FFFFFF"/>
                          </a:solidFill>
                          <a:latin typeface="Vollkorn Bold"/>
                        </a:rPr>
                        <a:t>Разом за змістовним модулем 1</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30</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6</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gridSpan="3">
                  <a:txBody>
                    <a:bodyPr anchor="t" rtlCol="false"/>
                    <a:lstStyle/>
                    <a:p>
                      <a:pPr algn="ctr">
                        <a:lnSpc>
                          <a:spcPts val="1458"/>
                        </a:lnSpc>
                        <a:defRPr/>
                      </a:pPr>
                      <a:r>
                        <a:rPr lang="en-US" sz="1350" spc="-3">
                          <a:solidFill>
                            <a:srgbClr val="FFFFFF"/>
                          </a:solidFill>
                          <a:latin typeface="Vollkorn Bold"/>
                        </a:rPr>
                        <a:t>ЗМІСТОВИЙ МОДУЛЬ 2. БЕЗПЕКА НАУКОВИХ ДОСЛІДЖЕНЬ </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1458"/>
                        </a:lnSpc>
                        <a:defRPr/>
                      </a:pPr>
                      <a:r>
                        <a:rPr lang="en-US" sz="1350" spc="-3">
                          <a:solidFill>
                            <a:srgbClr val="FFFFFF"/>
                          </a:solidFill>
                          <a:latin typeface="Vollkorn Bold"/>
                        </a:rPr>
                        <a:t>ЗМІСТОВИЙ МОДУЛЬ 2. БЕЗПЕКА НАУКОВИХ ДОСЛІДЖЕНЬ </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hMerge="true">
                  <a:txBody>
                    <a:bodyPr anchor="t" rtlCol="false"/>
                    <a:lstStyle/>
                    <a:p>
                      <a:pPr algn="ctr">
                        <a:lnSpc>
                          <a:spcPts val="1458"/>
                        </a:lnSpc>
                        <a:defRPr/>
                      </a:pPr>
                      <a:r>
                        <a:rPr lang="en-US" sz="1350" spc="-3">
                          <a:solidFill>
                            <a:srgbClr val="FFFFFF"/>
                          </a:solidFill>
                          <a:latin typeface="Vollkorn Bold"/>
                        </a:rPr>
                        <a:t>ЗМІСТОВИЙ МОДУЛЬ 2. БЕЗПЕКА НАУКОВИХ ДОСЛІДЖЕНЬ </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r>
              <a:tr h="362237">
                <a:tc>
                  <a:txBody>
                    <a:bodyPr anchor="t" rtlCol="false"/>
                    <a:lstStyle/>
                    <a:p>
                      <a:pPr algn="just">
                        <a:lnSpc>
                          <a:spcPts val="1458"/>
                        </a:lnSpc>
                        <a:defRPr/>
                      </a:pPr>
                      <a:r>
                        <a:rPr lang="en-US" sz="1350" spc="-3">
                          <a:solidFill>
                            <a:srgbClr val="FFFFFF"/>
                          </a:solidFill>
                          <a:latin typeface="Vollkorn Bold"/>
                        </a:rPr>
                        <a:t>Тема 4. Інформаційні технології в наукових дослідженнях</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just">
                        <a:lnSpc>
                          <a:spcPts val="1458"/>
                        </a:lnSpc>
                        <a:defRPr/>
                      </a:pPr>
                      <a:r>
                        <a:rPr lang="en-US" sz="1350" spc="-63">
                          <a:solidFill>
                            <a:srgbClr val="FFFFFF"/>
                          </a:solidFill>
                          <a:latin typeface="Vollkorn Bold"/>
                        </a:rPr>
                        <a:t>Тема 5. Достовірність джерел наукової інформації в інформаційному просторі як основа забезпечення доброчесності </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1458"/>
                        </a:lnSpc>
                        <a:defRPr/>
                      </a:pPr>
                      <a:r>
                        <a:rPr lang="en-US" sz="1350" spc="-3">
                          <a:solidFill>
                            <a:srgbClr val="224D83"/>
                          </a:solidFill>
                          <a:latin typeface="Vollkorn"/>
                        </a:rPr>
                        <a:t>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362237">
                <a:tc>
                  <a:txBody>
                    <a:bodyPr anchor="t" rtlCol="false"/>
                    <a:lstStyle/>
                    <a:p>
                      <a:pPr algn="l">
                        <a:lnSpc>
                          <a:spcPts val="1458"/>
                        </a:lnSpc>
                        <a:defRPr/>
                      </a:pPr>
                      <a:r>
                        <a:rPr lang="en-US" sz="1350" spc="-3">
                          <a:solidFill>
                            <a:srgbClr val="FFFFFF"/>
                          </a:solidFill>
                          <a:latin typeface="Vollkorn Bold"/>
                        </a:rPr>
                        <a:t>Тема 6. Інформаційна гігієна дослідника</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l">
                        <a:lnSpc>
                          <a:spcPts val="1458"/>
                        </a:lnSpc>
                        <a:defRPr/>
                      </a:pPr>
                      <a:r>
                        <a:rPr lang="en-US" sz="1350" spc="-3">
                          <a:solidFill>
                            <a:srgbClr val="FFFFFF"/>
                          </a:solidFill>
                          <a:latin typeface="Vollkorn Bold"/>
                        </a:rPr>
                        <a:t>Тема 7. Трансферт технологій </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l">
                        <a:lnSpc>
                          <a:spcPts val="1458"/>
                        </a:lnSpc>
                        <a:defRPr/>
                      </a:pPr>
                      <a:r>
                        <a:rPr lang="en-US" sz="1350" spc="-3">
                          <a:solidFill>
                            <a:srgbClr val="FFFFFF"/>
                          </a:solidFill>
                          <a:latin typeface="Vollkorn Bold"/>
                        </a:rPr>
                        <a:t>Тема 8. Політика інформаційної безпеки для установ, що здійснюють наукову діяльність</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12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l">
                        <a:lnSpc>
                          <a:spcPts val="1458"/>
                        </a:lnSpc>
                        <a:defRPr/>
                      </a:pPr>
                      <a:r>
                        <a:rPr lang="en-US" sz="1350" spc="-3">
                          <a:solidFill>
                            <a:srgbClr val="FFFFFF"/>
                          </a:solidFill>
                          <a:latin typeface="Vollkorn Bold"/>
                        </a:rPr>
                        <a:t>Разом за змістовним модулем 2</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60</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c>
                  <a:txBody>
                    <a:bodyPr anchor="t" rtlCol="false"/>
                    <a:lstStyle/>
                    <a:p>
                      <a:pPr algn="ctr">
                        <a:lnSpc>
                          <a:spcPts val="1458"/>
                        </a:lnSpc>
                        <a:defRPr/>
                      </a:pPr>
                      <a:r>
                        <a:rPr lang="en-US" sz="1350" spc="-3">
                          <a:solidFill>
                            <a:srgbClr val="224D83"/>
                          </a:solidFill>
                          <a:latin typeface="Vollkorn"/>
                        </a:rPr>
                        <a:t>10</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362237">
                <a:tc>
                  <a:txBody>
                    <a:bodyPr anchor="t" rtlCol="false"/>
                    <a:lstStyle/>
                    <a:p>
                      <a:pPr algn="l">
                        <a:lnSpc>
                          <a:spcPts val="1458"/>
                        </a:lnSpc>
                        <a:defRPr/>
                      </a:pPr>
                      <a:r>
                        <a:rPr lang="en-US" sz="1350" spc="-3">
                          <a:solidFill>
                            <a:srgbClr val="FFFFFF"/>
                          </a:solidFill>
                          <a:latin typeface="Vollkorn Bold"/>
                        </a:rPr>
                        <a:t>УСЬОГО</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458"/>
                        </a:lnSpc>
                        <a:defRPr/>
                      </a:pPr>
                      <a:r>
                        <a:rPr lang="en-US" sz="1350" spc="-3">
                          <a:solidFill>
                            <a:srgbClr val="224D83"/>
                          </a:solidFill>
                          <a:latin typeface="Vollkorn"/>
                        </a:rPr>
                        <a:t>90</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c>
                  <a:txBody>
                    <a:bodyPr anchor="t" rtlCol="false"/>
                    <a:lstStyle/>
                    <a:p>
                      <a:pPr algn="ctr">
                        <a:lnSpc>
                          <a:spcPts val="1458"/>
                        </a:lnSpc>
                        <a:defRPr/>
                      </a:pPr>
                      <a:r>
                        <a:rPr lang="en-US" sz="1350" spc="-3">
                          <a:solidFill>
                            <a:srgbClr val="224D83"/>
                          </a:solidFill>
                          <a:latin typeface="Vollkorn"/>
                        </a:rPr>
                        <a:t>16</a:t>
                      </a:r>
                      <a:endParaRPr lang="en-US" sz="1100"/>
                    </a:p>
                  </a:txBody>
                  <a:tcPr marL="24027" marR="24027" marT="24027" marB="24027"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bl>
          </a:graphicData>
        </a:graphic>
      </p:graphicFrame>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2935706" y="2057982"/>
            <a:ext cx="12986388" cy="3728431"/>
          </a:xfrm>
          <a:prstGeom prst="rect">
            <a:avLst/>
          </a:prstGeom>
        </p:spPr>
        <p:txBody>
          <a:bodyPr anchor="t" rtlCol="false" tIns="0" lIns="0" bIns="0" rIns="0">
            <a:spAutoFit/>
          </a:bodyPr>
          <a:lstStyle/>
          <a:p>
            <a:pPr algn="ctr">
              <a:lnSpc>
                <a:spcPts val="7200"/>
              </a:lnSpc>
            </a:pPr>
            <a:r>
              <a:rPr lang="en-US" sz="6000" spc="-53">
                <a:solidFill>
                  <a:srgbClr val="17375E"/>
                </a:solidFill>
                <a:latin typeface="Vollkorn Bold"/>
              </a:rPr>
              <a:t>Індивідуальні групові завдання</a:t>
            </a:r>
          </a:p>
          <a:p>
            <a:pPr algn="ctr">
              <a:lnSpc>
                <a:spcPts val="7200"/>
              </a:lnSpc>
            </a:pPr>
          </a:p>
          <a:p>
            <a:pPr algn="ctr">
              <a:lnSpc>
                <a:spcPts val="7200"/>
              </a:lnSpc>
            </a:pPr>
            <a:r>
              <a:rPr lang="en-US" sz="6000" spc="-16">
                <a:solidFill>
                  <a:srgbClr val="224D83"/>
                </a:solidFill>
                <a:latin typeface="Vollkorn"/>
              </a:rPr>
              <a:t>Розміщенні в робочій програмі навчальної дисципліни в розділі 7</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6220018" y="339480"/>
            <a:ext cx="7925372" cy="745201"/>
          </a:xfrm>
          <a:prstGeom prst="rect">
            <a:avLst/>
          </a:prstGeom>
        </p:spPr>
        <p:txBody>
          <a:bodyPr anchor="t" rtlCol="false" tIns="0" lIns="0" bIns="0" rIns="0">
            <a:spAutoFit/>
          </a:bodyPr>
          <a:lstStyle/>
          <a:p>
            <a:pPr algn="l">
              <a:lnSpc>
                <a:spcPts val="5759"/>
              </a:lnSpc>
            </a:pPr>
            <a:r>
              <a:rPr lang="en-US" sz="4800" spc="-20">
                <a:solidFill>
                  <a:srgbClr val="17375E"/>
                </a:solidFill>
                <a:latin typeface="Vollkorn Bold"/>
              </a:rPr>
              <a:t>Методи навчання</a:t>
            </a:r>
          </a:p>
        </p:txBody>
      </p:sp>
      <p:graphicFrame>
        <p:nvGraphicFramePr>
          <p:cNvPr name="Table 4" id="4"/>
          <p:cNvGraphicFramePr>
            <a:graphicFrameLocks noGrp="true"/>
          </p:cNvGraphicFramePr>
          <p:nvPr/>
        </p:nvGraphicFramePr>
        <p:xfrm>
          <a:off x="789318" y="1209305"/>
          <a:ext cx="16954500" cy="4119562"/>
        </p:xfrm>
        <a:graphic>
          <a:graphicData uri="http://schemas.openxmlformats.org/drawingml/2006/table">
            <a:tbl>
              <a:tblPr/>
              <a:tblGrid>
                <a:gridCol w="6914044"/>
                <a:gridCol w="10040456"/>
              </a:tblGrid>
              <a:tr h="371905">
                <a:tc>
                  <a:txBody>
                    <a:bodyPr anchor="t" rtlCol="false"/>
                    <a:lstStyle/>
                    <a:p>
                      <a:pPr algn="ctr">
                        <a:lnSpc>
                          <a:spcPts val="1368"/>
                        </a:lnSpc>
                        <a:defRPr/>
                      </a:pPr>
                      <a:r>
                        <a:rPr lang="en-US" sz="1200" spc="-3">
                          <a:solidFill>
                            <a:srgbClr val="FFFFFF"/>
                          </a:solidFill>
                          <a:latin typeface="Vollkorn Bold"/>
                        </a:rPr>
                        <a:t>Результат навчання</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368"/>
                        </a:lnSpc>
                        <a:defRPr/>
                      </a:pPr>
                      <a:r>
                        <a:rPr lang="en-US" sz="1200" spc="-3">
                          <a:solidFill>
                            <a:srgbClr val="FFFFFF"/>
                          </a:solidFill>
                          <a:latin typeface="Vollkorn Bold"/>
                        </a:rPr>
                        <a:t>Методи навчання </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r>
              <a:tr h="371905">
                <a:tc>
                  <a:txBody>
                    <a:bodyPr anchor="t" rtlCol="false"/>
                    <a:lstStyle/>
                    <a:p>
                      <a:pPr algn="ctr">
                        <a:lnSpc>
                          <a:spcPts val="1368"/>
                        </a:lnSpc>
                        <a:defRPr/>
                      </a:pPr>
                      <a:r>
                        <a:rPr lang="en-US" sz="1200" spc="-3">
                          <a:solidFill>
                            <a:srgbClr val="FFFFFF"/>
                          </a:solidFill>
                          <a:latin typeface="Vollkorn Bold"/>
                        </a:rPr>
                        <a:t>1</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368"/>
                        </a:lnSpc>
                        <a:defRPr/>
                      </a:pPr>
                      <a:r>
                        <a:rPr lang="en-US" sz="1200" spc="-3">
                          <a:solidFill>
                            <a:srgbClr val="224D83"/>
                          </a:solidFill>
                          <a:latin typeface="Vollkorn"/>
                        </a:rPr>
                        <a:t>2</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715202">
                <a:tc>
                  <a:txBody>
                    <a:bodyPr anchor="t" rtlCol="false"/>
                    <a:lstStyle/>
                    <a:p>
                      <a:pPr algn="just">
                        <a:lnSpc>
                          <a:spcPts val="1368"/>
                        </a:lnSpc>
                        <a:defRPr/>
                      </a:pPr>
                      <a:r>
                        <a:rPr lang="en-US" sz="1200" spc="-3">
                          <a:solidFill>
                            <a:srgbClr val="FFFFFF"/>
                          </a:solidFill>
                          <a:latin typeface="Vollkorn Bold"/>
                        </a:rPr>
                        <a:t>РН04. Застосовувати сучасні інструменти і технології пошуку, оброблення та аналізу інформації, зокрема, статистичні методи аналізу великих масивів даних та/або складної структури, спеціалізоване програмне забезпечення та інформаційні системи</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368"/>
                        </a:lnSpc>
                        <a:defRPr/>
                      </a:pPr>
                      <a:r>
                        <a:rPr lang="en-US" sz="1200" spc="-3">
                          <a:solidFill>
                            <a:srgbClr val="224D83"/>
                          </a:solidFill>
                          <a:latin typeface="Vollkorn"/>
                        </a:rPr>
                        <a:t>Вербальні (проблемні лекції, лекції-візуалізації, лекціїдискусії, лекції з аналізом конкретних ситуацій), наочні (ілюстрація, демонстрація), практичні (різні види вправ та завдань, тестування), пояснювально-ілюстративний, метод проблемного викладу, дослідницький метод, дискусійний метод</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886850">
                <a:tc>
                  <a:txBody>
                    <a:bodyPr anchor="t" rtlCol="false"/>
                    <a:lstStyle/>
                    <a:p>
                      <a:pPr algn="just">
                        <a:lnSpc>
                          <a:spcPts val="1368"/>
                        </a:lnSpc>
                        <a:defRPr/>
                      </a:pPr>
                      <a:r>
                        <a:rPr lang="en-US" sz="1200" spc="-3">
                          <a:solidFill>
                            <a:srgbClr val="FFFFFF"/>
                          </a:solidFill>
                          <a:latin typeface="Vollkorn Bold"/>
                        </a:rPr>
                        <a:t>РН07. Застосовувати інноваційні науковопедагогічні технології, формулювати зміст, цілі навчання, способи їх досягнення, форми контролю, нести відповідальність за ефективність освітнього процесу з дотриманням норм академічної етики та доброчесності </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368"/>
                        </a:lnSpc>
                        <a:defRPr/>
                      </a:pPr>
                      <a:r>
                        <a:rPr lang="en-US" sz="1200" spc="-3">
                          <a:solidFill>
                            <a:srgbClr val="224D83"/>
                          </a:solidFill>
                          <a:latin typeface="Vollkorn"/>
                        </a:rPr>
                        <a:t>Вербальні (проблемні лекції, лекції-візуалізації, лекціїдискусії, лекції з аналізом конкретних ситуацій), наочні (ілюстрація, демонстрація), практичні (різні види вправ та завдань, тестування), пояснювально-ілюстративний, метод проблемного викладу, дослідницький метод, дискусійний метод </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886850">
                <a:tc>
                  <a:txBody>
                    <a:bodyPr anchor="t" rtlCol="false"/>
                    <a:lstStyle/>
                    <a:p>
                      <a:pPr algn="just">
                        <a:lnSpc>
                          <a:spcPts val="1368"/>
                        </a:lnSpc>
                        <a:defRPr/>
                      </a:pPr>
                      <a:r>
                        <a:rPr lang="en-US" sz="1200" spc="-3">
                          <a:solidFill>
                            <a:srgbClr val="FFFFFF"/>
                          </a:solidFill>
                          <a:latin typeface="Vollkorn Bold"/>
                        </a:rPr>
                        <a:t>РН08. Планувати і виконувати емпіричні та/або теоретичні дослідження у сфері економіки та з дотичних міждисциплінарних напрямів, критично аналізувати результати власних досліджень і результати інших дослідників у контексті усього комплексу сучасних знань щодо досліджуваної проблеми</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368"/>
                        </a:lnSpc>
                        <a:defRPr/>
                      </a:pPr>
                      <a:r>
                        <a:rPr lang="en-US" sz="1200" spc="-3">
                          <a:solidFill>
                            <a:srgbClr val="224D83"/>
                          </a:solidFill>
                          <a:latin typeface="Vollkorn"/>
                        </a:rPr>
                        <a:t>Вербальні (проблемні лекції, лекції-візуалізації, лекціїдискусії, лекції з аналізом конкретних ситуацій), наочні (ілюстрація, демонстрація), практичні (різні види вправ та завдань, тестування), пояснювально-ілюстративний, метод проблемного викладу, дослідницький метод, дискусійний метод </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886850">
                <a:tc>
                  <a:txBody>
                    <a:bodyPr anchor="t" rtlCol="false"/>
                    <a:lstStyle/>
                    <a:p>
                      <a:pPr algn="just">
                        <a:lnSpc>
                          <a:spcPts val="1368"/>
                        </a:lnSpc>
                        <a:defRPr/>
                      </a:pPr>
                      <a:r>
                        <a:rPr lang="en-US" sz="1200" spc="-3">
                          <a:solidFill>
                            <a:srgbClr val="FFFFFF"/>
                          </a:solidFill>
                          <a:latin typeface="Vollkorn Bold"/>
                        </a:rPr>
                        <a:t>РН09. Формулювати і перевіряти гіпотези; використовувати для обґрунтування висновків належні докази, зокрема, результати теоретичного аналізу, емпіричних досліджень і математичного та/або комп’ютерного моделювання, наявні літературні дані </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368"/>
                        </a:lnSpc>
                        <a:defRPr/>
                      </a:pPr>
                      <a:r>
                        <a:rPr lang="en-US" sz="1200" spc="-3">
                          <a:solidFill>
                            <a:srgbClr val="224D83"/>
                          </a:solidFill>
                          <a:latin typeface="Vollkorn"/>
                        </a:rPr>
                        <a:t>Вербальні (проблемні лекції, лекції-візуалізації, лекціїдискусії, лекції з аналізом конкретних ситуацій), наочні (ілюстрація, демонстрація), практичні (різні види вправ та завдань, тестування), пояснювально-ілюстративний, метод проблемного викладу, дослідницький метод, дискусійний метод</a:t>
                      </a:r>
                      <a:endParaRPr lang="en-US" sz="1100"/>
                    </a:p>
                  </a:txBody>
                  <a:tcPr marL="42700" marR="42700" marT="42700" marB="4270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bl>
          </a:graphicData>
        </a:graphic>
      </p:graphicFrame>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6277908" y="354237"/>
            <a:ext cx="7925372" cy="745200"/>
          </a:xfrm>
          <a:prstGeom prst="rect">
            <a:avLst/>
          </a:prstGeom>
        </p:spPr>
        <p:txBody>
          <a:bodyPr anchor="t" rtlCol="false" tIns="0" lIns="0" bIns="0" rIns="0">
            <a:spAutoFit/>
          </a:bodyPr>
          <a:lstStyle/>
          <a:p>
            <a:pPr algn="l">
              <a:lnSpc>
                <a:spcPts val="5759"/>
              </a:lnSpc>
            </a:pPr>
            <a:r>
              <a:rPr lang="en-US" sz="4800" spc="-20">
                <a:solidFill>
                  <a:srgbClr val="17375E"/>
                </a:solidFill>
                <a:latin typeface="Vollkorn Bold"/>
              </a:rPr>
              <a:t>Методи контролю</a:t>
            </a:r>
          </a:p>
        </p:txBody>
      </p:sp>
      <p:graphicFrame>
        <p:nvGraphicFramePr>
          <p:cNvPr name="Table 4" id="4"/>
          <p:cNvGraphicFramePr>
            <a:graphicFrameLocks noGrp="true"/>
          </p:cNvGraphicFramePr>
          <p:nvPr/>
        </p:nvGraphicFramePr>
        <p:xfrm>
          <a:off x="625643" y="1245270"/>
          <a:ext cx="16935450" cy="4386262"/>
        </p:xfrm>
        <a:graphic>
          <a:graphicData uri="http://schemas.openxmlformats.org/drawingml/2006/table">
            <a:tbl>
              <a:tblPr/>
              <a:tblGrid>
                <a:gridCol w="8349176"/>
                <a:gridCol w="8586274"/>
              </a:tblGrid>
              <a:tr h="457697">
                <a:tc>
                  <a:txBody>
                    <a:bodyPr anchor="t" rtlCol="false"/>
                    <a:lstStyle/>
                    <a:p>
                      <a:pPr algn="ctr">
                        <a:lnSpc>
                          <a:spcPts val="1566"/>
                        </a:lnSpc>
                        <a:defRPr/>
                      </a:pPr>
                      <a:r>
                        <a:rPr lang="en-US" sz="1500" spc="-4">
                          <a:solidFill>
                            <a:srgbClr val="FFFFFF"/>
                          </a:solidFill>
                          <a:latin typeface="Vollkorn Bold"/>
                        </a:rPr>
                        <a:t>Результат навчання</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ctr">
                        <a:lnSpc>
                          <a:spcPts val="1566"/>
                        </a:lnSpc>
                        <a:defRPr/>
                      </a:pPr>
                      <a:r>
                        <a:rPr lang="en-US" sz="1500" spc="-4">
                          <a:solidFill>
                            <a:srgbClr val="FFFFFF"/>
                          </a:solidFill>
                          <a:latin typeface="Vollkorn Bold"/>
                        </a:rPr>
                        <a:t>Методи контролю</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r>
              <a:tr h="839111">
                <a:tc>
                  <a:txBody>
                    <a:bodyPr anchor="t" rtlCol="false"/>
                    <a:lstStyle/>
                    <a:p>
                      <a:pPr algn="just">
                        <a:lnSpc>
                          <a:spcPts val="1566"/>
                        </a:lnSpc>
                        <a:defRPr/>
                      </a:pPr>
                      <a:r>
                        <a:rPr lang="en-US" sz="1500" spc="-4">
                          <a:solidFill>
                            <a:srgbClr val="FFFFFF"/>
                          </a:solidFill>
                          <a:latin typeface="Vollkorn Bold"/>
                        </a:rPr>
                        <a:t>РН04. Застосовувати сучасні інструменти і технології пошуку, оброблення та аналізу інформації, зокрема, статистичні методи аналізу великих масивів даних та/або складної структури, спеціалізоване програмне забезпечення та інформаційні системи </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566"/>
                        </a:lnSpc>
                        <a:defRPr/>
                      </a:pPr>
                      <a:r>
                        <a:rPr lang="en-US" sz="1500" spc="-4">
                          <a:solidFill>
                            <a:srgbClr val="224D83"/>
                          </a:solidFill>
                          <a:latin typeface="Vollkorn"/>
                        </a:rPr>
                        <a:t>усне опитування, тестові мініконтрольні роботи, модульний контроль, захист індивідуального завдання </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1029818">
                <a:tc>
                  <a:txBody>
                    <a:bodyPr anchor="t" rtlCol="false"/>
                    <a:lstStyle/>
                    <a:p>
                      <a:pPr algn="just">
                        <a:lnSpc>
                          <a:spcPts val="1566"/>
                        </a:lnSpc>
                        <a:defRPr/>
                      </a:pPr>
                      <a:r>
                        <a:rPr lang="en-US" sz="1500" spc="-4">
                          <a:solidFill>
                            <a:srgbClr val="FFFFFF"/>
                          </a:solidFill>
                          <a:latin typeface="Vollkorn Bold"/>
                        </a:rPr>
                        <a:t>РН07. Застосовувати інноваційні науково-педагогічні технології, формулювати зміст, цілі навчання, способи їх досягнення, форми контролю, нести відповідальність за ефективність освітнього процесу з дотриманням норм академічної етики та доброчесності </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566"/>
                        </a:lnSpc>
                        <a:defRPr/>
                      </a:pPr>
                      <a:r>
                        <a:rPr lang="en-US" sz="1500" spc="-4">
                          <a:solidFill>
                            <a:srgbClr val="224D83"/>
                          </a:solidFill>
                          <a:latin typeface="Vollkorn"/>
                        </a:rPr>
                        <a:t>усне опитування, тестові мініконтрольні роботи, модульний контроль, захист індивідуального завдання</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r h="1029818">
                <a:tc>
                  <a:txBody>
                    <a:bodyPr anchor="t" rtlCol="false"/>
                    <a:lstStyle/>
                    <a:p>
                      <a:pPr algn="just">
                        <a:lnSpc>
                          <a:spcPts val="1566"/>
                        </a:lnSpc>
                        <a:defRPr/>
                      </a:pPr>
                      <a:r>
                        <a:rPr lang="en-US" sz="1500" spc="-4">
                          <a:solidFill>
                            <a:srgbClr val="FFFFFF"/>
                          </a:solidFill>
                          <a:latin typeface="Vollkorn Bold"/>
                        </a:rPr>
                        <a:t>РН08. Планувати і виконувати емпіричні та/або теоретичні дослідження у сфері економіки та з дотичних міждисциплінарних напрямів, критично аналізувати результати власних досліджень і результати інших дослідників у контексті усього комплексу сучасних знань щодо досліджуваної проблеми</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566"/>
                        </a:lnSpc>
                        <a:defRPr/>
                      </a:pPr>
                      <a:r>
                        <a:rPr lang="en-US" sz="1500" spc="-4">
                          <a:solidFill>
                            <a:srgbClr val="224D83"/>
                          </a:solidFill>
                          <a:latin typeface="Vollkorn"/>
                        </a:rPr>
                        <a:t>усне опитування, тестові мініконтрольні роботи, модульний контроль, захист індивідуального завдання </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0D9"/>
                    </a:solidFill>
                  </a:tcPr>
                </a:tc>
              </a:tr>
              <a:tr h="1029818">
                <a:tc>
                  <a:txBody>
                    <a:bodyPr anchor="t" rtlCol="false"/>
                    <a:lstStyle/>
                    <a:p>
                      <a:pPr algn="just">
                        <a:lnSpc>
                          <a:spcPts val="1566"/>
                        </a:lnSpc>
                        <a:defRPr/>
                      </a:pPr>
                      <a:r>
                        <a:rPr lang="en-US" sz="1500" spc="-4">
                          <a:solidFill>
                            <a:srgbClr val="FFFFFF"/>
                          </a:solidFill>
                          <a:latin typeface="Vollkorn Bold"/>
                        </a:rPr>
                        <a:t>РН09. Формулювати і перевіряти гіпотези; використовувати для обґрунтування висновків належні докази, зокрема, результати теоретичного аналізу, емпіричних досліджень і математичного та/або комп’ютерного моделювання, наявні літературні дані</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224D83"/>
                    </a:solidFill>
                  </a:tcPr>
                </a:tc>
                <a:tc>
                  <a:txBody>
                    <a:bodyPr anchor="t" rtlCol="false"/>
                    <a:lstStyle/>
                    <a:p>
                      <a:pPr algn="just">
                        <a:lnSpc>
                          <a:spcPts val="1566"/>
                        </a:lnSpc>
                        <a:defRPr/>
                      </a:pPr>
                      <a:r>
                        <a:rPr lang="en-US" sz="1500" spc="-34">
                          <a:solidFill>
                            <a:srgbClr val="224D83"/>
                          </a:solidFill>
                          <a:latin typeface="Vollkorn"/>
                        </a:rPr>
                        <a:t>усне опитування, тестові мініконтрольні роботи, модульний контроль, захист індивідуального завдання</a:t>
                      </a:r>
                      <a:endParaRPr lang="en-US" sz="1100"/>
                    </a:p>
                  </a:txBody>
                  <a:tcPr marL="57514" marR="57514" marT="57514" marB="57514"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8E9ED"/>
                    </a:solidFill>
                  </a:tcPr>
                </a:tc>
              </a:tr>
            </a:tbl>
          </a:graphicData>
        </a:graphic>
      </p:graphicFrame>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631481" y="1279457"/>
            <a:ext cx="14952846" cy="5438775"/>
          </a:xfrm>
          <a:prstGeom prst="rect">
            <a:avLst/>
          </a:prstGeom>
        </p:spPr>
        <p:txBody>
          <a:bodyPr anchor="t" rtlCol="false" tIns="0" lIns="0" bIns="0" rIns="0">
            <a:spAutoFit/>
          </a:bodyPr>
          <a:lstStyle/>
          <a:p>
            <a:pPr algn="just">
              <a:lnSpc>
                <a:spcPts val="4320"/>
              </a:lnSpc>
            </a:pPr>
            <a:r>
              <a:rPr lang="en-US" sz="3600" spc="-9">
                <a:solidFill>
                  <a:srgbClr val="224D83"/>
                </a:solidFill>
                <a:latin typeface="Vollkorn"/>
              </a:rPr>
              <a:t>В основу системи оцінювання навчальної дисципліни покладено поточний та модульний контроль результатів навчання і принцип накопичення зароблених здобувачем вищої освіти балів. </a:t>
            </a:r>
          </a:p>
          <a:p>
            <a:pPr algn="just">
              <a:lnSpc>
                <a:spcPts val="4320"/>
              </a:lnSpc>
            </a:pPr>
            <a:r>
              <a:rPr lang="en-US" sz="3600" spc="-9">
                <a:solidFill>
                  <a:srgbClr val="224D83"/>
                </a:solidFill>
                <a:latin typeface="Vollkorn"/>
              </a:rPr>
              <a:t>Поточний контроль – це оцінювання засвоєння здобувачем вищої освіти навчального матеріалу під час проведення аудиторних занять при виконанні індивідуальної і самостійної роботи.</a:t>
            </a:r>
          </a:p>
          <a:p>
            <a:pPr algn="just">
              <a:lnSpc>
                <a:spcPts val="4320"/>
              </a:lnSpc>
            </a:pPr>
            <a:r>
              <a:rPr lang="en-US" sz="3600" spc="-9">
                <a:solidFill>
                  <a:srgbClr val="224D83"/>
                </a:solidFill>
                <a:latin typeface="Vollkorn"/>
              </a:rPr>
              <a:t>Контроль виконання самостійної роботи здобувачами вищої освіти здійснюється на практичних заняттях дисципліни.</a:t>
            </a:r>
          </a:p>
          <a:p>
            <a:pPr algn="just">
              <a:lnSpc>
                <a:spcPts val="4320"/>
              </a:lnSpc>
            </a:pPr>
            <a:r>
              <a:rPr lang="en-US" sz="3600" spc="-9">
                <a:solidFill>
                  <a:srgbClr val="224D83"/>
                </a:solidFill>
                <a:latin typeface="Vollkorn"/>
              </a:rPr>
              <a:t>Модульний контроль проводиться у вигляді презентації робіт за модулями.</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806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02092" y="605688"/>
            <a:ext cx="16180068" cy="7439025"/>
          </a:xfrm>
          <a:prstGeom prst="rect">
            <a:avLst/>
          </a:prstGeom>
        </p:spPr>
        <p:txBody>
          <a:bodyPr anchor="t" rtlCol="false" tIns="0" lIns="0" bIns="0" rIns="0">
            <a:spAutoFit/>
          </a:bodyPr>
          <a:lstStyle/>
          <a:p>
            <a:pPr algn="just">
              <a:lnSpc>
                <a:spcPts val="3960"/>
              </a:lnSpc>
            </a:pPr>
            <a:r>
              <a:rPr lang="en-US" sz="3300" spc="-6">
                <a:solidFill>
                  <a:srgbClr val="224D83"/>
                </a:solidFill>
                <a:latin typeface="Vollkorn"/>
              </a:rPr>
              <a:t>Підсумковий (семестровий) контроль (залік): </a:t>
            </a:r>
          </a:p>
          <a:p>
            <a:pPr algn="just">
              <a:lnSpc>
                <a:spcPts val="3960"/>
              </a:lnSpc>
            </a:pPr>
            <a:r>
              <a:rPr lang="en-US" sz="3300" spc="-6">
                <a:solidFill>
                  <a:srgbClr val="224D83"/>
                </a:solidFill>
                <a:latin typeface="Vollkorn"/>
              </a:rPr>
              <a:t>1. Накопичення рейтингових балів в межах дисципліни проводиться в балах, які у підсумку переводяться у національну шкалу та шкалу ЄКТС. </a:t>
            </a:r>
          </a:p>
          <a:p>
            <a:pPr algn="just">
              <a:lnSpc>
                <a:spcPts val="3960"/>
              </a:lnSpc>
            </a:pPr>
            <a:r>
              <a:rPr lang="en-US" sz="3300" spc="-6">
                <a:solidFill>
                  <a:srgbClr val="224D83"/>
                </a:solidFill>
                <a:latin typeface="Vollkorn"/>
              </a:rPr>
              <a:t>2. Загальна кількість балів на останньому занятті з навчальної дисципліни оприлюднюється здобувачам вищої освіти та виставляється в відомість обліку успішності академічних груп. </a:t>
            </a:r>
          </a:p>
          <a:p>
            <a:pPr algn="just">
              <a:lnSpc>
                <a:spcPts val="3960"/>
              </a:lnSpc>
            </a:pPr>
            <a:r>
              <a:rPr lang="en-US" sz="3300" spc="-6">
                <a:solidFill>
                  <a:srgbClr val="224D83"/>
                </a:solidFill>
                <a:latin typeface="Vollkorn"/>
              </a:rPr>
              <a:t>3. У випадку погодження здобувача вищої освіти з оцінкою поточної успішності, вона вважається остаточною, враховується як результат семестрового контролю і вноситься у залікову книжку. </a:t>
            </a:r>
          </a:p>
          <a:p>
            <a:pPr algn="just">
              <a:lnSpc>
                <a:spcPts val="3960"/>
              </a:lnSpc>
            </a:pPr>
            <a:r>
              <a:rPr lang="en-US" sz="3300" spc="-6">
                <a:solidFill>
                  <a:srgbClr val="224D83"/>
                </a:solidFill>
                <a:latin typeface="Vollkorn"/>
              </a:rPr>
              <a:t>4. У разі незгоди здобувача вищої освіти з результатами поточної успішності, оцінка з дисципліни виставляється за результатами дистанційного складання заліку. До тестування допускаються здобувачі, які отримали 50 і більше балів. </a:t>
            </a:r>
          </a:p>
          <a:p>
            <a:pPr algn="just">
              <a:lnSpc>
                <a:spcPts val="3960"/>
              </a:lnSpc>
            </a:pPr>
            <a:r>
              <a:rPr lang="en-US" sz="3300" spc="-9">
                <a:solidFill>
                  <a:srgbClr val="224D83"/>
                </a:solidFill>
                <a:latin typeface="Vollkorn"/>
              </a:rPr>
              <a:t>5. У разі, якщо здобувач вищої освіти отримав від 0 до 59 балів, то в відомість за національною шкалою виставляється оцінка “незараховано” (“F” та “FX” відповідно до шкали ЄКТС).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DAGCUslPLi8</dc:identifier>
  <dcterms:modified xsi:type="dcterms:W3CDTF">2011-08-01T06:04:30Z</dcterms:modified>
  <cp:revision>1</cp:revision>
  <dc:title>ЦИФРОВІ ТЕХНОЛОГІЇ, ТРАНФЕРТ ТЕХНОЛОГІЙ ТА ОСОБИСТА ІНФОРМАЦІЙНА БЕЗПЕКА ДОСЛІДНИКА</dc:title>
</cp:coreProperties>
</file>