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5"/>
  </p:notesMasterIdLst>
  <p:sldIdLst>
    <p:sldId id="476" r:id="rId2"/>
    <p:sldId id="341" r:id="rId3"/>
    <p:sldId id="344" r:id="rId4"/>
    <p:sldId id="356" r:id="rId5"/>
    <p:sldId id="412" r:id="rId6"/>
    <p:sldId id="446" r:id="rId7"/>
    <p:sldId id="413" r:id="rId8"/>
    <p:sldId id="449" r:id="rId9"/>
    <p:sldId id="371" r:id="rId10"/>
    <p:sldId id="423" r:id="rId11"/>
    <p:sldId id="451" r:id="rId12"/>
    <p:sldId id="455" r:id="rId13"/>
    <p:sldId id="456" r:id="rId14"/>
    <p:sldId id="457" r:id="rId15"/>
    <p:sldId id="460" r:id="rId16"/>
    <p:sldId id="461" r:id="rId17"/>
    <p:sldId id="464" r:id="rId18"/>
    <p:sldId id="466" r:id="rId19"/>
    <p:sldId id="467" r:id="rId20"/>
    <p:sldId id="468" r:id="rId21"/>
    <p:sldId id="473" r:id="rId22"/>
    <p:sldId id="475" r:id="rId23"/>
    <p:sldId id="444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66"/>
    <a:srgbClr val="FFCC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6797" autoAdjust="0"/>
  </p:normalViewPr>
  <p:slideViewPr>
    <p:cSldViewPr>
      <p:cViewPr>
        <p:scale>
          <a:sx n="66" d="100"/>
          <a:sy n="66" d="100"/>
        </p:scale>
        <p:origin x="-141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E5BCE3-B043-40A0-BDB1-B92E0B0EFFD3}" type="datetimeFigureOut">
              <a:rPr lang="ru-RU"/>
              <a:pPr>
                <a:defRPr/>
              </a:pPr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B01FC5-3774-4428-8247-BDC1209419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9601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A89D-6C17-42DE-BA5F-6E7DCC1EFF0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6F53-06E4-40EF-BE94-9B683DBF45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DE21-809F-4D94-847E-BB0CF905C3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DEBD5-D767-49FA-881E-D773226803E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E6C1-0DA8-46E1-9AE1-D110383981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40F1-0746-4FD2-B383-35347D50201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4660-06FE-44C0-A7CD-08AEE2D697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175C-40F8-4113-B927-F417FE23BEB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45F4-B6FD-403D-AF21-810F4C8C9AF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6FD7D-6139-4A20-9BF4-364B4057670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5001-2BA9-4AED-89C1-8FE54E5B849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FAEA-E683-4E69-A30E-9B8E49A686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77E-80D0-46EE-AF31-BAA4A0ED36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E238-F2F5-4EB2-8960-C695F81ADF4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8CC6-3D31-4F69-A6FF-CF9EDCB1FE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7ADA-C6AD-4CAC-B6DE-912ECDC1E9C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B408ECD-18DF-45E0-A256-37EC785E74D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04" y="3841142"/>
            <a:ext cx="3835949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04" y="961237"/>
            <a:ext cx="3850668" cy="2827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87" y="3841142"/>
            <a:ext cx="374441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5895" y="502932"/>
            <a:ext cx="2827802" cy="37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Послідовність моделювання ситуації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7652" name="Рисунок 4" descr="C:\Users\admin\Desktop\Rfhnbyrb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49116"/>
            <a:ext cx="33829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rc_mi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097" y="3933056"/>
            <a:ext cx="3382962" cy="19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rc_mi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 r="19830"/>
          <a:stretch>
            <a:fillRect/>
          </a:stretch>
        </p:blipFill>
        <p:spPr bwMode="auto">
          <a:xfrm>
            <a:off x="903083" y="1343024"/>
            <a:ext cx="33829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rc_mi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1" y="1343024"/>
            <a:ext cx="3813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30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63129"/>
              </p:ext>
            </p:extLst>
          </p:nvPr>
        </p:nvGraphicFramePr>
        <p:xfrm>
          <a:off x="971600" y="1196752"/>
          <a:ext cx="7776864" cy="54612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43393"/>
                <a:gridCol w="2665319"/>
                <a:gridCol w="1368152"/>
              </a:tblGrid>
              <a:tr h="476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 обслуговуючого персоналу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Недоліки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>
                    <a:solidFill>
                      <a:srgbClr val="FFFFCC"/>
                    </a:solidFill>
                  </a:tcPr>
                </a:tc>
              </a:tr>
              <a:tr h="1107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роботи адміністратора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тавлення групи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Коментар дій офіціанта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 розрахунку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Додаткові послуги</a:t>
                      </a:r>
                      <a:endParaRPr lang="uk-UA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</a:tr>
              <a:tr h="1026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Зовнішній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вигляд офіціанта та дотримання санітарно – гігієнічних вимог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безпечності</a:t>
                      </a:r>
                      <a:r>
                        <a:rPr lang="uk-UA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обслуговуванні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Охайність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Перенесення посуду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роботи з підносом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 офіціанта під час виконання замовлення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Комунікабельність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</a:tr>
              <a:tr h="354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Послідовність виконання замовлення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Дотримання етапів обслуговування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</a:tr>
              <a:tr h="96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Розрахунок з відвідувачами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Подавання рахунку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 розрахунку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Комунікабельність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Прощання з гостем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</a:tr>
              <a:tr h="33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 використаного посуду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Дотримання послідовності прибирання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53" marR="63253" marT="0" marB="0"/>
                </a:tc>
              </a:tr>
            </a:tbl>
          </a:graphicData>
        </a:graphic>
      </p:graphicFrame>
      <p:sp>
        <p:nvSpPr>
          <p:cNvPr id="28708" name="Заголовок 1"/>
          <p:cNvSpPr>
            <a:spLocks noGrp="1"/>
          </p:cNvSpPr>
          <p:nvPr>
            <p:ph type="title"/>
          </p:nvPr>
        </p:nvSpPr>
        <p:spPr>
          <a:xfrm>
            <a:off x="1944688" y="333375"/>
            <a:ext cx="6589712" cy="647700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Аналіз ситуації</a:t>
            </a:r>
          </a:p>
        </p:txBody>
      </p:sp>
      <p:sp>
        <p:nvSpPr>
          <p:cNvPr id="28709" name="Объект 3"/>
          <p:cNvSpPr>
            <a:spLocks noGrp="1"/>
          </p:cNvSpPr>
          <p:nvPr>
            <p:ph idx="1"/>
          </p:nvPr>
        </p:nvSpPr>
        <p:spPr>
          <a:xfrm>
            <a:off x="2843808" y="2780928"/>
            <a:ext cx="5976664" cy="1944216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553997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uk-UA" sz="3200" b="1" dirty="0"/>
          </a:p>
          <a:p>
            <a:pPr algn="ctr" eaLnBrk="1" hangingPunct="1"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1" hangingPunct="1"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складеного на попередньому занятті рахунку поставте відвідувачам пряме питання, так щоб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змогли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 «ні».</a:t>
            </a:r>
          </a:p>
          <a:p>
            <a:pPr eaLnBrk="1" hangingPunct="1">
              <a:defRPr/>
            </a:pP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_____________________________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____________________________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 ___________________________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74168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dirty="0"/>
              <a:t> </a:t>
            </a:r>
          </a:p>
          <a:p>
            <a:pPr algn="ctr" eaLnBrk="1" hangingPunct="1"/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Вправа</a:t>
            </a:r>
            <a:endParaRPr lang="uk-UA" altLang="uk-UA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altLang="uk-UA" sz="3200" b="1" dirty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/>
            <a:r>
              <a:rPr lang="uk-UA" altLang="uk-UA" sz="32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altLang="uk-UA" sz="3200" dirty="0">
                <a:latin typeface="Times New Roman" pitchFamily="18" charset="0"/>
                <a:cs typeface="Times New Roman" pitchFamily="18" charset="0"/>
              </a:rPr>
              <a:t>слова потрібно використовувати офіціанту, щоб показати готовність йти назустріч побажанням гостя. </a:t>
            </a:r>
          </a:p>
          <a:p>
            <a:pPr eaLnBrk="1" hangingPunct="1"/>
            <a:r>
              <a:rPr lang="uk-UA" altLang="uk-UA" sz="3200" dirty="0">
                <a:latin typeface="Times New Roman" pitchFamily="18" charset="0"/>
                <a:cs typeface="Times New Roman" pitchFamily="18" charset="0"/>
              </a:rPr>
              <a:t>Складіть з ними речення.</a:t>
            </a:r>
          </a:p>
          <a:p>
            <a:pPr eaLnBrk="1" hangingPunct="1"/>
            <a:r>
              <a:rPr lang="uk-UA" altLang="uk-UA" sz="3600" dirty="0">
                <a:latin typeface="Times New Roman" pitchFamily="18" charset="0"/>
                <a:cs typeface="Times New Roman" pitchFamily="18" charset="0"/>
              </a:rPr>
              <a:t>1___________________________</a:t>
            </a:r>
          </a:p>
          <a:p>
            <a:pPr eaLnBrk="1" hangingPunct="1"/>
            <a:r>
              <a:rPr lang="uk-UA" altLang="uk-UA" sz="3600" dirty="0">
                <a:latin typeface="Times New Roman" pitchFamily="18" charset="0"/>
                <a:cs typeface="Times New Roman" pitchFamily="18" charset="0"/>
              </a:rPr>
              <a:t>2___________________________</a:t>
            </a:r>
          </a:p>
          <a:p>
            <a:pPr eaLnBrk="1" hangingPunct="1"/>
            <a:r>
              <a:rPr lang="uk-UA" altLang="uk-UA" sz="3600" dirty="0">
                <a:latin typeface="Times New Roman" pitchFamily="18" charset="0"/>
                <a:cs typeface="Times New Roman" pitchFamily="18" charset="0"/>
              </a:rPr>
              <a:t>3___________________________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96461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 sz="2800" b="1" dirty="0"/>
          </a:p>
          <a:p>
            <a:pPr algn="ctr" eaLnBrk="1" hangingPunct="1"/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    Вправа “Закінчити речення”</a:t>
            </a:r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Столові прибори </a:t>
            </a:r>
            <a:r>
              <a:rPr lang="uk-UA" altLang="uk-UA" sz="2400" b="1" dirty="0" err="1">
                <a:latin typeface="Times New Roman" pitchFamily="18" charset="0"/>
                <a:cs typeface="Times New Roman" pitchFamily="18" charset="0"/>
              </a:rPr>
              <a:t>досервіровуються</a:t>
            </a: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 тоді, коли ___________ </a:t>
            </a:r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 2. Після передачі замовлення офіціант повинен не відходити від роздачі до 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того часу, </a:t>
            </a: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поки не 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переконається, </a:t>
            </a: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__________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 3. Після подачі кожної страви потрібно 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цікавитися,чи </a:t>
            </a:r>
            <a:r>
              <a:rPr lang="uk-UA" altLang="uk-UA" sz="2400" b="1" i="1" dirty="0" smtClean="0">
                <a:latin typeface="Times New Roman" pitchFamily="18" charset="0"/>
                <a:cs typeface="Times New Roman" pitchFamily="18" charset="0"/>
              </a:rPr>
              <a:t>______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________________________________________________________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 4. Правильне заповнення рахунків і реєстрів контролює </a:t>
            </a:r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________________________________________________________</a:t>
            </a:r>
            <a:endParaRPr lang="uk-UA" alt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«Перевір викладача»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94105"/>
              </p:ext>
            </p:extLst>
          </p:nvPr>
        </p:nvGraphicFramePr>
        <p:xfrm>
          <a:off x="250825" y="1268413"/>
          <a:ext cx="8713788" cy="5400598"/>
        </p:xfrm>
        <a:graphic>
          <a:graphicData uri="http://schemas.openxmlformats.org/drawingml/2006/table">
            <a:tbl>
              <a:tblPr/>
              <a:tblGrid>
                <a:gridCol w="851078"/>
                <a:gridCol w="6586875"/>
                <a:gridCol w="1275835"/>
              </a:tblGrid>
              <a:tr h="62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п\п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Твердже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Позначка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або 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039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обслуговуванні не обов'язково переконуватися в наявності відповідних приборів у гостя, варто швидше подавати страви і напої.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039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Приступаючи до подачі страв і напоїв варто пам'ятати, що кожну наступну страву подають лише після того, як буде прибраний використаний посуд.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41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Подаючи рахунок, офіціант на деякий час має відійти від столу, щоб дати можливість гостю визначитись із способом розрахунку.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039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-174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Кухарю гарячого цеху не обов’язково повідомляти побажання відвідувачів про особливості приготування замовлених страв.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1384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при відпусканні декількох однакових страв офіціант виявить, що одна з них неестетично оформлена, а інша не відповідає виходу, він має право повернути страви на доопрацювання в цех.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69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 того як відвідувач розплатився і одержав решту, офіціант відразу має відійти від столу.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Минус 1"/>
          <p:cNvSpPr/>
          <p:nvPr/>
        </p:nvSpPr>
        <p:spPr>
          <a:xfrm>
            <a:off x="8100392" y="2276872"/>
            <a:ext cx="28803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люс 3"/>
          <p:cNvSpPr/>
          <p:nvPr/>
        </p:nvSpPr>
        <p:spPr>
          <a:xfrm>
            <a:off x="8100392" y="3068960"/>
            <a:ext cx="288032" cy="28803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Минус 5"/>
          <p:cNvSpPr/>
          <p:nvPr/>
        </p:nvSpPr>
        <p:spPr>
          <a:xfrm>
            <a:off x="8132549" y="4581128"/>
            <a:ext cx="28803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Минус 6"/>
          <p:cNvSpPr/>
          <p:nvPr/>
        </p:nvSpPr>
        <p:spPr>
          <a:xfrm>
            <a:off x="8132549" y="6381328"/>
            <a:ext cx="288032" cy="45719"/>
          </a:xfrm>
          <a:prstGeom prst="mathMinus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люс 7"/>
          <p:cNvSpPr/>
          <p:nvPr/>
        </p:nvSpPr>
        <p:spPr>
          <a:xfrm>
            <a:off x="8132549" y="3717032"/>
            <a:ext cx="288032" cy="28803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люс 8"/>
          <p:cNvSpPr/>
          <p:nvPr/>
        </p:nvSpPr>
        <p:spPr>
          <a:xfrm>
            <a:off x="8132549" y="5373216"/>
            <a:ext cx="288032" cy="28803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000" b="1" dirty="0" smtClean="0"/>
              <a:t>	                </a:t>
            </a:r>
            <a:endParaRPr lang="en-US" altLang="uk-UA" sz="2000" b="1" dirty="0" smtClean="0"/>
          </a:p>
          <a:p>
            <a:pPr algn="ctr" eaLnBrk="1" hangingPunct="1"/>
            <a:r>
              <a:rPr lang="en-US" altLang="uk-UA" sz="2000" b="1" dirty="0"/>
              <a:t> </a:t>
            </a:r>
            <a:r>
              <a:rPr lang="uk-UA" altLang="uk-UA" sz="2000" b="1" dirty="0" smtClean="0"/>
              <a:t>Вправа  «Установіть відповідність»</a:t>
            </a:r>
            <a:endParaRPr lang="uk-UA" altLang="uk-UA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68133"/>
              </p:ext>
            </p:extLst>
          </p:nvPr>
        </p:nvGraphicFramePr>
        <p:xfrm>
          <a:off x="250825" y="1484313"/>
          <a:ext cx="8713788" cy="52022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3183"/>
                <a:gridCol w="4320605"/>
              </a:tblGrid>
              <a:tr h="350549">
                <a:tc>
                  <a:txBody>
                    <a:bodyPr/>
                    <a:lstStyle/>
                    <a:p>
                      <a:pPr marL="4508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Мідії запечені в соусі бешамель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Кокотниця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35054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Жульєн з птиці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Кокільниця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7010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Овочеве асорті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Тарілка 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порційна мілка </a:t>
                      </a:r>
                      <a:endParaRPr lang="uk-UA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65036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– коктейль з креветок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Бульйонна чашка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35054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Солянка збірна м’ясна 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Тарілка 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закусочна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7010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Ромштекс з овочами гриль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Тарілка 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порційна 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глибока 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50817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 – суп з броколі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Фужер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35054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Шоколадний десерт «Брауні»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Салатник </a:t>
                      </a:r>
                      <a:r>
                        <a:rPr lang="uk-UA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однопорційний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35054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Салат столичний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Тарілка десертна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851920" y="1844824"/>
            <a:ext cx="1656705" cy="5761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71888" y="1700213"/>
            <a:ext cx="1547812" cy="7207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16350" y="2884488"/>
            <a:ext cx="1547813" cy="13366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660775" y="3554413"/>
            <a:ext cx="2495550" cy="1819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067175" y="3716338"/>
            <a:ext cx="2017713" cy="15843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0825" y="4221163"/>
            <a:ext cx="2233613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067175" y="2997200"/>
            <a:ext cx="2665413" cy="1944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79838" y="5732463"/>
            <a:ext cx="2232025" cy="7928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060825" y="5876925"/>
            <a:ext cx="1735138" cy="561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67944" y="4221088"/>
            <a:ext cx="1728192" cy="22181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944688" y="260648"/>
            <a:ext cx="6589712" cy="16443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                    </a:t>
            </a:r>
            <a:r>
              <a:rPr lang="uk-UA" alt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   </a:t>
            </a:r>
            <a:br>
              <a:rPr lang="uk-UA" alt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«Ментальна карта «</a:t>
            </a:r>
            <a:r>
              <a:rPr lang="uk-UA" altLang="uk-UA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 				відвідувачів </a:t>
            </a:r>
            <a:r>
              <a:rPr lang="uk-UA" altLang="uk-UA" sz="27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ресторані»</a:t>
            </a: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uk-UA" alt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uk-UA" alt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19" name="Объект 4"/>
          <p:cNvSpPr>
            <a:spLocks noGrp="1"/>
          </p:cNvSpPr>
          <p:nvPr>
            <p:ph idx="1"/>
          </p:nvPr>
        </p:nvSpPr>
        <p:spPr>
          <a:xfrm>
            <a:off x="1116013" y="2060575"/>
            <a:ext cx="5184775" cy="3779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буфетної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</a:p>
          <a:p>
            <a:pPr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і розміщення відвідувачів 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</a:p>
          <a:p>
            <a:pPr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Подавання замовлених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страв</a:t>
            </a:r>
          </a:p>
          <a:p>
            <a:pPr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з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відвідувачами</a:t>
            </a:r>
          </a:p>
          <a:p>
            <a:pPr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 та оформлення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Передавання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 до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8400" y="4221163"/>
            <a:ext cx="2778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uk-UA" sz="3200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0125" y="1763713"/>
            <a:ext cx="46355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31075" y="2484438"/>
            <a:ext cx="46196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1075" y="3284538"/>
            <a:ext cx="46196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50125" y="4059238"/>
            <a:ext cx="46196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50125" y="4833938"/>
            <a:ext cx="46355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43775" y="5516563"/>
            <a:ext cx="46355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>
            <a:off x="7545388" y="2230438"/>
            <a:ext cx="15875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>
            <a:off x="7561263" y="2941638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93013" y="3714750"/>
            <a:ext cx="0" cy="34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80313" y="4460875"/>
            <a:ext cx="0" cy="34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0"/>
          </p:cNvCxnSpPr>
          <p:nvPr/>
        </p:nvCxnSpPr>
        <p:spPr>
          <a:xfrm flipH="1">
            <a:off x="7575550" y="5251450"/>
            <a:ext cx="17463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003425" y="260350"/>
            <a:ext cx="6589713" cy="1579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«Вкажіть послідовність подавання страв, напоїв, хлібобулочних виробів»</a:t>
            </a:r>
            <a:br>
              <a:rPr lang="uk-UA" alt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Объект 5" descr="D:\D_doc\Документи\Жабровець\ПТА\вересень\конд вироби\красивые-конфеты-на-подносе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2695575" cy="1670050"/>
          </a:xfrm>
        </p:spPr>
      </p:pic>
      <p:pic>
        <p:nvPicPr>
          <p:cNvPr id="37892" name="Рисунок 6" descr="D:\D_doc\Документи\Жабровець\ПТА\ресторан\Акредитація обід\3bf20890ae83278b9f2b16325c90ed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200150"/>
            <a:ext cx="2540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7" descr="D:\D_doc\Документи\Жабровець\ПТА\ресторан\Акредитація обід\gorohovyj-s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887663"/>
            <a:ext cx="26241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8" descr="D:\D_doc\Документи\Жабровець\ПТА\ресторан\Акредитація обід\0457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9950" y="2930525"/>
            <a:ext cx="2609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9" descr="Картинки по запросу посуд для подавання води"/>
          <p:cNvPicPr>
            <a:picLocks noChangeAspect="1" noChangeArrowheads="1"/>
          </p:cNvPicPr>
          <p:nvPr/>
        </p:nvPicPr>
        <p:blipFill>
          <a:blip r:embed="rId6" cstate="print"/>
          <a:srcRect t="4610" b="8658"/>
          <a:stretch>
            <a:fillRect/>
          </a:stretch>
        </p:blipFill>
        <p:spPr bwMode="auto">
          <a:xfrm>
            <a:off x="525463" y="4816475"/>
            <a:ext cx="26098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10" descr="Картинки по запросу посуд для подавання хліба"/>
          <p:cNvPicPr>
            <a:picLocks noChangeAspect="1" noChangeArrowheads="1"/>
          </p:cNvPicPr>
          <p:nvPr/>
        </p:nvPicPr>
        <p:blipFill>
          <a:blip r:embed="rId7" cstate="print"/>
          <a:srcRect l="60216" t="32259" r="5107" b="37994"/>
          <a:stretch>
            <a:fillRect/>
          </a:stretch>
        </p:blipFill>
        <p:spPr bwMode="auto">
          <a:xfrm>
            <a:off x="3492500" y="4968875"/>
            <a:ext cx="2590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1" descr="Картинки по запросу посуд для подавання води"/>
          <p:cNvPicPr>
            <a:picLocks noChangeAspect="1" noChangeArrowheads="1"/>
          </p:cNvPicPr>
          <p:nvPr/>
        </p:nvPicPr>
        <p:blipFill>
          <a:blip r:embed="rId8" cstate="print"/>
          <a:srcRect l="19543" r="25455"/>
          <a:stretch>
            <a:fillRect/>
          </a:stretch>
        </p:blipFill>
        <p:spPr bwMode="auto">
          <a:xfrm>
            <a:off x="6443663" y="2844800"/>
            <a:ext cx="15732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12" descr="https://narodna-osvita.com.ua/uploads/trudove-hodzitska-5-klas/trudove-hodzitska-5-klas-214.png"/>
          <p:cNvPicPr>
            <a:picLocks noChangeAspect="1" noChangeArrowheads="1"/>
          </p:cNvPicPr>
          <p:nvPr/>
        </p:nvPicPr>
        <p:blipFill>
          <a:blip r:embed="rId9" cstate="print"/>
          <a:srcRect l="81734" t="31036" r="4797" b="12314"/>
          <a:stretch>
            <a:fillRect/>
          </a:stretch>
        </p:blipFill>
        <p:spPr bwMode="auto">
          <a:xfrm>
            <a:off x="7812088" y="3148013"/>
            <a:ext cx="78105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2551113" y="1200150"/>
            <a:ext cx="584200" cy="500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6</a:t>
            </a:r>
          </a:p>
        </p:txBody>
      </p:sp>
      <p:sp>
        <p:nvSpPr>
          <p:cNvPr id="16" name="Овал 15"/>
          <p:cNvSpPr/>
          <p:nvPr/>
        </p:nvSpPr>
        <p:spPr>
          <a:xfrm>
            <a:off x="3544888" y="4924425"/>
            <a:ext cx="582612" cy="500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568325" y="4829175"/>
            <a:ext cx="582613" cy="501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5399088" y="2940050"/>
            <a:ext cx="582612" cy="501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5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51113" y="2844800"/>
            <a:ext cx="582612" cy="501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4</a:t>
            </a:r>
          </a:p>
        </p:txBody>
      </p:sp>
      <p:sp>
        <p:nvSpPr>
          <p:cNvPr id="20" name="Овал 19"/>
          <p:cNvSpPr/>
          <p:nvPr/>
        </p:nvSpPr>
        <p:spPr>
          <a:xfrm>
            <a:off x="5413375" y="1200150"/>
            <a:ext cx="582613" cy="500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8094663" y="2930525"/>
            <a:ext cx="546100" cy="5492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539750" y="4797425"/>
            <a:ext cx="647700" cy="5762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          Вправа  «</a:t>
            </a:r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ентальні карти</a:t>
            </a:r>
            <a:b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Послідовність перекладання страв»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dirty="0" smtClean="0">
                <a:latin typeface="Times New Roman" pitchFamily="18" charset="0"/>
                <a:cs typeface="Times New Roman" pitchFamily="18" charset="0"/>
              </a:rPr>
              <a:t>Карта №1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alt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Объект 3" descr="Картинки по запросу страви з риби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2825" y="1412776"/>
            <a:ext cx="4321175" cy="4608512"/>
          </a:xfrm>
        </p:spPr>
      </p:pic>
      <p:sp>
        <p:nvSpPr>
          <p:cNvPr id="38916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403350" y="2636838"/>
            <a:ext cx="3419475" cy="3489325"/>
          </a:xfrm>
        </p:spPr>
        <p:txBody>
          <a:bodyPr/>
          <a:lstStyle/>
          <a:p>
            <a:pPr marL="514350" indent="-514350" eaLnBrk="1" hangingPunct="1">
              <a:buClrTx/>
              <a:buFont typeface="Century Gothic" pitchFamily="34" charset="0"/>
              <a:buAutoNum type="arabicPeriod"/>
            </a:pPr>
            <a:r>
              <a:rPr lang="uk-UA" alt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Соус</a:t>
            </a:r>
          </a:p>
          <a:p>
            <a:pPr marL="514350" indent="-514350" eaLnBrk="1" hangingPunct="1">
              <a:buClrTx/>
              <a:buFont typeface="Century Gothic" pitchFamily="34" charset="0"/>
              <a:buAutoNum type="arabicPeriod"/>
            </a:pPr>
            <a:r>
              <a:rPr lang="uk-UA" alt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 страва</a:t>
            </a:r>
          </a:p>
          <a:p>
            <a:pPr marL="514350" indent="-514350" eaLnBrk="1" hangingPunct="1">
              <a:buClrTx/>
              <a:buFont typeface="Century Gothic" pitchFamily="34" charset="0"/>
              <a:buAutoNum type="arabicPeriod"/>
            </a:pPr>
            <a:r>
              <a:rPr lang="uk-UA" alt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Гарнір</a:t>
            </a:r>
          </a:p>
        </p:txBody>
      </p:sp>
      <p:sp>
        <p:nvSpPr>
          <p:cNvPr id="6" name="Овал 5"/>
          <p:cNvSpPr/>
          <p:nvPr/>
        </p:nvSpPr>
        <p:spPr>
          <a:xfrm>
            <a:off x="7343775" y="4067175"/>
            <a:ext cx="649288" cy="627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64288" y="2349500"/>
            <a:ext cx="649287" cy="6254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425" y="3894138"/>
            <a:ext cx="647700" cy="6270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435975" cy="15128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заняття.</a:t>
            </a:r>
            <a:r>
              <a:rPr lang="uk-UA" alt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altLang="uk-UA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замовлення </a:t>
            </a:r>
            <a:br>
              <a:rPr lang="uk-UA" altLang="uk-UA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розрахунок з відвідувачами</a:t>
            </a:r>
            <a:r>
              <a:rPr lang="uk-UA" alt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uk-UA" alt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459" name="irc_mi" descr="&amp;Pcy;&amp;ocy;&amp;vcy;’&amp;yacy;&amp;zcy;&amp;acy;&amp;ncy;&amp;iecy; &amp;zcy;&amp;ocy;&amp;bcy;&amp;rcy;&amp;acy;&amp;zhcy;&amp;iecy;&amp;ncy;&amp;ncy;&amp;y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860800"/>
            <a:ext cx="2303462" cy="2303463"/>
          </a:xfrm>
        </p:spPr>
      </p:pic>
      <p:pic>
        <p:nvPicPr>
          <p:cNvPr id="19460" name="irc_mi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 cstate="print"/>
          <a:srcRect r="19830"/>
          <a:stretch>
            <a:fillRect/>
          </a:stretch>
        </p:blipFill>
        <p:spPr bwMode="auto">
          <a:xfrm>
            <a:off x="4500563" y="3930650"/>
            <a:ext cx="32416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>
          <a:xfrm>
            <a:off x="1943100" y="446088"/>
            <a:ext cx="2628900" cy="976312"/>
          </a:xfrm>
        </p:spPr>
        <p:txBody>
          <a:bodyPr/>
          <a:lstStyle/>
          <a:p>
            <a:pPr eaLnBrk="1" hangingPunct="1"/>
            <a:r>
              <a:rPr lang="uk-UA" altLang="uk-UA" sz="2800" i="1" smtClean="0">
                <a:latin typeface="Times New Roman" pitchFamily="18" charset="0"/>
                <a:cs typeface="Times New Roman" pitchFamily="18" charset="0"/>
              </a:rPr>
              <a:t>Карта №2</a:t>
            </a:r>
            <a:r>
              <a:rPr lang="uk-UA" altLang="uk-UA" sz="2800" smtClean="0"/>
              <a:t/>
            </a:r>
            <a:br>
              <a:rPr lang="uk-UA" altLang="uk-UA" sz="2800" smtClean="0"/>
            </a:br>
            <a:endParaRPr lang="uk-UA" altLang="uk-UA" sz="2800" smtClean="0"/>
          </a:p>
        </p:txBody>
      </p:sp>
      <p:sp>
        <p:nvSpPr>
          <p:cNvPr id="39939" name="Текст 4"/>
          <p:cNvSpPr>
            <a:spLocks noGrp="1"/>
          </p:cNvSpPr>
          <p:nvPr>
            <p:ph type="body" sz="half" idx="2"/>
          </p:nvPr>
        </p:nvSpPr>
        <p:spPr>
          <a:xfrm>
            <a:off x="1043609" y="1422400"/>
            <a:ext cx="3385516" cy="4691063"/>
          </a:xfrm>
        </p:spPr>
        <p:txBody>
          <a:bodyPr rtlCol="0">
            <a:normAutofit/>
          </a:bodyPr>
          <a:lstStyle/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 печена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М'ясо печене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Соуси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Овочі гриль: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цибуля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перець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томати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печериці</a:t>
            </a:r>
          </a:p>
          <a:p>
            <a:pPr marL="144000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uk-UA" alt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uk-UA" altLang="uk-U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Содержимое 5" descr="Белый 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3937" y="446088"/>
            <a:ext cx="3609975" cy="564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1547664" y="623888"/>
            <a:ext cx="6986736" cy="1281112"/>
          </a:xfrm>
        </p:spPr>
        <p:txBody>
          <a:bodyPr/>
          <a:lstStyle/>
          <a:p>
            <a:pPr eaLnBrk="1" hangingPunct="1"/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Вправа «Незакінчене   речення»</a:t>
            </a:r>
          </a:p>
        </p:txBody>
      </p:sp>
      <p:sp>
        <p:nvSpPr>
          <p:cNvPr id="41987" name="Объект 5"/>
          <p:cNvSpPr>
            <a:spLocks noGrp="1"/>
          </p:cNvSpPr>
          <p:nvPr>
            <p:ph idx="1"/>
          </p:nvPr>
        </p:nvSpPr>
        <p:spPr>
          <a:xfrm>
            <a:off x="1116013" y="2133600"/>
            <a:ext cx="7418387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занятті я дізнався… </a:t>
            </a:r>
            <a:endParaRPr lang="uk-UA" alt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я змогла застосувати…</a:t>
            </a:r>
            <a:endParaRPr lang="uk-UA" alt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Відтепер я </a:t>
            </a:r>
            <a:r>
              <a:rPr lang="uk-UA" alt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мію…</a:t>
            </a:r>
            <a:endParaRPr lang="uk-UA" alt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altLang="uk-U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6"/>
            <a:ext cx="4617735" cy="637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91" y="548680"/>
            <a:ext cx="4559454" cy="630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4029734" cy="682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		Домашнє завдання:</a:t>
            </a:r>
            <a:endParaRPr lang="ru-RU" alt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endParaRPr lang="uk-UA" altLang="uk-UA" dirty="0" smtClean="0"/>
          </a:p>
          <a:p>
            <a:pPr eaLnBrk="1" hangingPunct="1"/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Вирішити тести з теми «Організація обслуговування відвідувачів у торговельному залі» в </a:t>
            </a: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програмі «На Урок».</a:t>
            </a:r>
            <a:endParaRPr lang="uk-UA" alt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прикладі базових правил обслуговування кожній групі скласти стандарти обслуговування гостей у закладах ресторанного господарства різних типів і класів:</a:t>
            </a:r>
          </a:p>
          <a:p>
            <a:pPr marL="996950" indent="-457200" eaLnBrk="1" hangingPunct="1">
              <a:buClrTx/>
              <a:buFont typeface="+mj-lt"/>
              <a:buAutoNum type="arabicPeriod"/>
            </a:pPr>
            <a:r>
              <a:rPr lang="uk-UA" alt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піцерія</a:t>
            </a: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96950" indent="-457200" eaLnBrk="1" hangingPunct="1">
              <a:buClrTx/>
              <a:buFont typeface="+mj-lt"/>
              <a:buAutoNum type="arabicPeriod"/>
            </a:pPr>
            <a:r>
              <a:rPr lang="uk-UA" alt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імейний ресторан;</a:t>
            </a:r>
          </a:p>
          <a:p>
            <a:pPr marL="996950" indent="-457200" eaLnBrk="1" hangingPunct="1">
              <a:buClrTx/>
              <a:buFont typeface="+mj-lt"/>
              <a:buAutoNum type="arabicPeriod"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кафе-кондитерська;</a:t>
            </a:r>
          </a:p>
          <a:p>
            <a:pPr marL="996950" indent="-457200" eaLnBrk="1" hangingPunct="1">
              <a:buClrTx/>
              <a:buFont typeface="+mj-lt"/>
              <a:buAutoNum type="arabicPeriod"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ресторан національної кухні.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49950"/>
            <a:ext cx="3889375" cy="5032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altLang="uk-U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uk-UA" altLang="uk-U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uk-UA" altLang="uk-U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uk-UA" alt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Переконати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827088" y="2133600"/>
            <a:ext cx="2881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/>
              <a:t> </a:t>
            </a:r>
            <a:endParaRPr lang="uk-UA" altLang="uk-UA"/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4067175" y="806450"/>
            <a:ext cx="185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1052736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систематизувати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1772816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сформувати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2492896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прищепити почуття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140968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розвивати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3861048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450912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виробити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5085184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 3" charset="2"/>
              <a:buChar char=""/>
              <a:defRPr/>
            </a:pP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 переконати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irc_mi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68440"/>
            <a:ext cx="2921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552" y="580932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alt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uk-UA" altLang="uk-UA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8" name="Picture 9" descr="http://patrioty.org.ua/images/2016/02/16154055_opopris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4077072"/>
            <a:ext cx="3197225" cy="2357438"/>
          </a:xfrm>
          <a:noFill/>
        </p:spPr>
      </p:pic>
      <p:sp>
        <p:nvSpPr>
          <p:cNvPr id="19465" name="Текст 3"/>
          <p:cNvSpPr>
            <a:spLocks noGrp="1"/>
          </p:cNvSpPr>
          <p:nvPr>
            <p:ph type="body" sz="quarter" idx="3"/>
          </p:nvPr>
        </p:nvSpPr>
        <p:spPr>
          <a:xfrm>
            <a:off x="5656263" y="2224088"/>
            <a:ext cx="2873375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10" name="irc_mi" descr="&amp;Pcy;&amp;ocy;&amp;vcy;’&amp;yacy;&amp;zcy;&amp;acy;&amp;ncy;&amp;iecy; &amp;zcy;&amp;ocy;&amp;bcy;&amp;rcy;&amp;acy;&amp;zhcy;&amp;iecy;&amp;ncy;&amp;ncy;&amp;yacy;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72237" y="4686115"/>
            <a:ext cx="3195638" cy="1719263"/>
          </a:xfrm>
        </p:spPr>
      </p:pic>
      <p:pic>
        <p:nvPicPr>
          <p:cNvPr id="21511" name="Picture 6" descr="http://ok-group.ru/images/vacancies/hostes.jpg"/>
          <p:cNvPicPr>
            <a:picLocks noChangeAspect="1" noChangeArrowheads="1"/>
          </p:cNvPicPr>
          <p:nvPr/>
        </p:nvPicPr>
        <p:blipFill>
          <a:blip r:embed="rId5" cstate="print"/>
          <a:srcRect l="-2" r="13092"/>
          <a:stretch>
            <a:fillRect/>
          </a:stretch>
        </p:blipFill>
        <p:spPr bwMode="auto">
          <a:xfrm>
            <a:off x="1475656" y="585324"/>
            <a:ext cx="367240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irc_mi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6" cstate="print"/>
          <a:srcRect r="19830"/>
          <a:stretch>
            <a:fillRect/>
          </a:stretch>
        </p:blipFill>
        <p:spPr bwMode="auto">
          <a:xfrm>
            <a:off x="5148064" y="603090"/>
            <a:ext cx="32416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68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alt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Розкрийте процес зустрічі та розміщення гостей у торговельній залі.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Якими правилами етикету необхідно керуватись при розсаджуванні гостей?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офіціанту необхідно з’ясувати для себе в процесі прийняття замовлення?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правил слід дотримуватись під час роботи з підносом?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види сервісу Ви знаєте?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варто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закладам ресторанного господарства </a:t>
            </a:r>
            <a:r>
              <a:rPr lang="uk-UA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власні стандарти?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види розрахунків з відвідувачами Ви знаєте?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у Вашому розумінні «якісне обслуговування»?</a:t>
            </a:r>
            <a:br>
              <a:rPr lang="uk-UA" alt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47664" y="333339"/>
            <a:ext cx="6589712" cy="1047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209550" y="1262063"/>
            <a:ext cx="8632825" cy="566578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uk-UA" altLang="uk-UA" dirty="0" smtClean="0"/>
              <a:t>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2838450" y="333374"/>
            <a:ext cx="3455988" cy="1069975"/>
          </a:xfrm>
          <a:prstGeom prst="ellipse">
            <a:avLst/>
          </a:prstGeo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Якісне обслуговування</a:t>
            </a:r>
          </a:p>
        </p:txBody>
      </p:sp>
      <p:sp>
        <p:nvSpPr>
          <p:cNvPr id="5" name="Овал 4"/>
          <p:cNvSpPr/>
          <p:nvPr/>
        </p:nvSpPr>
        <p:spPr>
          <a:xfrm>
            <a:off x="6038850" y="1943100"/>
            <a:ext cx="2519363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</a:p>
        </p:txBody>
      </p:sp>
      <p:sp>
        <p:nvSpPr>
          <p:cNvPr id="6" name="Овал 5"/>
          <p:cNvSpPr/>
          <p:nvPr/>
        </p:nvSpPr>
        <p:spPr>
          <a:xfrm>
            <a:off x="3367088" y="1943100"/>
            <a:ext cx="2398712" cy="939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i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подача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75" y="1966913"/>
            <a:ext cx="2303463" cy="9159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75" y="3135313"/>
            <a:ext cx="2378075" cy="1085850"/>
          </a:xfrm>
          <a:prstGeom prst="ellipse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санітарія і</a:t>
            </a:r>
          </a:p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</a:p>
        </p:txBody>
      </p:sp>
      <p:sp>
        <p:nvSpPr>
          <p:cNvPr id="9" name="Овал 8"/>
          <p:cNvSpPr/>
          <p:nvPr/>
        </p:nvSpPr>
        <p:spPr>
          <a:xfrm>
            <a:off x="6038850" y="3141663"/>
            <a:ext cx="2566988" cy="1152525"/>
          </a:xfrm>
          <a:prstGeom prst="ellipse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</a:p>
          <a:p>
            <a:pPr algn="ctr" eaLnBrk="1" hangingPunct="1">
              <a:defRPr/>
            </a:pPr>
            <a:r>
              <a:rPr lang="uk-UA" sz="16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</a:p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02350" y="4724400"/>
            <a:ext cx="2509838" cy="1112838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</a:p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</a:p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9125" y="4724400"/>
            <a:ext cx="2622550" cy="1152525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уважність</a:t>
            </a:r>
          </a:p>
          <a:p>
            <a:pPr algn="ctr" eaLnBrk="1" hangingPunct="1">
              <a:defRPr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35338" y="3122613"/>
            <a:ext cx="2555875" cy="1171575"/>
          </a:xfrm>
          <a:prstGeom prst="ellipse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екологічність обслуговування</a:t>
            </a:r>
          </a:p>
        </p:txBody>
      </p:sp>
      <p:sp>
        <p:nvSpPr>
          <p:cNvPr id="16398" name="Овал 16397"/>
          <p:cNvSpPr/>
          <p:nvPr/>
        </p:nvSpPr>
        <p:spPr>
          <a:xfrm>
            <a:off x="3422650" y="4613275"/>
            <a:ext cx="2451100" cy="127476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акуратність привітність</a:t>
            </a:r>
          </a:p>
          <a:p>
            <a:pPr algn="ctr" eaLnBrk="1" hangingPunct="1">
              <a:defRPr/>
            </a:pP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animBg="1"/>
      <p:bldP spid="9" grpId="0" animBg="1"/>
      <p:bldP spid="10" grpId="0" animBg="1"/>
      <p:bldP spid="11" grpId="0" animBg="1"/>
      <p:bldP spid="12" grpId="0" animBg="1"/>
      <p:bldP spid="163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 роботи</a:t>
            </a: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553" y="2133600"/>
            <a:ext cx="7994848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 – моделювання ситуації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 – робота над вправами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98422"/>
              </p:ext>
            </p:extLst>
          </p:nvPr>
        </p:nvGraphicFramePr>
        <p:xfrm>
          <a:off x="467543" y="1340768"/>
          <a:ext cx="8352931" cy="5128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524"/>
                <a:gridCol w="696131"/>
                <a:gridCol w="541341"/>
                <a:gridCol w="696159"/>
                <a:gridCol w="1082812"/>
                <a:gridCol w="1005468"/>
                <a:gridCol w="1082812"/>
                <a:gridCol w="928124"/>
                <a:gridCol w="618560"/>
              </a:tblGrid>
              <a:tr h="766305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</a:t>
                      </a:r>
                      <a:endParaRPr lang="uk-U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Фронтальне опитування</a:t>
                      </a:r>
                    </a:p>
                    <a:p>
                      <a:pPr algn="ctr"/>
                      <a:endParaRPr lang="uk-UA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vert="vert27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Доповнення</a:t>
                      </a:r>
                    </a:p>
                    <a:p>
                      <a:pPr algn="ctr"/>
                      <a:endParaRPr lang="uk-UA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vert="vert270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етап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оцінка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vert="vert270" anchor="ctr">
                    <a:solidFill>
                      <a:srgbClr val="00B050"/>
                    </a:solidFill>
                  </a:tcPr>
                </a:tc>
              </a:tr>
              <a:tr h="122645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</a:t>
                      </a:r>
                      <a:r>
                        <a:rPr lang="uk-UA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ситуації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Моделю-вання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ситуації</a:t>
                      </a:r>
                    </a:p>
                    <a:p>
                      <a:pPr algn="ctr"/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–ворення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Розв'язу-вання</a:t>
                      </a:r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вправ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Допов-нення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6209">
                <a:tc>
                  <a:txBody>
                    <a:bodyPr/>
                    <a:lstStyle/>
                    <a:p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00B050"/>
                    </a:solidFill>
                  </a:tcPr>
                </a:tc>
              </a:tr>
              <a:tr h="638545">
                <a:tc>
                  <a:txBody>
                    <a:bodyPr/>
                    <a:lstStyle/>
                    <a:p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00B050"/>
                    </a:solidFill>
                  </a:tcPr>
                </a:tc>
              </a:tr>
              <a:tr h="542892">
                <a:tc>
                  <a:txBody>
                    <a:bodyPr/>
                    <a:lstStyle/>
                    <a:p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00B050"/>
                    </a:solidFill>
                  </a:tcPr>
                </a:tc>
              </a:tr>
              <a:tr h="638545">
                <a:tc>
                  <a:txBody>
                    <a:bodyPr/>
                    <a:lstStyle/>
                    <a:p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00B050"/>
                    </a:solidFill>
                  </a:tcPr>
                </a:tc>
              </a:tr>
              <a:tr h="689680">
                <a:tc>
                  <a:txBody>
                    <a:bodyPr/>
                    <a:lstStyle/>
                    <a:p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2" marB="45722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560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3350" y="692150"/>
            <a:ext cx="6826250" cy="720725"/>
          </a:xfrm>
        </p:spPr>
        <p:txBody>
          <a:bodyPr/>
          <a:lstStyle/>
          <a:p>
            <a:pPr eaLnBrk="1" hangingPunct="1"/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    Оцінювання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sz="2400" b="1" smtClean="0"/>
              <a:t> </a:t>
            </a:r>
            <a:endParaRPr lang="uk-UA" altLang="uk-UA" sz="3200" smtClean="0"/>
          </a:p>
        </p:txBody>
      </p:sp>
      <p:sp>
        <p:nvSpPr>
          <p:cNvPr id="12291" name="Текст 3"/>
          <p:cNvSpPr>
            <a:spLocks noGrp="1"/>
          </p:cNvSpPr>
          <p:nvPr>
            <p:ph idx="1"/>
          </p:nvPr>
        </p:nvSpPr>
        <p:spPr>
          <a:xfrm>
            <a:off x="827584" y="764704"/>
            <a:ext cx="7765554" cy="547260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моделювання ситуацій</a:t>
            </a:r>
            <a:endParaRPr lang="en-US" altLang="uk-UA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uk-U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роботи згідно з завданнями;</a:t>
            </a:r>
            <a:endParaRPr lang="en-US" alt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правил техніки безпеки </a:t>
            </a:r>
            <a:r>
              <a:rPr lang="uk-UA" alt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</a:t>
            </a:r>
            <a:r>
              <a:rPr lang="uk-UA" alt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предметами сервірування столу</a:t>
            </a:r>
            <a:r>
              <a:rPr lang="uk-UA" alt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особистої гігієни та санітарно-гігієнічних вимог у поводженні з предметами </a:t>
            </a:r>
            <a:r>
              <a:rPr lang="uk-UA" alt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сервірування</a:t>
            </a:r>
            <a:r>
              <a:rPr lang="en-US" alt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alt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комунікабельність, ввічливе ставлення один до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alt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uk-U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4534</TotalTime>
  <Words>707</Words>
  <Application>Microsoft Office PowerPoint</Application>
  <PresentationFormat>Экран (4:3)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 Тема заняття. Виконання замовлення  та розрахунок з відвідувачами </vt:lpstr>
      <vt:lpstr>Презентация PowerPoint</vt:lpstr>
      <vt:lpstr> </vt:lpstr>
      <vt:lpstr>Презентация PowerPoint</vt:lpstr>
      <vt:lpstr> </vt:lpstr>
      <vt:lpstr>Зміст роботи </vt:lpstr>
      <vt:lpstr>     Оцінювання</vt:lpstr>
      <vt:lpstr> </vt:lpstr>
      <vt:lpstr>Послідовність моделювання ситуації</vt:lpstr>
      <vt:lpstr>Аналіз ситуації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                    Вправа     «Ментальна карта «Обслуговування      відвідувачів у ресторані»                               </vt:lpstr>
      <vt:lpstr>Вправа «Вкажіть послідовність подавання страв, напоїв, хлібобулочних виробів» </vt:lpstr>
      <vt:lpstr>          Вправа  «Ментальні карти «Послідовність перекладання страв»   Карта №1 </vt:lpstr>
      <vt:lpstr>Карта №2 </vt:lpstr>
      <vt:lpstr>Вправа «Незакінчене   речення»</vt:lpstr>
      <vt:lpstr>Презентация PowerPoint</vt:lpstr>
      <vt:lpstr>  Домашнє завдання: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Визначити номер раціону та на яких виробництвах його використовують</dc:title>
  <dc:creator>Дмитрий Каленюк</dc:creator>
  <cp:lastModifiedBy>Zhabrovets@hotmail.com</cp:lastModifiedBy>
  <cp:revision>375</cp:revision>
  <dcterms:created xsi:type="dcterms:W3CDTF">2013-02-17T20:58:41Z</dcterms:created>
  <dcterms:modified xsi:type="dcterms:W3CDTF">2023-10-19T17:17:57Z</dcterms:modified>
</cp:coreProperties>
</file>