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7" r:id="rId1"/>
  </p:sldMasterIdLst>
  <p:notesMasterIdLst>
    <p:notesMasterId r:id="rId25"/>
  </p:notesMasterIdLst>
  <p:sldIdLst>
    <p:sldId id="476" r:id="rId2"/>
    <p:sldId id="341" r:id="rId3"/>
    <p:sldId id="344" r:id="rId4"/>
    <p:sldId id="356" r:id="rId5"/>
    <p:sldId id="412" r:id="rId6"/>
    <p:sldId id="446" r:id="rId7"/>
    <p:sldId id="413" r:id="rId8"/>
    <p:sldId id="449" r:id="rId9"/>
    <p:sldId id="371" r:id="rId10"/>
    <p:sldId id="423" r:id="rId11"/>
    <p:sldId id="451" r:id="rId12"/>
    <p:sldId id="455" r:id="rId13"/>
    <p:sldId id="456" r:id="rId14"/>
    <p:sldId id="457" r:id="rId15"/>
    <p:sldId id="460" r:id="rId16"/>
    <p:sldId id="461" r:id="rId17"/>
    <p:sldId id="464" r:id="rId18"/>
    <p:sldId id="466" r:id="rId19"/>
    <p:sldId id="467" r:id="rId20"/>
    <p:sldId id="468" r:id="rId21"/>
    <p:sldId id="473" r:id="rId22"/>
    <p:sldId id="475" r:id="rId23"/>
    <p:sldId id="444" r:id="rId2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9966"/>
    <a:srgbClr val="FFCC99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4" autoAdjust="0"/>
    <p:restoredTop sz="96797" autoAdjust="0"/>
  </p:normalViewPr>
  <p:slideViewPr>
    <p:cSldViewPr>
      <p:cViewPr>
        <p:scale>
          <a:sx n="66" d="100"/>
          <a:sy n="66" d="100"/>
        </p:scale>
        <p:origin x="-1416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2E5BCE3-B043-40A0-BDB1-B92E0B0EFFD3}" type="datetimeFigureOut">
              <a:rPr lang="ru-RU"/>
              <a:pPr>
                <a:defRPr/>
              </a:pPr>
              <a:t>19.10.2023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FB01FC5-3774-4428-8247-BDC12094192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5996014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/>
            <a:ahLst/>
            <a:cxnLst>
              <a:cxn ang="0">
                <a:pos x="5799" y="10000"/>
              </a:cxn>
              <a:cxn ang="0">
                <a:pos x="5961" y="9880"/>
              </a:cxn>
              <a:cxn ang="0">
                <a:pos x="5988" y="9820"/>
              </a:cxn>
              <a:cxn ang="0">
                <a:pos x="8042" y="5260"/>
              </a:cxn>
              <a:cxn ang="0">
                <a:pos x="8042" y="4721"/>
              </a:cxn>
              <a:cxn ang="0">
                <a:pos x="5988" y="221"/>
              </a:cxn>
              <a:cxn ang="0">
                <a:pos x="5961" y="160"/>
              </a:cxn>
              <a:cxn ang="0">
                <a:pos x="5799" y="41"/>
              </a:cxn>
              <a:cxn ang="0">
                <a:pos x="18" y="0"/>
              </a:cxn>
              <a:cxn ang="0">
                <a:pos x="0" y="9991"/>
              </a:cxn>
              <a:cxn ang="0">
                <a:pos x="5799" y="10000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2A89D-6C17-42DE-BA5F-6E7DCC1EFF0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36F53-06E4-40EF-BE94-9B683DBF457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en-U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en-U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D9DE21-809F-4D94-847E-BB0CF905C3E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DEBD5-D767-49FA-881E-D773226803E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en-U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en-U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BE6C1-0DA8-46E1-9AE1-D110383981F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240F1-0746-4FD2-B383-35347D50201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A4660-06FE-44C0-A7CD-08AEE2D6972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F175C-40F8-4113-B927-F417FE23BEB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445F4-B6FD-403D-AF21-810F4C8C9AF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C6FD7D-6139-4A20-9BF4-364B4057670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C5001-2BA9-4AED-89C1-8FE54E5B849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DFAEA-E683-4E69-A30E-9B8E49A6867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7377E-80D0-46EE-AF31-BAA4A0ED36E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FE238-F2F5-4EB2-8960-C695F81ADF4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98CC6-3D31-4F69-A6FF-CF9EDCB1FEA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/>
            <a:ahLst/>
            <a:cxnLst>
              <a:cxn ang="0">
                <a:pos x="7908" y="4694"/>
              </a:cxn>
              <a:cxn ang="0">
                <a:pos x="6575" y="188"/>
              </a:cxn>
              <a:cxn ang="0">
                <a:pos x="6546" y="94"/>
              </a:cxn>
              <a:cxn ang="0">
                <a:pos x="6463" y="0"/>
              </a:cxn>
              <a:cxn ang="0">
                <a:pos x="5935" y="0"/>
              </a:cxn>
              <a:cxn ang="0">
                <a:pos x="0" y="62"/>
              </a:cxn>
              <a:cxn ang="0">
                <a:pos x="0" y="10000"/>
              </a:cxn>
              <a:cxn ang="0">
                <a:pos x="5935" y="9952"/>
              </a:cxn>
              <a:cxn ang="0">
                <a:pos x="6463" y="9952"/>
              </a:cxn>
              <a:cxn ang="0">
                <a:pos x="6546" y="9859"/>
              </a:cxn>
              <a:cxn ang="0">
                <a:pos x="6575" y="9764"/>
              </a:cxn>
              <a:cxn ang="0">
                <a:pos x="7908" y="5258"/>
              </a:cxn>
              <a:cxn ang="0">
                <a:pos x="7908" y="4694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07ADA-C6AD-4CAC-B6DE-912ECDC1E9C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633" cy="534098"/>
            </a:xfrm>
            <a:custGeom>
              <a:avLst/>
              <a:gdLst/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6601" y="2779108"/>
              <a:ext cx="550779" cy="1978191"/>
            </a:xfrm>
            <a:custGeom>
              <a:avLst/>
              <a:gdLst/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7" y="4730255"/>
              <a:ext cx="519639" cy="1210171"/>
            </a:xfrm>
            <a:custGeom>
              <a:avLst/>
              <a:gdLst/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023" y="5630785"/>
              <a:ext cx="145967" cy="309641"/>
            </a:xfrm>
            <a:custGeom>
              <a:avLst/>
              <a:gdLst/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246" y="2818321"/>
              <a:ext cx="700637" cy="2834099"/>
            </a:xfrm>
            <a:custGeom>
              <a:avLst/>
              <a:gdLst/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7075" y="285750"/>
              <a:ext cx="89526" cy="2493358"/>
            </a:xfrm>
            <a:custGeom>
              <a:avLst/>
              <a:gdLst/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784" y="2599273"/>
              <a:ext cx="68118" cy="4205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488" y="4757298"/>
              <a:ext cx="161535" cy="8734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380" y="1282282"/>
              <a:ext cx="1769108" cy="3447973"/>
            </a:xfrm>
            <a:custGeom>
              <a:avLst/>
              <a:gdLst/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883" y="5652419"/>
              <a:ext cx="138182" cy="28800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488" y="4655887"/>
              <a:ext cx="31139" cy="189300"/>
            </a:xfrm>
            <a:custGeom>
              <a:avLst/>
              <a:gdLst/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605" y="5410385"/>
              <a:ext cx="202406" cy="530041"/>
            </a:xfrm>
            <a:custGeom>
              <a:avLst/>
              <a:gdLst/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5717"/>
            <a:chExt cx="1952625" cy="5678034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5717"/>
              <a:ext cx="409575" cy="3645937"/>
            </a:xfrm>
            <a:custGeom>
              <a:avLst/>
              <a:gdLst/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0" y="3771945"/>
              <a:ext cx="350838" cy="1310012"/>
            </a:xfrm>
            <a:custGeom>
              <a:avLst/>
              <a:gdLst/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5" y="5053021"/>
              <a:ext cx="357188" cy="820730"/>
            </a:xfrm>
            <a:custGeom>
              <a:avLst/>
              <a:gdLst/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403"/>
              <a:ext cx="457200" cy="1853219"/>
            </a:xfrm>
            <a:custGeom>
              <a:avLst/>
              <a:gdLst/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719"/>
              <a:ext cx="144462" cy="2508226"/>
            </a:xfrm>
            <a:custGeom>
              <a:avLst/>
              <a:gdLst/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947"/>
              <a:ext cx="111125" cy="232804"/>
            </a:xfrm>
            <a:custGeom>
              <a:avLst/>
              <a:gdLst/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329"/>
              <a:ext cx="68262" cy="424833"/>
            </a:xfrm>
            <a:custGeom>
              <a:avLst/>
              <a:gdLst/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2588"/>
              <a:ext cx="1168400" cy="2250433"/>
            </a:xfrm>
            <a:custGeom>
              <a:avLst/>
              <a:gdLst/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622"/>
              <a:ext cx="100012" cy="2091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957"/>
              <a:ext cx="114300" cy="55899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050"/>
              <a:ext cx="31750" cy="189399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5" y="5434450"/>
              <a:ext cx="174625" cy="439301"/>
            </a:xfrm>
            <a:custGeom>
              <a:avLst/>
              <a:gdLst/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CB408ECD-18DF-45E0-A256-37EC785E74D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6" r:id="rId1"/>
    <p:sldLayoutId id="2147484187" r:id="rId2"/>
    <p:sldLayoutId id="2147484188" r:id="rId3"/>
    <p:sldLayoutId id="2147484189" r:id="rId4"/>
    <p:sldLayoutId id="2147484190" r:id="rId5"/>
    <p:sldLayoutId id="2147484191" r:id="rId6"/>
    <p:sldLayoutId id="2147484192" r:id="rId7"/>
    <p:sldLayoutId id="2147484193" r:id="rId8"/>
    <p:sldLayoutId id="2147484194" r:id="rId9"/>
    <p:sldLayoutId id="2147484195" r:id="rId10"/>
    <p:sldLayoutId id="2147484196" r:id="rId11"/>
    <p:sldLayoutId id="2147484197" r:id="rId12"/>
    <p:sldLayoutId id="2147484198" r:id="rId13"/>
    <p:sldLayoutId id="2147484199" r:id="rId14"/>
    <p:sldLayoutId id="2147484200" r:id="rId15"/>
    <p:sldLayoutId id="2147484201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804" y="3841142"/>
            <a:ext cx="3835949" cy="280831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804" y="961237"/>
            <a:ext cx="3850668" cy="28278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587" y="3841142"/>
            <a:ext cx="3744416" cy="28083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55895" y="502932"/>
            <a:ext cx="2827802" cy="374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uk-UA" altLang="uk-UA" sz="3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Послідовність моделювання ситуації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7652" name="Рисунок 4" descr="C:\Users\admin\Desktop\Rfhnbyrb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949116"/>
            <a:ext cx="3382961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irc_mi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5097" y="3933056"/>
            <a:ext cx="3382962" cy="1960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irc_mi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4" cstate="print"/>
          <a:srcRect r="19830"/>
          <a:stretch>
            <a:fillRect/>
          </a:stretch>
        </p:blipFill>
        <p:spPr bwMode="auto">
          <a:xfrm>
            <a:off x="903083" y="1343024"/>
            <a:ext cx="3382962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irc_mi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1" y="1343024"/>
            <a:ext cx="3813175" cy="205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7308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263129"/>
              </p:ext>
            </p:extLst>
          </p:nvPr>
        </p:nvGraphicFramePr>
        <p:xfrm>
          <a:off x="971600" y="1196752"/>
          <a:ext cx="7776864" cy="54612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743393"/>
                <a:gridCol w="2665319"/>
                <a:gridCol w="1368152"/>
              </a:tblGrid>
              <a:tr h="4766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Дія обслуговуючого персоналу</a:t>
                      </a:r>
                      <a:endParaRPr lang="uk-UA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Виконання</a:t>
                      </a:r>
                      <a:endParaRPr lang="uk-UA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Недоліки</a:t>
                      </a:r>
                      <a:endParaRPr lang="uk-UA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 anchor="ctr">
                    <a:solidFill>
                      <a:srgbClr val="FFFFCC"/>
                    </a:solidFill>
                  </a:tcPr>
                </a:tc>
              </a:tr>
              <a:tr h="11075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 роботи адміністратора</a:t>
                      </a:r>
                      <a:endParaRPr lang="uk-UA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</a:t>
                      </a:r>
                      <a:r>
                        <a:rPr lang="uk-UA" sz="16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тавлення групи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Коментар дій офіціанта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Спосіб розрахунку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Додаткові послуги</a:t>
                      </a:r>
                      <a:endParaRPr lang="uk-UA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/>
                </a:tc>
              </a:tr>
              <a:tr h="1026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Зовнішній </a:t>
                      </a: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вигляд офіціанта та дотримання санітарно – гігієнічних вимог </a:t>
                      </a:r>
                      <a:r>
                        <a:rPr lang="uk-UA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 безпечності</a:t>
                      </a:r>
                      <a:r>
                        <a:rPr lang="uk-UA" sz="16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</a:t>
                      </a:r>
                      <a:r>
                        <a:rPr lang="uk-UA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обслуговуванні</a:t>
                      </a:r>
                      <a:endParaRPr lang="uk-UA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Охайність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Перенесення посуду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 роботи з підносом</a:t>
                      </a:r>
                      <a:endParaRPr lang="uk-UA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/>
                </a:tc>
              </a:tr>
              <a:tr h="720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Дії офіціанта під час виконання замовлення</a:t>
                      </a:r>
                      <a:endParaRPr lang="uk-UA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Постава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Хода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Комунікабельність</a:t>
                      </a:r>
                      <a:endParaRPr lang="uk-UA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/>
                </a:tc>
              </a:tr>
              <a:tr h="3546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Послідовність виконання замовлення</a:t>
                      </a:r>
                      <a:endParaRPr lang="uk-UA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uk-UA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Дотримання етапів обслуговування</a:t>
                      </a:r>
                      <a:endParaRPr lang="uk-UA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/>
                </a:tc>
              </a:tr>
              <a:tr h="9623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Розрахунок з відвідувачами</a:t>
                      </a:r>
                      <a:endParaRPr lang="uk-UA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Подавання рахунку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 розрахунку</a:t>
                      </a:r>
                      <a:endParaRPr lang="uk-UA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Комунікабельність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Прощання з гостем</a:t>
                      </a:r>
                      <a:endParaRPr lang="uk-UA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/>
                </a:tc>
              </a:tr>
              <a:tr h="3364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Прибирання використаного посуду</a:t>
                      </a:r>
                      <a:endParaRPr lang="uk-UA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uk-UA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Дотримання послідовності прибирання</a:t>
                      </a:r>
                      <a:endParaRPr lang="uk-UA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253" marR="63253" marT="0" marB="0"/>
                </a:tc>
              </a:tr>
            </a:tbl>
          </a:graphicData>
        </a:graphic>
      </p:graphicFrame>
      <p:sp>
        <p:nvSpPr>
          <p:cNvPr id="28708" name="Заголовок 1"/>
          <p:cNvSpPr>
            <a:spLocks noGrp="1"/>
          </p:cNvSpPr>
          <p:nvPr>
            <p:ph type="title"/>
          </p:nvPr>
        </p:nvSpPr>
        <p:spPr>
          <a:xfrm>
            <a:off x="1944688" y="333375"/>
            <a:ext cx="6589712" cy="647700"/>
          </a:xfrm>
        </p:spPr>
        <p:txBody>
          <a:bodyPr/>
          <a:lstStyle/>
          <a:p>
            <a:pPr algn="ctr" eaLnBrk="1" hangingPunct="1"/>
            <a:r>
              <a:rPr lang="uk-UA" b="1" smtClean="0">
                <a:latin typeface="Times New Roman" pitchFamily="18" charset="0"/>
                <a:cs typeface="Times New Roman" pitchFamily="18" charset="0"/>
              </a:rPr>
              <a:t>Аналіз ситуації</a:t>
            </a:r>
          </a:p>
        </p:txBody>
      </p:sp>
      <p:sp>
        <p:nvSpPr>
          <p:cNvPr id="28709" name="Объект 3"/>
          <p:cNvSpPr>
            <a:spLocks noGrp="1"/>
          </p:cNvSpPr>
          <p:nvPr>
            <p:ph idx="1"/>
          </p:nvPr>
        </p:nvSpPr>
        <p:spPr>
          <a:xfrm>
            <a:off x="2843808" y="2780928"/>
            <a:ext cx="5976664" cy="1944216"/>
          </a:xfrm>
        </p:spPr>
        <p:txBody>
          <a:bodyPr/>
          <a:lstStyle/>
          <a:p>
            <a:pPr marL="0" indent="0" eaLnBrk="1" hangingPunct="1">
              <a:buFont typeface="Wingdings 3" pitchFamily="18" charset="2"/>
              <a:buNone/>
            </a:pPr>
            <a:endParaRPr lang="uk-U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3"/>
          <p:cNvSpPr>
            <a:spLocks noChangeArrowheads="1"/>
          </p:cNvSpPr>
          <p:nvPr/>
        </p:nvSpPr>
        <p:spPr bwMode="auto">
          <a:xfrm>
            <a:off x="468313" y="188913"/>
            <a:ext cx="8135937" cy="553997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uk-UA" sz="3200" b="1" dirty="0"/>
          </a:p>
          <a:p>
            <a:pPr algn="ctr" eaLnBrk="1" hangingPunct="1">
              <a:defRPr/>
            </a:pPr>
            <a:r>
              <a:rPr lang="uk-UA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eaLnBrk="1" hangingPunct="1">
              <a:defRPr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основі складеного на попередньому занятті рахунку поставте відвідувачам пряме питання, так щоб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змогли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відповісти «ні».</a:t>
            </a:r>
          </a:p>
          <a:p>
            <a:pPr eaLnBrk="1" hangingPunct="1">
              <a:defRPr/>
            </a:pPr>
            <a:endParaRPr lang="uk-UA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 _____________________________</a:t>
            </a:r>
            <a:endParaRPr lang="uk-UA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 ____________________________</a:t>
            </a:r>
            <a:endParaRPr lang="uk-UA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Який ___________________________</a:t>
            </a:r>
            <a:endParaRPr lang="uk-UA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1"/>
          <p:cNvSpPr>
            <a:spLocks noChangeArrowheads="1"/>
          </p:cNvSpPr>
          <p:nvPr/>
        </p:nvSpPr>
        <p:spPr bwMode="auto">
          <a:xfrm>
            <a:off x="684213" y="404813"/>
            <a:ext cx="7416800" cy="498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uk-UA" dirty="0"/>
              <a:t> </a:t>
            </a:r>
          </a:p>
          <a:p>
            <a:pPr algn="ctr" eaLnBrk="1" hangingPunct="1"/>
            <a:r>
              <a:rPr lang="uk-UA" altLang="uk-UA" sz="3200" b="1" dirty="0" smtClean="0">
                <a:latin typeface="Times New Roman" pitchFamily="18" charset="0"/>
                <a:cs typeface="Times New Roman" pitchFamily="18" charset="0"/>
              </a:rPr>
              <a:t>Вправа</a:t>
            </a:r>
            <a:endParaRPr lang="uk-UA" altLang="uk-UA" sz="32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uk-UA" altLang="uk-UA" sz="3200" b="1" dirty="0">
              <a:latin typeface="Times New Roman" pitchFamily="18" charset="0"/>
              <a:cs typeface="Times New Roman" pitchFamily="18" charset="0"/>
            </a:endParaRPr>
          </a:p>
          <a:p>
            <a:pPr indent="457200" eaLnBrk="1" hangingPunct="1"/>
            <a:r>
              <a:rPr lang="uk-UA" altLang="uk-UA" sz="3200" dirty="0" smtClean="0">
                <a:latin typeface="Times New Roman" pitchFamily="18" charset="0"/>
                <a:cs typeface="Times New Roman" pitchFamily="18" charset="0"/>
              </a:rPr>
              <a:t>Які </a:t>
            </a:r>
            <a:r>
              <a:rPr lang="uk-UA" altLang="uk-UA" sz="3200" dirty="0">
                <a:latin typeface="Times New Roman" pitchFamily="18" charset="0"/>
                <a:cs typeface="Times New Roman" pitchFamily="18" charset="0"/>
              </a:rPr>
              <a:t>слова потрібно використовувати офіціанту, щоб показати готовність йти назустріч побажанням гостя. </a:t>
            </a:r>
          </a:p>
          <a:p>
            <a:pPr eaLnBrk="1" hangingPunct="1"/>
            <a:r>
              <a:rPr lang="uk-UA" altLang="uk-UA" sz="3200" dirty="0">
                <a:latin typeface="Times New Roman" pitchFamily="18" charset="0"/>
                <a:cs typeface="Times New Roman" pitchFamily="18" charset="0"/>
              </a:rPr>
              <a:t>Складіть з ними речення.</a:t>
            </a:r>
          </a:p>
          <a:p>
            <a:pPr eaLnBrk="1" hangingPunct="1"/>
            <a:r>
              <a:rPr lang="uk-UA" altLang="uk-UA" sz="3600" dirty="0">
                <a:latin typeface="Times New Roman" pitchFamily="18" charset="0"/>
                <a:cs typeface="Times New Roman" pitchFamily="18" charset="0"/>
              </a:rPr>
              <a:t>1___________________________</a:t>
            </a:r>
          </a:p>
          <a:p>
            <a:pPr eaLnBrk="1" hangingPunct="1"/>
            <a:r>
              <a:rPr lang="uk-UA" altLang="uk-UA" sz="3600" dirty="0">
                <a:latin typeface="Times New Roman" pitchFamily="18" charset="0"/>
                <a:cs typeface="Times New Roman" pitchFamily="18" charset="0"/>
              </a:rPr>
              <a:t>2___________________________</a:t>
            </a:r>
          </a:p>
          <a:p>
            <a:pPr eaLnBrk="1" hangingPunct="1"/>
            <a:r>
              <a:rPr lang="uk-UA" altLang="uk-UA" sz="3600" dirty="0">
                <a:latin typeface="Times New Roman" pitchFamily="18" charset="0"/>
                <a:cs typeface="Times New Roman" pitchFamily="18" charset="0"/>
              </a:rPr>
              <a:t>3___________________________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рямоугольник 1"/>
          <p:cNvSpPr>
            <a:spLocks noChangeArrowheads="1"/>
          </p:cNvSpPr>
          <p:nvPr/>
        </p:nvSpPr>
        <p:spPr bwMode="auto">
          <a:xfrm>
            <a:off x="179388" y="404813"/>
            <a:ext cx="8964612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uk-UA" altLang="uk-UA" sz="2800" b="1" dirty="0"/>
          </a:p>
          <a:p>
            <a:pPr algn="ctr" eaLnBrk="1" hangingPunct="1"/>
            <a:r>
              <a:rPr lang="uk-UA" altLang="uk-UA" sz="2800" b="1" dirty="0" smtClean="0">
                <a:latin typeface="Times New Roman" pitchFamily="18" charset="0"/>
                <a:cs typeface="Times New Roman" pitchFamily="18" charset="0"/>
              </a:rPr>
              <a:t>    Вправа “Закінчити речення”</a:t>
            </a:r>
            <a:endParaRPr lang="uk-UA" altLang="uk-UA" sz="28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uk-UA" altLang="uk-UA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uk-UA" altLang="uk-UA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uk-UA" sz="24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altLang="uk-UA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altLang="uk-UA" sz="2400" b="1" dirty="0">
                <a:latin typeface="Times New Roman" pitchFamily="18" charset="0"/>
                <a:cs typeface="Times New Roman" pitchFamily="18" charset="0"/>
              </a:rPr>
              <a:t>Столові прибори </a:t>
            </a:r>
            <a:r>
              <a:rPr lang="uk-UA" altLang="uk-UA" sz="2400" b="1" dirty="0" err="1">
                <a:latin typeface="Times New Roman" pitchFamily="18" charset="0"/>
                <a:cs typeface="Times New Roman" pitchFamily="18" charset="0"/>
              </a:rPr>
              <a:t>досервіровуються</a:t>
            </a:r>
            <a:r>
              <a:rPr lang="uk-UA" altLang="uk-UA" sz="2400" b="1" dirty="0">
                <a:latin typeface="Times New Roman" pitchFamily="18" charset="0"/>
                <a:cs typeface="Times New Roman" pitchFamily="18" charset="0"/>
              </a:rPr>
              <a:t> тоді, коли ___________ </a:t>
            </a:r>
            <a:r>
              <a:rPr lang="uk-UA" altLang="uk-UA" sz="2400" b="1" i="1" dirty="0">
                <a:latin typeface="Times New Roman" pitchFamily="18" charset="0"/>
                <a:cs typeface="Times New Roman" pitchFamily="18" charset="0"/>
              </a:rPr>
              <a:t>_______________________________________________________</a:t>
            </a:r>
            <a:endParaRPr lang="uk-UA" altLang="uk-UA" sz="2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uk-UA" altLang="uk-UA" sz="2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uk-UA" altLang="uk-UA" sz="2400" b="1" dirty="0">
                <a:latin typeface="Times New Roman" pitchFamily="18" charset="0"/>
                <a:cs typeface="Times New Roman" pitchFamily="18" charset="0"/>
              </a:rPr>
              <a:t> 2. Після передачі замовлення офіціант повинен не відходити від роздачі до </a:t>
            </a:r>
            <a:r>
              <a:rPr lang="uk-UA" altLang="uk-UA" sz="2400" b="1" dirty="0" smtClean="0">
                <a:latin typeface="Times New Roman" pitchFamily="18" charset="0"/>
                <a:cs typeface="Times New Roman" pitchFamily="18" charset="0"/>
              </a:rPr>
              <a:t>того часу, </a:t>
            </a:r>
            <a:r>
              <a:rPr lang="uk-UA" altLang="uk-UA" sz="2400" b="1" dirty="0">
                <a:latin typeface="Times New Roman" pitchFamily="18" charset="0"/>
                <a:cs typeface="Times New Roman" pitchFamily="18" charset="0"/>
              </a:rPr>
              <a:t>поки не </a:t>
            </a:r>
            <a:r>
              <a:rPr lang="uk-UA" altLang="uk-UA" sz="2400" b="1" dirty="0" smtClean="0">
                <a:latin typeface="Times New Roman" pitchFamily="18" charset="0"/>
                <a:cs typeface="Times New Roman" pitchFamily="18" charset="0"/>
              </a:rPr>
              <a:t>переконається, </a:t>
            </a:r>
            <a:r>
              <a:rPr lang="uk-UA" altLang="uk-UA" sz="2400" b="1" dirty="0">
                <a:latin typeface="Times New Roman" pitchFamily="18" charset="0"/>
                <a:cs typeface="Times New Roman" pitchFamily="18" charset="0"/>
              </a:rPr>
              <a:t>що </a:t>
            </a:r>
            <a:r>
              <a:rPr lang="uk-UA" altLang="uk-UA" sz="2400" b="1" i="1" dirty="0">
                <a:latin typeface="Times New Roman" pitchFamily="18" charset="0"/>
                <a:cs typeface="Times New Roman" pitchFamily="18" charset="0"/>
              </a:rPr>
              <a:t>__________</a:t>
            </a:r>
            <a:endParaRPr lang="uk-UA" altLang="uk-UA" sz="2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uk-UA" altLang="uk-UA" sz="2400" b="1" i="1" dirty="0">
                <a:latin typeface="Times New Roman" pitchFamily="18" charset="0"/>
                <a:cs typeface="Times New Roman" pitchFamily="18" charset="0"/>
              </a:rPr>
              <a:t>______________________________________________________</a:t>
            </a:r>
            <a:endParaRPr lang="uk-UA" altLang="uk-UA" sz="2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uk-UA" altLang="uk-UA" sz="2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uk-UA" altLang="uk-UA" sz="2400" b="1" dirty="0">
                <a:latin typeface="Times New Roman" pitchFamily="18" charset="0"/>
                <a:cs typeface="Times New Roman" pitchFamily="18" charset="0"/>
              </a:rPr>
              <a:t> 3. Після подачі кожної страви потрібно </a:t>
            </a:r>
            <a:r>
              <a:rPr lang="uk-UA" altLang="uk-UA" sz="2400" b="1" dirty="0" smtClean="0">
                <a:latin typeface="Times New Roman" pitchFamily="18" charset="0"/>
                <a:cs typeface="Times New Roman" pitchFamily="18" charset="0"/>
              </a:rPr>
              <a:t>цікавитися,чи </a:t>
            </a:r>
            <a:r>
              <a:rPr lang="uk-UA" altLang="uk-UA" sz="2400" b="1" i="1" dirty="0" smtClean="0">
                <a:latin typeface="Times New Roman" pitchFamily="18" charset="0"/>
                <a:cs typeface="Times New Roman" pitchFamily="18" charset="0"/>
              </a:rPr>
              <a:t>______</a:t>
            </a:r>
            <a:endParaRPr lang="uk-UA" altLang="uk-UA" sz="2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uk-UA" altLang="uk-UA" sz="2400" b="1" i="1" dirty="0">
                <a:latin typeface="Times New Roman" pitchFamily="18" charset="0"/>
                <a:cs typeface="Times New Roman" pitchFamily="18" charset="0"/>
              </a:rPr>
              <a:t>________________________________________________________</a:t>
            </a:r>
            <a:endParaRPr lang="uk-UA" altLang="uk-UA" sz="2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uk-UA" altLang="uk-UA" sz="2400" b="1" dirty="0">
                <a:latin typeface="Times New Roman" pitchFamily="18" charset="0"/>
                <a:cs typeface="Times New Roman" pitchFamily="18" charset="0"/>
              </a:rPr>
              <a:t> 4. Правильне заповнення рахунків і реєстрів контролює </a:t>
            </a:r>
            <a:r>
              <a:rPr lang="uk-UA" altLang="uk-UA" sz="2400" b="1" i="1" dirty="0">
                <a:latin typeface="Times New Roman" pitchFamily="18" charset="0"/>
                <a:cs typeface="Times New Roman" pitchFamily="18" charset="0"/>
              </a:rPr>
              <a:t>____</a:t>
            </a:r>
            <a:endParaRPr lang="uk-UA" altLang="uk-UA" sz="2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uk-UA" altLang="uk-UA" sz="2400" b="1" i="1" dirty="0">
                <a:latin typeface="Times New Roman" pitchFamily="18" charset="0"/>
                <a:cs typeface="Times New Roman" pitchFamily="18" charset="0"/>
              </a:rPr>
              <a:t>________________________________________________________</a:t>
            </a:r>
            <a:endParaRPr lang="uk-UA" alt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Прямоугольник 1"/>
          <p:cNvSpPr>
            <a:spLocks noChangeArrowheads="1"/>
          </p:cNvSpPr>
          <p:nvPr/>
        </p:nvSpPr>
        <p:spPr bwMode="auto">
          <a:xfrm>
            <a:off x="250825" y="115888"/>
            <a:ext cx="871378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endParaRPr lang="uk-UA" altLang="uk-UA" sz="28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uk-UA" altLang="uk-UA" sz="2800" b="1" dirty="0" smtClean="0">
                <a:latin typeface="Times New Roman" pitchFamily="18" charset="0"/>
                <a:cs typeface="Times New Roman" pitchFamily="18" charset="0"/>
              </a:rPr>
              <a:t>Вправа </a:t>
            </a:r>
            <a:r>
              <a:rPr lang="uk-UA" altLang="uk-UA" sz="2800" b="1" dirty="0">
                <a:latin typeface="Times New Roman" pitchFamily="18" charset="0"/>
                <a:cs typeface="Times New Roman" pitchFamily="18" charset="0"/>
              </a:rPr>
              <a:t>«Перевір викладача»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194105"/>
              </p:ext>
            </p:extLst>
          </p:nvPr>
        </p:nvGraphicFramePr>
        <p:xfrm>
          <a:off x="250825" y="1268413"/>
          <a:ext cx="8713788" cy="5400598"/>
        </p:xfrm>
        <a:graphic>
          <a:graphicData uri="http://schemas.openxmlformats.org/drawingml/2006/table">
            <a:tbl>
              <a:tblPr/>
              <a:tblGrid>
                <a:gridCol w="851078"/>
                <a:gridCol w="6586875"/>
                <a:gridCol w="1275835"/>
              </a:tblGrid>
              <a:tr h="622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п\п</a:t>
                      </a:r>
                      <a:endParaRPr kumimoji="0" lang="uk-UA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Твердже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ння</a:t>
                      </a:r>
                      <a:endParaRPr kumimoji="0" lang="uk-UA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Позначка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або -</a:t>
                      </a:r>
                      <a:endParaRPr kumimoji="0" lang="uk-UA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1039">
                <a:tc>
                  <a:txBody>
                    <a:bodyPr/>
                    <a:lstStyle/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обслуговуванні не обов'язково переконуватися в наявності відповідних приборів у гостя, варто швидше подавати страви і напої.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1039">
                <a:tc>
                  <a:txBody>
                    <a:bodyPr/>
                    <a:lstStyle/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Приступаючи до подачі страв і напоїв варто пам'ятати, що кожну наступну страву подають лише після того, як буде прибраний використаний посуд.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2441">
                <a:tc>
                  <a:txBody>
                    <a:bodyPr/>
                    <a:lstStyle/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513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Подаючи рахунок, офіціант на деякий час має відійти від столу, щоб дати можливість гостю визначитись із способом розрахунку.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1039">
                <a:tc>
                  <a:txBody>
                    <a:bodyPr/>
                    <a:lstStyle/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463" marR="0" lvl="0" indent="-17463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Кухарю гарячого цеху не обов’язково повідомляти побажання відвідувачів про особливості приготування замовлених страв.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1384">
                <a:tc>
                  <a:txBody>
                    <a:bodyPr/>
                    <a:lstStyle/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Якщо при відпусканні декількох однакових страв офіціант виявить, що одна з них неестетично оформлена, а інша не відповідає виходу, він має право повернути страви на доопрацювання в цех.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0693">
                <a:tc>
                  <a:txBody>
                    <a:bodyPr/>
                    <a:lstStyle/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Після того як відвідувач розплатився і одержав решту, офіціант відразу має відійти від столу.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kumimoji="0" lang="uk-UA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01" marR="5060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Минус 1"/>
          <p:cNvSpPr/>
          <p:nvPr/>
        </p:nvSpPr>
        <p:spPr>
          <a:xfrm>
            <a:off x="8100392" y="2276872"/>
            <a:ext cx="288032" cy="45719"/>
          </a:xfrm>
          <a:prstGeom prst="mathMinus">
            <a:avLst/>
          </a:prstGeom>
          <a:solidFill>
            <a:schemeClr val="tx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люс 3"/>
          <p:cNvSpPr/>
          <p:nvPr/>
        </p:nvSpPr>
        <p:spPr>
          <a:xfrm>
            <a:off x="8100392" y="3068960"/>
            <a:ext cx="288032" cy="288032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Минус 5"/>
          <p:cNvSpPr/>
          <p:nvPr/>
        </p:nvSpPr>
        <p:spPr>
          <a:xfrm>
            <a:off x="8132549" y="4581128"/>
            <a:ext cx="288032" cy="45719"/>
          </a:xfrm>
          <a:prstGeom prst="mathMinus">
            <a:avLst/>
          </a:prstGeom>
          <a:solidFill>
            <a:schemeClr val="tx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Минус 6"/>
          <p:cNvSpPr/>
          <p:nvPr/>
        </p:nvSpPr>
        <p:spPr>
          <a:xfrm>
            <a:off x="8132549" y="6381328"/>
            <a:ext cx="288032" cy="45719"/>
          </a:xfrm>
          <a:prstGeom prst="mathMinus">
            <a:avLst/>
          </a:prstGeom>
          <a:solidFill>
            <a:schemeClr val="tx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люс 7"/>
          <p:cNvSpPr/>
          <p:nvPr/>
        </p:nvSpPr>
        <p:spPr>
          <a:xfrm>
            <a:off x="8132549" y="3717032"/>
            <a:ext cx="288032" cy="288032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люс 8"/>
          <p:cNvSpPr/>
          <p:nvPr/>
        </p:nvSpPr>
        <p:spPr>
          <a:xfrm>
            <a:off x="8132549" y="5373216"/>
            <a:ext cx="288032" cy="288032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5"/>
          <p:cNvSpPr>
            <a:spLocks noChangeArrowheads="1"/>
          </p:cNvSpPr>
          <p:nvPr/>
        </p:nvSpPr>
        <p:spPr bwMode="auto">
          <a:xfrm>
            <a:off x="539750" y="260350"/>
            <a:ext cx="84248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uk-UA" sz="2000" b="1" dirty="0" smtClean="0"/>
              <a:t>	                </a:t>
            </a:r>
            <a:endParaRPr lang="en-US" altLang="uk-UA" sz="2000" b="1" dirty="0" smtClean="0"/>
          </a:p>
          <a:p>
            <a:pPr algn="ctr" eaLnBrk="1" hangingPunct="1"/>
            <a:r>
              <a:rPr lang="en-US" altLang="uk-UA" sz="2000" b="1" dirty="0"/>
              <a:t> </a:t>
            </a:r>
            <a:r>
              <a:rPr lang="uk-UA" altLang="uk-UA" sz="2000" b="1" dirty="0" smtClean="0"/>
              <a:t>Вправа  «Установіть відповідність»</a:t>
            </a:r>
            <a:endParaRPr lang="uk-UA" altLang="uk-UA" sz="2000" b="1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668133"/>
              </p:ext>
            </p:extLst>
          </p:nvPr>
        </p:nvGraphicFramePr>
        <p:xfrm>
          <a:off x="250825" y="1484313"/>
          <a:ext cx="8713788" cy="520220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393183"/>
                <a:gridCol w="4320605"/>
              </a:tblGrid>
              <a:tr h="350549">
                <a:tc>
                  <a:txBody>
                    <a:bodyPr/>
                    <a:lstStyle/>
                    <a:p>
                      <a:pPr marL="450850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Мідії запечені в соусі бешамель</a:t>
                      </a:r>
                      <a:endParaRPr lang="uk-UA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Кокотниця</a:t>
                      </a:r>
                      <a:endParaRPr lang="uk-UA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 anchor="ctr"/>
                </a:tc>
              </a:tr>
              <a:tr h="350549"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Жульєн з птиці</a:t>
                      </a:r>
                      <a:endParaRPr lang="uk-UA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Кокільниця</a:t>
                      </a:r>
                      <a:endParaRPr lang="uk-UA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 anchor="ctr"/>
                </a:tc>
              </a:tr>
              <a:tr h="701098"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Овочеве асорті</a:t>
                      </a:r>
                      <a:endParaRPr lang="uk-UA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Тарілка </a:t>
                      </a:r>
                      <a:r>
                        <a:rPr lang="uk-UA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порційна мілка </a:t>
                      </a:r>
                      <a:endParaRPr lang="uk-UA" sz="24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 anchor="ctr"/>
                </a:tc>
              </a:tr>
              <a:tr h="650365"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Салат – коктейль з креветок</a:t>
                      </a:r>
                      <a:endParaRPr lang="uk-UA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Бульйонна чашка</a:t>
                      </a:r>
                      <a:endParaRPr lang="uk-UA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 anchor="ctr"/>
                </a:tc>
              </a:tr>
              <a:tr h="350549"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Солянка збірна м’ясна </a:t>
                      </a:r>
                      <a:endParaRPr lang="uk-UA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Тарілка </a:t>
                      </a:r>
                      <a:r>
                        <a:rPr lang="uk-UA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закусочна</a:t>
                      </a:r>
                      <a:endParaRPr lang="uk-UA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 anchor="ctr"/>
                </a:tc>
              </a:tr>
              <a:tr h="701098"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Ромштекс з овочами гриль</a:t>
                      </a:r>
                      <a:endParaRPr lang="uk-UA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Тарілка </a:t>
                      </a:r>
                      <a:r>
                        <a:rPr lang="uk-UA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порційна </a:t>
                      </a:r>
                      <a:r>
                        <a:rPr lang="uk-UA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глибока </a:t>
                      </a:r>
                      <a:endParaRPr lang="uk-UA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 anchor="ctr"/>
                </a:tc>
              </a:tr>
              <a:tr h="508171"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Крем – суп з броколі</a:t>
                      </a:r>
                      <a:endParaRPr lang="uk-UA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Фужер</a:t>
                      </a:r>
                      <a:endParaRPr lang="uk-UA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 anchor="ctr"/>
                </a:tc>
              </a:tr>
              <a:tr h="350549"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Шоколадний десерт «Брауні»</a:t>
                      </a:r>
                      <a:endParaRPr lang="uk-UA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Салатник </a:t>
                      </a:r>
                      <a:r>
                        <a:rPr lang="uk-UA" sz="24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однопорційний</a:t>
                      </a:r>
                      <a:endParaRPr lang="uk-UA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 anchor="ctr"/>
                </a:tc>
              </a:tr>
              <a:tr h="350549">
                <a:tc>
                  <a:txBody>
                    <a:bodyPr/>
                    <a:lstStyle/>
                    <a:p>
                      <a:pPr marL="4572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Салат столичний</a:t>
                      </a:r>
                      <a:endParaRPr lang="uk-UA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Тарілка десертна</a:t>
                      </a:r>
                      <a:endParaRPr lang="uk-UA" sz="2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6" marR="68586" marT="0" marB="0" anchor="ctr"/>
                </a:tc>
              </a:tr>
            </a:tbl>
          </a:graphicData>
        </a:graphic>
      </p:graphicFrame>
      <p:cxnSp>
        <p:nvCxnSpPr>
          <p:cNvPr id="4" name="Прямая со стрелкой 3"/>
          <p:cNvCxnSpPr/>
          <p:nvPr/>
        </p:nvCxnSpPr>
        <p:spPr>
          <a:xfrm>
            <a:off x="3851920" y="1844824"/>
            <a:ext cx="1656705" cy="57611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3671888" y="1700213"/>
            <a:ext cx="1547812" cy="72072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816350" y="2884488"/>
            <a:ext cx="1547813" cy="133667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660775" y="3554413"/>
            <a:ext cx="2495550" cy="181927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4067175" y="3716338"/>
            <a:ext cx="2017713" cy="158432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060825" y="4221163"/>
            <a:ext cx="2233613" cy="6477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4067175" y="2997200"/>
            <a:ext cx="2665413" cy="194468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779838" y="5732463"/>
            <a:ext cx="2232025" cy="79288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4060825" y="5876925"/>
            <a:ext cx="1735138" cy="56197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4067944" y="4221088"/>
            <a:ext cx="1728192" cy="221816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1944688" y="260648"/>
            <a:ext cx="6589712" cy="164435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                      </a:t>
            </a:r>
            <a:r>
              <a:rPr lang="uk-UA" altLang="uk-UA" sz="27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   </a:t>
            </a:r>
            <a:br>
              <a:rPr lang="uk-UA" altLang="uk-UA" sz="27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27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«Ментальна карта «</a:t>
            </a:r>
            <a:r>
              <a:rPr lang="uk-UA" altLang="uk-UA" sz="27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  				відвідувачів </a:t>
            </a:r>
            <a:r>
              <a:rPr lang="uk-UA" altLang="uk-UA" sz="27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altLang="uk-UA" sz="27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ресторані»</a:t>
            </a:r>
            <a: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b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b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b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b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b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b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b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altLang="uk-UA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uk-UA" altLang="uk-UA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b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b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b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b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b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b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br>
              <a:rPr lang="uk-UA" alt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uk-UA" altLang="uk-UA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4819" name="Объект 4"/>
          <p:cNvSpPr>
            <a:spLocks noGrp="1"/>
          </p:cNvSpPr>
          <p:nvPr>
            <p:ph idx="1"/>
          </p:nvPr>
        </p:nvSpPr>
        <p:spPr>
          <a:xfrm>
            <a:off x="1116013" y="2060575"/>
            <a:ext cx="5184775" cy="37798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  <a:defRPr/>
            </a:pP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буфетної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</a:p>
          <a:p>
            <a:pPr eaLnBrk="1" fontAlgn="auto" hangingPunct="1">
              <a:spcAft>
                <a:spcPts val="0"/>
              </a:spcAft>
              <a:buClrTx/>
              <a:buFont typeface="+mj-lt"/>
              <a:buAutoNum type="arabicPeriod"/>
              <a:defRPr/>
            </a:pP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 і розміщення відвідувачів у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залі</a:t>
            </a:r>
          </a:p>
          <a:p>
            <a:pPr eaLnBrk="1" fontAlgn="auto" hangingPunct="1">
              <a:spcAft>
                <a:spcPts val="0"/>
              </a:spcAft>
              <a:buClrTx/>
              <a:buFont typeface="+mj-lt"/>
              <a:buAutoNum type="arabicPeriod"/>
              <a:defRPr/>
            </a:pP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Подавання замовлених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страв</a:t>
            </a:r>
          </a:p>
          <a:p>
            <a:pPr eaLnBrk="1" fontAlgn="auto" hangingPunct="1">
              <a:spcAft>
                <a:spcPts val="0"/>
              </a:spcAft>
              <a:buClrTx/>
              <a:buFont typeface="+mj-lt"/>
              <a:buAutoNum type="arabicPeriod"/>
              <a:defRPr/>
            </a:pP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 з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відвідувачами</a:t>
            </a:r>
          </a:p>
          <a:p>
            <a:pPr eaLnBrk="1" fontAlgn="auto" hangingPunct="1">
              <a:spcAft>
                <a:spcPts val="0"/>
              </a:spcAft>
              <a:buClrTx/>
              <a:buFont typeface="+mj-lt"/>
              <a:buAutoNum type="arabicPeriod"/>
              <a:defRPr/>
            </a:pP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Приймання та оформлення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ClrTx/>
              <a:buFont typeface="+mj-lt"/>
              <a:buAutoNum type="arabicPeriod"/>
              <a:defRPr/>
            </a:pP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Передавання 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 до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uk-UA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 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uk-U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08400" y="4221163"/>
            <a:ext cx="277813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uk-UA" sz="3200" dirty="0">
                <a:solidFill>
                  <a:prstClr val="black"/>
                </a:solidFill>
                <a:latin typeface="Calibri"/>
                <a:cs typeface="+mn-cs"/>
              </a:rPr>
              <a:t> 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50125" y="1763713"/>
            <a:ext cx="463550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31075" y="2484438"/>
            <a:ext cx="461963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331075" y="3284538"/>
            <a:ext cx="461963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350125" y="4059238"/>
            <a:ext cx="461963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350125" y="4833938"/>
            <a:ext cx="463550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343775" y="5516563"/>
            <a:ext cx="463550" cy="457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9" name="Прямая со стрелкой 8"/>
          <p:cNvCxnSpPr>
            <a:endCxn id="10" idx="0"/>
          </p:cNvCxnSpPr>
          <p:nvPr/>
        </p:nvCxnSpPr>
        <p:spPr>
          <a:xfrm>
            <a:off x="7545388" y="2230438"/>
            <a:ext cx="15875" cy="254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0" idx="2"/>
            <a:endCxn id="11" idx="0"/>
          </p:cNvCxnSpPr>
          <p:nvPr/>
        </p:nvCxnSpPr>
        <p:spPr>
          <a:xfrm>
            <a:off x="7561263" y="2941638"/>
            <a:ext cx="0" cy="342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593013" y="3714750"/>
            <a:ext cx="0" cy="3444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7580313" y="4460875"/>
            <a:ext cx="0" cy="3444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14" idx="0"/>
          </p:cNvCxnSpPr>
          <p:nvPr/>
        </p:nvCxnSpPr>
        <p:spPr>
          <a:xfrm flipH="1">
            <a:off x="7575550" y="5251450"/>
            <a:ext cx="17463" cy="2651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2003425" y="260350"/>
            <a:ext cx="6589713" cy="15795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altLang="uk-UA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«Вкажіть послідовність подавання страв, напоїв, хлібобулочних виробів»</a:t>
            </a:r>
            <a:br>
              <a:rPr lang="uk-UA" altLang="uk-UA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altLang="uk-UA" sz="2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891" name="Объект 5" descr="D:\D_doc\Документи\Жабровець\ПТА\вересень\конд вироби\красивые-конфеты-на-подносе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125538"/>
            <a:ext cx="2695575" cy="1670050"/>
          </a:xfrm>
        </p:spPr>
      </p:pic>
      <p:pic>
        <p:nvPicPr>
          <p:cNvPr id="37892" name="Рисунок 6" descr="D:\D_doc\Документи\Жабровець\ПТА\ресторан\Акредитація обід\3bf20890ae83278b9f2b16325c90ede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0" y="1200150"/>
            <a:ext cx="25400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Рисунок 7" descr="D:\D_doc\Документи\Жабровець\ПТА\ресторан\Акредитація обід\gorohovyj-su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2887663"/>
            <a:ext cx="2624138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Рисунок 8" descr="D:\D_doc\Документи\Жабровець\ПТА\ресторан\Акредитація обід\0457_bi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09950" y="2930525"/>
            <a:ext cx="260985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Рисунок 9" descr="Картинки по запросу посуд для подавання води"/>
          <p:cNvPicPr>
            <a:picLocks noChangeAspect="1" noChangeArrowheads="1"/>
          </p:cNvPicPr>
          <p:nvPr/>
        </p:nvPicPr>
        <p:blipFill>
          <a:blip r:embed="rId6" cstate="print"/>
          <a:srcRect t="4610" b="8658"/>
          <a:stretch>
            <a:fillRect/>
          </a:stretch>
        </p:blipFill>
        <p:spPr bwMode="auto">
          <a:xfrm>
            <a:off x="525463" y="4816475"/>
            <a:ext cx="26098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Рисунок 10" descr="Картинки по запросу посуд для подавання хліба"/>
          <p:cNvPicPr>
            <a:picLocks noChangeAspect="1" noChangeArrowheads="1"/>
          </p:cNvPicPr>
          <p:nvPr/>
        </p:nvPicPr>
        <p:blipFill>
          <a:blip r:embed="rId7" cstate="print"/>
          <a:srcRect l="60216" t="32259" r="5107" b="37994"/>
          <a:stretch>
            <a:fillRect/>
          </a:stretch>
        </p:blipFill>
        <p:spPr bwMode="auto">
          <a:xfrm>
            <a:off x="3492500" y="4968875"/>
            <a:ext cx="25908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Рисунок 11" descr="Картинки по запросу посуд для подавання води"/>
          <p:cNvPicPr>
            <a:picLocks noChangeAspect="1" noChangeArrowheads="1"/>
          </p:cNvPicPr>
          <p:nvPr/>
        </p:nvPicPr>
        <p:blipFill>
          <a:blip r:embed="rId8" cstate="print"/>
          <a:srcRect l="19543" r="25455"/>
          <a:stretch>
            <a:fillRect/>
          </a:stretch>
        </p:blipFill>
        <p:spPr bwMode="auto">
          <a:xfrm>
            <a:off x="6443663" y="2844800"/>
            <a:ext cx="1573212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8" name="Рисунок 12" descr="https://narodna-osvita.com.ua/uploads/trudove-hodzitska-5-klas/trudove-hodzitska-5-klas-214.png"/>
          <p:cNvPicPr>
            <a:picLocks noChangeAspect="1" noChangeArrowheads="1"/>
          </p:cNvPicPr>
          <p:nvPr/>
        </p:nvPicPr>
        <p:blipFill>
          <a:blip r:embed="rId9" cstate="print"/>
          <a:srcRect l="81734" t="31036" r="4797" b="12314"/>
          <a:stretch>
            <a:fillRect/>
          </a:stretch>
        </p:blipFill>
        <p:spPr bwMode="auto">
          <a:xfrm>
            <a:off x="7812088" y="3148013"/>
            <a:ext cx="781050" cy="166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Овал 13"/>
          <p:cNvSpPr/>
          <p:nvPr/>
        </p:nvSpPr>
        <p:spPr>
          <a:xfrm>
            <a:off x="2551113" y="1200150"/>
            <a:ext cx="584200" cy="50006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dirty="0"/>
              <a:t>6</a:t>
            </a:r>
          </a:p>
        </p:txBody>
      </p:sp>
      <p:sp>
        <p:nvSpPr>
          <p:cNvPr id="16" name="Овал 15"/>
          <p:cNvSpPr/>
          <p:nvPr/>
        </p:nvSpPr>
        <p:spPr>
          <a:xfrm>
            <a:off x="3544888" y="4924425"/>
            <a:ext cx="582612" cy="50006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dirty="0"/>
              <a:t>2</a:t>
            </a:r>
          </a:p>
        </p:txBody>
      </p:sp>
      <p:sp>
        <p:nvSpPr>
          <p:cNvPr id="17" name="Овал 16"/>
          <p:cNvSpPr/>
          <p:nvPr/>
        </p:nvSpPr>
        <p:spPr>
          <a:xfrm>
            <a:off x="568325" y="4829175"/>
            <a:ext cx="582613" cy="50165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dirty="0"/>
              <a:t>1</a:t>
            </a:r>
          </a:p>
        </p:txBody>
      </p:sp>
      <p:sp>
        <p:nvSpPr>
          <p:cNvPr id="18" name="Овал 17"/>
          <p:cNvSpPr/>
          <p:nvPr/>
        </p:nvSpPr>
        <p:spPr>
          <a:xfrm>
            <a:off x="5399088" y="2940050"/>
            <a:ext cx="582612" cy="50165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dirty="0"/>
              <a:t>5</a:t>
            </a:r>
          </a:p>
        </p:txBody>
      </p:sp>
      <p:sp>
        <p:nvSpPr>
          <p:cNvPr id="19" name="Овал 18"/>
          <p:cNvSpPr/>
          <p:nvPr/>
        </p:nvSpPr>
        <p:spPr>
          <a:xfrm>
            <a:off x="2551113" y="2844800"/>
            <a:ext cx="582612" cy="50165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dirty="0"/>
              <a:t>4</a:t>
            </a:r>
          </a:p>
        </p:txBody>
      </p:sp>
      <p:sp>
        <p:nvSpPr>
          <p:cNvPr id="20" name="Овал 19"/>
          <p:cNvSpPr/>
          <p:nvPr/>
        </p:nvSpPr>
        <p:spPr>
          <a:xfrm>
            <a:off x="5413375" y="1200150"/>
            <a:ext cx="582613" cy="50006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dirty="0"/>
              <a:t>3</a:t>
            </a:r>
          </a:p>
        </p:txBody>
      </p:sp>
      <p:sp>
        <p:nvSpPr>
          <p:cNvPr id="21" name="Овал 20"/>
          <p:cNvSpPr/>
          <p:nvPr/>
        </p:nvSpPr>
        <p:spPr>
          <a:xfrm>
            <a:off x="8094663" y="2930525"/>
            <a:ext cx="546100" cy="54927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dirty="0"/>
              <a:t>1</a:t>
            </a:r>
          </a:p>
        </p:txBody>
      </p:sp>
      <p:sp>
        <p:nvSpPr>
          <p:cNvPr id="22" name="Овал 21"/>
          <p:cNvSpPr/>
          <p:nvPr/>
        </p:nvSpPr>
        <p:spPr>
          <a:xfrm>
            <a:off x="539750" y="4797425"/>
            <a:ext cx="647700" cy="57626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dirty="0"/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allAtOnce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r>
              <a:rPr lang="uk-UA" altLang="uk-UA" sz="2400" b="1" dirty="0" smtClean="0">
                <a:latin typeface="Times New Roman" pitchFamily="18" charset="0"/>
                <a:cs typeface="Times New Roman" pitchFamily="18" charset="0"/>
              </a:rPr>
              <a:t>          Вправа  «</a:t>
            </a:r>
            <a:r>
              <a:rPr lang="uk-UA" altLang="uk-UA" sz="2400" b="1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altLang="uk-UA" sz="2400" b="1" dirty="0" smtClean="0">
                <a:latin typeface="Times New Roman" pitchFamily="18" charset="0"/>
                <a:cs typeface="Times New Roman" pitchFamily="18" charset="0"/>
              </a:rPr>
              <a:t>ентальні карти</a:t>
            </a:r>
            <a:br>
              <a:rPr lang="uk-UA" altLang="uk-UA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uk-UA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altLang="uk-UA" sz="2400" b="1" dirty="0" smtClean="0">
                <a:latin typeface="Times New Roman" pitchFamily="18" charset="0"/>
                <a:cs typeface="Times New Roman" pitchFamily="18" charset="0"/>
              </a:rPr>
              <a:t>Послідовність перекладання страв»</a:t>
            </a:r>
            <a:r>
              <a:rPr lang="uk-UA" altLang="uk-UA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uk-U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uk-UA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uk-U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altLang="uk-UA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uk-UA" sz="2400" dirty="0">
                <a:latin typeface="Times New Roman" pitchFamily="18" charset="0"/>
                <a:cs typeface="Times New Roman" pitchFamily="18" charset="0"/>
              </a:rPr>
            </a:br>
            <a:r>
              <a:rPr lang="uk-UA" altLang="uk-UA" sz="2400" i="1" dirty="0" smtClean="0">
                <a:latin typeface="Times New Roman" pitchFamily="18" charset="0"/>
                <a:cs typeface="Times New Roman" pitchFamily="18" charset="0"/>
              </a:rPr>
              <a:t>Карта №1</a:t>
            </a:r>
            <a:r>
              <a:rPr lang="uk-UA" altLang="uk-UA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altLang="uk-UA" sz="2400" dirty="0" smtClean="0">
                <a:latin typeface="Times New Roman" pitchFamily="18" charset="0"/>
                <a:cs typeface="Times New Roman" pitchFamily="18" charset="0"/>
              </a:rPr>
            </a:br>
            <a:endParaRPr lang="uk-UA" altLang="uk-UA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5" name="Объект 3" descr="Картинки по запросу страви з риби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22825" y="1412776"/>
            <a:ext cx="4321175" cy="4608512"/>
          </a:xfrm>
        </p:spPr>
      </p:pic>
      <p:sp>
        <p:nvSpPr>
          <p:cNvPr id="38916" name="Текст 4"/>
          <p:cNvSpPr>
            <a:spLocks noGrp="1"/>
          </p:cNvSpPr>
          <p:nvPr>
            <p:ph type="body" sz="half" idx="4294967295"/>
          </p:nvPr>
        </p:nvSpPr>
        <p:spPr>
          <a:xfrm>
            <a:off x="1403350" y="2636838"/>
            <a:ext cx="3419475" cy="3489325"/>
          </a:xfrm>
        </p:spPr>
        <p:txBody>
          <a:bodyPr/>
          <a:lstStyle/>
          <a:p>
            <a:pPr marL="514350" indent="-514350" eaLnBrk="1" hangingPunct="1">
              <a:buClrTx/>
              <a:buFont typeface="Century Gothic" pitchFamily="34" charset="0"/>
              <a:buAutoNum type="arabicPeriod"/>
            </a:pPr>
            <a:r>
              <a:rPr lang="uk-UA" alt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Соус</a:t>
            </a:r>
          </a:p>
          <a:p>
            <a:pPr marL="514350" indent="-514350" eaLnBrk="1" hangingPunct="1">
              <a:buClrTx/>
              <a:buFont typeface="Century Gothic" pitchFamily="34" charset="0"/>
              <a:buAutoNum type="arabicPeriod"/>
            </a:pPr>
            <a:r>
              <a:rPr lang="uk-UA" alt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 страва</a:t>
            </a:r>
          </a:p>
          <a:p>
            <a:pPr marL="514350" indent="-514350" eaLnBrk="1" hangingPunct="1">
              <a:buClrTx/>
              <a:buFont typeface="Century Gothic" pitchFamily="34" charset="0"/>
              <a:buAutoNum type="arabicPeriod"/>
            </a:pPr>
            <a:r>
              <a:rPr lang="uk-UA" alt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Гарнір</a:t>
            </a:r>
          </a:p>
        </p:txBody>
      </p:sp>
      <p:sp>
        <p:nvSpPr>
          <p:cNvPr id="6" name="Овал 5"/>
          <p:cNvSpPr/>
          <p:nvPr/>
        </p:nvSpPr>
        <p:spPr>
          <a:xfrm>
            <a:off x="7343775" y="4067175"/>
            <a:ext cx="649288" cy="62706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364288" y="2349500"/>
            <a:ext cx="649287" cy="62547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940425" y="3894138"/>
            <a:ext cx="647700" cy="62706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3"/>
          <p:cNvSpPr>
            <a:spLocks noGrp="1"/>
          </p:cNvSpPr>
          <p:nvPr>
            <p:ph type="title"/>
          </p:nvPr>
        </p:nvSpPr>
        <p:spPr>
          <a:xfrm>
            <a:off x="468313" y="188913"/>
            <a:ext cx="8435975" cy="1512887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alt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uk-UA" alt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alt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заняття.</a:t>
            </a:r>
            <a:r>
              <a:rPr lang="uk-UA" alt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uk-UA" alt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uk-UA" altLang="uk-UA" sz="6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 замовлення </a:t>
            </a:r>
            <a:br>
              <a:rPr lang="uk-UA" altLang="uk-UA" sz="6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uk-UA" sz="6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розрахунок з відвідувачами</a:t>
            </a:r>
            <a:r>
              <a:rPr lang="uk-UA" alt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uk-UA" altLang="uk-UA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uk-UA" altLang="uk-UA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9459" name="irc_mi" descr="&amp;Pcy;&amp;ocy;&amp;vcy;’&amp;yacy;&amp;zcy;&amp;acy;&amp;ncy;&amp;iecy; &amp;zcy;&amp;ocy;&amp;bcy;&amp;rcy;&amp;acy;&amp;zhcy;&amp;iecy;&amp;ncy;&amp;ncy;&amp;yacy;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3860800"/>
            <a:ext cx="2303462" cy="2303463"/>
          </a:xfrm>
        </p:spPr>
      </p:pic>
      <p:pic>
        <p:nvPicPr>
          <p:cNvPr id="19460" name="irc_mi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3" cstate="print"/>
          <a:srcRect r="19830"/>
          <a:stretch>
            <a:fillRect/>
          </a:stretch>
        </p:blipFill>
        <p:spPr bwMode="auto">
          <a:xfrm>
            <a:off x="4500563" y="3930650"/>
            <a:ext cx="3241675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2"/>
          <p:cNvSpPr>
            <a:spLocks noGrp="1"/>
          </p:cNvSpPr>
          <p:nvPr>
            <p:ph type="title"/>
          </p:nvPr>
        </p:nvSpPr>
        <p:spPr>
          <a:xfrm>
            <a:off x="1943100" y="446088"/>
            <a:ext cx="2628900" cy="976312"/>
          </a:xfrm>
        </p:spPr>
        <p:txBody>
          <a:bodyPr/>
          <a:lstStyle/>
          <a:p>
            <a:pPr eaLnBrk="1" hangingPunct="1"/>
            <a:r>
              <a:rPr lang="uk-UA" altLang="uk-UA" sz="2800" i="1" smtClean="0">
                <a:latin typeface="Times New Roman" pitchFamily="18" charset="0"/>
                <a:cs typeface="Times New Roman" pitchFamily="18" charset="0"/>
              </a:rPr>
              <a:t>Карта №2</a:t>
            </a:r>
            <a:r>
              <a:rPr lang="uk-UA" altLang="uk-UA" sz="2800" smtClean="0"/>
              <a:t/>
            </a:r>
            <a:br>
              <a:rPr lang="uk-UA" altLang="uk-UA" sz="2800" smtClean="0"/>
            </a:br>
            <a:endParaRPr lang="uk-UA" altLang="uk-UA" sz="2800" smtClean="0"/>
          </a:p>
        </p:txBody>
      </p:sp>
      <p:sp>
        <p:nvSpPr>
          <p:cNvPr id="39939" name="Текст 4"/>
          <p:cNvSpPr>
            <a:spLocks noGrp="1"/>
          </p:cNvSpPr>
          <p:nvPr>
            <p:ph type="body" sz="half" idx="2"/>
          </p:nvPr>
        </p:nvSpPr>
        <p:spPr>
          <a:xfrm>
            <a:off x="1043609" y="1422400"/>
            <a:ext cx="3385516" cy="4691063"/>
          </a:xfrm>
        </p:spPr>
        <p:txBody>
          <a:bodyPr rtlCol="0">
            <a:normAutofit/>
          </a:bodyPr>
          <a:lstStyle/>
          <a:p>
            <a:pPr marL="144000" indent="-514350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Calibri" panose="020F0502020204030204" pitchFamily="34" charset="0"/>
              <a:buAutoNum type="arabicPeriod"/>
              <a:defRPr/>
            </a:pPr>
            <a:r>
              <a:rPr lang="uk-UA" alt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Картопля печена</a:t>
            </a:r>
          </a:p>
          <a:p>
            <a:pPr marL="144000" indent="-514350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Calibri" panose="020F0502020204030204" pitchFamily="34" charset="0"/>
              <a:buAutoNum type="arabicPeriod"/>
              <a:defRPr/>
            </a:pPr>
            <a:r>
              <a:rPr lang="uk-UA" alt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М'ясо печене</a:t>
            </a:r>
          </a:p>
          <a:p>
            <a:pPr marL="144000" indent="-514350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Calibri" panose="020F0502020204030204" pitchFamily="34" charset="0"/>
              <a:buAutoNum type="arabicPeriod"/>
              <a:defRPr/>
            </a:pPr>
            <a:r>
              <a:rPr lang="uk-UA" alt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Соуси</a:t>
            </a:r>
          </a:p>
          <a:p>
            <a:pPr marL="144000" indent="-514350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Calibri" panose="020F0502020204030204" pitchFamily="34" charset="0"/>
              <a:buAutoNum type="arabicPeriod"/>
              <a:defRPr/>
            </a:pPr>
            <a:r>
              <a:rPr lang="uk-UA" alt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Овочі гриль:</a:t>
            </a:r>
          </a:p>
          <a:p>
            <a:pPr marL="144000" indent="-514350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r>
              <a:rPr lang="uk-UA" alt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цибуля</a:t>
            </a:r>
          </a:p>
          <a:p>
            <a:pPr marL="144000" indent="-514350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r>
              <a:rPr lang="uk-UA" alt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перець</a:t>
            </a:r>
          </a:p>
          <a:p>
            <a:pPr marL="144000" indent="-514350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r>
              <a:rPr lang="uk-UA" alt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томати</a:t>
            </a:r>
          </a:p>
          <a:p>
            <a:pPr marL="144000" indent="-514350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r>
              <a:rPr lang="uk-UA" alt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печериці</a:t>
            </a:r>
          </a:p>
          <a:p>
            <a:pPr marL="144000" indent="-514350" eaLnBrk="1" fontAlgn="auto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/>
            </a:pPr>
            <a:endParaRPr lang="uk-UA" alt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eaLnBrk="1" fontAlgn="auto" hangingPunct="1">
              <a:spcAft>
                <a:spcPts val="0"/>
              </a:spcAft>
              <a:defRPr/>
            </a:pPr>
            <a:endParaRPr lang="uk-UA" altLang="uk-UA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Содержимое 5" descr="Белый фон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33937" y="446088"/>
            <a:ext cx="3609975" cy="56472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4"/>
          <p:cNvSpPr>
            <a:spLocks noGrp="1"/>
          </p:cNvSpPr>
          <p:nvPr>
            <p:ph type="title"/>
          </p:nvPr>
        </p:nvSpPr>
        <p:spPr>
          <a:xfrm>
            <a:off x="1547664" y="623888"/>
            <a:ext cx="6986736" cy="1281112"/>
          </a:xfrm>
        </p:spPr>
        <p:txBody>
          <a:bodyPr/>
          <a:lstStyle/>
          <a:p>
            <a:pPr eaLnBrk="1" hangingPunct="1"/>
            <a:r>
              <a:rPr lang="uk-UA" altLang="uk-UA" sz="2800" b="1" dirty="0" smtClean="0">
                <a:latin typeface="Times New Roman" pitchFamily="18" charset="0"/>
                <a:cs typeface="Times New Roman" pitchFamily="18" charset="0"/>
              </a:rPr>
              <a:t>Вправа «Незакінчене   речення»</a:t>
            </a:r>
          </a:p>
        </p:txBody>
      </p:sp>
      <p:sp>
        <p:nvSpPr>
          <p:cNvPr id="41987" name="Объект 5"/>
          <p:cNvSpPr>
            <a:spLocks noGrp="1"/>
          </p:cNvSpPr>
          <p:nvPr>
            <p:ph idx="1"/>
          </p:nvPr>
        </p:nvSpPr>
        <p:spPr>
          <a:xfrm>
            <a:off x="1116013" y="2133600"/>
            <a:ext cx="7418387" cy="37782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uk-UA" alt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занятті я дізнався… </a:t>
            </a:r>
            <a:endParaRPr lang="uk-UA" alt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uk-UA" alt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 я змогла застосувати…</a:t>
            </a:r>
            <a:endParaRPr lang="uk-UA" alt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uk-UA" alt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Відтепер я </a:t>
            </a:r>
            <a:r>
              <a:rPr lang="uk-UA" altLang="uk-UA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alt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мію…</a:t>
            </a:r>
            <a:endParaRPr lang="uk-UA" alt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uk-UA" altLang="uk-UA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676"/>
            <a:ext cx="4617735" cy="6373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291" y="548680"/>
            <a:ext cx="4559454" cy="630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0"/>
            <a:ext cx="4029734" cy="6828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r>
              <a:rPr lang="uk-UA" altLang="uk-UA" sz="2800" b="1" dirty="0" smtClean="0">
                <a:latin typeface="Times New Roman" pitchFamily="18" charset="0"/>
                <a:cs typeface="Times New Roman" pitchFamily="18" charset="0"/>
              </a:rPr>
              <a:t>		Домашнє завдання:</a:t>
            </a:r>
            <a:endParaRPr lang="ru-RU" altLang="uk-UA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5" name="Объект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 eaLnBrk="1" hangingPunct="1"/>
            <a:endParaRPr lang="uk-UA" altLang="uk-UA" dirty="0" smtClean="0"/>
          </a:p>
          <a:p>
            <a:pPr eaLnBrk="1" hangingPunct="1"/>
            <a:r>
              <a:rPr lang="uk-UA" alt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Вирішити тести з теми «Організація обслуговування відвідувачів у торговельному залі» в </a:t>
            </a:r>
            <a:r>
              <a:rPr lang="uk-UA" alt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програмі «На Урок».</a:t>
            </a:r>
            <a:endParaRPr lang="uk-UA" altLang="uk-U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uk-UA" alt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прикладі базових правил обслуговування кожній групі скласти стандарти обслуговування гостей у закладах ресторанного господарства різних типів і класів:</a:t>
            </a:r>
          </a:p>
          <a:p>
            <a:pPr marL="996950" indent="-457200" eaLnBrk="1" hangingPunct="1">
              <a:buClrTx/>
              <a:buFont typeface="+mj-lt"/>
              <a:buAutoNum type="arabicPeriod"/>
            </a:pPr>
            <a:r>
              <a:rPr lang="uk-UA" altLang="uk-UA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піцерія</a:t>
            </a:r>
            <a:r>
              <a:rPr lang="uk-UA" alt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996950" indent="-457200" eaLnBrk="1" hangingPunct="1">
              <a:buClrTx/>
              <a:buFont typeface="+mj-lt"/>
              <a:buAutoNum type="arabicPeriod"/>
            </a:pPr>
            <a:r>
              <a:rPr lang="uk-UA" alt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alt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імейний ресторан;</a:t>
            </a:r>
          </a:p>
          <a:p>
            <a:pPr marL="996950" indent="-457200" eaLnBrk="1" hangingPunct="1">
              <a:buClrTx/>
              <a:buFont typeface="+mj-lt"/>
              <a:buAutoNum type="arabicPeriod"/>
            </a:pPr>
            <a:r>
              <a:rPr lang="uk-UA" alt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кафе-кондитерська;</a:t>
            </a:r>
          </a:p>
          <a:p>
            <a:pPr marL="996950" indent="-457200" eaLnBrk="1" hangingPunct="1">
              <a:buClrTx/>
              <a:buFont typeface="+mj-lt"/>
              <a:buAutoNum type="arabicPeriod"/>
            </a:pPr>
            <a:r>
              <a:rPr lang="uk-UA" alt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ресторан національної кухні.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5949950"/>
            <a:ext cx="3889375" cy="503238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uk-UA" altLang="uk-UA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Tx/>
              <a:buChar char="•"/>
              <a:defRPr/>
            </a:pPr>
            <a:endParaRPr lang="uk-UA" altLang="uk-UA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Tx/>
              <a:buChar char="•"/>
              <a:defRPr/>
            </a:pPr>
            <a:endParaRPr lang="uk-UA" altLang="uk-UA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Tx/>
              <a:buChar char="•"/>
              <a:defRPr/>
            </a:pPr>
            <a:r>
              <a:rPr lang="uk-UA" altLang="uk-UA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Переконати</a:t>
            </a: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827088" y="2133600"/>
            <a:ext cx="28813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uk-UA" b="1"/>
              <a:t> </a:t>
            </a:r>
            <a:endParaRPr lang="uk-UA" altLang="uk-UA"/>
          </a:p>
        </p:txBody>
      </p:sp>
      <p:sp>
        <p:nvSpPr>
          <p:cNvPr id="20489" name="TextBox 12"/>
          <p:cNvSpPr txBox="1">
            <a:spLocks noChangeArrowheads="1"/>
          </p:cNvSpPr>
          <p:nvPr/>
        </p:nvSpPr>
        <p:spPr bwMode="auto">
          <a:xfrm>
            <a:off x="4067175" y="806450"/>
            <a:ext cx="1857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endParaRPr lang="uk-UA" altLang="uk-UA"/>
          </a:p>
          <a:p>
            <a:pPr eaLnBrk="1" hangingPunct="1"/>
            <a:endParaRPr lang="uk-UA" altLang="uk-UA"/>
          </a:p>
          <a:p>
            <a:pPr eaLnBrk="1" hangingPunct="1"/>
            <a:endParaRPr lang="uk-UA" altLang="uk-UA"/>
          </a:p>
        </p:txBody>
      </p:sp>
      <p:sp>
        <p:nvSpPr>
          <p:cNvPr id="16" name="Прямоугольник 15"/>
          <p:cNvSpPr/>
          <p:nvPr/>
        </p:nvSpPr>
        <p:spPr>
          <a:xfrm>
            <a:off x="1907704" y="1052736"/>
            <a:ext cx="54543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C00000"/>
              </a:buClr>
              <a:buFont typeface="Wingdings 3" charset="2"/>
              <a:buChar char=""/>
              <a:defRPr/>
            </a:pPr>
            <a:r>
              <a:rPr lang="uk-UA" alt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uk-UA" sz="4000" b="1" dirty="0" smtClean="0">
                <a:latin typeface="Times New Roman" pitchFamily="18" charset="0"/>
                <a:cs typeface="Times New Roman" pitchFamily="18" charset="0"/>
              </a:rPr>
              <a:t>систематизувати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907704" y="1772816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C00000"/>
              </a:buClr>
              <a:buFont typeface="Wingdings 3" charset="2"/>
              <a:buChar char=""/>
              <a:defRPr/>
            </a:pPr>
            <a:r>
              <a:rPr lang="uk-UA" alt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uk-UA" sz="4000" b="1" dirty="0" smtClean="0">
                <a:latin typeface="Times New Roman" pitchFamily="18" charset="0"/>
                <a:cs typeface="Times New Roman" pitchFamily="18" charset="0"/>
              </a:rPr>
              <a:t>сформувати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907704" y="2492896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C00000"/>
              </a:buClr>
              <a:buFont typeface="Wingdings 3" charset="2"/>
              <a:buChar char=""/>
              <a:defRPr/>
            </a:pPr>
            <a:r>
              <a:rPr lang="uk-UA" alt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uk-UA" sz="4000" b="1" dirty="0" smtClean="0">
                <a:latin typeface="Times New Roman" pitchFamily="18" charset="0"/>
                <a:cs typeface="Times New Roman" pitchFamily="18" charset="0"/>
              </a:rPr>
              <a:t>прищепити почуття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907704" y="3140968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C00000"/>
              </a:buClr>
              <a:buFont typeface="Wingdings 3" charset="2"/>
              <a:buChar char=""/>
              <a:defRPr/>
            </a:pPr>
            <a:r>
              <a:rPr lang="uk-UA" alt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uk-UA" sz="4000" b="1" dirty="0" smtClean="0">
                <a:latin typeface="Times New Roman" pitchFamily="18" charset="0"/>
                <a:cs typeface="Times New Roman" pitchFamily="18" charset="0"/>
              </a:rPr>
              <a:t>розвивати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907704" y="3861048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C00000"/>
              </a:buClr>
              <a:buFont typeface="Wingdings 3" charset="2"/>
              <a:buChar char=""/>
              <a:defRPr/>
            </a:pPr>
            <a:r>
              <a:rPr lang="uk-UA" alt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uk-UA" sz="4000" b="1" dirty="0" smtClean="0">
                <a:latin typeface="Times New Roman" pitchFamily="18" charset="0"/>
                <a:cs typeface="Times New Roman" pitchFamily="18" charset="0"/>
              </a:rPr>
              <a:t>застосовувати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907704" y="450912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C00000"/>
              </a:buClr>
              <a:buFont typeface="Wingdings 3" charset="2"/>
              <a:buChar char=""/>
              <a:defRPr/>
            </a:pPr>
            <a:r>
              <a:rPr lang="uk-UA" alt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uk-UA" sz="4000" b="1" dirty="0" smtClean="0">
                <a:latin typeface="Times New Roman" pitchFamily="18" charset="0"/>
                <a:cs typeface="Times New Roman" pitchFamily="18" charset="0"/>
              </a:rPr>
              <a:t>виробити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907704" y="5085184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C00000"/>
              </a:buClr>
              <a:buFont typeface="Wingdings 3" charset="2"/>
              <a:buChar char=""/>
              <a:defRPr/>
            </a:pPr>
            <a:r>
              <a:rPr lang="uk-UA" altLang="uk-UA" sz="4000" b="1" dirty="0" smtClean="0">
                <a:latin typeface="Times New Roman" pitchFamily="18" charset="0"/>
                <a:cs typeface="Times New Roman" pitchFamily="18" charset="0"/>
              </a:rPr>
              <a:t> переконати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2" name="irc_mi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768440"/>
            <a:ext cx="2921000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539552" y="580932"/>
            <a:ext cx="8229600" cy="4905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altLang="uk-UA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uk-UA" altLang="uk-UA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uk-UA" altLang="uk-UA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1508" name="Picture 9" descr="http://patrioty.org.ua/images/2016/02/16154055_opopris0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75656" y="4077072"/>
            <a:ext cx="3197225" cy="2357438"/>
          </a:xfrm>
          <a:noFill/>
        </p:spPr>
      </p:pic>
      <p:sp>
        <p:nvSpPr>
          <p:cNvPr id="19465" name="Текст 3"/>
          <p:cNvSpPr>
            <a:spLocks noGrp="1"/>
          </p:cNvSpPr>
          <p:nvPr>
            <p:ph type="body" sz="quarter" idx="3"/>
          </p:nvPr>
        </p:nvSpPr>
        <p:spPr>
          <a:xfrm>
            <a:off x="5656263" y="2224088"/>
            <a:ext cx="2873375" cy="5762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uk-UA" altLang="uk-U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1510" name="irc_mi" descr="&amp;Pcy;&amp;ocy;&amp;vcy;’&amp;yacy;&amp;zcy;&amp;acy;&amp;ncy;&amp;iecy; &amp;zcy;&amp;ocy;&amp;bcy;&amp;rcy;&amp;acy;&amp;zhcy;&amp;iecy;&amp;ncy;&amp;ncy;&amp;yacy;"/>
          <p:cNvPicPr>
            <a:picLocks noGrp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172237" y="4686115"/>
            <a:ext cx="3195638" cy="1719263"/>
          </a:xfrm>
        </p:spPr>
      </p:pic>
      <p:pic>
        <p:nvPicPr>
          <p:cNvPr id="21511" name="Picture 6" descr="http://ok-group.ru/images/vacancies/hostes.jpg"/>
          <p:cNvPicPr>
            <a:picLocks noChangeAspect="1" noChangeArrowheads="1"/>
          </p:cNvPicPr>
          <p:nvPr/>
        </p:nvPicPr>
        <p:blipFill>
          <a:blip r:embed="rId5" cstate="print"/>
          <a:srcRect l="-2" r="13092"/>
          <a:stretch>
            <a:fillRect/>
          </a:stretch>
        </p:blipFill>
        <p:spPr bwMode="auto">
          <a:xfrm>
            <a:off x="1475656" y="585324"/>
            <a:ext cx="3672408" cy="294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irc_mi" descr="&amp;Pcy;&amp;ocy;&amp;vcy;’&amp;yacy;&amp;zcy;&amp;acy;&amp;ncy;&amp;iecy; &amp;zcy;&amp;ocy;&amp;bcy;&amp;rcy;&amp;acy;&amp;zhcy;&amp;iecy;&amp;ncy;&amp;ncy;&amp;yacy;"/>
          <p:cNvPicPr>
            <a:picLocks noChangeAspect="1" noChangeArrowheads="1"/>
          </p:cNvPicPr>
          <p:nvPr/>
        </p:nvPicPr>
        <p:blipFill>
          <a:blip r:embed="rId6" cstate="print"/>
          <a:srcRect r="19830"/>
          <a:stretch>
            <a:fillRect/>
          </a:stretch>
        </p:blipFill>
        <p:spPr bwMode="auto">
          <a:xfrm>
            <a:off x="5148064" y="603090"/>
            <a:ext cx="3241675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682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uk-UA" altLang="uk-UA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195" name="Содержимое 5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472113"/>
          </a:xfrm>
        </p:spPr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ru-RU" altLang="uk-U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uk-UA" altLang="uk-UA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uk-UA" alt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Розкрийте процес зустрічі та розміщення гостей у торговельній залі.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uk-UA" alt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Якими правилами етикету необхідно керуватись при розсаджуванні гостей?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uk-UA" alt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Що офіціанту необхідно з’ясувати для себе в процесі прийняття замовлення?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uk-UA" alt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 правил слід дотримуватись під час роботи з підносом?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uk-UA" alt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 види сервісу Ви знаєте?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uk-UA" alt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 варто </a:t>
            </a:r>
            <a:r>
              <a:rPr lang="uk-UA" alt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закладам ресторанного господарства </a:t>
            </a:r>
            <a:r>
              <a:rPr lang="uk-UA" alt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розробляти власні стандарти?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uk-UA" alt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 види розрахунків з відвідувачами Ви знаєте?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uk-UA" alt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у Вашому розумінні «якісне обслуговування»?</a:t>
            </a:r>
            <a:br>
              <a:rPr lang="uk-UA" alt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alt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uk-UA" altLang="uk-U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uk-UA" altLang="uk-U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547664" y="333339"/>
            <a:ext cx="6589712" cy="10477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uk-U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uk-UA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555" name="Объект 2"/>
          <p:cNvSpPr>
            <a:spLocks noGrp="1"/>
          </p:cNvSpPr>
          <p:nvPr>
            <p:ph idx="1"/>
          </p:nvPr>
        </p:nvSpPr>
        <p:spPr>
          <a:xfrm>
            <a:off x="209550" y="1262063"/>
            <a:ext cx="8632825" cy="5665787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r>
              <a:rPr lang="uk-UA" altLang="uk-UA" dirty="0" smtClean="0"/>
              <a:t>          </a:t>
            </a:r>
          </a:p>
        </p:txBody>
      </p:sp>
      <p:sp>
        <p:nvSpPr>
          <p:cNvPr id="4" name="Овал 3"/>
          <p:cNvSpPr/>
          <p:nvPr/>
        </p:nvSpPr>
        <p:spPr>
          <a:xfrm>
            <a:off x="2838450" y="333374"/>
            <a:ext cx="3455988" cy="1069975"/>
          </a:xfrm>
          <a:prstGeom prst="ellipse">
            <a:avLst/>
          </a:prstGeom>
          <a:solidFill>
            <a:srgbClr val="FFFFCC"/>
          </a:solidFill>
          <a:ln w="57150">
            <a:solidFill>
              <a:schemeClr val="accent1">
                <a:lumMod val="75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sz="24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Якісне обслуговування</a:t>
            </a:r>
          </a:p>
        </p:txBody>
      </p:sp>
      <p:sp>
        <p:nvSpPr>
          <p:cNvPr id="5" name="Овал 4"/>
          <p:cNvSpPr/>
          <p:nvPr/>
        </p:nvSpPr>
        <p:spPr>
          <a:xfrm>
            <a:off x="6038850" y="1943100"/>
            <a:ext cx="2519363" cy="9144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</a:p>
        </p:txBody>
      </p:sp>
      <p:sp>
        <p:nvSpPr>
          <p:cNvPr id="6" name="Овал 5"/>
          <p:cNvSpPr/>
          <p:nvPr/>
        </p:nvSpPr>
        <p:spPr>
          <a:xfrm>
            <a:off x="3367088" y="1943100"/>
            <a:ext cx="2398712" cy="9398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i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подача</a:t>
            </a:r>
          </a:p>
        </p:txBody>
      </p:sp>
      <p:sp>
        <p:nvSpPr>
          <p:cNvPr id="7" name="Овал 6"/>
          <p:cNvSpPr/>
          <p:nvPr/>
        </p:nvSpPr>
        <p:spPr>
          <a:xfrm>
            <a:off x="714375" y="1966913"/>
            <a:ext cx="2303463" cy="91598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приготування</a:t>
            </a:r>
          </a:p>
        </p:txBody>
      </p:sp>
      <p:sp>
        <p:nvSpPr>
          <p:cNvPr id="8" name="Овал 7"/>
          <p:cNvSpPr/>
          <p:nvPr/>
        </p:nvSpPr>
        <p:spPr>
          <a:xfrm>
            <a:off x="714375" y="3135313"/>
            <a:ext cx="2378075" cy="1085850"/>
          </a:xfrm>
          <a:prstGeom prst="ellipse">
            <a:avLst/>
          </a:prstGeom>
          <a:solidFill>
            <a:srgbClr val="FF9966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санітарія і</a:t>
            </a:r>
          </a:p>
          <a:p>
            <a:pPr algn="ctr" eaLnBrk="1" hangingPunct="1">
              <a:defRPr/>
            </a:pPr>
            <a:r>
              <a:rPr lang="uk-UA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гігієна</a:t>
            </a:r>
          </a:p>
        </p:txBody>
      </p:sp>
      <p:sp>
        <p:nvSpPr>
          <p:cNvPr id="9" name="Овал 8"/>
          <p:cNvSpPr/>
          <p:nvPr/>
        </p:nvSpPr>
        <p:spPr>
          <a:xfrm>
            <a:off x="6038850" y="3141663"/>
            <a:ext cx="2566988" cy="1152525"/>
          </a:xfrm>
          <a:prstGeom prst="ellipse">
            <a:avLst/>
          </a:prstGeom>
          <a:solidFill>
            <a:srgbClr val="FF9966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uk-UA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endParaRPr lang="uk-UA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uk-UA" sz="1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професійна</a:t>
            </a:r>
          </a:p>
          <a:p>
            <a:pPr algn="ctr" eaLnBrk="1" hangingPunct="1">
              <a:defRPr/>
            </a:pPr>
            <a:r>
              <a:rPr lang="uk-UA" sz="165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компетентність</a:t>
            </a:r>
          </a:p>
          <a:p>
            <a:pPr algn="ctr" eaLnBrk="1" hangingPunct="1">
              <a:defRPr/>
            </a:pPr>
            <a:endParaRPr lang="uk-UA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endParaRPr lang="uk-UA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102350" y="4724400"/>
            <a:ext cx="2509838" cy="1112838"/>
          </a:xfrm>
          <a:prstGeom prst="ellipse">
            <a:avLst/>
          </a:prstGeom>
          <a:solidFill>
            <a:srgbClr val="FFCC99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uk-UA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uk-UA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</a:p>
          <a:p>
            <a:pPr algn="ctr" eaLnBrk="1" hangingPunct="1">
              <a:defRPr/>
            </a:pPr>
            <a:r>
              <a:rPr lang="uk-UA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</a:p>
          <a:p>
            <a:pPr algn="ctr" eaLnBrk="1" hangingPunct="1">
              <a:defRPr/>
            </a:pPr>
            <a:endParaRPr lang="uk-UA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19125" y="4724400"/>
            <a:ext cx="2622550" cy="1152525"/>
          </a:xfrm>
          <a:prstGeom prst="ellipse">
            <a:avLst/>
          </a:prstGeom>
          <a:solidFill>
            <a:srgbClr val="FFCC99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uk-UA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uk-UA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самоконтроль уважність</a:t>
            </a:r>
          </a:p>
          <a:p>
            <a:pPr algn="ctr" eaLnBrk="1" hangingPunct="1">
              <a:defRPr/>
            </a:pPr>
            <a:endParaRPr lang="uk-UA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335338" y="3122613"/>
            <a:ext cx="2555875" cy="1171575"/>
          </a:xfrm>
          <a:prstGeom prst="ellipse">
            <a:avLst/>
          </a:prstGeom>
          <a:solidFill>
            <a:srgbClr val="FF9966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екологічність обслуговування</a:t>
            </a:r>
          </a:p>
        </p:txBody>
      </p:sp>
      <p:sp>
        <p:nvSpPr>
          <p:cNvPr id="16398" name="Овал 16397"/>
          <p:cNvSpPr/>
          <p:nvPr/>
        </p:nvSpPr>
        <p:spPr>
          <a:xfrm>
            <a:off x="3422650" y="4613275"/>
            <a:ext cx="2451100" cy="1274763"/>
          </a:xfrm>
          <a:prstGeom prst="ellipse">
            <a:avLst/>
          </a:prstGeom>
          <a:solidFill>
            <a:srgbClr val="FFCC99"/>
          </a:solidFill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uk-UA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акуратність привітність</a:t>
            </a:r>
          </a:p>
          <a:p>
            <a:pPr algn="ctr" eaLnBrk="1" hangingPunct="1">
              <a:defRPr/>
            </a:pPr>
            <a:r>
              <a:rPr lang="uk-UA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делікатність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build="allAtOnce" animBg="1"/>
      <p:bldP spid="7" grpId="0" build="allAtOnce" animBg="1"/>
      <p:bldP spid="8" grpId="0" animBg="1"/>
      <p:bldP spid="9" grpId="0" animBg="1"/>
      <p:bldP spid="10" grpId="0" animBg="1"/>
      <p:bldP spid="11" grpId="0" animBg="1"/>
      <p:bldP spid="12" grpId="0" animBg="1"/>
      <p:bldP spid="1639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pPr eaLnBrk="1" hangingPunct="1"/>
            <a:r>
              <a:rPr lang="uk-UA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Зміст роботи</a:t>
            </a:r>
            <a:r>
              <a:rPr lang="uk-UA" smtClean="0"/>
              <a:t/>
            </a:r>
            <a:br>
              <a:rPr lang="uk-UA" smtClean="0"/>
            </a:br>
            <a:endParaRPr lang="ru-RU" smtClean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539553" y="2133600"/>
            <a:ext cx="7994848" cy="37782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етап – моделювання ситуації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uk-UA" sz="4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r>
              <a:rPr lang="uk-UA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етап – робота над вправами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uk-UA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uk-UA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ru-RU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398422"/>
              </p:ext>
            </p:extLst>
          </p:nvPr>
        </p:nvGraphicFramePr>
        <p:xfrm>
          <a:off x="467543" y="1340768"/>
          <a:ext cx="8352931" cy="51286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01524"/>
                <a:gridCol w="696131"/>
                <a:gridCol w="541341"/>
                <a:gridCol w="696159"/>
                <a:gridCol w="1082812"/>
                <a:gridCol w="1005468"/>
                <a:gridCol w="1082812"/>
                <a:gridCol w="928124"/>
                <a:gridCol w="618560"/>
              </a:tblGrid>
              <a:tr h="766305">
                <a:tc rowSpan="2">
                  <a:txBody>
                    <a:bodyPr/>
                    <a:lstStyle/>
                    <a:p>
                      <a:pPr algn="ctr"/>
                      <a:r>
                        <a:rPr lang="uk-UA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ПІБ</a:t>
                      </a:r>
                      <a:endParaRPr lang="uk-UA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 anchor="ctr">
                    <a:solidFill>
                      <a:srgbClr val="FF996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Фронтальне опитування</a:t>
                      </a:r>
                    </a:p>
                    <a:p>
                      <a:pPr algn="ctr"/>
                      <a:endParaRPr lang="uk-UA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 vert="vert270"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Доповнення</a:t>
                      </a:r>
                    </a:p>
                    <a:p>
                      <a:pPr algn="ctr"/>
                      <a:endParaRPr lang="uk-UA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 vert="vert270">
                    <a:solidFill>
                      <a:srgbClr val="FF00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етап</a:t>
                      </a:r>
                      <a:endParaRPr lang="uk-UA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 anchor="ctr">
                    <a:solidFill>
                      <a:srgbClr val="FF9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етап</a:t>
                      </a:r>
                      <a:endParaRPr lang="uk-UA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 anchor="ctr">
                    <a:solidFill>
                      <a:srgbClr val="FF9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Загальна оцінка</a:t>
                      </a:r>
                      <a:endParaRPr lang="uk-UA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 vert="vert270" anchor="ctr">
                    <a:solidFill>
                      <a:srgbClr val="00B050"/>
                    </a:solidFill>
                  </a:tcPr>
                </a:tc>
              </a:tr>
              <a:tr h="1226457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Підготовка</a:t>
                      </a:r>
                      <a:r>
                        <a:rPr lang="uk-UA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ситуації</a:t>
                      </a:r>
                      <a:endParaRPr lang="uk-UA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 vert="vert27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Моделю-вання</a:t>
                      </a:r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ситуації</a:t>
                      </a:r>
                    </a:p>
                    <a:p>
                      <a:pPr algn="ctr"/>
                      <a:endParaRPr lang="uk-UA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Обго</a:t>
                      </a:r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–ворення</a:t>
                      </a:r>
                      <a:endParaRPr lang="uk-UA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Розв'язу-вання</a:t>
                      </a:r>
                      <a:r>
                        <a:rPr lang="uk-UA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вправ</a:t>
                      </a:r>
                      <a:endParaRPr lang="uk-UA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Допов-нення</a:t>
                      </a:r>
                      <a:endParaRPr lang="uk-UA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 anchor="ctr"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26209">
                <a:tc>
                  <a:txBody>
                    <a:bodyPr/>
                    <a:lstStyle/>
                    <a:p>
                      <a:endParaRPr lang="uk-UA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00B050"/>
                    </a:solidFill>
                  </a:tcPr>
                </a:tc>
              </a:tr>
              <a:tr h="638545">
                <a:tc>
                  <a:txBody>
                    <a:bodyPr/>
                    <a:lstStyle/>
                    <a:p>
                      <a:endParaRPr lang="uk-UA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00B050"/>
                    </a:solidFill>
                  </a:tcPr>
                </a:tc>
              </a:tr>
              <a:tr h="542892">
                <a:tc>
                  <a:txBody>
                    <a:bodyPr/>
                    <a:lstStyle/>
                    <a:p>
                      <a:endParaRPr lang="uk-UA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00B050"/>
                    </a:solidFill>
                  </a:tcPr>
                </a:tc>
              </a:tr>
              <a:tr h="638545">
                <a:tc>
                  <a:txBody>
                    <a:bodyPr/>
                    <a:lstStyle/>
                    <a:p>
                      <a:endParaRPr lang="uk-UA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00B050"/>
                    </a:solidFill>
                  </a:tcPr>
                </a:tc>
              </a:tr>
              <a:tr h="689680">
                <a:tc>
                  <a:txBody>
                    <a:bodyPr/>
                    <a:lstStyle/>
                    <a:p>
                      <a:endParaRPr lang="uk-UA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22" marB="45722"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25603" name="Заголовок 4"/>
          <p:cNvSpPr>
            <a:spLocks noGrp="1"/>
          </p:cNvSpPr>
          <p:nvPr>
            <p:ph type="title" idx="4294967295"/>
          </p:nvPr>
        </p:nvSpPr>
        <p:spPr>
          <a:xfrm>
            <a:off x="1403350" y="692150"/>
            <a:ext cx="6826250" cy="720725"/>
          </a:xfrm>
        </p:spPr>
        <p:txBody>
          <a:bodyPr/>
          <a:lstStyle/>
          <a:p>
            <a:pPr eaLnBrk="1" hangingPunct="1"/>
            <a:r>
              <a:rPr lang="uk-UA" altLang="uk-UA" dirty="0" smtClean="0">
                <a:latin typeface="Times New Roman" pitchFamily="18" charset="0"/>
                <a:cs typeface="Times New Roman" pitchFamily="18" charset="0"/>
              </a:rPr>
              <a:t>     Оцінювання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uk-UA" sz="2400" b="1" smtClean="0"/>
              <a:t> </a:t>
            </a:r>
            <a:endParaRPr lang="uk-UA" altLang="uk-UA" sz="3200" smtClean="0"/>
          </a:p>
        </p:txBody>
      </p:sp>
      <p:sp>
        <p:nvSpPr>
          <p:cNvPr id="12291" name="Текст 3"/>
          <p:cNvSpPr>
            <a:spLocks noGrp="1"/>
          </p:cNvSpPr>
          <p:nvPr>
            <p:ph idx="1"/>
          </p:nvPr>
        </p:nvSpPr>
        <p:spPr>
          <a:xfrm>
            <a:off x="827584" y="764704"/>
            <a:ext cx="7765554" cy="5472608"/>
          </a:xfrm>
        </p:spPr>
        <p:txBody>
          <a:bodyPr rtlCol="0">
            <a:normAutofit fontScale="850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uk-UA" altLang="uk-UA" sz="3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Вимоги до моделювання ситуацій</a:t>
            </a:r>
            <a:endParaRPr lang="en-US" altLang="uk-UA" sz="3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en-US" altLang="uk-UA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uk-UA" altLang="uk-UA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 роботи згідно з завданнями;</a:t>
            </a:r>
            <a:endParaRPr lang="en-US" altLang="uk-UA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uk-UA" alt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 правил техніки безпеки </a:t>
            </a:r>
            <a:r>
              <a:rPr lang="uk-UA" altLang="uk-UA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 час роботи </a:t>
            </a:r>
            <a:r>
              <a:rPr lang="uk-UA" alt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предметами сервірування столу</a:t>
            </a:r>
            <a:r>
              <a:rPr lang="uk-UA" altLang="uk-UA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altLang="uk-UA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uk-UA" alt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 особистої гігієни та санітарно-гігієнічних вимог у поводженні з предметами </a:t>
            </a:r>
            <a:r>
              <a:rPr lang="uk-UA" altLang="uk-UA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сервірування</a:t>
            </a:r>
            <a:r>
              <a:rPr lang="en-US" altLang="uk-UA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</a:t>
            </a: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етики </a:t>
            </a:r>
            <a:r>
              <a:rPr lang="uk-UA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uk-UA" altLang="uk-UA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</a:t>
            </a: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uk-UA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комунікабельність, ввічливе ставлення один до </a:t>
            </a:r>
            <a:r>
              <a:rPr lang="uk-UA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одного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uk-UA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uk-UA" altLang="uk-UA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ru-RU" altLang="uk-UA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uk-UA" altLang="uk-UA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4534</TotalTime>
  <Words>707</Words>
  <Application>Microsoft Office PowerPoint</Application>
  <PresentationFormat>Экран (4:3)</PresentationFormat>
  <Paragraphs>229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Легкий дым</vt:lpstr>
      <vt:lpstr>Презентация PowerPoint</vt:lpstr>
      <vt:lpstr> Тема заняття. Виконання замовлення  та розрахунок з відвідувачами </vt:lpstr>
      <vt:lpstr>Презентация PowerPoint</vt:lpstr>
      <vt:lpstr> </vt:lpstr>
      <vt:lpstr>Презентация PowerPoint</vt:lpstr>
      <vt:lpstr> </vt:lpstr>
      <vt:lpstr>Зміст роботи </vt:lpstr>
      <vt:lpstr>     Оцінювання</vt:lpstr>
      <vt:lpstr> </vt:lpstr>
      <vt:lpstr>Послідовність моделювання ситуації</vt:lpstr>
      <vt:lpstr>Аналіз ситуації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                      Вправа     «Ментальна карта «Обслуговування      відвідувачів у ресторані»                               </vt:lpstr>
      <vt:lpstr>Вправа «Вкажіть послідовність подавання страв, напоїв, хлібобулочних виробів» </vt:lpstr>
      <vt:lpstr>          Вправа  «Ментальні карти «Послідовність перекладання страв»   Карта №1 </vt:lpstr>
      <vt:lpstr>Карта №2 </vt:lpstr>
      <vt:lpstr>Вправа «Незакінчене   речення»</vt:lpstr>
      <vt:lpstr>Презентация PowerPoint</vt:lpstr>
      <vt:lpstr>  Домашнє завдання:</vt:lpstr>
    </vt:vector>
  </TitlesOfParts>
  <Company>*Питер-Company*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Визначити номер раціону та на яких виробництвах його використовують</dc:title>
  <dc:creator>Дмитрий Каленюк</dc:creator>
  <cp:lastModifiedBy>Zhabrovets@hotmail.com</cp:lastModifiedBy>
  <cp:revision>375</cp:revision>
  <dcterms:created xsi:type="dcterms:W3CDTF">2013-02-17T20:58:41Z</dcterms:created>
  <dcterms:modified xsi:type="dcterms:W3CDTF">2023-10-19T17:17:57Z</dcterms:modified>
</cp:coreProperties>
</file>