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72" r:id="rId5"/>
    <p:sldId id="273" r:id="rId6"/>
    <p:sldId id="258" r:id="rId7"/>
    <p:sldId id="274" r:id="rId8"/>
    <p:sldId id="259" r:id="rId9"/>
    <p:sldId id="275" r:id="rId10"/>
    <p:sldId id="260" r:id="rId11"/>
    <p:sldId id="276" r:id="rId12"/>
    <p:sldId id="261" r:id="rId13"/>
    <p:sldId id="277" r:id="rId14"/>
    <p:sldId id="282" r:id="rId15"/>
    <p:sldId id="283" r:id="rId16"/>
    <p:sldId id="284" r:id="rId17"/>
    <p:sldId id="285" r:id="rId18"/>
    <p:sldId id="286" r:id="rId19"/>
    <p:sldId id="311" r:id="rId20"/>
    <p:sldId id="287" r:id="rId21"/>
    <p:sldId id="294" r:id="rId22"/>
    <p:sldId id="289" r:id="rId23"/>
    <p:sldId id="290" r:id="rId24"/>
    <p:sldId id="291" r:id="rId25"/>
    <p:sldId id="295" r:id="rId26"/>
    <p:sldId id="278" r:id="rId27"/>
    <p:sldId id="312" r:id="rId28"/>
    <p:sldId id="313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9" r:id="rId37"/>
    <p:sldId id="270" r:id="rId38"/>
    <p:sldId id="280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271" r:id="rId5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r>
              <a:rPr lang="ru-RU" sz="5000" dirty="0">
                <a:solidFill>
                  <a:schemeClr val="tx1"/>
                </a:solidFill>
              </a:rPr>
              <a:t>Тема 9</a:t>
            </a:r>
            <a:br>
              <a:rPr lang="ru-RU" sz="5000" dirty="0">
                <a:solidFill>
                  <a:schemeClr val="tx1"/>
                </a:solidFill>
              </a:rPr>
            </a:br>
            <a:r>
              <a:rPr lang="ru-UA" sz="5000" dirty="0">
                <a:solidFill>
                  <a:schemeClr val="tx1"/>
                </a:solidFill>
              </a:rPr>
              <a:t>КОНТРОЛ</a:t>
            </a:r>
            <a:r>
              <a:rPr lang="uk-UA" sz="5000" dirty="0">
                <a:solidFill>
                  <a:schemeClr val="tx1"/>
                </a:solidFill>
              </a:rPr>
              <a:t>І</a:t>
            </a:r>
            <a:r>
              <a:rPr lang="ru-UA" sz="5000" dirty="0">
                <a:solidFill>
                  <a:schemeClr val="tx1"/>
                </a:solidFill>
              </a:rPr>
              <a:t>НГ ПОВЕД</a:t>
            </a:r>
            <a:r>
              <a:rPr lang="uk-UA" sz="5000" dirty="0">
                <a:solidFill>
                  <a:schemeClr val="tx1"/>
                </a:solidFill>
              </a:rPr>
              <a:t>ІНКИ</a:t>
            </a: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861" t="19515" r="26003" b="20853"/>
          <a:stretch/>
        </p:blipFill>
        <p:spPr>
          <a:xfrm>
            <a:off x="2308448" y="188459"/>
            <a:ext cx="6093452" cy="6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контроль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коректив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рекомендація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наведено на рис. 3.4.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09" t="23484" r="26974" b="30345"/>
          <a:stretch/>
        </p:blipFill>
        <p:spPr>
          <a:xfrm>
            <a:off x="2160571" y="396537"/>
            <a:ext cx="6860006" cy="5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8.2. Система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ресурсами,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первісною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переоціненою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виробничо-спожиті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406556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Для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якої-небудь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актуальністю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компактністю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динамічністю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допускати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емпірико-індуктивні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5295774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низького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змістовному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контролю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розповсюджені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Pyramid Structure of Ratios, ZVEI,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8171" y="200145"/>
            <a:ext cx="7695028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Pyramid Structure of Ratios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запропонована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Британським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інститутом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менеджменту в першу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Коефіцієнтом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ROI.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обороту,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обороту. </a:t>
            </a:r>
          </a:p>
          <a:p>
            <a:pPr algn="just">
              <a:buNone/>
            </a:pPr>
            <a:r>
              <a:rPr lang="ru-RU" sz="2400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Ключовий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Return On Equity, ROE).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структурного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продажу,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ZVEI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союзом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електротехнічної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горизонтального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(у часовому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ZVEI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(портфель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оборот,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КФ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обороту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1231" y="1392702"/>
            <a:ext cx="8801747" cy="39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087" y="1272314"/>
            <a:ext cx="8396998" cy="4484051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9.1. Б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іхевіористичні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поведінки.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9.2. Система вимірювання результативності діяльності.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9.3. Традиційні показники (прибуток та рентабельність) оцінювання ефективності діяльності, їхні недоліки під час оцінювання результатів діяльності підприємства.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9.4.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129" y="759655"/>
            <a:ext cx="8243668" cy="54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692" y="956604"/>
            <a:ext cx="9312813" cy="4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4911" y="1252025"/>
            <a:ext cx="8539089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317" y="1223889"/>
            <a:ext cx="8623495" cy="46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723" y="1350498"/>
            <a:ext cx="8384345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1790" y="1951348"/>
            <a:ext cx="7872396" cy="18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10" t="17961" r="25615" b="11531"/>
          <a:stretch/>
        </p:blipFill>
        <p:spPr>
          <a:xfrm>
            <a:off x="970670" y="0"/>
            <a:ext cx="845468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8368" y="1420838"/>
            <a:ext cx="8577323" cy="38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166" y="956603"/>
            <a:ext cx="9115865" cy="45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93" t="27195" r="26052" b="24390"/>
          <a:stretch/>
        </p:blipFill>
        <p:spPr>
          <a:xfrm>
            <a:off x="1764796" y="403808"/>
            <a:ext cx="7226934" cy="59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44063"/>
            <a:ext cx="8596668" cy="519730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400" dirty="0"/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умов 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сконцентровані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корпоративному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ментальних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2880" r="25469" b="19644"/>
          <a:stretch/>
        </p:blipFill>
        <p:spPr>
          <a:xfrm>
            <a:off x="2128527" y="81842"/>
            <a:ext cx="6911347" cy="65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27885" r="25275" b="25944"/>
          <a:stretch/>
        </p:blipFill>
        <p:spPr>
          <a:xfrm>
            <a:off x="1362342" y="370325"/>
            <a:ext cx="7714128" cy="58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3994" y="366247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Продовження таблиці 3.3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65" t="27627" r="25518" b="29827"/>
          <a:stretch/>
        </p:blipFill>
        <p:spPr>
          <a:xfrm>
            <a:off x="1335540" y="735579"/>
            <a:ext cx="7984535" cy="55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029" r="25275" b="32588"/>
          <a:stretch/>
        </p:blipFill>
        <p:spPr>
          <a:xfrm>
            <a:off x="1370542" y="805162"/>
            <a:ext cx="7928761" cy="4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16667" r="25566" b="10755"/>
          <a:stretch/>
        </p:blipFill>
        <p:spPr>
          <a:xfrm>
            <a:off x="1998482" y="308480"/>
            <a:ext cx="6631711" cy="654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160" y="0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3.4</a:t>
            </a:r>
          </a:p>
        </p:txBody>
      </p:sp>
    </p:spTree>
    <p:extLst>
      <p:ext uri="{BB962C8B-B14F-4D97-AF65-F5344CB8AC3E}">
        <p14:creationId xmlns:p14="http://schemas.microsoft.com/office/powerpoint/2010/main" val="2906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453" t="35394" r="25664" b="23441"/>
          <a:stretch/>
        </p:blipFill>
        <p:spPr>
          <a:xfrm>
            <a:off x="1258516" y="628877"/>
            <a:ext cx="8076568" cy="55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25357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зазнає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питанні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обумовлено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ідеальних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недосконалі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гнучкої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ресурсами;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(рис. 3.7)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90" t="16581" r="26586" b="15587"/>
          <a:stretch/>
        </p:blipFill>
        <p:spPr>
          <a:xfrm>
            <a:off x="2749203" y="104504"/>
            <a:ext cx="5641737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29"/>
            <a:ext cx="8596668" cy="5183233"/>
          </a:xfrm>
        </p:spPr>
        <p:txBody>
          <a:bodyPr>
            <a:noAutofit/>
          </a:bodyPr>
          <a:lstStyle/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критерію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застосовуваних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ланками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стимуляційної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8.4.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поставлена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проблем,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заснованої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тарифних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окладах,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Тому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накопичений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моделей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виокремити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найхарактерніші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японську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американську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шведську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Контролінг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66093"/>
            <a:ext cx="8596668" cy="477527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методичного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інструментарію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змушує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орієнтирів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менеджменту, персоналу,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інвесторів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індивідуумів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песимізм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фінансово-економічних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інформаційну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ренту.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інфор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маційній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0847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Японська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випередженням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розшаруванням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розвиненими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стажу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11349"/>
            <a:ext cx="8596668" cy="4930014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	</a:t>
            </a:r>
            <a:r>
              <a:rPr lang="ru-RU" sz="2400" i="1" dirty="0"/>
              <a:t>	</a:t>
            </a:r>
            <a:r>
              <a:rPr lang="ru-RU" sz="2400" b="1" i="1" dirty="0" err="1"/>
              <a:t>Американська</a:t>
            </a:r>
            <a:r>
              <a:rPr lang="ru-RU" sz="2400" b="1" i="1" dirty="0"/>
              <a:t> модель </a:t>
            </a:r>
            <a:r>
              <a:rPr lang="ru-RU" sz="2400" b="1" i="1" dirty="0" err="1"/>
              <a:t>мотивації</a:t>
            </a:r>
            <a:r>
              <a:rPr lang="ru-RU" sz="2400" b="1" i="1" dirty="0"/>
              <a:t> </a:t>
            </a:r>
            <a:r>
              <a:rPr lang="ru-RU" sz="2400" b="1" i="1" dirty="0" err="1"/>
              <a:t>праці</a:t>
            </a:r>
            <a:r>
              <a:rPr lang="ru-RU" sz="2400" b="1" i="1" dirty="0"/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всілякому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збагаченні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соціально-культурних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погодинної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нормованими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42536"/>
            <a:ext cx="8596668" cy="433285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персоналом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прикметних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персоналом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кадрами,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Відмітна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Основою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товарах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індексація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індивідуалізація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Для кожного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виделка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окладів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Зарплату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займаної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виплачують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сумлінне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Персонал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обговоренні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комісій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084759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плати, як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стимулюючого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фактором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фонду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фонд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безболісно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кон’юнктурні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поінформованість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12875"/>
            <a:ext cx="8596668" cy="5028488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модель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зазначимо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акціонерна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цілковито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вводиться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виплачується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систему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участь у чистому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участь, чиста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64114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заощаджень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облігації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собою передачу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(доходу), у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усвідомлює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29"/>
            <a:ext cx="8596668" cy="4360985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Шведська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спрямованою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доходу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50-х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шведські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переговорах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переукладання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солідарної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таких принципах: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5982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тенденції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зарубіжних</a:t>
            </a:r>
            <a:r>
              <a:rPr lang="ru-RU" sz="1800" dirty="0"/>
              <a:t> систем </a:t>
            </a:r>
            <a:r>
              <a:rPr lang="ru-RU" sz="1800" dirty="0" err="1"/>
              <a:t>мотивації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 в</a:t>
            </a:r>
            <a:br>
              <a:rPr lang="ru-RU" sz="1800" dirty="0"/>
            </a:br>
            <a:r>
              <a:rPr lang="ru-RU" sz="1800" dirty="0" err="1"/>
              <a:t>узагальненому</a:t>
            </a:r>
            <a:r>
              <a:rPr lang="ru-RU" sz="1800" dirty="0"/>
              <a:t> </a:t>
            </a:r>
            <a:r>
              <a:rPr lang="ru-RU" sz="1800" dirty="0" err="1"/>
              <a:t>вигляді</a:t>
            </a:r>
            <a:r>
              <a:rPr lang="ru-RU" sz="1800" dirty="0"/>
              <a:t> наведено в </a:t>
            </a:r>
            <a:r>
              <a:rPr lang="ru-RU" sz="1800" dirty="0" err="1"/>
              <a:t>таблиці</a:t>
            </a:r>
            <a:r>
              <a:rPr lang="ru-RU" sz="1800" dirty="0"/>
              <a:t> 5.1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58" y="1392702"/>
            <a:ext cx="8848578" cy="37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53551"/>
            <a:ext cx="8596668" cy="48878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потенційними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діловими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партнерами,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нерівноцінну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асиметричну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умов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предмета угоди,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пов'язаного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сприятливими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несприятливими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угоди.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нерівномірності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неповнота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наявний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вичерпного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031" y="1223889"/>
            <a:ext cx="8721969" cy="367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302" y="2152357"/>
            <a:ext cx="8904849" cy="247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57" y="1209822"/>
            <a:ext cx="9017390" cy="40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080" y="2577738"/>
            <a:ext cx="553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0209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72" t="22535" r="25226" b="16710"/>
          <a:stretch/>
        </p:blipFill>
        <p:spPr>
          <a:xfrm>
            <a:off x="1406769" y="0"/>
            <a:ext cx="796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61515"/>
            <a:ext cx="8596668" cy="447984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сконцентрований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впровадженні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(менеджмент, персонал,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агентських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278" t="16753" r="26780" b="20507"/>
          <a:stretch/>
        </p:blipFill>
        <p:spPr>
          <a:xfrm>
            <a:off x="1730326" y="235301"/>
            <a:ext cx="8271803" cy="64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69145"/>
            <a:ext cx="8596668" cy="3066757"/>
          </a:xfrm>
        </p:spPr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одного боку,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другого –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Тому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запровадити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(рис. 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795</TotalTime>
  <Words>2199</Words>
  <Application>Microsoft Office PowerPoint</Application>
  <PresentationFormat>Широкоэкранный</PresentationFormat>
  <Paragraphs>57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Times New Roman</vt:lpstr>
      <vt:lpstr>Trebuchet MS</vt:lpstr>
      <vt:lpstr>Wingdings 3</vt:lpstr>
      <vt:lpstr>Грань</vt:lpstr>
      <vt:lpstr> Тема 9 КОНТРОЛІНГ ПОВЕДІНКИ</vt:lpstr>
      <vt:lpstr>Презентация PowerPoint</vt:lpstr>
      <vt:lpstr>Презентация PowerPoint</vt:lpstr>
      <vt:lpstr>Контролінг поведінки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8.2. Система вимірювання результатів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Сучасні тенденції формування зарубіжних систем мотивації праці в узагальненому вигляді наведено в таблиці 5.1.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36</cp:revision>
  <dcterms:created xsi:type="dcterms:W3CDTF">2022-09-21T08:48:38Z</dcterms:created>
  <dcterms:modified xsi:type="dcterms:W3CDTF">2024-10-17T20:14:20Z</dcterms:modified>
</cp:coreProperties>
</file>