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8" r:id="rId19"/>
    <p:sldId id="313" r:id="rId20"/>
    <p:sldId id="314" r:id="rId21"/>
    <p:sldId id="315" r:id="rId22"/>
    <p:sldId id="316" r:id="rId23"/>
    <p:sldId id="317" r:id="rId24"/>
    <p:sldId id="318" r:id="rId25"/>
    <p:sldId id="295" r:id="rId26"/>
  </p:sldIdLst>
  <p:sldSz cx="12192000" cy="68580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>
        <p:scale>
          <a:sx n="47" d="100"/>
          <a:sy n="47" d="100"/>
        </p:scale>
        <p:origin x="1450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0F072C-D523-4623-A1B9-4BEE511B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8D39-EB27-4D82-BD67-D6F347A96BF8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82EF69-6075-4E13-9952-9B564C8C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72BC95-4641-496C-822D-58AD6ECA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B610-9B87-4763-A0E7-CAE8288EE37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60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5AB021-C675-49FF-8C9D-59C8BEA2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F2BC-FBE2-4DC5-B549-D0DF64FEF78B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5D7D3B-2B2C-4ABA-9E66-B998BC2D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0DC0A9-E2C9-4160-A0BA-339071DF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AD62-BCD5-41DB-AA53-4304E388D3E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765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4842F9-9EB4-4710-B4DF-F418DAFE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585E-AD34-4C05-9FC9-856995C2BEE1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EABB5-CB50-444F-896C-0D3D2F22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84560E-2AA7-4F71-9E5A-677CE176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9B46-477C-4488-8123-9A5E92FCF12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75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968666-50A8-41D5-8FCE-BCC5A0F3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18EE-38C0-41B1-9827-41B103AAB296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830956-2A8D-461D-8011-DABA63E3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F98EBE-63D5-4FBF-8FDF-FC6348A4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BEF0-2D29-4775-BBBF-1F2DF423E72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42EF5-06F8-4EC6-B4AB-C90FF83C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FBBF-15FC-471A-9399-5F16C227BFEF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3A287E-1766-4860-A98F-09E95B45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ED2022-6DCB-4709-AB26-78EDDF70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2250-3119-4B39-B13A-6CBE8A434F3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85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9B71549F-2CA2-475B-9B28-DF3A8722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29CD-6159-4722-B556-828A0B715F5F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BBDF6973-62F3-48E9-90F0-03282A9F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F467EA45-8300-4D65-B843-1F20CCDA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9301-4898-4A20-9217-9E21E93167E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43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3">
            <a:extLst>
              <a:ext uri="{FF2B5EF4-FFF2-40B4-BE49-F238E27FC236}">
                <a16:creationId xmlns:a16="http://schemas.microsoft.com/office/drawing/2014/main" id="{AFD0389A-C6FC-4AA5-8109-7236FEAB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F696-D4B6-4928-8C84-433B15800AE9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:a16="http://schemas.microsoft.com/office/drawing/2014/main" id="{E617FF6C-18D4-4763-9DFF-0B3EE861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2C12C587-B16E-4B52-9866-ED8C1B19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0714-741F-46FE-93FD-AF8DC118B76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16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3">
            <a:extLst>
              <a:ext uri="{FF2B5EF4-FFF2-40B4-BE49-F238E27FC236}">
                <a16:creationId xmlns:a16="http://schemas.microsoft.com/office/drawing/2014/main" id="{733D192C-AB60-490B-B8AA-B8911B53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B071-1DB6-4BC6-855D-83FE00166590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:a16="http://schemas.microsoft.com/office/drawing/2014/main" id="{5748B6B2-9463-45D4-97D1-552E3992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D172CA0B-A907-4949-83D9-555C096C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C4250-7B1D-4687-8D39-2874BCF5BDB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25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:a16="http://schemas.microsoft.com/office/drawing/2014/main" id="{4ADBF24D-0A07-41A0-9249-5A9CF9BA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8345-4975-4966-B7D5-1563F728D0C9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:a16="http://schemas.microsoft.com/office/drawing/2014/main" id="{F350A28C-940F-404C-9985-8327011C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:a16="http://schemas.microsoft.com/office/drawing/2014/main" id="{14879CE7-15EC-4553-9F49-3DC505A6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8838-C8C2-43E6-8F5E-78A83500E9F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41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D6B9EF19-C346-4C05-A95A-24B28F1F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10A8-05F3-4877-9446-8F9087D8BD8A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9E043757-CD8B-4088-903F-9F100942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A9D7E262-B923-409A-803A-EAC41136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CCF8-59C6-4E11-A0D4-144753F0412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4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51A0B265-52F9-4CC1-8D7F-AE92A392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B228-F275-4CBF-B830-56275ADCDFC5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4629063C-25EC-435A-AAAB-408CAE5F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5C0FC189-272C-49DA-A0C4-AA86630B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E220-48EB-4428-896B-052145498BC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84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id="{F79AEF20-A6BC-4D6F-8570-959DFC41F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id="{3E1D69C1-D298-4223-AC3B-A0DBA573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відредагувати стилі зразків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085119-7204-48DA-AE5A-B81378D4C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438C90-6330-4602-93C7-CCDF39B12CBB}" type="datetimeFigureOut">
              <a:rPr lang="uk-UA"/>
              <a:pPr>
                <a:defRPr/>
              </a:pPr>
              <a:t>09.06.2022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C3E8A6-1BC1-4DCA-AA51-A67B3D6A6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EEF12A-766B-4C3F-9043-E6A99429D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5E670F-A170-458F-A247-328FDDEFE16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CA9B1A79-9117-495B-B87C-08648ED7CC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754312"/>
          </a:xfrm>
        </p:spPr>
        <p:txBody>
          <a:bodyPr/>
          <a:lstStyle/>
          <a:p>
            <a:pPr eaLnBrk="1" hangingPunct="1"/>
            <a:r>
              <a:rPr lang="ru-RU" altLang="uk-UA" dirty="0"/>
              <a:t>Лек</a:t>
            </a:r>
            <a:br>
              <a:rPr lang="ru-RU" altLang="uk-UA" dirty="0"/>
            </a:br>
            <a:r>
              <a:rPr lang="en-US" altLang="uk-UA" dirty="0">
                <a:latin typeface="Roboto" panose="02000000000000000000" pitchFamily="2" charset="0"/>
              </a:rPr>
              <a:t>VR</a:t>
            </a:r>
            <a:br>
              <a:rPr lang="en-US" altLang="uk-UA" dirty="0">
                <a:latin typeface="Roboto" panose="02000000000000000000" pitchFamily="2" charset="0"/>
              </a:rPr>
            </a:br>
            <a:r>
              <a:rPr lang="ru-RU" altLang="uk-UA" dirty="0" err="1">
                <a:latin typeface="Roboto" panose="02000000000000000000" pitchFamily="2" charset="0"/>
              </a:rPr>
              <a:t>частина</a:t>
            </a:r>
            <a:r>
              <a:rPr lang="ru-RU" altLang="uk-UA" dirty="0">
                <a:latin typeface="Roboto" panose="02000000000000000000" pitchFamily="2" charset="0"/>
              </a:rPr>
              <a:t> 3</a:t>
            </a:r>
            <a:endParaRPr lang="uk-UA" altLang="uk-UA" dirty="0"/>
          </a:p>
        </p:txBody>
      </p:sp>
      <p:sp>
        <p:nvSpPr>
          <p:cNvPr id="2051" name="Підзаголовок 2">
            <a:extLst>
              <a:ext uri="{FF2B5EF4-FFF2-40B4-BE49-F238E27FC236}">
                <a16:creationId xmlns:a16="http://schemas.microsoft.com/office/drawing/2014/main" id="{E4A28656-5E75-4B60-99E6-0B4F9852B0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68950" y="5999163"/>
            <a:ext cx="6196013" cy="563562"/>
          </a:xfrm>
        </p:spPr>
        <p:txBody>
          <a:bodyPr/>
          <a:lstStyle/>
          <a:p>
            <a:pPr eaLnBrk="1" hangingPunct="1"/>
            <a:r>
              <a:rPr lang="ru-RU" altLang="uk-UA"/>
              <a:t>Викладач </a:t>
            </a:r>
            <a:r>
              <a:rPr lang="en-US" altLang="uk-UA"/>
              <a:t>Ph.D</a:t>
            </a:r>
            <a:r>
              <a:rPr lang="uk-UA" altLang="uk-UA"/>
              <a:t>, в.о. зав.каф. КН </a:t>
            </a:r>
            <a:r>
              <a:rPr lang="ru-RU" altLang="uk-UA"/>
              <a:t>Граф М.С.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прив'яжемо до об'єкта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slider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скрипт, який перевірятиме , чи кнопка натиснута , і міняти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skybox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разі її натискання. Скрипт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RedButton.cs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можна знайти у папці з додатковими матеріалами. Імпортуйте його в проект і перетягніть на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slider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Скрипт містить наступний код: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3762DB-0766-4683-B86B-29927282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7" y="1907629"/>
            <a:ext cx="4206605" cy="3398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E0194-D7E6-4596-96F7-4CD7A60D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7" y="5306444"/>
            <a:ext cx="4214225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0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функції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Update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()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 перевіряємо, чи кнопка натиснута . У разі натискання ми змінюємо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skybox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SkyNight.mat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Якщо хочете змінити його на інший матеріал , то просто замініть шлях до нього. Найпростіший спосіб отримати шлях файлу в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Unity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натиснути правою кнопкою на потрібний об'єкт у редакторі та вибрати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Copy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Path</a:t>
            </a:r>
            <a:endParaRPr lang="uk-UA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D855DE-3054-421C-AA85-CC9F05A5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845" y="1907629"/>
            <a:ext cx="7230638" cy="46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randomBar dir="vert"/>
      </p:transition>
    </mc:Choice>
    <mc:Fallback>
      <p:transition spd="slow" advClick="0" advTm="6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спробуємо запустити гру і натиснути на червону кнопку, щоб перевірити спрацювання натискання </a:t>
            </a:r>
            <a:endParaRPr lang="uk-UA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09E368-0B65-43C0-9F72-4306D2EE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42" y="1714492"/>
            <a:ext cx="7686096" cy="42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randomBar dir="vert"/>
      </p:transition>
    </mc:Choice>
    <mc:Fallback>
      <p:transition spd="slow" advClick="0" advTm="3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 також можете змінити розташування самої шафи в залежності від вашого зростання, щоб було зручніше використовувати пульт </a:t>
            </a:r>
            <a:endParaRPr lang="uk-UA" sz="5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526B6-1351-429C-BCFE-6853B91B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25" y="1688867"/>
            <a:ext cx="7911262" cy="4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randomBar dir="vert"/>
      </p:transition>
    </mc:Choice>
    <mc:Fallback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Тепер прив'яжемо аналогічні скрипти до зеленої та жовтої кнопок. Скрипти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GreenButton.cs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YellowButton.cs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 також можете знайти у папці з додатковими матеріалами. Відрізняються вони лише рядком із присвоєнням матеріалу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skybox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жовтої кнопки:</a:t>
            </a:r>
            <a:endParaRPr lang="uk-UA" sz="6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C8CB25-5466-4782-9C78-05FDC79F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6" y="1931276"/>
            <a:ext cx="7378798" cy="95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8159E-4D9C-445A-8E99-0E9142BB7413}"/>
              </a:ext>
            </a:extLst>
          </p:cNvPr>
          <p:cNvSpPr txBox="1"/>
          <p:nvPr/>
        </p:nvSpPr>
        <p:spPr>
          <a:xfrm>
            <a:off x="538656" y="3198167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зеленої кнопки:</a:t>
            </a: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9D9D8F-F1A4-453E-8D43-9D20FBBC5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56" y="4440331"/>
            <a:ext cx="6688913" cy="95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2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randomBar dir="vert"/>
      </p:transition>
    </mc:Choice>
    <mc:Fallback>
      <p:transition spd="slow" advClick="0" advTm="1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5267940" cy="2472666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Погляньте, як змінилося оточення при натисканні жовтої кнопки:</a:t>
            </a:r>
            <a:endParaRPr lang="uk-UA" sz="8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1B586-E697-4F60-B9A9-C726FC2B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07" y="2929254"/>
            <a:ext cx="5267940" cy="3055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D4572E-E1F1-475E-A19D-3FA931549DE5}"/>
              </a:ext>
            </a:extLst>
          </p:cNvPr>
          <p:cNvSpPr txBox="1"/>
          <p:nvPr/>
        </p:nvSpPr>
        <p:spPr>
          <a:xfrm>
            <a:off x="6641224" y="534848"/>
            <a:ext cx="39059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ось як змінилося оточення при натисканні зеленої кнопки: </a:t>
            </a:r>
            <a:endParaRPr lang="uk-UA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AD10E4-02D4-413D-BEBD-A6A256C3A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934" y="2866189"/>
            <a:ext cx="5251462" cy="32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:randomBar dir="vert"/>
      </p:transition>
    </mc:Choice>
    <mc:Fallback>
      <p:transition spd="slow" advClick="0" advTm="6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5" y="223237"/>
            <a:ext cx="11190889" cy="1559403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авайте розширимо функціонал пульта, додаючи на сцену різні об'єкти при перемиканні важелів . Нехай це будуть дерева, ви зможете знайти дані об'єкти у додаткових матеріалах у папці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Trees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одамо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сцену три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GameObject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помістимо в кожен з них різні дерева. Залежно від кольору використаного важеля ми мінятимемо додані на сцену дерева.  Наприклад, об'єкт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RedTrees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рис.зліва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За замовчуванням кожен об'єкт буде вимкнено в інспекторі (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рис.справа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uk-UA" sz="9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4BBA12-4198-43BC-B7EF-31D3150A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4" y="1782640"/>
            <a:ext cx="5951736" cy="50753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E173F8-D258-47E5-99A1-1784E1BEF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27" y="3429000"/>
            <a:ext cx="4139318" cy="14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:randomBar dir="vert"/>
      </p:transition>
    </mc:Choice>
    <mc:Fallback>
      <p:transition spd="slow" advClick="0" advTm="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2BAE25-E6B6-457A-9B7C-B2EEF9B5F400}"/>
              </a:ext>
            </a:extLst>
          </p:cNvPr>
          <p:cNvSpPr txBox="1"/>
          <p:nvPr/>
        </p:nvSpPr>
        <p:spPr>
          <a:xfrm>
            <a:off x="8374901" y="1604720"/>
            <a:ext cx="3098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б'єкт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GreenTrees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D407CF-9F35-48D7-A2F3-E70BB719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9" y="956889"/>
            <a:ext cx="5989839" cy="3162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3DC5C6-8556-48EC-AB6A-1D43389C2B2B}"/>
              </a:ext>
            </a:extLst>
          </p:cNvPr>
          <p:cNvSpPr txBox="1"/>
          <p:nvPr/>
        </p:nvSpPr>
        <p:spPr>
          <a:xfrm>
            <a:off x="311369" y="344335"/>
            <a:ext cx="7433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Об'єкт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YellowTrees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виглядає так</a:t>
            </a:r>
            <a:endParaRPr lang="uk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1F782B-14E9-488E-972C-E9083C148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73" y="2221954"/>
            <a:ext cx="5703127" cy="37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:randomBar dir="vert"/>
      </p:transition>
    </mc:Choice>
    <mc:Fallback>
      <p:transition spd="slow" advClick="0" advTm="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A1D19-B4EA-439F-BB62-E4745785E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Знайдіть на сцені будь-який із трьох важелів . Важелі містять об'єкт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Hinge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який потрібно змінити . Для кожного важеля необхідно встановити значення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скрипта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VRBasic_Hinge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об'єкта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Hinge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8C25C-D5F7-43D4-8049-0BEBF75F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08" y="2612219"/>
            <a:ext cx="7289714" cy="21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03704-C62F-4693-A21A-812C4DC1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81940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Тепер важіль повертатиметься до середини. Перейдемо до скрипту. Як бачимо, важіль має змінну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angle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яка відповідає куту його нахилу. У папці з додатковими матеріалами розташовані скрипти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RedHinge.cs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YellowHinge.cs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GreenHinge.cs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Розглянемо скрипт для червоного важеля:</a:t>
            </a:r>
            <a:endParaRPr lang="uk-UA" sz="5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793B86-40F0-45FA-8411-690C49FB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7" y="1995549"/>
            <a:ext cx="5432192" cy="3017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4C54C2-D5B3-4C53-9118-19FBCC8A7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713" y="1995549"/>
            <a:ext cx="423708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4F5FC-5F0A-40D2-8043-021B6E713837}"/>
              </a:ext>
            </a:extLst>
          </p:cNvPr>
          <p:cNvSpPr txBox="1"/>
          <p:nvPr/>
        </p:nvSpPr>
        <p:spPr>
          <a:xfrm>
            <a:off x="586249" y="324153"/>
            <a:ext cx="109469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VR сцени  для </a:t>
            </a:r>
            <a:r>
              <a:rPr lang="uk-UA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Oculus</a:t>
            </a:r>
            <a:r>
              <a:rPr lang="uk-UA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Rift</a:t>
            </a:r>
            <a:endParaRPr lang="uk-UA" sz="4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8EC972-4052-46A4-A973-6D2E6AF2A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46" y="1283325"/>
            <a:ext cx="6848170" cy="4950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53D3AC-830D-44D5-968F-33E4ED471F67}"/>
              </a:ext>
            </a:extLst>
          </p:cNvPr>
          <p:cNvSpPr txBox="1"/>
          <p:nvPr/>
        </p:nvSpPr>
        <p:spPr>
          <a:xfrm>
            <a:off x="1171074" y="6464968"/>
            <a:ext cx="880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Ознайомитись з матеріалами лекції </a:t>
            </a:r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4B87546E-2039-4862-A81F-DB3F2CDB6654}"/>
              </a:ext>
            </a:extLst>
          </p:cNvPr>
          <p:cNvCxnSpPr/>
          <p:nvPr/>
        </p:nvCxnSpPr>
        <p:spPr>
          <a:xfrm>
            <a:off x="5309937" y="6646141"/>
            <a:ext cx="33367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7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1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DAE9-5FCD-448B-8CD2-0E050376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365125"/>
            <a:ext cx="11603421" cy="1983937"/>
          </a:xfrm>
        </p:spPr>
        <p:txBody>
          <a:bodyPr/>
          <a:lstStyle/>
          <a:p>
            <a:pPr indent="281940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Update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()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 перевіряємо кут нахилу важеля . Якщо він дорівнює 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за допомогою функції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FindInActive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ObjectBy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()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 робимо неактивними об'єкти з деревами для зеленого та жовтого важеля  але активуємо об'єкт із деревами для червоного.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Скрипти для жовтого та зеленого важелів аналогічні. Їх відмінність тільки в рядках, які визначають, який об'єкт буде видимим. Давайте прив'яжемо всі три скрипти до відповідних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Hinge</a:t>
            </a:r>
            <a:endParaRPr lang="uk-UA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535AFC-7902-43B8-B9F2-E0A7ACEC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62" y="2729290"/>
            <a:ext cx="8585952" cy="37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>
        <p:randomBar dir="vert"/>
      </p:transition>
    </mc:Choice>
    <mc:Fallback>
      <p:transition spd="slow" advClick="0" advTm="1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092404-14C8-4ED2-80B0-F3C39A4C0472}"/>
              </a:ext>
            </a:extLst>
          </p:cNvPr>
          <p:cNvSpPr txBox="1"/>
          <p:nvPr/>
        </p:nvSpPr>
        <p:spPr>
          <a:xfrm>
            <a:off x="398079" y="520291"/>
            <a:ext cx="11142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смикнувши за червоний важіль, на локації з'являться відповідні дерева 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9CC6AF-0B4F-4AF9-B146-B8D882A9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84" y="1710016"/>
            <a:ext cx="7654631" cy="43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0">
        <p:randomBar dir="vert"/>
      </p:transition>
    </mc:Choice>
    <mc:Fallback>
      <p:transition spd="slow" advClick="0" advTm="3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D274EC-FAF2-47F6-9199-7D869738EEE1}"/>
              </a:ext>
            </a:extLst>
          </p:cNvPr>
          <p:cNvSpPr txBox="1"/>
          <p:nvPr/>
        </p:nvSpPr>
        <p:spPr>
          <a:xfrm>
            <a:off x="398078" y="287197"/>
            <a:ext cx="11793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Залишилося додати можливість перезапускати сцену після натискання на чорний перемикач. Знайдіть на пульті керування відповідний об'єкт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Hinge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95DD7F-2FED-4A79-8F65-F119AD9D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620" y="1328358"/>
            <a:ext cx="8063281" cy="46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549914-ADF4-4450-A4C2-1D3DFF8E007E}"/>
              </a:ext>
            </a:extLst>
          </p:cNvPr>
          <p:cNvSpPr txBox="1"/>
          <p:nvPr/>
        </p:nvSpPr>
        <p:spPr>
          <a:xfrm>
            <a:off x="368969" y="287401"/>
            <a:ext cx="11710736" cy="103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натисканні значення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цього перемикача дорівнює 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-34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Імпортуємо в проект скрипт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Hinge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прив'яжемо його до перемикача . Скрипт перевірятиме значення і перезапускатиме рівень , якщо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-34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Робиться це за допомогою наступного коду:</a:t>
            </a:r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96EC8-9979-40FA-A983-438F0D53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81" y="1569664"/>
            <a:ext cx="6181808" cy="18780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16DDA-C81E-40E7-A8DA-9450E482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81" y="3447682"/>
            <a:ext cx="6181808" cy="29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C7031-A0B3-4F11-B5EB-600D386746DF}"/>
              </a:ext>
            </a:extLst>
          </p:cNvPr>
          <p:cNvSpPr txBox="1"/>
          <p:nvPr/>
        </p:nvSpPr>
        <p:spPr>
          <a:xfrm>
            <a:off x="609599" y="394718"/>
            <a:ext cx="11101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після натискання на чорний перемикач сцена спорожніє </a:t>
            </a:r>
            <a:endParaRPr lang="uk-UA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E253D-D6A1-4F25-BB58-C81AF77B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1229888"/>
            <a:ext cx="8502316" cy="4875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56220-1CBA-42C8-9228-62609F613248}"/>
              </a:ext>
            </a:extLst>
          </p:cNvPr>
          <p:cNvSpPr txBox="1"/>
          <p:nvPr/>
        </p:nvSpPr>
        <p:spPr>
          <a:xfrm>
            <a:off x="3272587" y="63373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VR-сцена для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Oculus</a:t>
            </a:r>
            <a:r>
              <a:rPr lang="uk-UA" sz="20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Rift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готова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1797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0">
        <p:randomBar dir="vert"/>
      </p:transition>
    </mc:Choice>
    <mc:Fallback>
      <p:transition spd="slow" advClick="0" advTm="1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>
            <a:extLst>
              <a:ext uri="{FF2B5EF4-FFF2-40B4-BE49-F238E27FC236}">
                <a16:creationId xmlns:a16="http://schemas.microsoft.com/office/drawing/2014/main" id="{3D4EF6FB-C77B-49E7-A0AA-3B04B60F4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2833688"/>
            <a:ext cx="4187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4000"/>
              <a:t>Дякую за увагу!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 створимо в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Unity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сцену для 3D </a:t>
            </a:r>
            <a:endParaRPr lang="uk-UA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47C08-D0E4-40E5-9F0B-360B4DCBA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8" y="1690688"/>
            <a:ext cx="8559354" cy="43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7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Підготуємо проект для роботи з віртуальною реальністю. Переходимо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File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Build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Setting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Player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Settings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в 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меню XR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ставимо позначку </a:t>
            </a:r>
            <a:r>
              <a:rPr lang="uk-UA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Reality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Supported</a:t>
            </a:r>
            <a:endParaRPr lang="uk-UA" sz="8800" dirty="0"/>
          </a:p>
        </p:txBody>
      </p:sp>
      <p:grpSp>
        <p:nvGrpSpPr>
          <p:cNvPr id="5" name="Group 7082">
            <a:extLst>
              <a:ext uri="{FF2B5EF4-FFF2-40B4-BE49-F238E27FC236}">
                <a16:creationId xmlns:a16="http://schemas.microsoft.com/office/drawing/2014/main" id="{566FFA16-4460-437C-81A9-BDF3F39F7C83}"/>
              </a:ext>
            </a:extLst>
          </p:cNvPr>
          <p:cNvGrpSpPr>
            <a:grpSpLocks/>
          </p:cNvGrpSpPr>
          <p:nvPr/>
        </p:nvGrpSpPr>
        <p:grpSpPr bwMode="auto">
          <a:xfrm>
            <a:off x="2146737" y="1985940"/>
            <a:ext cx="7801303" cy="4698639"/>
            <a:chOff x="0" y="0"/>
            <a:chExt cx="42952" cy="32592"/>
          </a:xfrm>
        </p:grpSpPr>
        <p:pic>
          <p:nvPicPr>
            <p:cNvPr id="6" name="Picture 91">
              <a:extLst>
                <a:ext uri="{FF2B5EF4-FFF2-40B4-BE49-F238E27FC236}">
                  <a16:creationId xmlns:a16="http://schemas.microsoft.com/office/drawing/2014/main" id="{85BC9925-DF23-4B67-9B5B-3591DD886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480" cy="2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hape 92">
              <a:extLst>
                <a:ext uri="{FF2B5EF4-FFF2-40B4-BE49-F238E27FC236}">
                  <a16:creationId xmlns:a16="http://schemas.microsoft.com/office/drawing/2014/main" id="{5B9EFB11-7DEB-49C3-93B1-4FB16E0A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480" cy="22159"/>
            </a:xfrm>
            <a:custGeom>
              <a:avLst/>
              <a:gdLst>
                <a:gd name="T0" fmla="*/ 0 w 4247998"/>
                <a:gd name="T1" fmla="*/ 2215947 h 2215947"/>
                <a:gd name="T2" fmla="*/ 4247998 w 4247998"/>
                <a:gd name="T3" fmla="*/ 2215947 h 2215947"/>
                <a:gd name="T4" fmla="*/ 4247998 w 4247998"/>
                <a:gd name="T5" fmla="*/ 0 h 2215947"/>
                <a:gd name="T6" fmla="*/ 0 w 4247998"/>
                <a:gd name="T7" fmla="*/ 0 h 2215947"/>
                <a:gd name="T8" fmla="*/ 0 w 4247998"/>
                <a:gd name="T9" fmla="*/ 2215947 h 2215947"/>
                <a:gd name="T10" fmla="*/ 0 w 4247998"/>
                <a:gd name="T11" fmla="*/ 0 h 2215947"/>
                <a:gd name="T12" fmla="*/ 4247998 w 4247998"/>
                <a:gd name="T13" fmla="*/ 2215947 h 2215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47998" h="2215947">
                  <a:moveTo>
                    <a:pt x="0" y="2215947"/>
                  </a:moveTo>
                  <a:lnTo>
                    <a:pt x="4247998" y="2215947"/>
                  </a:lnTo>
                  <a:lnTo>
                    <a:pt x="4247998" y="0"/>
                  </a:lnTo>
                  <a:lnTo>
                    <a:pt x="0" y="0"/>
                  </a:lnTo>
                  <a:lnTo>
                    <a:pt x="0" y="2215947"/>
                  </a:lnTo>
                  <a:close/>
                </a:path>
              </a:pathLst>
            </a:custGeom>
            <a:noFill/>
            <a:ln w="12700">
              <a:solidFill>
                <a:srgbClr val="A7A8A6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8" name="Shape 9728">
              <a:extLst>
                <a:ext uri="{FF2B5EF4-FFF2-40B4-BE49-F238E27FC236}">
                  <a16:creationId xmlns:a16="http://schemas.microsoft.com/office/drawing/2014/main" id="{5DBA1288-0FB2-4FDD-B371-4D8D80450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5" y="1960"/>
              <a:ext cx="20437" cy="30632"/>
            </a:xfrm>
            <a:custGeom>
              <a:avLst/>
              <a:gdLst>
                <a:gd name="T0" fmla="*/ 0 w 2043684"/>
                <a:gd name="T1" fmla="*/ 0 h 3063236"/>
                <a:gd name="T2" fmla="*/ 2043684 w 2043684"/>
                <a:gd name="T3" fmla="*/ 0 h 3063236"/>
                <a:gd name="T4" fmla="*/ 2043684 w 2043684"/>
                <a:gd name="T5" fmla="*/ 3063236 h 3063236"/>
                <a:gd name="T6" fmla="*/ 0 w 2043684"/>
                <a:gd name="T7" fmla="*/ 3063236 h 3063236"/>
                <a:gd name="T8" fmla="*/ 0 w 2043684"/>
                <a:gd name="T9" fmla="*/ 0 h 3063236"/>
                <a:gd name="T10" fmla="*/ 0 w 2043684"/>
                <a:gd name="T11" fmla="*/ 0 h 3063236"/>
                <a:gd name="T12" fmla="*/ 2043684 w 2043684"/>
                <a:gd name="T13" fmla="*/ 3063236 h 306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043684" h="3063236">
                  <a:moveTo>
                    <a:pt x="0" y="0"/>
                  </a:moveTo>
                  <a:lnTo>
                    <a:pt x="2043684" y="0"/>
                  </a:lnTo>
                  <a:lnTo>
                    <a:pt x="2043684" y="3063236"/>
                  </a:lnTo>
                  <a:lnTo>
                    <a:pt x="0" y="3063236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7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pic>
          <p:nvPicPr>
            <p:cNvPr id="9" name="Picture 9031">
              <a:extLst>
                <a:ext uri="{FF2B5EF4-FFF2-40B4-BE49-F238E27FC236}">
                  <a16:creationId xmlns:a16="http://schemas.microsoft.com/office/drawing/2014/main" id="{24D3CE19-13A5-430A-89AB-5B132C845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6" y="2448"/>
              <a:ext cx="19477" cy="2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hape 97">
              <a:extLst>
                <a:ext uri="{FF2B5EF4-FFF2-40B4-BE49-F238E27FC236}">
                  <a16:creationId xmlns:a16="http://schemas.microsoft.com/office/drawing/2014/main" id="{390F1C4E-8E03-429B-8602-4A193126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4" y="2470"/>
              <a:ext cx="19460" cy="29624"/>
            </a:xfrm>
            <a:custGeom>
              <a:avLst/>
              <a:gdLst>
                <a:gd name="T0" fmla="*/ 0 w 1945996"/>
                <a:gd name="T1" fmla="*/ 2962427 h 2962427"/>
                <a:gd name="T2" fmla="*/ 1945996 w 1945996"/>
                <a:gd name="T3" fmla="*/ 2962427 h 2962427"/>
                <a:gd name="T4" fmla="*/ 1945996 w 1945996"/>
                <a:gd name="T5" fmla="*/ 0 h 2962427"/>
                <a:gd name="T6" fmla="*/ 0 w 1945996"/>
                <a:gd name="T7" fmla="*/ 0 h 2962427"/>
                <a:gd name="T8" fmla="*/ 0 w 1945996"/>
                <a:gd name="T9" fmla="*/ 2962427 h 2962427"/>
                <a:gd name="T10" fmla="*/ 0 w 1945996"/>
                <a:gd name="T11" fmla="*/ 0 h 2962427"/>
                <a:gd name="T12" fmla="*/ 1945996 w 1945996"/>
                <a:gd name="T13" fmla="*/ 2962427 h 296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945996" h="2962427">
                  <a:moveTo>
                    <a:pt x="0" y="2962427"/>
                  </a:moveTo>
                  <a:lnTo>
                    <a:pt x="1945996" y="2962427"/>
                  </a:lnTo>
                  <a:lnTo>
                    <a:pt x="1945996" y="0"/>
                  </a:lnTo>
                  <a:lnTo>
                    <a:pt x="0" y="0"/>
                  </a:lnTo>
                  <a:lnTo>
                    <a:pt x="0" y="2962427"/>
                  </a:lnTo>
                  <a:close/>
                </a:path>
              </a:pathLst>
            </a:custGeom>
            <a:noFill/>
            <a:ln w="25400">
              <a:solidFill>
                <a:srgbClr val="FF2C30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pic>
          <p:nvPicPr>
            <p:cNvPr id="11" name="Picture 9032">
              <a:extLst>
                <a:ext uri="{FF2B5EF4-FFF2-40B4-BE49-F238E27FC236}">
                  <a16:creationId xmlns:a16="http://schemas.microsoft.com/office/drawing/2014/main" id="{E5E1AFA1-35A8-45F8-A9AC-077BEA61D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3" y="14447"/>
              <a:ext cx="4511" cy="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Shape 100">
              <a:extLst>
                <a:ext uri="{FF2B5EF4-FFF2-40B4-BE49-F238E27FC236}">
                  <a16:creationId xmlns:a16="http://schemas.microsoft.com/office/drawing/2014/main" id="{00562B87-4CF5-4170-8687-A5915D5D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" y="14473"/>
              <a:ext cx="4475" cy="1223"/>
            </a:xfrm>
            <a:custGeom>
              <a:avLst/>
              <a:gdLst>
                <a:gd name="T0" fmla="*/ 0 w 447485"/>
                <a:gd name="T1" fmla="*/ 122275 h 122275"/>
                <a:gd name="T2" fmla="*/ 447485 w 447485"/>
                <a:gd name="T3" fmla="*/ 122275 h 122275"/>
                <a:gd name="T4" fmla="*/ 447485 w 447485"/>
                <a:gd name="T5" fmla="*/ 0 h 122275"/>
                <a:gd name="T6" fmla="*/ 0 w 447485"/>
                <a:gd name="T7" fmla="*/ 0 h 122275"/>
                <a:gd name="T8" fmla="*/ 0 w 447485"/>
                <a:gd name="T9" fmla="*/ 122275 h 122275"/>
                <a:gd name="T10" fmla="*/ 0 w 447485"/>
                <a:gd name="T11" fmla="*/ 0 h 122275"/>
                <a:gd name="T12" fmla="*/ 447485 w 447485"/>
                <a:gd name="T13" fmla="*/ 122275 h 12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7485" h="122275">
                  <a:moveTo>
                    <a:pt x="0" y="122275"/>
                  </a:moveTo>
                  <a:lnTo>
                    <a:pt x="447485" y="122275"/>
                  </a:lnTo>
                  <a:lnTo>
                    <a:pt x="447485" y="0"/>
                  </a:lnTo>
                  <a:lnTo>
                    <a:pt x="0" y="0"/>
                  </a:lnTo>
                  <a:lnTo>
                    <a:pt x="0" y="122275"/>
                  </a:lnTo>
                  <a:close/>
                </a:path>
              </a:pathLst>
            </a:custGeom>
            <a:noFill/>
            <a:ln w="25400">
              <a:solidFill>
                <a:srgbClr val="FF2C30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99284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:randomBar dir="vert"/>
      </p:transition>
    </mc:Choice>
    <mc:Fallback>
      <p:transition spd="slow" advClick="0" advTm="2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Тепер потрібно імпортувати </a:t>
            </a:r>
            <a:r>
              <a:rPr lang="uk-UA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ассет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інтеграції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Oculus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Rift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Ви можете знайти його в папці </a:t>
            </a:r>
            <a:r>
              <a:rPr lang="uk-UA" sz="28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Oculus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додаткових матеріалах . Цей </a:t>
            </a:r>
            <a:r>
              <a:rPr lang="uk-UA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ассет</a:t>
            </a: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можна завантажити з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Unity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Asset</a:t>
            </a:r>
            <a:r>
              <a:rPr lang="uk-UA" sz="28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Store</a:t>
            </a:r>
            <a:endParaRPr lang="uk-UA" sz="13800" dirty="0"/>
          </a:p>
        </p:txBody>
      </p:sp>
      <p:grpSp>
        <p:nvGrpSpPr>
          <p:cNvPr id="14" name="Group 7145">
            <a:extLst>
              <a:ext uri="{FF2B5EF4-FFF2-40B4-BE49-F238E27FC236}">
                <a16:creationId xmlns:a16="http://schemas.microsoft.com/office/drawing/2014/main" id="{5F65EFAC-8272-4E14-8AE1-07BA2CFE780C}"/>
              </a:ext>
            </a:extLst>
          </p:cNvPr>
          <p:cNvGrpSpPr>
            <a:grpSpLocks/>
          </p:cNvGrpSpPr>
          <p:nvPr/>
        </p:nvGrpSpPr>
        <p:grpSpPr bwMode="auto">
          <a:xfrm>
            <a:off x="1814348" y="1939159"/>
            <a:ext cx="8563303" cy="4553716"/>
            <a:chOff x="-44" y="-19"/>
            <a:chExt cx="42397" cy="22920"/>
          </a:xfrm>
        </p:grpSpPr>
        <p:sp>
          <p:nvSpPr>
            <p:cNvPr id="15" name="Shape 9730">
              <a:extLst>
                <a:ext uri="{FF2B5EF4-FFF2-40B4-BE49-F238E27FC236}">
                  <a16:creationId xmlns:a16="http://schemas.microsoft.com/office/drawing/2014/main" id="{553E4CA3-61B9-46A0-B682-B4A0A9AE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341" cy="22901"/>
            </a:xfrm>
            <a:custGeom>
              <a:avLst/>
              <a:gdLst>
                <a:gd name="T0" fmla="*/ 0 w 4234116"/>
                <a:gd name="T1" fmla="*/ 0 h 2290115"/>
                <a:gd name="T2" fmla="*/ 4234116 w 4234116"/>
                <a:gd name="T3" fmla="*/ 0 h 2290115"/>
                <a:gd name="T4" fmla="*/ 4234116 w 4234116"/>
                <a:gd name="T5" fmla="*/ 2290115 h 2290115"/>
                <a:gd name="T6" fmla="*/ 0 w 4234116"/>
                <a:gd name="T7" fmla="*/ 2290115 h 2290115"/>
                <a:gd name="T8" fmla="*/ 0 w 4234116"/>
                <a:gd name="T9" fmla="*/ 0 h 2290115"/>
                <a:gd name="T10" fmla="*/ 0 w 4234116"/>
                <a:gd name="T11" fmla="*/ 0 h 2290115"/>
                <a:gd name="T12" fmla="*/ 4234116 w 4234116"/>
                <a:gd name="T13" fmla="*/ 2290115 h 2290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34116" h="2290115">
                  <a:moveTo>
                    <a:pt x="0" y="0"/>
                  </a:moveTo>
                  <a:lnTo>
                    <a:pt x="4234116" y="0"/>
                  </a:lnTo>
                  <a:lnTo>
                    <a:pt x="4234116" y="2290115"/>
                  </a:lnTo>
                  <a:lnTo>
                    <a:pt x="0" y="2290115"/>
                  </a:lnTo>
                  <a:lnTo>
                    <a:pt x="0" y="0"/>
                  </a:lnTo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pic>
          <p:nvPicPr>
            <p:cNvPr id="16" name="Picture 9033">
              <a:extLst>
                <a:ext uri="{FF2B5EF4-FFF2-40B4-BE49-F238E27FC236}">
                  <a16:creationId xmlns:a16="http://schemas.microsoft.com/office/drawing/2014/main" id="{39880C52-4C86-41DD-BCCD-D2B1F67D5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" y="-19"/>
              <a:ext cx="42397" cy="2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Shape 127">
              <a:extLst>
                <a:ext uri="{FF2B5EF4-FFF2-40B4-BE49-F238E27FC236}">
                  <a16:creationId xmlns:a16="http://schemas.microsoft.com/office/drawing/2014/main" id="{65D23C80-EE07-4103-9F57-573A9488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341" cy="22901"/>
            </a:xfrm>
            <a:custGeom>
              <a:avLst/>
              <a:gdLst>
                <a:gd name="T0" fmla="*/ 0 w 4234116"/>
                <a:gd name="T1" fmla="*/ 2290115 h 2290115"/>
                <a:gd name="T2" fmla="*/ 4234116 w 4234116"/>
                <a:gd name="T3" fmla="*/ 2290115 h 2290115"/>
                <a:gd name="T4" fmla="*/ 4234116 w 4234116"/>
                <a:gd name="T5" fmla="*/ 0 h 2290115"/>
                <a:gd name="T6" fmla="*/ 0 w 4234116"/>
                <a:gd name="T7" fmla="*/ 0 h 2290115"/>
                <a:gd name="T8" fmla="*/ 0 w 4234116"/>
                <a:gd name="T9" fmla="*/ 2290115 h 2290115"/>
                <a:gd name="T10" fmla="*/ 0 w 4234116"/>
                <a:gd name="T11" fmla="*/ 0 h 2290115"/>
                <a:gd name="T12" fmla="*/ 4234116 w 4234116"/>
                <a:gd name="T13" fmla="*/ 2290115 h 2290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34116" h="2290115">
                  <a:moveTo>
                    <a:pt x="0" y="2290115"/>
                  </a:moveTo>
                  <a:lnTo>
                    <a:pt x="4234116" y="2290115"/>
                  </a:lnTo>
                  <a:lnTo>
                    <a:pt x="4234116" y="0"/>
                  </a:lnTo>
                  <a:lnTo>
                    <a:pt x="0" y="0"/>
                  </a:lnTo>
                  <a:lnTo>
                    <a:pt x="0" y="2290115"/>
                  </a:lnTo>
                  <a:close/>
                </a:path>
              </a:pathLst>
            </a:custGeom>
            <a:noFill/>
            <a:ln w="13894">
              <a:solidFill>
                <a:srgbClr val="A7A8A6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36401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6"/>
            <a:ext cx="10515600" cy="1999703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Рекомендується встановлювати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Oculus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Integration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Store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оскільки там є актуальна версія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ассета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Після встановлення пакета слід імпортувати заготовку для нашої сцени. Вона знаходиться в папці </a:t>
            </a:r>
            <a:r>
              <a:rPr lang="uk-UA" sz="2400" i="1" dirty="0" err="1">
                <a:solidFill>
                  <a:srgbClr val="3C3C3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VRBasics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додаткових матеріалах. Перейдіть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Assets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VRBasics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Examples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Scenes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відкрийте сцену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demoStation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Виглядає вона так</a:t>
            </a:r>
            <a:endParaRPr lang="uk-UA" sz="19900" dirty="0"/>
          </a:p>
        </p:txBody>
      </p:sp>
      <p:grpSp>
        <p:nvGrpSpPr>
          <p:cNvPr id="7" name="Group 6891">
            <a:extLst>
              <a:ext uri="{FF2B5EF4-FFF2-40B4-BE49-F238E27FC236}">
                <a16:creationId xmlns:a16="http://schemas.microsoft.com/office/drawing/2014/main" id="{8D6A77D1-21A1-4CA4-9D93-81F0BBE5187A}"/>
              </a:ext>
            </a:extLst>
          </p:cNvPr>
          <p:cNvGrpSpPr>
            <a:grpSpLocks/>
          </p:cNvGrpSpPr>
          <p:nvPr/>
        </p:nvGrpSpPr>
        <p:grpSpPr bwMode="auto">
          <a:xfrm>
            <a:off x="1922292" y="2222939"/>
            <a:ext cx="8347415" cy="4494375"/>
            <a:chOff x="-31" y="-27"/>
            <a:chExt cx="41330" cy="22250"/>
          </a:xfrm>
        </p:grpSpPr>
        <p:pic>
          <p:nvPicPr>
            <p:cNvPr id="8" name="Picture 9034">
              <a:extLst>
                <a:ext uri="{FF2B5EF4-FFF2-40B4-BE49-F238E27FC236}">
                  <a16:creationId xmlns:a16="http://schemas.microsoft.com/office/drawing/2014/main" id="{34B4249B-CCAB-436C-8D68-05AB0CC9B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" y="-27"/>
              <a:ext cx="41330" cy="2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hape 153">
              <a:extLst>
                <a:ext uri="{FF2B5EF4-FFF2-40B4-BE49-F238E27FC236}">
                  <a16:creationId xmlns:a16="http://schemas.microsoft.com/office/drawing/2014/main" id="{A9DCAFF0-CF6E-4CD0-A869-463E89ED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1289" cy="22223"/>
            </a:xfrm>
            <a:custGeom>
              <a:avLst/>
              <a:gdLst>
                <a:gd name="T0" fmla="*/ 0 w 4128910"/>
                <a:gd name="T1" fmla="*/ 2222361 h 2222361"/>
                <a:gd name="T2" fmla="*/ 4128910 w 4128910"/>
                <a:gd name="T3" fmla="*/ 2222361 h 2222361"/>
                <a:gd name="T4" fmla="*/ 4128910 w 4128910"/>
                <a:gd name="T5" fmla="*/ 0 h 2222361"/>
                <a:gd name="T6" fmla="*/ 0 w 4128910"/>
                <a:gd name="T7" fmla="*/ 0 h 2222361"/>
                <a:gd name="T8" fmla="*/ 0 w 4128910"/>
                <a:gd name="T9" fmla="*/ 2222361 h 2222361"/>
                <a:gd name="T10" fmla="*/ 0 w 4128910"/>
                <a:gd name="T11" fmla="*/ 0 h 2222361"/>
                <a:gd name="T12" fmla="*/ 4128910 w 4128910"/>
                <a:gd name="T13" fmla="*/ 2222361 h 222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128910" h="2222361">
                  <a:moveTo>
                    <a:pt x="0" y="2222361"/>
                  </a:moveTo>
                  <a:lnTo>
                    <a:pt x="4128910" y="2222361"/>
                  </a:lnTo>
                  <a:lnTo>
                    <a:pt x="4128910" y="0"/>
                  </a:lnTo>
                  <a:lnTo>
                    <a:pt x="0" y="0"/>
                  </a:lnTo>
                  <a:lnTo>
                    <a:pt x="0" y="2222361"/>
                  </a:lnTo>
                  <a:close/>
                </a:path>
              </a:pathLst>
            </a:custGeom>
            <a:noFill/>
            <a:ln w="12319">
              <a:solidFill>
                <a:srgbClr val="A7A8A6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14095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сцені знаходиться шафа з механічними перемикачами, кнопками та важелями. До них ми прив'яжемо різні події, які змінюватимуть світ навколо гравця</a:t>
            </a:r>
            <a:endParaRPr lang="uk-UA" sz="34400" dirty="0"/>
          </a:p>
        </p:txBody>
      </p:sp>
      <p:grpSp>
        <p:nvGrpSpPr>
          <p:cNvPr id="6" name="Group 6892">
            <a:extLst>
              <a:ext uri="{FF2B5EF4-FFF2-40B4-BE49-F238E27FC236}">
                <a16:creationId xmlns:a16="http://schemas.microsoft.com/office/drawing/2014/main" id="{30001107-88D9-482A-852D-D055DACF5D21}"/>
              </a:ext>
            </a:extLst>
          </p:cNvPr>
          <p:cNvGrpSpPr>
            <a:grpSpLocks/>
          </p:cNvGrpSpPr>
          <p:nvPr/>
        </p:nvGrpSpPr>
        <p:grpSpPr bwMode="auto">
          <a:xfrm>
            <a:off x="1777985" y="1899746"/>
            <a:ext cx="8636029" cy="4735017"/>
            <a:chOff x="-42" y="-38"/>
            <a:chExt cx="41247" cy="22616"/>
          </a:xfrm>
        </p:grpSpPr>
        <p:pic>
          <p:nvPicPr>
            <p:cNvPr id="10" name="Picture 9035">
              <a:extLst>
                <a:ext uri="{FF2B5EF4-FFF2-40B4-BE49-F238E27FC236}">
                  <a16:creationId xmlns:a16="http://schemas.microsoft.com/office/drawing/2014/main" id="{BF6B919D-0931-4D0F-99D7-3747CF223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" y="-38"/>
              <a:ext cx="41238" cy="2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Shape 161">
              <a:extLst>
                <a:ext uri="{FF2B5EF4-FFF2-40B4-BE49-F238E27FC236}">
                  <a16:creationId xmlns:a16="http://schemas.microsoft.com/office/drawing/2014/main" id="{11F50AB2-9DBA-4D76-BC3E-34361B57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1205" cy="22575"/>
            </a:xfrm>
            <a:custGeom>
              <a:avLst/>
              <a:gdLst>
                <a:gd name="T0" fmla="*/ 0 w 4120591"/>
                <a:gd name="T1" fmla="*/ 2257501 h 2257501"/>
                <a:gd name="T2" fmla="*/ 4120591 w 4120591"/>
                <a:gd name="T3" fmla="*/ 2257501 h 2257501"/>
                <a:gd name="T4" fmla="*/ 4120591 w 4120591"/>
                <a:gd name="T5" fmla="*/ 0 h 2257501"/>
                <a:gd name="T6" fmla="*/ 0 w 4120591"/>
                <a:gd name="T7" fmla="*/ 0 h 2257501"/>
                <a:gd name="T8" fmla="*/ 0 w 4120591"/>
                <a:gd name="T9" fmla="*/ 2257501 h 2257501"/>
                <a:gd name="T10" fmla="*/ 0 w 4120591"/>
                <a:gd name="T11" fmla="*/ 0 h 2257501"/>
                <a:gd name="T12" fmla="*/ 4120591 w 4120591"/>
                <a:gd name="T13" fmla="*/ 2257501 h 2257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120591" h="2257501">
                  <a:moveTo>
                    <a:pt x="0" y="2257501"/>
                  </a:moveTo>
                  <a:lnTo>
                    <a:pt x="4120591" y="2257501"/>
                  </a:lnTo>
                  <a:lnTo>
                    <a:pt x="4120591" y="0"/>
                  </a:lnTo>
                  <a:lnTo>
                    <a:pt x="0" y="0"/>
                  </a:lnTo>
                  <a:lnTo>
                    <a:pt x="0" y="2257501"/>
                  </a:lnTo>
                  <a:close/>
                </a:path>
              </a:pathLst>
            </a:custGeom>
            <a:noFill/>
            <a:ln w="12319">
              <a:solidFill>
                <a:srgbClr val="A7A8A6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74848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Давайте зробимо так, щоб після натискання на червону кнопку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skybox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день змінювався на ніч. Для цього нам знадобиться вміст папки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Day-Night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Skyboxes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із додаткових матеріалів. Тепер знайдіть у інспекторі червону кнопку. Нас цікавить її об'єкт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slider</a:t>
            </a:r>
            <a:endParaRPr lang="uk-UA" sz="49600" dirty="0"/>
          </a:p>
        </p:txBody>
      </p:sp>
      <p:grpSp>
        <p:nvGrpSpPr>
          <p:cNvPr id="7" name="Group 7206">
            <a:extLst>
              <a:ext uri="{FF2B5EF4-FFF2-40B4-BE49-F238E27FC236}">
                <a16:creationId xmlns:a16="http://schemas.microsoft.com/office/drawing/2014/main" id="{A2E90C77-9683-44F5-9621-4C0DDF619B70}"/>
              </a:ext>
            </a:extLst>
          </p:cNvPr>
          <p:cNvGrpSpPr>
            <a:grpSpLocks/>
          </p:cNvGrpSpPr>
          <p:nvPr/>
        </p:nvGrpSpPr>
        <p:grpSpPr bwMode="auto">
          <a:xfrm>
            <a:off x="3101854" y="1857815"/>
            <a:ext cx="5443057" cy="4605105"/>
            <a:chOff x="0" y="0"/>
            <a:chExt cx="42852" cy="36255"/>
          </a:xfrm>
        </p:grpSpPr>
        <p:pic>
          <p:nvPicPr>
            <p:cNvPr id="8" name="Picture 181">
              <a:extLst>
                <a:ext uri="{FF2B5EF4-FFF2-40B4-BE49-F238E27FC236}">
                  <a16:creationId xmlns:a16="http://schemas.microsoft.com/office/drawing/2014/main" id="{96BC5B57-17B2-416C-89CA-5E60D09E1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452"/>
              <a:ext cx="42480" cy="1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hape 182">
              <a:extLst>
                <a:ext uri="{FF2B5EF4-FFF2-40B4-BE49-F238E27FC236}">
                  <a16:creationId xmlns:a16="http://schemas.microsoft.com/office/drawing/2014/main" id="{788A90DC-C228-4E0E-945D-6EEF5478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" y="452"/>
              <a:ext cx="42479" cy="19903"/>
            </a:xfrm>
            <a:custGeom>
              <a:avLst/>
              <a:gdLst>
                <a:gd name="T0" fmla="*/ 0 w 4247998"/>
                <a:gd name="T1" fmla="*/ 1990268 h 1990268"/>
                <a:gd name="T2" fmla="*/ 4247998 w 4247998"/>
                <a:gd name="T3" fmla="*/ 1990268 h 1990268"/>
                <a:gd name="T4" fmla="*/ 4247998 w 4247998"/>
                <a:gd name="T5" fmla="*/ 0 h 1990268"/>
                <a:gd name="T6" fmla="*/ 0 w 4247998"/>
                <a:gd name="T7" fmla="*/ 0 h 1990268"/>
                <a:gd name="T8" fmla="*/ 0 w 4247998"/>
                <a:gd name="T9" fmla="*/ 1990268 h 1990268"/>
                <a:gd name="T10" fmla="*/ 0 w 4247998"/>
                <a:gd name="T11" fmla="*/ 0 h 1990268"/>
                <a:gd name="T12" fmla="*/ 4247998 w 4247998"/>
                <a:gd name="T13" fmla="*/ 1990268 h 1990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47998" h="1990268">
                  <a:moveTo>
                    <a:pt x="0" y="1990268"/>
                  </a:moveTo>
                  <a:lnTo>
                    <a:pt x="4247998" y="1990268"/>
                  </a:lnTo>
                  <a:lnTo>
                    <a:pt x="4247998" y="0"/>
                  </a:lnTo>
                  <a:lnTo>
                    <a:pt x="0" y="0"/>
                  </a:lnTo>
                  <a:lnTo>
                    <a:pt x="0" y="1990268"/>
                  </a:lnTo>
                  <a:close/>
                </a:path>
              </a:pathLst>
            </a:custGeom>
            <a:noFill/>
            <a:ln w="12700">
              <a:solidFill>
                <a:srgbClr val="A7A8A6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sp>
          <p:nvSpPr>
            <p:cNvPr id="12" name="Shape 9732">
              <a:extLst>
                <a:ext uri="{FF2B5EF4-FFF2-40B4-BE49-F238E27FC236}">
                  <a16:creationId xmlns:a16="http://schemas.microsoft.com/office/drawing/2014/main" id="{7EA8DA9A-BAEE-4861-9A4E-BFE58269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956" cy="36255"/>
            </a:xfrm>
            <a:custGeom>
              <a:avLst/>
              <a:gdLst>
                <a:gd name="T0" fmla="*/ 0 w 1595628"/>
                <a:gd name="T1" fmla="*/ 0 h 3625596"/>
                <a:gd name="T2" fmla="*/ 1595628 w 1595628"/>
                <a:gd name="T3" fmla="*/ 0 h 3625596"/>
                <a:gd name="T4" fmla="*/ 1595628 w 1595628"/>
                <a:gd name="T5" fmla="*/ 3625596 h 3625596"/>
                <a:gd name="T6" fmla="*/ 0 w 1595628"/>
                <a:gd name="T7" fmla="*/ 3625596 h 3625596"/>
                <a:gd name="T8" fmla="*/ 0 w 1595628"/>
                <a:gd name="T9" fmla="*/ 0 h 3625596"/>
                <a:gd name="T10" fmla="*/ 0 w 1595628"/>
                <a:gd name="T11" fmla="*/ 0 h 3625596"/>
                <a:gd name="T12" fmla="*/ 1595628 w 1595628"/>
                <a:gd name="T13" fmla="*/ 3625596 h 3625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95628" h="3625596">
                  <a:moveTo>
                    <a:pt x="0" y="0"/>
                  </a:moveTo>
                  <a:lnTo>
                    <a:pt x="1595628" y="0"/>
                  </a:lnTo>
                  <a:lnTo>
                    <a:pt x="1595628" y="3625596"/>
                  </a:lnTo>
                  <a:lnTo>
                    <a:pt x="0" y="3625596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788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  <p:pic>
          <p:nvPicPr>
            <p:cNvPr id="13" name="Picture 9036">
              <a:extLst>
                <a:ext uri="{FF2B5EF4-FFF2-40B4-BE49-F238E27FC236}">
                  <a16:creationId xmlns:a16="http://schemas.microsoft.com/office/drawing/2014/main" id="{D6C9BE71-8E2B-41A0-8530-A1135FEC6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479"/>
              <a:ext cx="14996" cy="3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Shape 199">
              <a:extLst>
                <a:ext uri="{FF2B5EF4-FFF2-40B4-BE49-F238E27FC236}">
                  <a16:creationId xmlns:a16="http://schemas.microsoft.com/office/drawing/2014/main" id="{49358851-F8B5-41B8-AB39-C4D7E4677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" y="509"/>
              <a:ext cx="14978" cy="35229"/>
            </a:xfrm>
            <a:custGeom>
              <a:avLst/>
              <a:gdLst>
                <a:gd name="T0" fmla="*/ 0 w 1497800"/>
                <a:gd name="T1" fmla="*/ 3522904 h 3522904"/>
                <a:gd name="T2" fmla="*/ 1497800 w 1497800"/>
                <a:gd name="T3" fmla="*/ 3522904 h 3522904"/>
                <a:gd name="T4" fmla="*/ 1497800 w 1497800"/>
                <a:gd name="T5" fmla="*/ 0 h 3522904"/>
                <a:gd name="T6" fmla="*/ 0 w 1497800"/>
                <a:gd name="T7" fmla="*/ 0 h 3522904"/>
                <a:gd name="T8" fmla="*/ 0 w 1497800"/>
                <a:gd name="T9" fmla="*/ 3522904 h 3522904"/>
                <a:gd name="T10" fmla="*/ 0 w 1497800"/>
                <a:gd name="T11" fmla="*/ 0 h 3522904"/>
                <a:gd name="T12" fmla="*/ 1497800 w 1497800"/>
                <a:gd name="T13" fmla="*/ 3522904 h 352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497800" h="3522904">
                  <a:moveTo>
                    <a:pt x="0" y="3522904"/>
                  </a:moveTo>
                  <a:lnTo>
                    <a:pt x="1497800" y="3522904"/>
                  </a:lnTo>
                  <a:lnTo>
                    <a:pt x="1497800" y="0"/>
                  </a:lnTo>
                  <a:lnTo>
                    <a:pt x="0" y="0"/>
                  </a:lnTo>
                  <a:lnTo>
                    <a:pt x="0" y="3522904"/>
                  </a:lnTo>
                  <a:close/>
                </a:path>
              </a:pathLst>
            </a:custGeom>
            <a:noFill/>
            <a:ln w="25400">
              <a:solidFill>
                <a:srgbClr val="FF2C30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9221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EC8-AC56-4510-9262-F7107D83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6" y="223237"/>
            <a:ext cx="10515600" cy="1684392"/>
          </a:xfrm>
        </p:spPr>
        <p:txBody>
          <a:bodyPr/>
          <a:lstStyle/>
          <a:p>
            <a:pPr indent="281940" algn="just">
              <a:lnSpc>
                <a:spcPct val="103000"/>
              </a:lnSpc>
              <a:spcAft>
                <a:spcPts val="25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нього в компонентах є скрипт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VRBasics_Slider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ньому міститься значення </a:t>
            </a:r>
            <a:r>
              <a:rPr lang="uk-UA" sz="2400" b="1" dirty="0" err="1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Position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яке перевіряє, чи кнопка натиснута. Якщо кнопка не натиснута, це значення дорівнює 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 якщо натиснута, то — </a:t>
            </a:r>
            <a:r>
              <a:rPr lang="uk-UA" sz="2400" b="1" dirty="0">
                <a:solidFill>
                  <a:srgbClr val="004C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71400" dirty="0"/>
          </a:p>
        </p:txBody>
      </p:sp>
      <p:grpSp>
        <p:nvGrpSpPr>
          <p:cNvPr id="10" name="Group 8972">
            <a:extLst>
              <a:ext uri="{FF2B5EF4-FFF2-40B4-BE49-F238E27FC236}">
                <a16:creationId xmlns:a16="http://schemas.microsoft.com/office/drawing/2014/main" id="{9DE9A868-BB39-4165-B721-49AB1326A106}"/>
              </a:ext>
            </a:extLst>
          </p:cNvPr>
          <p:cNvGrpSpPr>
            <a:grpSpLocks/>
          </p:cNvGrpSpPr>
          <p:nvPr/>
        </p:nvGrpSpPr>
        <p:grpSpPr bwMode="auto">
          <a:xfrm>
            <a:off x="347398" y="2112579"/>
            <a:ext cx="11359511" cy="2601311"/>
            <a:chOff x="0" y="0"/>
            <a:chExt cx="42480" cy="9726"/>
          </a:xfrm>
        </p:grpSpPr>
        <p:pic>
          <p:nvPicPr>
            <p:cNvPr id="11" name="Picture 226">
              <a:extLst>
                <a:ext uri="{FF2B5EF4-FFF2-40B4-BE49-F238E27FC236}">
                  <a16:creationId xmlns:a16="http://schemas.microsoft.com/office/drawing/2014/main" id="{50807CEC-D9A1-4402-83D2-05AD15BF0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480" cy="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Shape 227">
              <a:extLst>
                <a:ext uri="{FF2B5EF4-FFF2-40B4-BE49-F238E27FC236}">
                  <a16:creationId xmlns:a16="http://schemas.microsoft.com/office/drawing/2014/main" id="{7301F488-172B-47E3-9705-F70E59E9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480" cy="9726"/>
            </a:xfrm>
            <a:custGeom>
              <a:avLst/>
              <a:gdLst>
                <a:gd name="T0" fmla="*/ 0 w 4247998"/>
                <a:gd name="T1" fmla="*/ 972629 h 972629"/>
                <a:gd name="T2" fmla="*/ 4247998 w 4247998"/>
                <a:gd name="T3" fmla="*/ 972629 h 972629"/>
                <a:gd name="T4" fmla="*/ 4247998 w 4247998"/>
                <a:gd name="T5" fmla="*/ 0 h 972629"/>
                <a:gd name="T6" fmla="*/ 0 w 4247998"/>
                <a:gd name="T7" fmla="*/ 0 h 972629"/>
                <a:gd name="T8" fmla="*/ 0 w 4247998"/>
                <a:gd name="T9" fmla="*/ 972629 h 972629"/>
                <a:gd name="T10" fmla="*/ 0 w 4247998"/>
                <a:gd name="T11" fmla="*/ 0 h 972629"/>
                <a:gd name="T12" fmla="*/ 4247998 w 4247998"/>
                <a:gd name="T13" fmla="*/ 972629 h 972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47998" h="972629">
                  <a:moveTo>
                    <a:pt x="0" y="972629"/>
                  </a:moveTo>
                  <a:lnTo>
                    <a:pt x="4247998" y="972629"/>
                  </a:lnTo>
                  <a:lnTo>
                    <a:pt x="4247998" y="0"/>
                  </a:lnTo>
                  <a:lnTo>
                    <a:pt x="0" y="0"/>
                  </a:lnTo>
                  <a:lnTo>
                    <a:pt x="0" y="972629"/>
                  </a:lnTo>
                  <a:close/>
                </a:path>
              </a:pathLst>
            </a:custGeom>
            <a:noFill/>
            <a:ln w="12700">
              <a:solidFill>
                <a:srgbClr val="A7A8A6"/>
              </a:solidFill>
              <a:miter lim="1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61677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>
        <p:randomBar dir="vert"/>
      </p:transition>
    </mc:Choice>
    <mc:Fallback>
      <p:transition spd="slow" advClick="0" advTm="2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780</Words>
  <Application>Microsoft Office PowerPoint</Application>
  <PresentationFormat>Широкий екран</PresentationFormat>
  <Paragraphs>31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3" baseType="lpstr">
      <vt:lpstr>Calibri</vt:lpstr>
      <vt:lpstr>Arial</vt:lpstr>
      <vt:lpstr>Calibri Light</vt:lpstr>
      <vt:lpstr>Roboto</vt:lpstr>
      <vt:lpstr>Open Sans</vt:lpstr>
      <vt:lpstr>Times New Roman</vt:lpstr>
      <vt:lpstr>Symbol</vt:lpstr>
      <vt:lpstr>Тема Office</vt:lpstr>
      <vt:lpstr>Лек VR частина 3</vt:lpstr>
      <vt:lpstr>Презентація PowerPoint</vt:lpstr>
      <vt:lpstr>Спочатку створимо в Unity сцену для 3D </vt:lpstr>
      <vt:lpstr>Підготуємо проект для роботи з віртуальною реальністю. Переходимо File =&gt; Build Setting =&gt; Player Settings і в меню XR ставимо позначку Virtual Reality Supported</vt:lpstr>
      <vt:lpstr>Тепер потрібно імпортувати ассет для інтеграції Oculus Rift . Ви можете знайти його в папці Oculus у додаткових матеріалах . Цей ассет можна завантажити з Unity Asset Store</vt:lpstr>
      <vt:lpstr>Рекомендується встановлювати Oculus Integration з As set Store, оскільки там є актуальна версія ассета. Після встановлення пакета слід імпортувати заготовку для нашої сцени. Вона знаходиться в папці VRBasics у додаткових матеріалах. Перейдіть Assets =&gt; VRBasics =&gt; Examples =&gt; Scenes і відкрийте сцену demoStation. Виглядає вона так</vt:lpstr>
      <vt:lpstr>На сцені знаходиться шафа з механічними перемикачами, кнопками та важелями. До них ми прив'яжемо різні події, які змінюватимуть світ навколо гравця</vt:lpstr>
      <vt:lpstr>Давайте зробимо так, щоб після натискання на червону кнопку skybox день змінювався на ніч. Для цього нам знадобиться вміст папки Day-Night Skyboxes із додаткових матеріалів. Тепер знайдіть у інспекторі червону кнопку. Нас цікавить її об'єкт slider</vt:lpstr>
      <vt:lpstr>У нього в компонентах є скрипт VRBasics_Slider. У ньому міститься значення Position, яке перевіряє, чи кнопка натиснута. Якщо кнопка не натиснута, це значення дорівнює 0, і якщо натиснута, то — 1 </vt:lpstr>
      <vt:lpstr>Давайте прив'яжемо до об'єкта slider скрипт, який перевірятиме , чи кнопка натиснута , і міняти skybox у разі її натискання. Скрипт RedButton.cs можна знайти у папці з додатковими матеріалами. Імпортуйте його в проект і перетягніть на slider. Скрипт містить наступний код:</vt:lpstr>
      <vt:lpstr>У функції Update () ми перевіряємо, чи кнопка натиснута . У разі натискання ми змінюємо skybox на SkyNight.mat. Якщо хочете змінити його на інший матеріал , то просто замініть шлях до нього. Найпростіший спосіб отримати шлях файлу в Unity – натиснути правою кнопкою на потрібний об'єкт у редакторі та вибрати Copy Path</vt:lpstr>
      <vt:lpstr>Давайте спробуємо запустити гру і натиснути на червону кнопку, щоб перевірити спрацювання натискання </vt:lpstr>
      <vt:lpstr>Ви також можете змінити розташування самої шафи в залежності від вашого зростання, щоб було зручніше використовувати пульт </vt:lpstr>
      <vt:lpstr>Тепер прив'яжемо аналогічні скрипти до зеленої та жовтої кнопок. Скрипти GreenButton.cs та YellowButton.cs Ви також можете знайти у папці з додатковими матеріалами. Відрізняються вони лише рядком із присвоєнням матеріалу skybox. Для жовтої кнопки:</vt:lpstr>
      <vt:lpstr>Погляньте, як змінилося оточення при натисканні жовтої кнопки:</vt:lpstr>
      <vt:lpstr>Давайте розширимо функціонал пульта, додаючи на сцену різні об'єкти при перемиканні важелів . Нехай це будуть дерева, ви зможете знайти дані об'єкти у додаткових матеріалах у папці Trees. одамо на сцену три GameObject і помістимо в кожен з них різні дерева. Залежно від кольору використаного важеля ми мінятимемо додані на сцену дерева.  Наприклад, об'єкт RedTrees (рис.зліва). За замовчуванням кожен об'єкт буде вимкнено в інспекторі (рис.справа).</vt:lpstr>
      <vt:lpstr>Презентація PowerPoint</vt:lpstr>
      <vt:lpstr>Знайдіть на сцені будь-який із трьох важелів . Важелі містять об'єкт Hinge, який потрібно змінити . Для кожного важеля необхідно встановити значення скрипта VRBasic_Hinge у об'єкта Hinge </vt:lpstr>
      <vt:lpstr>Тепер важіль повертатиметься до середини. Перейдемо до скрипту. Як бачимо, важіль має змінну angle, яка відповідає куту його нахилу. У папці з додатковими матеріалами розташовані скрипти RedHinge.cs, YellowHinge.cs та GreenHinge.cs. Розглянемо скрипт для червоного важеля:</vt:lpstr>
      <vt:lpstr>У Update () ми перевіряємо кут нахилу важеля . Якщо він дорівнює 40, то за допомогою функції FindInActive ObjectBy Name () ми робимо неактивними об'єкти з деревами для зеленого та жовтого важеля  але активуємо об'єкт із деревами для червоного. Скрипти для жовтого та зеленого важелів аналогічні. Їх відмінність тільки в рядках, які визначають, який об'єкт буде видимим. Давайте прив'яжемо всі три скрипти до відповідних Hinge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AR в Unity 3D</dc:title>
  <dc:creator>ms</dc:creator>
  <cp:lastModifiedBy>ms</cp:lastModifiedBy>
  <cp:revision>90</cp:revision>
  <dcterms:created xsi:type="dcterms:W3CDTF">2022-04-17T20:08:00Z</dcterms:created>
  <dcterms:modified xsi:type="dcterms:W3CDTF">2022-06-09T10:02:27Z</dcterms:modified>
</cp:coreProperties>
</file>