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46"/>
  </p:normalViewPr>
  <p:slideViewPr>
    <p:cSldViewPr snapToGrid="0" snapToObjects="1">
      <p:cViewPr varScale="1">
        <p:scale>
          <a:sx n="112" d="100"/>
          <a:sy n="112" d="100"/>
        </p:scale>
        <p:origin x="57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4/18/22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4/18/22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47191" y="2824269"/>
            <a:ext cx="4645152"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412362" y="2821491"/>
            <a:ext cx="46451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4/18/22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4/18/22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87BB60-25C6-F973-B9AF-F46093266DDB}"/>
              </a:ext>
            </a:extLst>
          </p:cNvPr>
          <p:cNvSpPr>
            <a:spLocks noGrp="1"/>
          </p:cNvSpPr>
          <p:nvPr>
            <p:ph type="ctrTitle"/>
          </p:nvPr>
        </p:nvSpPr>
        <p:spPr/>
        <p:txBody>
          <a:bodyPr>
            <a:normAutofit/>
          </a:bodyPr>
          <a:lstStyle/>
          <a:p>
            <a:r>
              <a:rPr lang="uk-UA" sz="3200" b="1" dirty="0"/>
              <a:t>МЕТОДИ ОРГАНІЗАЦІЇ ВИРОБНИЦТВА</a:t>
            </a:r>
            <a:br>
              <a:rPr lang="ru-UA" dirty="0"/>
            </a:br>
            <a:endParaRPr lang="ru-UA" sz="2400"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9A26D0AA-10AF-8241-3E34-FB332D00CCB4}"/>
              </a:ext>
            </a:extLst>
          </p:cNvPr>
          <p:cNvSpPr>
            <a:spLocks noGrp="1"/>
          </p:cNvSpPr>
          <p:nvPr>
            <p:ph type="subTitle" idx="1"/>
          </p:nvPr>
        </p:nvSpPr>
        <p:spPr/>
        <p:txBody>
          <a:bodyPr/>
          <a:lstStyle/>
          <a:p>
            <a:pPr algn="r"/>
            <a:r>
              <a:rPr lang="ru-UA" dirty="0"/>
              <a:t>Лекція 4</a:t>
            </a:r>
          </a:p>
        </p:txBody>
      </p:sp>
    </p:spTree>
    <p:extLst>
      <p:ext uri="{BB962C8B-B14F-4D97-AF65-F5344CB8AC3E}">
        <p14:creationId xmlns:p14="http://schemas.microsoft.com/office/powerpoint/2010/main" val="1889948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4CC4909-9355-5E56-DA29-3A7004EFCE85}"/>
              </a:ext>
            </a:extLst>
          </p:cNvPr>
          <p:cNvSpPr>
            <a:spLocks noGrp="1"/>
          </p:cNvSpPr>
          <p:nvPr>
            <p:ph idx="1"/>
          </p:nvPr>
        </p:nvSpPr>
        <p:spPr>
          <a:xfrm>
            <a:off x="445771" y="377190"/>
            <a:ext cx="10609084" cy="5089155"/>
          </a:xfrm>
        </p:spPr>
        <p:txBody>
          <a:bodyPr>
            <a:normAutofit fontScale="70000" lnSpcReduction="20000"/>
          </a:bodyPr>
          <a:lstStyle/>
          <a:p>
            <a:pPr algn="just"/>
            <a:r>
              <a:rPr lang="uk-UA" sz="2300" i="1" dirty="0">
                <a:latin typeface="Times New Roman" panose="02020603050405020304" pitchFamily="18" charset="0"/>
                <a:cs typeface="Times New Roman" panose="02020603050405020304" pitchFamily="18" charset="0"/>
              </a:rPr>
              <a:t>Класифікація потокових ліній:</a:t>
            </a:r>
            <a:endParaRPr lang="ru-UA" sz="2300" dirty="0">
              <a:latin typeface="Times New Roman" panose="02020603050405020304" pitchFamily="18" charset="0"/>
              <a:cs typeface="Times New Roman" panose="02020603050405020304" pitchFamily="18" charset="0"/>
            </a:endParaRPr>
          </a:p>
          <a:p>
            <a:pPr algn="just"/>
            <a:r>
              <a:rPr lang="uk-UA" sz="2300" i="1" dirty="0">
                <a:latin typeface="Times New Roman" panose="02020603050405020304" pitchFamily="18" charset="0"/>
                <a:cs typeface="Times New Roman" panose="02020603050405020304" pitchFamily="18" charset="0"/>
              </a:rPr>
              <a:t>За номенклатурою виробів, </a:t>
            </a:r>
            <a:r>
              <a:rPr lang="uk-UA" sz="2300" dirty="0">
                <a:latin typeface="Times New Roman" panose="02020603050405020304" pitchFamily="18" charset="0"/>
                <a:cs typeface="Times New Roman" panose="02020603050405020304" pitchFamily="18" charset="0"/>
              </a:rPr>
              <a:t>виготовлення яких закріплено за потоковою лінією, виділяють:</a:t>
            </a:r>
            <a:endParaRPr lang="ru-UA" sz="2300" dirty="0">
              <a:latin typeface="Times New Roman" panose="02020603050405020304" pitchFamily="18" charset="0"/>
              <a:cs typeface="Times New Roman" panose="02020603050405020304" pitchFamily="18" charset="0"/>
            </a:endParaRPr>
          </a:p>
          <a:p>
            <a:pPr algn="just"/>
            <a:r>
              <a:rPr lang="uk-UA" sz="2300" dirty="0">
                <a:latin typeface="Times New Roman" panose="02020603050405020304" pitchFamily="18" charset="0"/>
                <a:cs typeface="Times New Roman" panose="02020603050405020304" pitchFamily="18" charset="0"/>
              </a:rPr>
              <a:t>- </a:t>
            </a:r>
            <a:r>
              <a:rPr lang="uk-UA" sz="2300" i="1" dirty="0" err="1">
                <a:latin typeface="Times New Roman" panose="02020603050405020304" pitchFamily="18" charset="0"/>
                <a:cs typeface="Times New Roman" panose="02020603050405020304" pitchFamily="18" charset="0"/>
              </a:rPr>
              <a:t>однопредметні</a:t>
            </a:r>
            <a:r>
              <a:rPr lang="uk-UA" sz="2300" i="1" dirty="0">
                <a:latin typeface="Times New Roman" panose="02020603050405020304" pitchFamily="18" charset="0"/>
                <a:cs typeface="Times New Roman" panose="02020603050405020304" pitchFamily="18" charset="0"/>
              </a:rPr>
              <a:t> </a:t>
            </a:r>
            <a:r>
              <a:rPr lang="uk-UA" sz="2300" dirty="0">
                <a:latin typeface="Times New Roman" panose="02020603050405020304" pitchFamily="18" charset="0"/>
                <a:cs typeface="Times New Roman" panose="02020603050405020304" pitchFamily="18" charset="0"/>
              </a:rPr>
              <a:t>лінії, на яких обробляються або складаються упродовж тривалого часу вироби одного найменування, що можливо в умовах масового або </a:t>
            </a:r>
            <a:r>
              <a:rPr lang="uk-UA" sz="2300" dirty="0" err="1">
                <a:latin typeface="Times New Roman" panose="02020603050405020304" pitchFamily="18" charset="0"/>
                <a:cs typeface="Times New Roman" panose="02020603050405020304" pitchFamily="18" charset="0"/>
              </a:rPr>
              <a:t>великосерійного</a:t>
            </a:r>
            <a:r>
              <a:rPr lang="uk-UA" sz="2300" dirty="0">
                <a:latin typeface="Times New Roman" panose="02020603050405020304" pitchFamily="18" charset="0"/>
                <a:cs typeface="Times New Roman" panose="02020603050405020304" pitchFamily="18" charset="0"/>
              </a:rPr>
              <a:t> виробництва;</a:t>
            </a:r>
            <a:endParaRPr lang="ru-UA" sz="2300" dirty="0">
              <a:latin typeface="Times New Roman" panose="02020603050405020304" pitchFamily="18" charset="0"/>
              <a:cs typeface="Times New Roman" panose="02020603050405020304" pitchFamily="18" charset="0"/>
            </a:endParaRPr>
          </a:p>
          <a:p>
            <a:pPr algn="just"/>
            <a:r>
              <a:rPr lang="uk-UA" sz="2300" dirty="0">
                <a:latin typeface="Times New Roman" panose="02020603050405020304" pitchFamily="18" charset="0"/>
                <a:cs typeface="Times New Roman" panose="02020603050405020304" pitchFamily="18" charset="0"/>
              </a:rPr>
              <a:t>- </a:t>
            </a:r>
            <a:r>
              <a:rPr lang="uk-UA" sz="2300" i="1" dirty="0">
                <a:latin typeface="Times New Roman" panose="02020603050405020304" pitchFamily="18" charset="0"/>
                <a:cs typeface="Times New Roman" panose="02020603050405020304" pitchFamily="18" charset="0"/>
              </a:rPr>
              <a:t>багатопредметні </a:t>
            </a:r>
            <a:r>
              <a:rPr lang="uk-UA" sz="2300" dirty="0">
                <a:latin typeface="Times New Roman" panose="02020603050405020304" pitchFamily="18" charset="0"/>
                <a:cs typeface="Times New Roman" panose="02020603050405020304" pitchFamily="18" charset="0"/>
              </a:rPr>
              <a:t>лінії, на яких виготовляється декілька найменувань виробів, подібних у конструктивному і технологічному відношеннях; такі лінії характерні для серійного виробництва.</a:t>
            </a:r>
            <a:endParaRPr lang="ru-UA" sz="2300" dirty="0">
              <a:latin typeface="Times New Roman" panose="02020603050405020304" pitchFamily="18" charset="0"/>
              <a:cs typeface="Times New Roman" panose="02020603050405020304" pitchFamily="18" charset="0"/>
            </a:endParaRPr>
          </a:p>
          <a:p>
            <a:pPr algn="just"/>
            <a:r>
              <a:rPr lang="uk-UA" sz="2300" i="1" dirty="0">
                <a:latin typeface="Times New Roman" panose="02020603050405020304" pitchFamily="18" charset="0"/>
                <a:cs typeface="Times New Roman" panose="02020603050405020304" pitchFamily="18" charset="0"/>
              </a:rPr>
              <a:t>За ступенем безперервності виробництва </a:t>
            </a:r>
            <a:r>
              <a:rPr lang="uk-UA" sz="2300" dirty="0">
                <a:latin typeface="Times New Roman" panose="02020603050405020304" pitchFamily="18" charset="0"/>
                <a:cs typeface="Times New Roman" panose="02020603050405020304" pitchFamily="18" charset="0"/>
              </a:rPr>
              <a:t>виділяють;</a:t>
            </a:r>
            <a:endParaRPr lang="ru-UA" sz="2300" dirty="0">
              <a:latin typeface="Times New Roman" panose="02020603050405020304" pitchFamily="18" charset="0"/>
              <a:cs typeface="Times New Roman" panose="02020603050405020304" pitchFamily="18" charset="0"/>
            </a:endParaRPr>
          </a:p>
          <a:p>
            <a:pPr algn="just"/>
            <a:r>
              <a:rPr lang="uk-UA" sz="2300" i="1" dirty="0">
                <a:latin typeface="Times New Roman" panose="02020603050405020304" pitchFamily="18" charset="0"/>
                <a:cs typeface="Times New Roman" panose="02020603050405020304" pitchFamily="18" charset="0"/>
              </a:rPr>
              <a:t>- безперервні </a:t>
            </a:r>
            <a:r>
              <a:rPr lang="uk-UA" sz="2300" dirty="0">
                <a:latin typeface="Times New Roman" panose="02020603050405020304" pitchFamily="18" charset="0"/>
                <a:cs typeface="Times New Roman" panose="02020603050405020304" pitchFamily="18" charset="0"/>
              </a:rPr>
              <a:t>потокові лінії, які є найбільш сучасною формою потокового виробництва. На таких лініях предмети праці з однієї операції на іншу переміщуються поштучно і без </a:t>
            </a:r>
            <a:r>
              <a:rPr lang="uk-UA" sz="2300" dirty="0" err="1">
                <a:latin typeface="Times New Roman" panose="02020603050405020304" pitchFamily="18" charset="0"/>
                <a:cs typeface="Times New Roman" panose="02020603050405020304" pitchFamily="18" charset="0"/>
              </a:rPr>
              <a:t>пролежування</a:t>
            </a:r>
            <a:r>
              <a:rPr lang="uk-UA" sz="2300" dirty="0">
                <a:latin typeface="Times New Roman" panose="02020603050405020304" pitchFamily="18" charset="0"/>
                <a:cs typeface="Times New Roman" panose="02020603050405020304" pitchFamily="18" charset="0"/>
              </a:rPr>
              <a:t>; тривалість кожної операції дорівнює або кратна такту; застосовується паралельний метод руху предметів праці; забезпечується ритмічність і найбільш коротка тривалість виробничого циклу. Безперервні лінії широко застосовуються при складанні годинників, тракторів, приладів, автомобілів, де переважає ручна праця та можлива синхронізація операцій;</a:t>
            </a:r>
            <a:endParaRPr lang="ru-UA" sz="2300" dirty="0">
              <a:latin typeface="Times New Roman" panose="02020603050405020304" pitchFamily="18" charset="0"/>
              <a:cs typeface="Times New Roman" panose="02020603050405020304" pitchFamily="18" charset="0"/>
            </a:endParaRPr>
          </a:p>
          <a:p>
            <a:pPr algn="just"/>
            <a:r>
              <a:rPr lang="uk-UA" sz="2300" i="1" dirty="0">
                <a:latin typeface="Times New Roman" panose="02020603050405020304" pitchFamily="18" charset="0"/>
                <a:cs typeface="Times New Roman" panose="02020603050405020304" pitchFamily="18" charset="0"/>
              </a:rPr>
              <a:t>- перервні (прямоточні) </a:t>
            </a:r>
            <a:r>
              <a:rPr lang="uk-UA" sz="2300" dirty="0">
                <a:latin typeface="Times New Roman" panose="02020603050405020304" pitchFamily="18" charset="0"/>
                <a:cs typeface="Times New Roman" panose="02020603050405020304" pitchFamily="18" charset="0"/>
              </a:rPr>
              <a:t>лінії, для яких неможливо досягти чіткої синхронізації операцій і безперервності процесу. Обробка виробів проводиться партіями за графіком. Прямоточні лінії застосовуються при обробці трудомістких деталей на різнотипному устаткуванні в механічних цехах серійною типу виробництва.</a:t>
            </a:r>
            <a:endParaRPr lang="ru-UA" sz="2300"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127388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82FE69B-B0B7-F03A-9477-1E21DAD51D58}"/>
              </a:ext>
            </a:extLst>
          </p:cNvPr>
          <p:cNvSpPr>
            <a:spLocks noGrp="1"/>
          </p:cNvSpPr>
          <p:nvPr>
            <p:ph idx="1"/>
          </p:nvPr>
        </p:nvSpPr>
        <p:spPr>
          <a:xfrm>
            <a:off x="434341" y="274320"/>
            <a:ext cx="10620514" cy="5192025"/>
          </a:xfrm>
        </p:spPr>
        <p:txBody>
          <a:bodyPr>
            <a:normAutofit/>
          </a:bodyPr>
          <a:lstStyle/>
          <a:p>
            <a:r>
              <a:rPr lang="uk-UA" i="1" dirty="0">
                <a:latin typeface="Times New Roman" panose="02020603050405020304" pitchFamily="18" charset="0"/>
                <a:cs typeface="Times New Roman" panose="02020603050405020304" pitchFamily="18" charset="0"/>
              </a:rPr>
              <a:t>За способом підтримки ритму </a:t>
            </a:r>
            <a:r>
              <a:rPr lang="uk-UA" dirty="0">
                <a:latin typeface="Times New Roman" panose="02020603050405020304" pitchFamily="18" charset="0"/>
                <a:cs typeface="Times New Roman" panose="02020603050405020304" pitchFamily="18" charset="0"/>
              </a:rPr>
              <a:t>розрізняють:</a:t>
            </a:r>
            <a:endParaRPr lang="ru-UA" dirty="0">
              <a:latin typeface="Times New Roman" panose="02020603050405020304" pitchFamily="18" charset="0"/>
              <a:cs typeface="Times New Roman" panose="02020603050405020304" pitchFamily="18" charset="0"/>
            </a:endParaRPr>
          </a:p>
          <a:p>
            <a:r>
              <a:rPr lang="uk-UA" i="1" dirty="0">
                <a:latin typeface="Times New Roman" panose="02020603050405020304" pitchFamily="18" charset="0"/>
                <a:cs typeface="Times New Roman" panose="02020603050405020304" pitchFamily="18" charset="0"/>
              </a:rPr>
              <a:t>- лінії з</a:t>
            </a:r>
            <a:r>
              <a:rPr lang="uk-UA" dirty="0">
                <a:latin typeface="Times New Roman" panose="02020603050405020304" pitchFamily="18" charset="0"/>
                <a:cs typeface="Times New Roman" panose="02020603050405020304" pitchFamily="18" charset="0"/>
              </a:rPr>
              <a:t> </a:t>
            </a:r>
            <a:r>
              <a:rPr lang="uk-UA" i="1" dirty="0">
                <a:latin typeface="Times New Roman" panose="02020603050405020304" pitchFamily="18" charset="0"/>
                <a:cs typeface="Times New Roman" panose="02020603050405020304" pitchFamily="18" charset="0"/>
              </a:rPr>
              <a:t>регламентованим ритмом, </a:t>
            </a:r>
            <a:r>
              <a:rPr lang="uk-UA" dirty="0">
                <a:latin typeface="Times New Roman" panose="02020603050405020304" pitchFamily="18" charset="0"/>
                <a:cs typeface="Times New Roman" panose="02020603050405020304" pitchFamily="18" charset="0"/>
              </a:rPr>
              <a:t>що підтримується за допомогою технічних засобів, які забезпечують передачу виробів з однієї операції на іншу через точно фіксований час, що характерно для безперервних потокових ліній;</a:t>
            </a:r>
            <a:endParaRPr lang="ru-UA" dirty="0">
              <a:latin typeface="Times New Roman" panose="02020603050405020304" pitchFamily="18" charset="0"/>
              <a:cs typeface="Times New Roman" panose="02020603050405020304" pitchFamily="18" charset="0"/>
            </a:endParaRPr>
          </a:p>
          <a:p>
            <a:r>
              <a:rPr lang="uk-UA" i="1" dirty="0">
                <a:latin typeface="Times New Roman" panose="02020603050405020304" pitchFamily="18" charset="0"/>
                <a:cs typeface="Times New Roman" panose="02020603050405020304" pitchFamily="18" charset="0"/>
              </a:rPr>
              <a:t>- лінії з</a:t>
            </a:r>
            <a:r>
              <a:rPr lang="uk-UA" dirty="0">
                <a:latin typeface="Times New Roman" panose="02020603050405020304" pitchFamily="18" charset="0"/>
                <a:cs typeface="Times New Roman" panose="02020603050405020304" pitchFamily="18" charset="0"/>
              </a:rPr>
              <a:t> </a:t>
            </a:r>
            <a:r>
              <a:rPr lang="uk-UA" i="1" dirty="0">
                <a:latin typeface="Times New Roman" panose="02020603050405020304" pitchFamily="18" charset="0"/>
                <a:cs typeface="Times New Roman" panose="02020603050405020304" pitchFamily="18" charset="0"/>
              </a:rPr>
              <a:t>вільним ритмом, </a:t>
            </a:r>
            <a:r>
              <a:rPr lang="uk-UA" dirty="0">
                <a:latin typeface="Times New Roman" panose="02020603050405020304" pitchFamily="18" charset="0"/>
                <a:cs typeface="Times New Roman" panose="02020603050405020304" pitchFamily="18" charset="0"/>
              </a:rPr>
              <a:t>на яких деталі на наступну операцію передаються по мірі готовності, при цьому можливі відхилення від розрахованого такту.</a:t>
            </a:r>
            <a:endParaRPr lang="ru-UA" dirty="0">
              <a:latin typeface="Times New Roman" panose="02020603050405020304" pitchFamily="18" charset="0"/>
              <a:cs typeface="Times New Roman" panose="02020603050405020304" pitchFamily="18" charset="0"/>
            </a:endParaRPr>
          </a:p>
          <a:p>
            <a:r>
              <a:rPr lang="uk-UA" b="1" i="1" dirty="0">
                <a:latin typeface="Times New Roman" panose="02020603050405020304" pitchFamily="18" charset="0"/>
                <a:cs typeface="Times New Roman" panose="02020603050405020304" pitchFamily="18" charset="0"/>
              </a:rPr>
              <a:t>За рівнем охоплення виробництва </a:t>
            </a:r>
            <a:r>
              <a:rPr lang="uk-UA" dirty="0">
                <a:latin typeface="Times New Roman" panose="02020603050405020304" pitchFamily="18" charset="0"/>
                <a:cs typeface="Times New Roman" panose="02020603050405020304" pitchFamily="18" charset="0"/>
              </a:rPr>
              <a:t>потокові лінії поділяють на:</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a:t>
            </a:r>
            <a:r>
              <a:rPr lang="uk-UA" i="1" dirty="0">
                <a:latin typeface="Times New Roman" panose="02020603050405020304" pitchFamily="18" charset="0"/>
                <a:cs typeface="Times New Roman" panose="02020603050405020304" pitchFamily="18" charset="0"/>
              </a:rPr>
              <a:t>дільничні, </a:t>
            </a:r>
            <a:r>
              <a:rPr lang="uk-UA" dirty="0">
                <a:latin typeface="Times New Roman" panose="02020603050405020304" pitchFamily="18" charset="0"/>
                <a:cs typeface="Times New Roman" panose="02020603050405020304" pitchFamily="18" charset="0"/>
              </a:rPr>
              <a:t>які розміщені в межах дільниці;</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a:t>
            </a:r>
            <a:r>
              <a:rPr lang="uk-UA" i="1" dirty="0">
                <a:latin typeface="Times New Roman" panose="02020603050405020304" pitchFamily="18" charset="0"/>
                <a:cs typeface="Times New Roman" panose="02020603050405020304" pitchFamily="18" charset="0"/>
              </a:rPr>
              <a:t>цехові, </a:t>
            </a:r>
            <a:r>
              <a:rPr lang="uk-UA" dirty="0">
                <a:latin typeface="Times New Roman" panose="02020603050405020304" pitchFamily="18" charset="0"/>
                <a:cs typeface="Times New Roman" panose="02020603050405020304" pitchFamily="18" charset="0"/>
              </a:rPr>
              <a:t>які розміщені в межах декількох дільниць цеху; </a:t>
            </a:r>
            <a:endParaRPr lang="ru-UA" dirty="0">
              <a:latin typeface="Times New Roman" panose="02020603050405020304" pitchFamily="18" charset="0"/>
              <a:cs typeface="Times New Roman" panose="02020603050405020304" pitchFamily="18" charset="0"/>
            </a:endParaRPr>
          </a:p>
          <a:p>
            <a:r>
              <a:rPr lang="uk-UA" i="1" dirty="0">
                <a:latin typeface="Times New Roman" panose="02020603050405020304" pitchFamily="18" charset="0"/>
                <a:cs typeface="Times New Roman" panose="02020603050405020304" pitchFamily="18" charset="0"/>
              </a:rPr>
              <a:t>- міжцехові, </a:t>
            </a:r>
            <a:r>
              <a:rPr lang="uk-UA" dirty="0">
                <a:latin typeface="Times New Roman" panose="02020603050405020304" pitchFamily="18" charset="0"/>
                <a:cs typeface="Times New Roman" panose="02020603050405020304" pitchFamily="18" charset="0"/>
              </a:rPr>
              <a:t>які розміщені в межах декількох </a:t>
            </a:r>
            <a:r>
              <a:rPr lang="uk-UA" dirty="0" err="1">
                <a:latin typeface="Times New Roman" panose="02020603050405020304" pitchFamily="18" charset="0"/>
                <a:cs typeface="Times New Roman" panose="02020603050405020304" pitchFamily="18" charset="0"/>
              </a:rPr>
              <a:t>цехів</a:t>
            </a:r>
            <a:r>
              <a:rPr lang="uk-UA" dirty="0">
                <a:latin typeface="Times New Roman" panose="02020603050405020304" pitchFamily="18" charset="0"/>
                <a:cs typeface="Times New Roman" panose="02020603050405020304" pitchFamily="18" charset="0"/>
              </a:rPr>
              <a:t>; </a:t>
            </a:r>
            <a:endParaRPr lang="ru-UA" dirty="0">
              <a:latin typeface="Times New Roman" panose="02020603050405020304" pitchFamily="18" charset="0"/>
              <a:cs typeface="Times New Roman" panose="02020603050405020304" pitchFamily="18" charset="0"/>
            </a:endParaRPr>
          </a:p>
          <a:p>
            <a:r>
              <a:rPr lang="uk-UA" i="1" dirty="0">
                <a:latin typeface="Times New Roman" panose="02020603050405020304" pitchFamily="18" charset="0"/>
                <a:cs typeface="Times New Roman" panose="02020603050405020304" pitchFamily="18" charset="0"/>
              </a:rPr>
              <a:t>- наскрізні, </a:t>
            </a:r>
            <a:r>
              <a:rPr lang="uk-UA" dirty="0">
                <a:latin typeface="Times New Roman" panose="02020603050405020304" pitchFamily="18" charset="0"/>
                <a:cs typeface="Times New Roman" panose="02020603050405020304" pitchFamily="18" charset="0"/>
              </a:rPr>
              <a:t>які розміщені в межах підприємства.</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004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BA53869-4BD4-BA6B-A386-01ACE05DBF25}"/>
              </a:ext>
            </a:extLst>
          </p:cNvPr>
          <p:cNvSpPr>
            <a:spLocks noGrp="1"/>
          </p:cNvSpPr>
          <p:nvPr>
            <p:ph idx="1"/>
          </p:nvPr>
        </p:nvSpPr>
        <p:spPr>
          <a:xfrm>
            <a:off x="251461" y="320040"/>
            <a:ext cx="10803394" cy="5146305"/>
          </a:xfrm>
        </p:spPr>
        <p:txBody>
          <a:bodyPr>
            <a:normAutofit fontScale="85000" lnSpcReduction="10000"/>
          </a:bodyPr>
          <a:lstStyle/>
          <a:p>
            <a:r>
              <a:rPr lang="uk-UA" b="1" i="1" dirty="0"/>
              <a:t>За видом транспортних засобів </a:t>
            </a:r>
            <a:r>
              <a:rPr lang="uk-UA" dirty="0"/>
              <a:t>потокові лінії поділяються на: </a:t>
            </a:r>
            <a:endParaRPr lang="ru-UA" dirty="0"/>
          </a:p>
          <a:p>
            <a:r>
              <a:rPr lang="uk-UA" i="1" dirty="0"/>
              <a:t>- конвеєрні, </a:t>
            </a:r>
            <a:r>
              <a:rPr lang="uk-UA" dirty="0"/>
              <a:t>які засновані на застосуванні транспортних засобів безперервної дії з механічним приводом (конвеєрів), що забезпечують не тільки переміщення предметів праці між операціями, але й підтримку ритму;</a:t>
            </a:r>
            <a:endParaRPr lang="ru-UA" dirty="0"/>
          </a:p>
          <a:p>
            <a:r>
              <a:rPr lang="uk-UA" dirty="0"/>
              <a:t>- </a:t>
            </a:r>
            <a:r>
              <a:rPr lang="uk-UA" i="1" dirty="0"/>
              <a:t>неконвеєрні </a:t>
            </a:r>
            <a:r>
              <a:rPr lang="uk-UA" dirty="0"/>
              <a:t>лінії на яких </a:t>
            </a:r>
            <a:r>
              <a:rPr lang="uk-UA" dirty="0" err="1"/>
              <a:t>підйомно</a:t>
            </a:r>
            <a:r>
              <a:rPr lang="uk-UA" dirty="0"/>
              <a:t>-транспортні засоби циклічної дії (мостові крани, монорейки з тельферами, електрокари та </a:t>
            </a:r>
            <a:r>
              <a:rPr lang="uk-UA" dirty="0" err="1"/>
              <a:t>ін</a:t>
            </a:r>
            <a:r>
              <a:rPr lang="uk-UA" dirty="0"/>
              <a:t>);</a:t>
            </a:r>
            <a:endParaRPr lang="ru-UA" dirty="0"/>
          </a:p>
          <a:p>
            <a:r>
              <a:rPr lang="uk-UA" dirty="0"/>
              <a:t>- </a:t>
            </a:r>
            <a:r>
              <a:rPr lang="uk-UA" i="1" dirty="0"/>
              <a:t>лінії без транспортних засобів - </a:t>
            </a:r>
            <a:r>
              <a:rPr lang="uk-UA" dirty="0"/>
              <a:t>стаціонарні потокові лінії, де виріб установлюється нерухомо, а спеціалізовані бригади робітників переміщуються для виконання операцій зі встановленим тактом; такі лінії організовують при складанні великих і важких машин в літакобудуванні, суднобудуванні тощо</a:t>
            </a:r>
            <a:r>
              <a:rPr lang="ru-UA" dirty="0"/>
              <a:t> </a:t>
            </a:r>
          </a:p>
          <a:p>
            <a:r>
              <a:rPr lang="uk-UA" b="1" i="1" dirty="0"/>
              <a:t>За характером переміщення </a:t>
            </a:r>
            <a:r>
              <a:rPr lang="uk-UA" dirty="0"/>
              <a:t>конвеєрні потокові лінії поділяють на:</a:t>
            </a:r>
            <a:endParaRPr lang="ru-UA" dirty="0"/>
          </a:p>
          <a:p>
            <a:r>
              <a:rPr lang="uk-UA" dirty="0"/>
              <a:t>- лінії з </a:t>
            </a:r>
            <a:r>
              <a:rPr lang="uk-UA" i="1" dirty="0"/>
              <a:t>безперервним рухом, </a:t>
            </a:r>
            <a:r>
              <a:rPr lang="uk-UA" dirty="0"/>
              <a:t>на яких всі операції виконуються одночасно з переміщенням предметів праці;</a:t>
            </a:r>
            <a:endParaRPr lang="ru-UA" dirty="0"/>
          </a:p>
          <a:p>
            <a:r>
              <a:rPr lang="uk-UA" dirty="0"/>
              <a:t>- лінії з </a:t>
            </a:r>
            <a:r>
              <a:rPr lang="uk-UA" i="1" dirty="0"/>
              <a:t>пульсуючим рухом, </a:t>
            </a:r>
            <a:r>
              <a:rPr lang="uk-UA" dirty="0"/>
              <a:t>на яких операції виконуються в період нерухомого стану несучої частини; використовуються, наприклад, при складанні особливо точних деталей та приладів.</a:t>
            </a:r>
            <a:endParaRPr lang="ru-UA" dirty="0"/>
          </a:p>
          <a:p>
            <a:endParaRPr lang="ru-UA" dirty="0"/>
          </a:p>
          <a:p>
            <a:endParaRPr lang="ru-UA" dirty="0"/>
          </a:p>
        </p:txBody>
      </p:sp>
    </p:spTree>
    <p:extLst>
      <p:ext uri="{BB962C8B-B14F-4D97-AF65-F5344CB8AC3E}">
        <p14:creationId xmlns:p14="http://schemas.microsoft.com/office/powerpoint/2010/main" val="2556379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FC4A526-FC0D-9ED6-775E-D6481B1C669D}"/>
              </a:ext>
            </a:extLst>
          </p:cNvPr>
          <p:cNvSpPr>
            <a:spLocks noGrp="1"/>
          </p:cNvSpPr>
          <p:nvPr>
            <p:ph idx="1"/>
          </p:nvPr>
        </p:nvSpPr>
        <p:spPr>
          <a:xfrm>
            <a:off x="651511" y="0"/>
            <a:ext cx="10403344" cy="5466345"/>
          </a:xfrm>
        </p:spPr>
        <p:txBody>
          <a:bodyPr>
            <a:normAutofit fontScale="85000" lnSpcReduction="10000"/>
          </a:bodyPr>
          <a:lstStyle/>
          <a:p>
            <a:pPr algn="just"/>
            <a:r>
              <a:rPr lang="uk-UA" sz="1800" b="1" i="1" dirty="0">
                <a:latin typeface="Times New Roman" panose="02020603050405020304" pitchFamily="18" charset="0"/>
                <a:cs typeface="Times New Roman" panose="02020603050405020304" pitchFamily="18" charset="0"/>
              </a:rPr>
              <a:t>За місцем виконання операцій </a:t>
            </a:r>
            <a:r>
              <a:rPr lang="uk-UA" sz="1800" dirty="0">
                <a:latin typeface="Times New Roman" panose="02020603050405020304" pitchFamily="18" charset="0"/>
                <a:cs typeface="Times New Roman" panose="02020603050405020304" pitchFamily="18" charset="0"/>
              </a:rPr>
              <a:t>конвеєрні потокові лінії поділяють на:</a:t>
            </a:r>
            <a:endParaRPr lang="ru-UA" sz="1800" dirty="0">
              <a:latin typeface="Times New Roman" panose="02020603050405020304" pitchFamily="18" charset="0"/>
              <a:cs typeface="Times New Roman" panose="02020603050405020304" pitchFamily="18" charset="0"/>
            </a:endParaRPr>
          </a:p>
          <a:p>
            <a:pPr algn="just"/>
            <a:r>
              <a:rPr lang="uk-UA" sz="1800" i="1" dirty="0">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лінії з </a:t>
            </a:r>
            <a:r>
              <a:rPr lang="uk-UA" sz="1800" i="1" dirty="0">
                <a:latin typeface="Times New Roman" panose="02020603050405020304" pitchFamily="18" charset="0"/>
                <a:cs typeface="Times New Roman" panose="02020603050405020304" pitchFamily="18" charset="0"/>
              </a:rPr>
              <a:t>робочим конвеєром, </a:t>
            </a:r>
            <a:r>
              <a:rPr lang="uk-UA" sz="1800" dirty="0">
                <a:latin typeface="Times New Roman" panose="02020603050405020304" pitchFamily="18" charset="0"/>
                <a:cs typeface="Times New Roman" panose="02020603050405020304" pitchFamily="18" charset="0"/>
              </a:rPr>
              <a:t>на яких конвеєр використовується і як транспортний засіб, і як місце для виконання операцій;</a:t>
            </a:r>
            <a:endParaRPr lang="ru-UA" sz="1800" dirty="0">
              <a:latin typeface="Times New Roman" panose="02020603050405020304" pitchFamily="18" charset="0"/>
              <a:cs typeface="Times New Roman" panose="02020603050405020304" pitchFamily="18" charset="0"/>
            </a:endParaRPr>
          </a:p>
          <a:p>
            <a:pPr algn="just"/>
            <a:r>
              <a:rPr lang="uk-UA" sz="1800" dirty="0">
                <a:latin typeface="Times New Roman" panose="02020603050405020304" pitchFamily="18" charset="0"/>
                <a:cs typeface="Times New Roman" panose="02020603050405020304" pitchFamily="18" charset="0"/>
              </a:rPr>
              <a:t>- лінії з </a:t>
            </a:r>
            <a:r>
              <a:rPr lang="uk-UA" sz="1800" i="1" dirty="0">
                <a:latin typeface="Times New Roman" panose="02020603050405020304" pitchFamily="18" charset="0"/>
                <a:cs typeface="Times New Roman" panose="02020603050405020304" pitchFamily="18" charset="0"/>
              </a:rPr>
              <a:t>розподільчим конвеєром, </a:t>
            </a:r>
            <a:r>
              <a:rPr lang="uk-UA" sz="1800" dirty="0">
                <a:latin typeface="Times New Roman" panose="02020603050405020304" pitchFamily="18" charset="0"/>
                <a:cs typeface="Times New Roman" panose="02020603050405020304" pitchFamily="18" charset="0"/>
              </a:rPr>
              <a:t>які призначені для транспортування деталей, при цьому операції виконуються на стаціонарних робочих місцях і з різною кількістю робочих місць на окремих операціях.</a:t>
            </a:r>
          </a:p>
          <a:p>
            <a:r>
              <a:rPr lang="uk-UA" dirty="0">
                <a:latin typeface="Times New Roman" panose="02020603050405020304" pitchFamily="18" charset="0"/>
                <a:cs typeface="Times New Roman" panose="02020603050405020304" pitchFamily="18" charset="0"/>
              </a:rPr>
              <a:t>При проектуванні потокової лінії проводиться розрахунок ряду показників її роботи.</a:t>
            </a:r>
            <a:endParaRPr lang="ru-UA" dirty="0">
              <a:latin typeface="Times New Roman" panose="02020603050405020304" pitchFamily="18" charset="0"/>
              <a:cs typeface="Times New Roman" panose="02020603050405020304" pitchFamily="18" charset="0"/>
            </a:endParaRPr>
          </a:p>
          <a:p>
            <a:r>
              <a:rPr lang="uk-UA" b="1" dirty="0">
                <a:latin typeface="Times New Roman" panose="02020603050405020304" pitchFamily="18" charset="0"/>
                <a:cs typeface="Times New Roman" panose="02020603050405020304" pitchFamily="18" charset="0"/>
              </a:rPr>
              <a:t>Розрахунок такту потокової лінії. </a:t>
            </a:r>
            <a:r>
              <a:rPr lang="uk-UA" dirty="0">
                <a:latin typeface="Times New Roman" panose="02020603050405020304" pitchFamily="18" charset="0"/>
                <a:cs typeface="Times New Roman" panose="02020603050405020304" pitchFamily="18" charset="0"/>
              </a:rPr>
              <a:t>Такт потокової лінії - це проміжок часу між випуском двох чергових партій продукції. </a:t>
            </a:r>
            <a:endParaRPr lang="ru-UA"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a:t>
            </a:r>
            <a:r>
              <a:rPr lang="uk-UA"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Tp</a:t>
            </a:r>
            <a:r>
              <a:rPr lang="uk-UA"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N</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де </a:t>
            </a:r>
            <a:r>
              <a:rPr lang="en-US" dirty="0">
                <a:latin typeface="Times New Roman" panose="02020603050405020304" pitchFamily="18" charset="0"/>
                <a:cs typeface="Times New Roman" panose="02020603050405020304" pitchFamily="18" charset="0"/>
              </a:rPr>
              <a:t>r</a:t>
            </a:r>
            <a:r>
              <a:rPr lang="uk-UA" dirty="0">
                <a:latin typeface="Times New Roman" panose="02020603050405020304" pitchFamily="18" charset="0"/>
                <a:cs typeface="Times New Roman" panose="02020603050405020304" pitchFamily="18" charset="0"/>
              </a:rPr>
              <a:t>- такт потокової лінії, хв; </a:t>
            </a:r>
            <a:r>
              <a:rPr lang="uk-UA" dirty="0" err="1">
                <a:latin typeface="Times New Roman" panose="02020603050405020304" pitchFamily="18" charset="0"/>
                <a:cs typeface="Times New Roman" panose="02020603050405020304" pitchFamily="18" charset="0"/>
              </a:rPr>
              <a:t>Т</a:t>
            </a:r>
            <a:r>
              <a:rPr lang="uk-UA" baseline="-25000" dirty="0" err="1">
                <a:latin typeface="Times New Roman" panose="02020603050405020304" pitchFamily="18" charset="0"/>
                <a:cs typeface="Times New Roman" panose="02020603050405020304" pitchFamily="18" charset="0"/>
              </a:rPr>
              <a:t>р</a:t>
            </a:r>
            <a:r>
              <a:rPr lang="uk-UA" dirty="0">
                <a:latin typeface="Times New Roman" panose="02020603050405020304" pitchFamily="18" charset="0"/>
                <a:cs typeface="Times New Roman" panose="02020603050405020304" pitchFamily="18" charset="0"/>
              </a:rPr>
              <a:t> - робочий час лінії (рік, місяць, доба, год); </a:t>
            </a:r>
            <a:r>
              <a:rPr lang="en-US" dirty="0">
                <a:latin typeface="Times New Roman" panose="02020603050405020304" pitchFamily="18" charset="0"/>
                <a:cs typeface="Times New Roman" panose="02020603050405020304" pitchFamily="18" charset="0"/>
              </a:rPr>
              <a:t>N</a:t>
            </a:r>
            <a:r>
              <a:rPr lang="uk-UA" dirty="0">
                <a:latin typeface="Times New Roman" panose="02020603050405020304" pitchFamily="18" charset="0"/>
                <a:cs typeface="Times New Roman" panose="02020603050405020304" pitchFamily="18" charset="0"/>
              </a:rPr>
              <a:t> - виробнича програма за прийнятий період часу, </a:t>
            </a:r>
            <a:r>
              <a:rPr lang="en-US" dirty="0">
                <a:latin typeface="Times New Roman" panose="02020603050405020304" pitchFamily="18" charset="0"/>
                <a:cs typeface="Times New Roman" panose="02020603050405020304" pitchFamily="18" charset="0"/>
              </a:rPr>
              <a:t>t</a:t>
            </a:r>
            <a:r>
              <a:rPr lang="uk-UA" baseline="-25000" dirty="0">
                <a:latin typeface="Times New Roman" panose="02020603050405020304" pitchFamily="18" charset="0"/>
                <a:cs typeface="Times New Roman" panose="02020603050405020304" pitchFamily="18" charset="0"/>
              </a:rPr>
              <a:t>шт</a:t>
            </a:r>
            <a:r>
              <a:rPr lang="uk-UA" dirty="0">
                <a:latin typeface="Times New Roman" panose="02020603050405020304" pitchFamily="18" charset="0"/>
                <a:cs typeface="Times New Roman" panose="02020603050405020304" pitchFamily="18" charset="0"/>
              </a:rPr>
              <a:t>.</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У випадку, коли технологічні умови виробництва передбачають втрати продукції (контроль, демонстраційні зразки), то розрахунки виробничої програми здійснюють, орієнтуючись на програму запуску:</a:t>
            </a:r>
            <a:endParaRPr lang="ru-UA"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N</a:t>
            </a:r>
            <a:r>
              <a:rPr lang="uk-UA" dirty="0">
                <a:latin typeface="Times New Roman" panose="02020603050405020304" pitchFamily="18" charset="0"/>
                <a:cs typeface="Times New Roman" panose="02020603050405020304" pitchFamily="18" charset="0"/>
              </a:rPr>
              <a:t>з = </a:t>
            </a:r>
            <a:r>
              <a:rPr lang="en-US" dirty="0">
                <a:latin typeface="Times New Roman" panose="02020603050405020304" pitchFamily="18" charset="0"/>
                <a:cs typeface="Times New Roman" panose="02020603050405020304" pitchFamily="18" charset="0"/>
              </a:rPr>
              <a:t>N</a:t>
            </a:r>
            <a:r>
              <a:rPr lang="uk-UA" dirty="0">
                <a:latin typeface="Times New Roman" panose="02020603050405020304" pitchFamily="18" charset="0"/>
                <a:cs typeface="Times New Roman" panose="02020603050405020304" pitchFamily="18" charset="0"/>
              </a:rPr>
              <a:t>в*100/(100 - ∆</a:t>
            </a:r>
            <a:r>
              <a:rPr lang="uk-UA" dirty="0" err="1">
                <a:latin typeface="Times New Roman" panose="02020603050405020304" pitchFamily="18" charset="0"/>
                <a:cs typeface="Times New Roman" panose="02020603050405020304" pitchFamily="18" charset="0"/>
              </a:rPr>
              <a:t>Р</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т.втр</a:t>
            </a:r>
            <a:r>
              <a:rPr lang="uk-UA" dirty="0">
                <a:latin typeface="Times New Roman" panose="02020603050405020304" pitchFamily="18" charset="0"/>
                <a:cs typeface="Times New Roman" panose="02020603050405020304" pitchFamily="18" charset="0"/>
              </a:rPr>
              <a:t>.)</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де </a:t>
            </a:r>
            <a:r>
              <a:rPr lang="en-US" dirty="0">
                <a:latin typeface="Times New Roman" panose="02020603050405020304" pitchFamily="18" charset="0"/>
                <a:cs typeface="Times New Roman" panose="02020603050405020304" pitchFamily="18" charset="0"/>
              </a:rPr>
              <a:t>N</a:t>
            </a:r>
            <a:r>
              <a:rPr lang="uk-UA" dirty="0">
                <a:latin typeface="Times New Roman" panose="02020603050405020304" pitchFamily="18" charset="0"/>
                <a:cs typeface="Times New Roman" panose="02020603050405020304" pitchFamily="18" charset="0"/>
              </a:rPr>
              <a:t>в</a:t>
            </a:r>
            <a:r>
              <a:rPr lang="uk-UA" i="1" dirty="0">
                <a:latin typeface="Times New Roman" panose="02020603050405020304" pitchFamily="18" charset="0"/>
                <a:cs typeface="Times New Roman" panose="02020603050405020304" pitchFamily="18" charset="0"/>
              </a:rPr>
              <a:t> - </a:t>
            </a:r>
            <a:r>
              <a:rPr lang="uk-UA" dirty="0">
                <a:latin typeface="Times New Roman" panose="02020603050405020304" pitchFamily="18" charset="0"/>
                <a:cs typeface="Times New Roman" panose="02020603050405020304" pitchFamily="18" charset="0"/>
              </a:rPr>
              <a:t>програма випуску продукції за визначений відрізок часу, </a:t>
            </a:r>
            <a:r>
              <a:rPr lang="en-US" i="1" dirty="0">
                <a:latin typeface="Times New Roman" panose="02020603050405020304" pitchFamily="18" charset="0"/>
                <a:cs typeface="Times New Roman" panose="02020603050405020304" pitchFamily="18" charset="0"/>
              </a:rPr>
              <a:t>t</a:t>
            </a:r>
            <a:r>
              <a:rPr lang="uk-UA" i="1" dirty="0">
                <a:latin typeface="Times New Roman" panose="02020603050405020304" pitchFamily="18" charset="0"/>
                <a:cs typeface="Times New Roman" panose="02020603050405020304" pitchFamily="18" charset="0"/>
              </a:rPr>
              <a:t>; </a:t>
            </a:r>
            <a:r>
              <a:rPr lang="uk-UA" i="1" dirty="0" err="1">
                <a:latin typeface="Times New Roman" panose="02020603050405020304" pitchFamily="18" charset="0"/>
                <a:cs typeface="Times New Roman" panose="02020603050405020304" pitchFamily="18" charset="0"/>
              </a:rPr>
              <a:t>Nз</a:t>
            </a:r>
            <a:r>
              <a:rPr lang="uk-UA" i="1" dirty="0">
                <a:latin typeface="Times New Roman" panose="02020603050405020304" pitchFamily="18" charset="0"/>
                <a:cs typeface="Times New Roman" panose="02020603050405020304" pitchFamily="18" charset="0"/>
              </a:rPr>
              <a:t> - </a:t>
            </a:r>
            <a:r>
              <a:rPr lang="uk-UA" dirty="0">
                <a:latin typeface="Times New Roman" panose="02020603050405020304" pitchFamily="18" charset="0"/>
                <a:cs typeface="Times New Roman" panose="02020603050405020304" pitchFamily="18" charset="0"/>
              </a:rPr>
              <a:t>програма запуску за цей самий період, </a:t>
            </a:r>
            <a:r>
              <a:rPr lang="en-US" i="1" dirty="0">
                <a:latin typeface="Times New Roman" panose="02020603050405020304" pitchFamily="18" charset="0"/>
                <a:cs typeface="Times New Roman" panose="02020603050405020304" pitchFamily="18" charset="0"/>
              </a:rPr>
              <a:t>t</a:t>
            </a:r>
            <a:r>
              <a:rPr lang="uk-UA"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a:t>
            </a:r>
            <a:r>
              <a:rPr lang="uk-UA" dirty="0" err="1">
                <a:latin typeface="Times New Roman" panose="02020603050405020304" pitchFamily="18" charset="0"/>
                <a:cs typeface="Times New Roman" panose="02020603050405020304" pitchFamily="18" charset="0"/>
              </a:rPr>
              <a:t>Р</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т.втр</a:t>
            </a:r>
            <a:r>
              <a:rPr lang="uk-UA" dirty="0">
                <a:latin typeface="Times New Roman" panose="02020603050405020304" pitchFamily="18" charset="0"/>
                <a:cs typeface="Times New Roman" panose="02020603050405020304" pitchFamily="18" charset="0"/>
              </a:rPr>
              <a:t>. - відсоток планових технологічних втрат, %.</a:t>
            </a:r>
            <a:endParaRPr lang="ru-UA" dirty="0">
              <a:latin typeface="Times New Roman" panose="02020603050405020304" pitchFamily="18" charset="0"/>
              <a:cs typeface="Times New Roman" panose="02020603050405020304" pitchFamily="18" charset="0"/>
            </a:endParaRPr>
          </a:p>
          <a:p>
            <a:pPr algn="just"/>
            <a:endParaRPr lang="ru-UA" sz="1800"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739117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70096D3-8782-3C1B-7A17-9667964676FB}"/>
              </a:ext>
            </a:extLst>
          </p:cNvPr>
          <p:cNvSpPr>
            <a:spLocks noGrp="1"/>
          </p:cNvSpPr>
          <p:nvPr>
            <p:ph idx="1"/>
          </p:nvPr>
        </p:nvSpPr>
        <p:spPr>
          <a:xfrm>
            <a:off x="285751" y="91440"/>
            <a:ext cx="10769104" cy="5374905"/>
          </a:xfrm>
        </p:spPr>
        <p:txBody>
          <a:bodyPr>
            <a:normAutofit fontScale="92500" lnSpcReduction="20000"/>
          </a:bodyPr>
          <a:lstStyle/>
          <a:p>
            <a:r>
              <a:rPr lang="uk-UA" b="1" dirty="0">
                <a:latin typeface="Times New Roman" panose="02020603050405020304" pitchFamily="18" charset="0"/>
                <a:cs typeface="Times New Roman" panose="02020603050405020304" pitchFamily="18" charset="0"/>
              </a:rPr>
              <a:t>Ритм потокової лінії</a:t>
            </a:r>
            <a:r>
              <a:rPr lang="uk-UA" dirty="0">
                <a:latin typeface="Times New Roman" panose="02020603050405020304" pitchFamily="18" charset="0"/>
                <a:cs typeface="Times New Roman" panose="02020603050405020304" pitchFamily="18" charset="0"/>
              </a:rPr>
              <a:t> – це інтервал часу між сходом з потокової лінії двох суміжних транспортних партій.</a:t>
            </a:r>
            <a:endParaRPr lang="ru-UA"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a:t>
            </a:r>
            <a:r>
              <a:rPr lang="uk-UA"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r</a:t>
            </a:r>
            <a:r>
              <a:rPr lang="uk-UA"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p</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де </a:t>
            </a:r>
            <a:r>
              <a:rPr lang="en-US" dirty="0">
                <a:latin typeface="Times New Roman" panose="02020603050405020304" pitchFamily="18" charset="0"/>
                <a:cs typeface="Times New Roman" panose="02020603050405020304" pitchFamily="18" charset="0"/>
              </a:rPr>
              <a:t>R</a:t>
            </a:r>
            <a:r>
              <a:rPr lang="uk-UA" dirty="0">
                <a:latin typeface="Times New Roman" panose="02020603050405020304" pitchFamily="18" charset="0"/>
                <a:cs typeface="Times New Roman" panose="02020603050405020304" pitchFamily="18" charset="0"/>
              </a:rPr>
              <a:t> - ритм потокової лінії, хв; </a:t>
            </a:r>
            <a:r>
              <a:rPr lang="en-US" i="1" dirty="0">
                <a:latin typeface="Times New Roman" panose="02020603050405020304" pitchFamily="18" charset="0"/>
                <a:cs typeface="Times New Roman" panose="02020603050405020304" pitchFamily="18" charset="0"/>
              </a:rPr>
              <a:t>p</a:t>
            </a:r>
            <a:r>
              <a:rPr lang="uk-UA"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кількість виробів у партії, шт., т.</a:t>
            </a:r>
            <a:endParaRPr lang="ru-UA" dirty="0">
              <a:latin typeface="Times New Roman" panose="02020603050405020304" pitchFamily="18" charset="0"/>
              <a:cs typeface="Times New Roman" panose="02020603050405020304" pitchFamily="18" charset="0"/>
            </a:endParaRPr>
          </a:p>
          <a:p>
            <a:r>
              <a:rPr lang="uk-UA" b="1" dirty="0">
                <a:latin typeface="Times New Roman" panose="02020603050405020304" pitchFamily="18" charset="0"/>
                <a:cs typeface="Times New Roman" panose="02020603050405020304" pitchFamily="18" charset="0"/>
              </a:rPr>
              <a:t>Темп потокової</a:t>
            </a:r>
            <a:r>
              <a:rPr lang="uk-UA" dirty="0">
                <a:latin typeface="Times New Roman" panose="02020603050405020304" pitchFamily="18" charset="0"/>
                <a:cs typeface="Times New Roman" panose="02020603050405020304" pitchFamily="18" charset="0"/>
              </a:rPr>
              <a:t> лінії – величина обернена такту, яка бактеризується кількістю виробів, що виготовляються за одиницю часу</a:t>
            </a:r>
            <a:endParaRPr lang="ru-UA" dirty="0">
              <a:latin typeface="Times New Roman" panose="02020603050405020304" pitchFamily="18" charset="0"/>
              <a:cs typeface="Times New Roman" panose="02020603050405020304" pitchFamily="18" charset="0"/>
            </a:endParaRPr>
          </a:p>
          <a:p>
            <a:r>
              <a:rPr lang="uk-UA" dirty="0"/>
              <a:t>Також, </a:t>
            </a:r>
            <a:r>
              <a:rPr lang="uk-UA" b="1" dirty="0"/>
              <a:t>розраховують кількість робочих</a:t>
            </a:r>
            <a:r>
              <a:rPr lang="uk-UA" dirty="0"/>
              <a:t> місць за окремими операціями і в цілому для лінії. Розрахункову кількість робочих місць за </a:t>
            </a:r>
            <a:r>
              <a:rPr lang="uk-UA" i="1" dirty="0"/>
              <a:t>і-</a:t>
            </a:r>
            <a:r>
              <a:rPr lang="uk-UA" dirty="0"/>
              <a:t>тою операцією визначаються за формулою:</a:t>
            </a:r>
            <a:endParaRPr lang="ru-UA" dirty="0"/>
          </a:p>
          <a:p>
            <a:r>
              <a:rPr lang="en-US" dirty="0" err="1"/>
              <a:t>Npi</a:t>
            </a:r>
            <a:r>
              <a:rPr lang="uk-UA" dirty="0"/>
              <a:t> = </a:t>
            </a:r>
            <a:r>
              <a:rPr lang="en-US" dirty="0" err="1"/>
              <a:t>ti</a:t>
            </a:r>
            <a:r>
              <a:rPr lang="uk-UA" dirty="0"/>
              <a:t>/</a:t>
            </a:r>
            <a:r>
              <a:rPr lang="en-US" dirty="0"/>
              <a:t>r</a:t>
            </a:r>
            <a:endParaRPr lang="ru-UA" dirty="0"/>
          </a:p>
          <a:p>
            <a:r>
              <a:rPr lang="uk-UA" dirty="0"/>
              <a:t>де </a:t>
            </a:r>
            <a:r>
              <a:rPr lang="en-US" dirty="0" err="1"/>
              <a:t>Npi</a:t>
            </a:r>
            <a:r>
              <a:rPr lang="en-US" dirty="0"/>
              <a:t> </a:t>
            </a:r>
            <a:r>
              <a:rPr lang="uk-UA" dirty="0"/>
              <a:t>- кількість робочих місць; </a:t>
            </a:r>
            <a:r>
              <a:rPr lang="en-US" dirty="0" err="1"/>
              <a:t>ti</a:t>
            </a:r>
            <a:r>
              <a:rPr lang="uk-UA" dirty="0"/>
              <a:t> - тривалість </a:t>
            </a:r>
            <a:r>
              <a:rPr lang="uk-UA" i="1" dirty="0"/>
              <a:t>і</a:t>
            </a:r>
            <a:r>
              <a:rPr lang="uk-UA" dirty="0"/>
              <a:t>-тої операції, хв; </a:t>
            </a:r>
            <a:r>
              <a:rPr lang="en-US" dirty="0"/>
              <a:t>r</a:t>
            </a:r>
            <a:r>
              <a:rPr lang="uk-UA" dirty="0"/>
              <a:t> – такт лінії.</a:t>
            </a:r>
            <a:endParaRPr lang="ru-UA" dirty="0"/>
          </a:p>
          <a:p>
            <a:r>
              <a:rPr lang="uk-UA" dirty="0"/>
              <a:t>Далі розраховують </a:t>
            </a:r>
            <a:r>
              <a:rPr lang="uk-UA" b="1" dirty="0"/>
              <a:t>коефіцієнт завантаження робочих</a:t>
            </a:r>
            <a:r>
              <a:rPr lang="uk-UA" dirty="0"/>
              <a:t> місць на </a:t>
            </a:r>
            <a:r>
              <a:rPr lang="uk-UA" i="1" dirty="0"/>
              <a:t>і</a:t>
            </a:r>
            <a:r>
              <a:rPr lang="uk-UA" dirty="0"/>
              <a:t>-тій операції:</a:t>
            </a:r>
            <a:endParaRPr lang="ru-UA" dirty="0"/>
          </a:p>
          <a:p>
            <a:r>
              <a:rPr lang="en-US" dirty="0"/>
              <a:t>k</a:t>
            </a:r>
            <a:r>
              <a:rPr lang="uk-UA" dirty="0"/>
              <a:t> = </a:t>
            </a:r>
            <a:r>
              <a:rPr lang="en-US" dirty="0" err="1"/>
              <a:t>Npi</a:t>
            </a:r>
            <a:r>
              <a:rPr lang="uk-UA" dirty="0"/>
              <a:t>/ </a:t>
            </a:r>
            <a:r>
              <a:rPr lang="en-US" dirty="0"/>
              <a:t>N</a:t>
            </a:r>
            <a:r>
              <a:rPr lang="uk-UA" dirty="0" err="1"/>
              <a:t>п</a:t>
            </a:r>
            <a:r>
              <a:rPr lang="en-US" dirty="0" err="1"/>
              <a:t>i</a:t>
            </a:r>
            <a:endParaRPr lang="ru-UA" dirty="0"/>
          </a:p>
          <a:p>
            <a:r>
              <a:rPr lang="uk-UA" dirty="0"/>
              <a:t>де, </a:t>
            </a:r>
            <a:r>
              <a:rPr lang="en-US" dirty="0"/>
              <a:t>k</a:t>
            </a:r>
            <a:r>
              <a:rPr lang="uk-UA" dirty="0"/>
              <a:t> - коефіцієнт завантаження робочих місць; </a:t>
            </a:r>
            <a:r>
              <a:rPr lang="en-US" dirty="0" err="1"/>
              <a:t>Npi</a:t>
            </a:r>
            <a:r>
              <a:rPr lang="uk-UA" dirty="0"/>
              <a:t> - число робочих місць на і-тій операції; </a:t>
            </a:r>
            <a:r>
              <a:rPr lang="en-US" dirty="0"/>
              <a:t>N</a:t>
            </a:r>
            <a:r>
              <a:rPr lang="uk-UA" dirty="0" err="1"/>
              <a:t>п</a:t>
            </a:r>
            <a:r>
              <a:rPr lang="en-US" dirty="0" err="1"/>
              <a:t>i</a:t>
            </a:r>
            <a:r>
              <a:rPr lang="uk-UA" dirty="0"/>
              <a:t> - прийняте число робочих місць на і-тій операції.</a:t>
            </a:r>
            <a:endParaRPr lang="ru-UA" dirty="0"/>
          </a:p>
          <a:p>
            <a:endParaRPr lang="ru-UA" dirty="0"/>
          </a:p>
        </p:txBody>
      </p:sp>
    </p:spTree>
    <p:extLst>
      <p:ext uri="{BB962C8B-B14F-4D97-AF65-F5344CB8AC3E}">
        <p14:creationId xmlns:p14="http://schemas.microsoft.com/office/powerpoint/2010/main" val="2493651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9510A3E-E68F-AEF2-C265-B84E1FA4A4C5}"/>
              </a:ext>
            </a:extLst>
          </p:cNvPr>
          <p:cNvSpPr>
            <a:spLocks noGrp="1"/>
          </p:cNvSpPr>
          <p:nvPr>
            <p:ph idx="1"/>
          </p:nvPr>
        </p:nvSpPr>
        <p:spPr>
          <a:xfrm>
            <a:off x="320041" y="297180"/>
            <a:ext cx="10734814" cy="5169165"/>
          </a:xfrm>
        </p:spPr>
        <p:txBody>
          <a:bodyPr>
            <a:normAutofit fontScale="85000" lnSpcReduction="20000"/>
          </a:bodyPr>
          <a:lstStyle/>
          <a:p>
            <a:r>
              <a:rPr lang="uk-UA" dirty="0"/>
              <a:t>Наступний етап - </a:t>
            </a:r>
            <a:r>
              <a:rPr lang="uk-UA" b="1" dirty="0"/>
              <a:t>визначення швидкості руху потокової</a:t>
            </a:r>
            <a:r>
              <a:rPr lang="uk-UA" dirty="0"/>
              <a:t> лінії:</a:t>
            </a:r>
            <a:endParaRPr lang="ru-UA" dirty="0"/>
          </a:p>
          <a:p>
            <a:r>
              <a:rPr lang="en-US" dirty="0"/>
              <a:t>V</a:t>
            </a:r>
            <a:r>
              <a:rPr lang="ru-RU" dirty="0"/>
              <a:t> = </a:t>
            </a:r>
            <a:r>
              <a:rPr lang="en-US" dirty="0"/>
              <a:t>L</a:t>
            </a:r>
            <a:r>
              <a:rPr lang="ru-RU" dirty="0"/>
              <a:t>/ </a:t>
            </a:r>
            <a:r>
              <a:rPr lang="en-US" dirty="0"/>
              <a:t>r</a:t>
            </a:r>
            <a:endParaRPr lang="ru-UA" dirty="0"/>
          </a:p>
          <a:p>
            <a:r>
              <a:rPr lang="uk-UA" dirty="0"/>
              <a:t>де </a:t>
            </a:r>
            <a:r>
              <a:rPr lang="en-US" i="1" dirty="0"/>
              <a:t>V </a:t>
            </a:r>
            <a:r>
              <a:rPr lang="uk-UA" i="1" dirty="0"/>
              <a:t>- </a:t>
            </a:r>
            <a:r>
              <a:rPr lang="uk-UA" dirty="0"/>
              <a:t>швидкість руху потокової лінії; </a:t>
            </a:r>
            <a:r>
              <a:rPr lang="en-US" i="1" dirty="0"/>
              <a:t>L</a:t>
            </a:r>
            <a:r>
              <a:rPr lang="uk-UA" i="1" dirty="0"/>
              <a:t> - </a:t>
            </a:r>
            <a:r>
              <a:rPr lang="uk-UA" dirty="0"/>
              <a:t>відстань між двома суміжними виробами, які знаходяться </a:t>
            </a:r>
            <a:r>
              <a:rPr lang="en-US" dirty="0"/>
              <a:t>y</a:t>
            </a:r>
            <a:r>
              <a:rPr lang="uk-UA" dirty="0"/>
              <a:t>а конвеєрі (крок конвеєра), м.</a:t>
            </a:r>
            <a:endParaRPr lang="ru-UA" dirty="0"/>
          </a:p>
          <a:p>
            <a:r>
              <a:rPr lang="uk-UA" dirty="0"/>
              <a:t>У випадку, коли продукція передається передаточними партіями застосовується формула:</a:t>
            </a:r>
            <a:endParaRPr lang="ru-UA" dirty="0"/>
          </a:p>
          <a:p>
            <a:r>
              <a:rPr lang="en-US" dirty="0"/>
              <a:t>V</a:t>
            </a:r>
            <a:r>
              <a:rPr lang="ru-RU" dirty="0"/>
              <a:t> = </a:t>
            </a:r>
            <a:r>
              <a:rPr lang="en-US" dirty="0"/>
              <a:t>L</a:t>
            </a:r>
            <a:r>
              <a:rPr lang="ru-RU" dirty="0"/>
              <a:t>/ </a:t>
            </a:r>
            <a:r>
              <a:rPr lang="en-US" dirty="0"/>
              <a:t>R</a:t>
            </a:r>
            <a:endParaRPr lang="ru-UA" dirty="0"/>
          </a:p>
          <a:p>
            <a:r>
              <a:rPr lang="uk-UA" dirty="0"/>
              <a:t>де </a:t>
            </a:r>
            <a:r>
              <a:rPr lang="en-US" i="1" dirty="0"/>
              <a:t>R</a:t>
            </a:r>
            <a:r>
              <a:rPr lang="uk-UA" i="1" dirty="0"/>
              <a:t> - </a:t>
            </a:r>
            <a:r>
              <a:rPr lang="uk-UA" dirty="0"/>
              <a:t>ритм потокової лінії.</a:t>
            </a:r>
            <a:endParaRPr lang="ru-UA" dirty="0"/>
          </a:p>
          <a:p>
            <a:r>
              <a:rPr lang="uk-UA" dirty="0"/>
              <a:t>Загальну довжину робочої зони конвеєра </a:t>
            </a:r>
            <a:r>
              <a:rPr lang="uk-UA" i="1" dirty="0"/>
              <a:t>(</a:t>
            </a:r>
            <a:r>
              <a:rPr lang="en-US" i="1" dirty="0"/>
              <a:t>Lk</a:t>
            </a:r>
            <a:r>
              <a:rPr lang="uk-UA" i="1" dirty="0"/>
              <a:t>) з </a:t>
            </a:r>
            <a:r>
              <a:rPr lang="uk-UA" dirty="0"/>
              <a:t>одностороннім розміщенням робочих місць визначають за формулою:</a:t>
            </a:r>
            <a:endParaRPr lang="ru-UA" dirty="0"/>
          </a:p>
          <a:p>
            <a:r>
              <a:rPr lang="en-US" dirty="0"/>
              <a:t>Lk</a:t>
            </a:r>
            <a:r>
              <a:rPr lang="ru-RU" dirty="0"/>
              <a:t> = </a:t>
            </a:r>
            <a:r>
              <a:rPr lang="en-US" dirty="0" err="1"/>
              <a:t>lp</a:t>
            </a:r>
            <a:r>
              <a:rPr lang="ru-RU" dirty="0"/>
              <a:t>*</a:t>
            </a:r>
            <a:r>
              <a:rPr lang="en-US" dirty="0"/>
              <a:t>m</a:t>
            </a:r>
            <a:r>
              <a:rPr lang="ru-RU" dirty="0"/>
              <a:t>(</a:t>
            </a:r>
            <a:r>
              <a:rPr lang="en-US" dirty="0"/>
              <a:t>Ni</a:t>
            </a:r>
            <a:r>
              <a:rPr lang="ru-RU" dirty="0"/>
              <a:t> – 1)</a:t>
            </a:r>
            <a:endParaRPr lang="ru-UA" dirty="0"/>
          </a:p>
          <a:p>
            <a:r>
              <a:rPr lang="uk-UA" dirty="0"/>
              <a:t>де </a:t>
            </a:r>
            <a:r>
              <a:rPr lang="en-US" i="1" dirty="0"/>
              <a:t>l</a:t>
            </a:r>
            <a:r>
              <a:rPr lang="uk-UA" i="1" dirty="0" err="1"/>
              <a:t>р</a:t>
            </a:r>
            <a:r>
              <a:rPr lang="uk-UA" i="1" dirty="0"/>
              <a:t> - </a:t>
            </a:r>
            <a:r>
              <a:rPr lang="uk-UA" dirty="0"/>
              <a:t>відстань між двома суміжними робочими місцями; </a:t>
            </a:r>
            <a:r>
              <a:rPr lang="uk-UA" i="1" dirty="0" err="1"/>
              <a:t>т</a:t>
            </a:r>
            <a:r>
              <a:rPr lang="uk-UA" i="1" dirty="0"/>
              <a:t> - </a:t>
            </a:r>
            <a:r>
              <a:rPr lang="uk-UA" dirty="0"/>
              <a:t>кількість операцій на лінії; </a:t>
            </a:r>
            <a:r>
              <a:rPr lang="uk-UA" i="1" dirty="0" err="1"/>
              <a:t>N</a:t>
            </a:r>
            <a:r>
              <a:rPr lang="en-US" i="1" dirty="0" err="1"/>
              <a:t>i</a:t>
            </a:r>
            <a:r>
              <a:rPr lang="uk-UA" i="1" dirty="0"/>
              <a:t> - </a:t>
            </a:r>
            <a:r>
              <a:rPr lang="uk-UA" dirty="0"/>
              <a:t>кількість робочих місць на </a:t>
            </a:r>
            <a:r>
              <a:rPr lang="uk-UA" i="1" dirty="0"/>
              <a:t>і</a:t>
            </a:r>
            <a:r>
              <a:rPr lang="uk-UA" dirty="0"/>
              <a:t>-тій операції.</a:t>
            </a:r>
          </a:p>
          <a:p>
            <a:pPr algn="just"/>
            <a:r>
              <a:rPr lang="uk-UA" dirty="0"/>
              <a:t>Організація потокового виробництва потребує великих капітальних вкладень і тому в кожному окремому випадку потрібно здійснювати розрахунки економічної ефективності інвестування у створення і потокового виробництво та складати відповідні бізнес-плани.</a:t>
            </a:r>
            <a:endParaRPr lang="ru-UA" dirty="0"/>
          </a:p>
          <a:p>
            <a:pPr algn="just"/>
            <a:endParaRPr lang="ru-UA" dirty="0"/>
          </a:p>
          <a:p>
            <a:endParaRPr lang="ru-UA" dirty="0"/>
          </a:p>
        </p:txBody>
      </p:sp>
    </p:spTree>
    <p:extLst>
      <p:ext uri="{BB962C8B-B14F-4D97-AF65-F5344CB8AC3E}">
        <p14:creationId xmlns:p14="http://schemas.microsoft.com/office/powerpoint/2010/main" val="485999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04BE8CC-06CA-3915-02BC-1DFBD8853A8F}"/>
              </a:ext>
            </a:extLst>
          </p:cNvPr>
          <p:cNvSpPr>
            <a:spLocks noGrp="1"/>
          </p:cNvSpPr>
          <p:nvPr>
            <p:ph idx="1"/>
          </p:nvPr>
        </p:nvSpPr>
        <p:spPr>
          <a:xfrm>
            <a:off x="297181" y="194310"/>
            <a:ext cx="10757674" cy="5272035"/>
          </a:xfrm>
        </p:spPr>
        <p:txBody>
          <a:bodyPr>
            <a:normAutofit fontScale="92500" lnSpcReduction="10000"/>
          </a:bodyPr>
          <a:lstStyle/>
          <a:p>
            <a:pPr algn="just"/>
            <a:r>
              <a:rPr lang="uk-UA" b="1" dirty="0">
                <a:latin typeface="Times New Roman" panose="02020603050405020304" pitchFamily="18" charset="0"/>
                <a:cs typeface="Times New Roman" panose="02020603050405020304" pitchFamily="18" charset="0"/>
              </a:rPr>
              <a:t>Організація автоматизованого виробництва</a:t>
            </a:r>
            <a:endParaRPr lang="ru-UA" dirty="0">
              <a:latin typeface="Times New Roman" panose="02020603050405020304" pitchFamily="18" charset="0"/>
              <a:cs typeface="Times New Roman" panose="02020603050405020304" pitchFamily="18" charset="0"/>
            </a:endParaRPr>
          </a:p>
          <a:p>
            <a:pPr algn="just"/>
            <a:r>
              <a:rPr lang="uk-UA" b="1" i="1" dirty="0">
                <a:latin typeface="Times New Roman" panose="02020603050405020304" pitchFamily="18" charset="0"/>
                <a:cs typeface="Times New Roman" panose="02020603050405020304" pitchFamily="18" charset="0"/>
              </a:rPr>
              <a:t>Автоматизація виробництва </a:t>
            </a:r>
            <a:r>
              <a:rPr lang="uk-UA"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це процес, при якому всі або переважна частина операцій, що вимагають фізичних зусиль робітника, передаються машинам і здійснюються без його особистої участі. За робітником залишаються лише функції налагодження, нагляду і контролю.</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Ступінь автоматизації виробничого процесу може бути різним. У разі, якщо частина функцій управління обладнанням виконується працівником, а частина - автоматизована, має місце </a:t>
            </a:r>
            <a:r>
              <a:rPr lang="uk-UA" i="1" dirty="0">
                <a:latin typeface="Times New Roman" panose="02020603050405020304" pitchFamily="18" charset="0"/>
                <a:cs typeface="Times New Roman" panose="02020603050405020304" pitchFamily="18" charset="0"/>
              </a:rPr>
              <a:t>часткова</a:t>
            </a:r>
            <a:r>
              <a:rPr lang="uk-UA" dirty="0">
                <a:latin typeface="Times New Roman" panose="02020603050405020304" pitchFamily="18" charset="0"/>
                <a:cs typeface="Times New Roman" panose="02020603050405020304" pitchFamily="18" charset="0"/>
              </a:rPr>
              <a:t> автоматизація. Але особливо важливу роль відіграє </a:t>
            </a:r>
            <a:r>
              <a:rPr lang="uk-UA" i="1" dirty="0">
                <a:latin typeface="Times New Roman" panose="02020603050405020304" pitchFamily="18" charset="0"/>
                <a:cs typeface="Times New Roman" panose="02020603050405020304" pitchFamily="18" charset="0"/>
              </a:rPr>
              <a:t>комплексна</a:t>
            </a:r>
            <a:r>
              <a:rPr lang="uk-UA" dirty="0">
                <a:latin typeface="Times New Roman" panose="02020603050405020304" pitchFamily="18" charset="0"/>
                <a:cs typeface="Times New Roman" panose="02020603050405020304" pitchFamily="18" charset="0"/>
              </a:rPr>
              <a:t> автоматизація виробництва, при якій без безпосереднього втручання людини, під його контролем машинами-автоматами здійснюються всі процеси виробництва - від надходження сировини до випуску готового продукту.</a:t>
            </a:r>
            <a:endParaRPr lang="ru-UA" dirty="0">
              <a:latin typeface="Times New Roman" panose="02020603050405020304" pitchFamily="18" charset="0"/>
              <a:cs typeface="Times New Roman" panose="02020603050405020304" pitchFamily="18" charset="0"/>
            </a:endParaRPr>
          </a:p>
          <a:p>
            <a:pPr algn="just"/>
            <a:r>
              <a:rPr lang="uk-UA" b="1" i="1" dirty="0">
                <a:latin typeface="Times New Roman" panose="02020603050405020304" pitchFamily="18" charset="0"/>
                <a:cs typeface="Times New Roman" panose="02020603050405020304" pitchFamily="18" charset="0"/>
              </a:rPr>
              <a:t>Основні напрямки (етапи) автоматизації.</a:t>
            </a:r>
            <a:endParaRPr lang="ru-UA" dirty="0">
              <a:latin typeface="Times New Roman" panose="02020603050405020304" pitchFamily="18" charset="0"/>
              <a:cs typeface="Times New Roman" panose="02020603050405020304" pitchFamily="18" charset="0"/>
            </a:endParaRPr>
          </a:p>
          <a:p>
            <a:pPr algn="just"/>
            <a:r>
              <a:rPr lang="uk-UA" b="1" i="1" dirty="0">
                <a:latin typeface="Times New Roman" panose="02020603050405020304" pitchFamily="18" charset="0"/>
                <a:cs typeface="Times New Roman" panose="02020603050405020304" pitchFamily="18" charset="0"/>
              </a:rPr>
              <a:t>Перший напрямок </a:t>
            </a:r>
            <a:r>
              <a:rPr lang="uk-UA"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упровадження напівавтоматичних та автоматичних верстатів на окремих операціях виробничого процесу, верстатів з числовим програмним управлінням (ЧПУ). Вони працюють за заданою програмою і без особистої участі людини виготовляють різні деталі або виконують визначені виробничі операції. </a:t>
            </a:r>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3266306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3E23079-D840-F701-3AD7-ED1F5D02C4C5}"/>
              </a:ext>
            </a:extLst>
          </p:cNvPr>
          <p:cNvSpPr>
            <a:spLocks noGrp="1"/>
          </p:cNvSpPr>
          <p:nvPr>
            <p:ph idx="1"/>
          </p:nvPr>
        </p:nvSpPr>
        <p:spPr>
          <a:xfrm>
            <a:off x="525781" y="205740"/>
            <a:ext cx="10529074" cy="5260605"/>
          </a:xfrm>
        </p:spPr>
        <p:txBody>
          <a:bodyPr>
            <a:normAutofit lnSpcReduction="10000"/>
          </a:bodyPr>
          <a:lstStyle/>
          <a:p>
            <a:pPr algn="just"/>
            <a:r>
              <a:rPr lang="uk-UA" b="1" i="1" dirty="0">
                <a:latin typeface="Times New Roman" panose="02020603050405020304" pitchFamily="18" charset="0"/>
                <a:cs typeface="Times New Roman" panose="02020603050405020304" pitchFamily="18" charset="0"/>
              </a:rPr>
              <a:t>Другий напрямок </a:t>
            </a:r>
            <a:r>
              <a:rPr lang="uk-UA"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створення комплексних систем машин з автоматизацією всіх ланок виробничого процесу або його частини. Типовим прикладом комплексних систем машин є автоматичні лінії. </a:t>
            </a:r>
            <a:r>
              <a:rPr lang="uk-UA" i="1" dirty="0">
                <a:latin typeface="Times New Roman" panose="02020603050405020304" pitchFamily="18" charset="0"/>
                <a:cs typeface="Times New Roman" panose="02020603050405020304" pitchFamily="18" charset="0"/>
              </a:rPr>
              <a:t>Автоматична лінія — </a:t>
            </a:r>
            <a:r>
              <a:rPr lang="uk-UA" dirty="0">
                <a:latin typeface="Times New Roman" panose="02020603050405020304" pitchFamily="18" charset="0"/>
                <a:cs typeface="Times New Roman" panose="02020603050405020304" pitchFamily="18" charset="0"/>
              </a:rPr>
              <a:t>це об'єднання в єдине виробниче ціле системи машин-автоматів, які розміщені за ходом технологічного процесу з автоматичними механізмами і пристроями для транспортування, контролю, накопичення заділів, видалення відходів, а також управління. </a:t>
            </a:r>
          </a:p>
          <a:p>
            <a:pPr algn="just"/>
            <a:r>
              <a:rPr lang="uk-UA" b="1" i="1" dirty="0">
                <a:latin typeface="Times New Roman" panose="02020603050405020304" pitchFamily="18" charset="0"/>
                <a:cs typeface="Times New Roman" panose="02020603050405020304" pitchFamily="18" charset="0"/>
              </a:rPr>
              <a:t>Третій напрямок </a:t>
            </a:r>
            <a:r>
              <a:rPr lang="uk-UA" dirty="0">
                <a:latin typeface="Times New Roman" panose="02020603050405020304" pitchFamily="18" charset="0"/>
                <a:cs typeface="Times New Roman" panose="02020603050405020304" pitchFamily="18" charset="0"/>
              </a:rPr>
              <a:t>пов'язаний з конструюванням та виробництвом промислових роботів, які виконують у виробничому процесі функції, подібні до функцій людської руки, і завдяки цьому замінюють ручну працю там, де люди працюють з радіоактивними, токсичними, вибухонебезпечними речовинами, у складних температурних умовах, в умовах підвищеної вібрації, шуму, забруднення повітря тощо.</a:t>
            </a:r>
            <a:endParaRPr lang="ru-UA" dirty="0">
              <a:latin typeface="Times New Roman" panose="02020603050405020304" pitchFamily="18" charset="0"/>
              <a:cs typeface="Times New Roman" panose="02020603050405020304" pitchFamily="18" charset="0"/>
            </a:endParaRPr>
          </a:p>
          <a:p>
            <a:pPr algn="just"/>
            <a:r>
              <a:rPr lang="uk-UA" dirty="0"/>
              <a:t>Для здійснення технологічних процесів в особливих умовах виробництва використовуються відповідні типи роботів, що об'єднуються з технологічним обладнанням в </a:t>
            </a:r>
            <a:r>
              <a:rPr lang="uk-UA" dirty="0" err="1"/>
              <a:t>робототехнічні</a:t>
            </a:r>
            <a:r>
              <a:rPr lang="uk-UA" dirty="0"/>
              <a:t> комплекси (РТК). </a:t>
            </a:r>
            <a:endParaRPr lang="ru-UA" dirty="0"/>
          </a:p>
          <a:p>
            <a:pPr algn="just"/>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3329547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CE62E35-F758-8183-9A1E-B1A142E599C0}"/>
              </a:ext>
            </a:extLst>
          </p:cNvPr>
          <p:cNvSpPr>
            <a:spLocks noGrp="1"/>
          </p:cNvSpPr>
          <p:nvPr>
            <p:ph idx="1"/>
          </p:nvPr>
        </p:nvSpPr>
        <p:spPr>
          <a:xfrm>
            <a:off x="514351" y="0"/>
            <a:ext cx="10540504" cy="5466345"/>
          </a:xfrm>
        </p:spPr>
        <p:txBody>
          <a:bodyPr/>
          <a:lstStyle/>
          <a:p>
            <a:pPr algn="just"/>
            <a:r>
              <a:rPr lang="uk-UA" b="1" i="1" dirty="0">
                <a:latin typeface="Times New Roman" panose="02020603050405020304" pitchFamily="18" charset="0"/>
                <a:cs typeface="Times New Roman" panose="02020603050405020304" pitchFamily="18" charset="0"/>
              </a:rPr>
              <a:t>Четвертим напрямком </a:t>
            </a:r>
            <a:r>
              <a:rPr lang="uk-UA" dirty="0">
                <a:latin typeface="Times New Roman" panose="02020603050405020304" pitchFamily="18" charset="0"/>
                <a:cs typeface="Times New Roman" panose="02020603050405020304" pitchFamily="18" charset="0"/>
              </a:rPr>
              <a:t>автоматизації, принципово важливим і перспективним, є розвиток комп'ютеризації та гнучкості виробництв і технологій. </a:t>
            </a:r>
            <a:endParaRPr lang="ru-UA" dirty="0">
              <a:latin typeface="Times New Roman" panose="02020603050405020304" pitchFamily="18" charset="0"/>
              <a:cs typeface="Times New Roman" panose="02020603050405020304" pitchFamily="18" charset="0"/>
            </a:endParaRPr>
          </a:p>
          <a:p>
            <a:pPr algn="just"/>
            <a:r>
              <a:rPr lang="uk-UA" b="1" i="1" dirty="0">
                <a:latin typeface="Times New Roman" panose="02020603050405020304" pitchFamily="18" charset="0"/>
                <a:cs typeface="Times New Roman" panose="02020603050405020304" pitchFamily="18" charset="0"/>
              </a:rPr>
              <a:t>Гнучке автоматизоване виробництво </a:t>
            </a:r>
            <a:r>
              <a:rPr lang="uk-UA" i="1" dirty="0">
                <a:latin typeface="Times New Roman" panose="02020603050405020304" pitchFamily="18" charset="0"/>
                <a:cs typeface="Times New Roman" panose="02020603050405020304" pitchFamily="18" charset="0"/>
              </a:rPr>
              <a:t>(ГАВ) - </a:t>
            </a:r>
            <a:r>
              <a:rPr lang="uk-UA" dirty="0">
                <a:latin typeface="Times New Roman" panose="02020603050405020304" pitchFamily="18" charset="0"/>
                <a:cs typeface="Times New Roman" panose="02020603050405020304" pitchFamily="18" charset="0"/>
              </a:rPr>
              <a:t>це виробництво, яке дозволяє за короткий час і з мінімальними затратами переходити на випуск нової продукції, не перериваючи виробничого процесу і не зупиняючи обладнання. </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У ГАВ паралельно працюють верстати, завантажувальні роботи, транспорт і автоматичні склади, їх дія пов'язана в єдиний комплекс програмним забезпеченням та управлінням з електронно-обчислювальних машин.</a:t>
            </a:r>
          </a:p>
          <a:p>
            <a:pPr algn="just"/>
            <a:r>
              <a:rPr lang="uk-UA" dirty="0">
                <a:latin typeface="Times New Roman" panose="02020603050405020304" pitchFamily="18" charset="0"/>
                <a:cs typeface="Times New Roman" panose="02020603050405020304" pitchFamily="18" charset="0"/>
              </a:rPr>
              <a:t>ГАВ характеризується обробкою різних виробів на одному робочому місці, тому що робочим місцем стає вся гнучка виробнича система. Потокове виробництво характеризується обробкою виробів одного найменування на декількох спеціалізованих робочих місцях, які розміщуються в послідовності операцій технологічного процесу. Це головна відмінність ГАВ від потокового виробництва.</a:t>
            </a:r>
            <a:endParaRPr lang="ru-UA" dirty="0">
              <a:latin typeface="Times New Roman" panose="02020603050405020304" pitchFamily="18" charset="0"/>
              <a:cs typeface="Times New Roman" panose="02020603050405020304" pitchFamily="18" charset="0"/>
            </a:endParaRPr>
          </a:p>
          <a:p>
            <a:pPr algn="just"/>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1161242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6EE11C1-F108-D026-65EB-A09B197EF645}"/>
              </a:ext>
            </a:extLst>
          </p:cNvPr>
          <p:cNvSpPr>
            <a:spLocks noGrp="1"/>
          </p:cNvSpPr>
          <p:nvPr>
            <p:ph idx="1"/>
          </p:nvPr>
        </p:nvSpPr>
        <p:spPr>
          <a:xfrm>
            <a:off x="502921" y="228600"/>
            <a:ext cx="10551934" cy="5237745"/>
          </a:xfrm>
        </p:spPr>
        <p:txBody>
          <a:bodyPr>
            <a:normAutofit lnSpcReduction="10000"/>
          </a:bodyPr>
          <a:lstStyle/>
          <a:p>
            <a:pPr algn="just"/>
            <a:r>
              <a:rPr lang="uk-UA" dirty="0">
                <a:latin typeface="Times New Roman" panose="02020603050405020304" pitchFamily="18" charset="0"/>
                <a:cs typeface="Times New Roman" panose="02020603050405020304" pitchFamily="18" charset="0"/>
              </a:rPr>
              <a:t>З впровадженням гнучкого виробництва зникають межі між масовим, серійним та одиничним типами виробництва. Масовий тип виробництва характеризується високим ступенем автоматизації, невеликою номенклатурою продукції, вузькою спеціалізацією робочих місць; серійний тип виробництва - закріпленням декількох операцій за одним робочим місцем, продукція випускається партіями, розмір яких визначається економічністю виробництва, а не негайною потребою при складанні. ГАВ характеризується високим ступенем автоматизації, виконанням різних операцій на одному робочому місці, достатньо широкою номенклатурою продукції, що обробляється з однаковою економічністю будь-якими партіями. </a:t>
            </a:r>
          </a:p>
          <a:p>
            <a:r>
              <a:rPr lang="uk-UA" dirty="0">
                <a:latin typeface="Times New Roman" panose="02020603050405020304" pitchFamily="18" charset="0"/>
                <a:cs typeface="Times New Roman" panose="02020603050405020304" pitchFamily="18" charset="0"/>
              </a:rPr>
              <a:t>Перехід до ГАВ здійснюється шляхом впровадження гнучких виробничих систем (ГВС).</a:t>
            </a:r>
            <a:endParaRPr lang="ru-UA" dirty="0">
              <a:latin typeface="Times New Roman" panose="02020603050405020304" pitchFamily="18" charset="0"/>
              <a:cs typeface="Times New Roman" panose="02020603050405020304" pitchFamily="18" charset="0"/>
            </a:endParaRPr>
          </a:p>
          <a:p>
            <a:r>
              <a:rPr lang="uk-UA" b="1" i="1" dirty="0">
                <a:latin typeface="Times New Roman" panose="02020603050405020304" pitchFamily="18" charset="0"/>
                <a:cs typeface="Times New Roman" panose="02020603050405020304" pitchFamily="18" charset="0"/>
              </a:rPr>
              <a:t>Гнучка виробнича система </a:t>
            </a:r>
            <a:r>
              <a:rPr lang="uk-UA"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це сукупність сучасних технічних засобів (обладнання з ЧПУ, </a:t>
            </a:r>
            <a:r>
              <a:rPr lang="uk-UA" dirty="0" err="1">
                <a:latin typeface="Times New Roman" panose="02020603050405020304" pitchFamily="18" charset="0"/>
                <a:cs typeface="Times New Roman" panose="02020603050405020304" pitchFamily="18" charset="0"/>
              </a:rPr>
              <a:t>робототехнічних</a:t>
            </a:r>
            <a:r>
              <a:rPr lang="uk-UA" dirty="0">
                <a:latin typeface="Times New Roman" panose="02020603050405020304" pitchFamily="18" charset="0"/>
                <a:cs typeface="Times New Roman" panose="02020603050405020304" pitchFamily="18" charset="0"/>
              </a:rPr>
              <a:t> комплексів тощо) та систем, які забезпечують їх функціонування в автоматичному режимі; ця сукупність має властивість автоматично переналагоджуватися при виробництві виробів різної номенклатури (в межах технічних можливостей обладнання).</a:t>
            </a:r>
            <a:endParaRPr lang="ru-UA" dirty="0">
              <a:latin typeface="Times New Roman" panose="02020603050405020304" pitchFamily="18" charset="0"/>
              <a:cs typeface="Times New Roman" panose="02020603050405020304" pitchFamily="18" charset="0"/>
            </a:endParaRPr>
          </a:p>
          <a:p>
            <a:pPr algn="just"/>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2808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1A23F2D-2253-6E74-F992-55313FCEEC8D}"/>
              </a:ext>
            </a:extLst>
          </p:cNvPr>
          <p:cNvSpPr>
            <a:spLocks noGrp="1"/>
          </p:cNvSpPr>
          <p:nvPr>
            <p:ph idx="1"/>
          </p:nvPr>
        </p:nvSpPr>
        <p:spPr>
          <a:xfrm>
            <a:off x="411481" y="148590"/>
            <a:ext cx="10643374" cy="5317755"/>
          </a:xfrm>
        </p:spPr>
        <p:txBody>
          <a:bodyPr>
            <a:normAutofit lnSpcReduction="10000"/>
          </a:bodyPr>
          <a:lstStyle/>
          <a:p>
            <a:r>
              <a:rPr lang="uk-UA" b="1" dirty="0">
                <a:latin typeface="Times New Roman" panose="02020603050405020304" pitchFamily="18" charset="0"/>
                <a:cs typeface="Times New Roman" panose="02020603050405020304" pitchFamily="18" charset="0"/>
              </a:rPr>
              <a:t>Поняття методів організації виробництва</a:t>
            </a:r>
            <a:r>
              <a:rPr lang="ru-UA" dirty="0">
                <a:latin typeface="Times New Roman" panose="02020603050405020304" pitchFamily="18" charset="0"/>
                <a:cs typeface="Times New Roman" panose="02020603050405020304" pitchFamily="18" charset="0"/>
              </a:rPr>
              <a:t> </a:t>
            </a:r>
          </a:p>
          <a:p>
            <a:pPr algn="just"/>
            <a:r>
              <a:rPr lang="uk-UA" sz="1700" dirty="0">
                <a:latin typeface="Times New Roman" panose="02020603050405020304" pitchFamily="18" charset="0"/>
                <a:cs typeface="Times New Roman" panose="02020603050405020304" pitchFamily="18" charset="0"/>
              </a:rPr>
              <a:t>Кожен виробничий процес здійснюється в часі та просторі.</a:t>
            </a:r>
            <a:endParaRPr lang="ru-UA" sz="1700" dirty="0">
              <a:latin typeface="Times New Roman" panose="02020603050405020304" pitchFamily="18" charset="0"/>
              <a:cs typeface="Times New Roman" panose="02020603050405020304" pitchFamily="18" charset="0"/>
            </a:endParaRPr>
          </a:p>
          <a:p>
            <a:pPr algn="just"/>
            <a:r>
              <a:rPr lang="uk-UA" sz="1700" dirty="0">
                <a:latin typeface="Times New Roman" panose="02020603050405020304" pitchFamily="18" charset="0"/>
                <a:cs typeface="Times New Roman" panose="02020603050405020304" pitchFamily="18" charset="0"/>
              </a:rPr>
              <a:t>Організація виробничого процесу в часі визначається ступенем його безперервності. Організація виробничого процесу у просторі передбачає раціональне розміщення робочих місць, дільниць, </a:t>
            </a:r>
            <a:r>
              <a:rPr lang="uk-UA" sz="1700" dirty="0" err="1">
                <a:latin typeface="Times New Roman" panose="02020603050405020304" pitchFamily="18" charset="0"/>
                <a:cs typeface="Times New Roman" panose="02020603050405020304" pitchFamily="18" charset="0"/>
              </a:rPr>
              <a:t>цехів</a:t>
            </a:r>
            <a:r>
              <a:rPr lang="uk-UA" sz="1700" dirty="0">
                <a:latin typeface="Times New Roman" panose="02020603050405020304" pitchFamily="18" charset="0"/>
                <a:cs typeface="Times New Roman" panose="02020603050405020304" pitchFamily="18" charset="0"/>
              </a:rPr>
              <a:t> на певній площі, щоб забезпечити найкоротший маршрут пересування предметів праці по операціях. Поєднання цих двох аспектів побудови виробничого процесу забезпечує застосування певного методу організації виробництва.</a:t>
            </a:r>
            <a:endParaRPr lang="ru-UA" sz="1700" dirty="0">
              <a:latin typeface="Times New Roman" panose="02020603050405020304" pitchFamily="18" charset="0"/>
              <a:cs typeface="Times New Roman" panose="02020603050405020304" pitchFamily="18" charset="0"/>
            </a:endParaRPr>
          </a:p>
          <a:p>
            <a:pPr algn="just"/>
            <a:r>
              <a:rPr lang="uk-UA" sz="1700" b="1" i="1" dirty="0">
                <a:latin typeface="Times New Roman" panose="02020603050405020304" pitchFamily="18" charset="0"/>
                <a:cs typeface="Times New Roman" panose="02020603050405020304" pitchFamily="18" charset="0"/>
              </a:rPr>
              <a:t>Метод організації виробництва </a:t>
            </a:r>
            <a:r>
              <a:rPr lang="uk-UA" sz="1700" i="1" dirty="0">
                <a:latin typeface="Times New Roman" panose="02020603050405020304" pitchFamily="18" charset="0"/>
                <a:cs typeface="Times New Roman" panose="02020603050405020304" pitchFamily="18" charset="0"/>
              </a:rPr>
              <a:t>- </a:t>
            </a:r>
            <a:r>
              <a:rPr lang="uk-UA" sz="1700" dirty="0">
                <a:latin typeface="Times New Roman" panose="02020603050405020304" pitchFamily="18" charset="0"/>
                <a:cs typeface="Times New Roman" panose="02020603050405020304" pitchFamily="18" charset="0"/>
              </a:rPr>
              <a:t>це спосіб поєднання організації виробничого процесу в часі та просторі.</a:t>
            </a:r>
            <a:endParaRPr lang="ru-UA" sz="1700" dirty="0">
              <a:latin typeface="Times New Roman" panose="02020603050405020304" pitchFamily="18" charset="0"/>
              <a:cs typeface="Times New Roman" panose="02020603050405020304" pitchFamily="18" charset="0"/>
            </a:endParaRPr>
          </a:p>
          <a:p>
            <a:pPr algn="just"/>
            <a:r>
              <a:rPr lang="uk-UA" sz="1700" b="1" i="1" dirty="0">
                <a:latin typeface="Times New Roman" panose="02020603050405020304" pitchFamily="18" charset="0"/>
                <a:cs typeface="Times New Roman" panose="02020603050405020304" pitchFamily="18" charset="0"/>
              </a:rPr>
              <a:t>Ознаки </a:t>
            </a:r>
            <a:r>
              <a:rPr lang="uk-UA" sz="1700" i="1" dirty="0">
                <a:latin typeface="Times New Roman" panose="02020603050405020304" pitchFamily="18" charset="0"/>
                <a:cs typeface="Times New Roman" panose="02020603050405020304" pitchFamily="18" charset="0"/>
              </a:rPr>
              <a:t>методу </a:t>
            </a:r>
            <a:r>
              <a:rPr lang="uk-UA" sz="1700" dirty="0">
                <a:latin typeface="Times New Roman" panose="02020603050405020304" pitchFamily="18" charset="0"/>
                <a:cs typeface="Times New Roman" panose="02020603050405020304" pitchFamily="18" charset="0"/>
              </a:rPr>
              <a:t>організації виробництва:</a:t>
            </a:r>
            <a:endParaRPr lang="ru-UA" sz="1700" dirty="0">
              <a:latin typeface="Times New Roman" panose="02020603050405020304" pitchFamily="18" charset="0"/>
              <a:cs typeface="Times New Roman" panose="02020603050405020304" pitchFamily="18" charset="0"/>
            </a:endParaRPr>
          </a:p>
          <a:p>
            <a:pPr algn="just"/>
            <a:r>
              <a:rPr lang="uk-UA" sz="1700" dirty="0">
                <a:latin typeface="Times New Roman" panose="02020603050405020304" pitchFamily="18" charset="0"/>
                <a:cs typeface="Times New Roman" panose="02020603050405020304" pitchFamily="18" charset="0"/>
              </a:rPr>
              <a:t>- ступінь безперервності виробничого процесу;</a:t>
            </a:r>
            <a:endParaRPr lang="ru-UA" sz="1700" dirty="0">
              <a:latin typeface="Times New Roman" panose="02020603050405020304" pitchFamily="18" charset="0"/>
              <a:cs typeface="Times New Roman" panose="02020603050405020304" pitchFamily="18" charset="0"/>
            </a:endParaRPr>
          </a:p>
          <a:p>
            <a:pPr algn="just"/>
            <a:r>
              <a:rPr lang="uk-UA" sz="1700" dirty="0">
                <a:latin typeface="Times New Roman" panose="02020603050405020304" pitchFamily="18" charset="0"/>
                <a:cs typeface="Times New Roman" panose="02020603050405020304" pitchFamily="18" charset="0"/>
              </a:rPr>
              <a:t>- взаємозв'язок послідовності виконання операцій технологічного процесу з порядком розміщення робочих місць (устаткування).</a:t>
            </a:r>
            <a:endParaRPr lang="ru-UA" sz="1700" dirty="0">
              <a:latin typeface="Times New Roman" panose="02020603050405020304" pitchFamily="18" charset="0"/>
              <a:cs typeface="Times New Roman" panose="02020603050405020304" pitchFamily="18" charset="0"/>
            </a:endParaRPr>
          </a:p>
          <a:p>
            <a:pPr algn="just"/>
            <a:r>
              <a:rPr lang="uk-UA" sz="1700" dirty="0">
                <a:latin typeface="Times New Roman" panose="02020603050405020304" pitchFamily="18" charset="0"/>
                <a:cs typeface="Times New Roman" panose="02020603050405020304" pitchFamily="18" charset="0"/>
              </a:rPr>
              <a:t>У безперервних виробничих процесах устаткування (робочі місця) розташовується за ходом технологічного процесу виготовлення продукції. У перервних виробничих процесах устаткування (робочі місця) розташовується або за однорідними виробничими групами, або за групами обладнання для виробництва однотипних виробів.</a:t>
            </a:r>
            <a:endParaRPr lang="ru-UA" sz="1700" dirty="0">
              <a:latin typeface="Times New Roman" panose="02020603050405020304" pitchFamily="18" charset="0"/>
              <a:cs typeface="Times New Roman" panose="02020603050405020304" pitchFamily="18" charset="0"/>
            </a:endParaRPr>
          </a:p>
          <a:p>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4885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AC3231F-752C-DAE1-2583-6D81C3C57A4B}"/>
              </a:ext>
            </a:extLst>
          </p:cNvPr>
          <p:cNvSpPr>
            <a:spLocks noGrp="1"/>
          </p:cNvSpPr>
          <p:nvPr>
            <p:ph idx="1"/>
          </p:nvPr>
        </p:nvSpPr>
        <p:spPr>
          <a:xfrm>
            <a:off x="194311" y="0"/>
            <a:ext cx="10860544" cy="5466345"/>
          </a:xfrm>
        </p:spPr>
        <p:txBody>
          <a:bodyPr>
            <a:normAutofit fontScale="92500" lnSpcReduction="20000"/>
          </a:bodyPr>
          <a:lstStyle/>
          <a:p>
            <a:pPr algn="just"/>
            <a:r>
              <a:rPr lang="uk-UA" i="1" dirty="0"/>
              <a:t>Основними елементами ГВС </a:t>
            </a:r>
            <a:r>
              <a:rPr lang="uk-UA" dirty="0"/>
              <a:t>є:</a:t>
            </a:r>
            <a:endParaRPr lang="ru-UA" dirty="0"/>
          </a:p>
          <a:p>
            <a:pPr algn="just"/>
            <a:r>
              <a:rPr lang="uk-UA" dirty="0"/>
              <a:t>- гнучкий виробничий модуль;</a:t>
            </a:r>
            <a:endParaRPr lang="ru-UA" dirty="0"/>
          </a:p>
          <a:p>
            <a:pPr algn="just"/>
            <a:r>
              <a:rPr lang="uk-UA" dirty="0"/>
              <a:t>- роботизований технічний комплекс (РТК);</a:t>
            </a:r>
            <a:endParaRPr lang="ru-UA" dirty="0"/>
          </a:p>
          <a:p>
            <a:pPr algn="just"/>
            <a:r>
              <a:rPr lang="uk-UA" dirty="0"/>
              <a:t>- система забезпечення функціонування ГВС в автоматизованому або автоматичному режимах.</a:t>
            </a:r>
            <a:endParaRPr lang="ru-UA" dirty="0"/>
          </a:p>
          <a:p>
            <a:pPr algn="just"/>
            <a:r>
              <a:rPr lang="uk-UA" dirty="0"/>
              <a:t>Гнучкий виробничий модуль - це одиниця технічного обладнання, яка автоматично здійснює функції по виготовленню продукції.</a:t>
            </a:r>
            <a:endParaRPr lang="ru-UA" dirty="0"/>
          </a:p>
          <a:p>
            <a:pPr algn="just"/>
            <a:r>
              <a:rPr lang="uk-UA" dirty="0"/>
              <a:t>Роботизований технічний комплекс - це сукупність технологічного обладнання і виробничих роботів.</a:t>
            </a:r>
            <a:endParaRPr lang="ru-UA" dirty="0"/>
          </a:p>
          <a:p>
            <a:pPr algn="just"/>
            <a:r>
              <a:rPr lang="uk-UA" dirty="0"/>
              <a:t>Система забезпечення включає:</a:t>
            </a:r>
            <a:endParaRPr lang="ru-UA" dirty="0"/>
          </a:p>
          <a:p>
            <a:pPr algn="just"/>
            <a:r>
              <a:rPr lang="uk-UA" dirty="0"/>
              <a:t>- автоматизовану транспортно-складську систему, яка слугує для тимчасового накопичення, розподілення, доставки предметів виробництва і технологічного оснащення до технологічного обладнання ГВС;</a:t>
            </a:r>
            <a:endParaRPr lang="ru-UA" dirty="0"/>
          </a:p>
          <a:p>
            <a:pPr algn="just"/>
            <a:r>
              <a:rPr lang="uk-UA" dirty="0"/>
              <a:t>- автоматизовану систему (АС) інструментального забезпечення, яка здійснює підготовку, зберігання, автоматичну заміну інструменту, може включати систему автоматичного слідкування за зносом, поломками інструменту;</a:t>
            </a:r>
            <a:endParaRPr lang="ru-UA" dirty="0"/>
          </a:p>
          <a:p>
            <a:endParaRPr lang="ru-UA" dirty="0"/>
          </a:p>
        </p:txBody>
      </p:sp>
    </p:spTree>
    <p:extLst>
      <p:ext uri="{BB962C8B-B14F-4D97-AF65-F5344CB8AC3E}">
        <p14:creationId xmlns:p14="http://schemas.microsoft.com/office/powerpoint/2010/main" val="2054364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C6FCC82-8C1B-56C1-BC4E-E2CE51FE538A}"/>
              </a:ext>
            </a:extLst>
          </p:cNvPr>
          <p:cNvSpPr>
            <a:spLocks noGrp="1"/>
          </p:cNvSpPr>
          <p:nvPr>
            <p:ph idx="1"/>
          </p:nvPr>
        </p:nvSpPr>
        <p:spPr>
          <a:xfrm>
            <a:off x="674371" y="171450"/>
            <a:ext cx="10380484" cy="5294895"/>
          </a:xfrm>
        </p:spPr>
        <p:txBody>
          <a:bodyPr>
            <a:normAutofit/>
          </a:bodyPr>
          <a:lstStyle/>
          <a:p>
            <a:r>
              <a:rPr lang="uk-UA" dirty="0">
                <a:latin typeface="Times New Roman" panose="02020603050405020304" pitchFamily="18" charset="0"/>
                <a:cs typeface="Times New Roman" panose="02020603050405020304" pitchFamily="18" charset="0"/>
              </a:rPr>
              <a:t>- АС вилучення відходів із зони обладнання, що передбачає розподіл, сортування стружки та інших відходів для подальшої утилізації;</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-АС контролю якості продукції, яка може контролювати параметри виробів і сировини, виявляти брак, його причини;</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АС забезпечення надійності, яка здійснює слідкування за станом обладнання, автоматичний пошук і аналіз причин відмов і </a:t>
            </a:r>
            <a:r>
              <a:rPr lang="uk-UA" dirty="0" err="1">
                <a:latin typeface="Times New Roman" panose="02020603050405020304" pitchFamily="18" charset="0"/>
                <a:cs typeface="Times New Roman" panose="02020603050405020304" pitchFamily="18" charset="0"/>
              </a:rPr>
              <a:t>несправностей</a:t>
            </a:r>
            <a:r>
              <a:rPr lang="uk-UA" dirty="0">
                <a:latin typeface="Times New Roman" panose="02020603050405020304" pitchFamily="18" charset="0"/>
                <a:cs typeface="Times New Roman" panose="02020603050405020304" pitchFamily="18" charset="0"/>
              </a:rPr>
              <a:t> обладнання;</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-АС управління ГВС та інші автоматизовані системи, які забезпечують функціонування ГВС в автоматичному режимі.</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Перевагами гнучкого автоматизованого виробництва є підвищення мобільності виробництва продукції, зростання продуктивності праці, підвищення якості продукції, зменшення виробничого циклу та витрат.</a:t>
            </a:r>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1947334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8F2088A-6EBD-2BC7-9C76-359367EE9DCA}"/>
              </a:ext>
            </a:extLst>
          </p:cNvPr>
          <p:cNvSpPr>
            <a:spLocks noGrp="1"/>
          </p:cNvSpPr>
          <p:nvPr>
            <p:ph idx="1"/>
          </p:nvPr>
        </p:nvSpPr>
        <p:spPr>
          <a:xfrm>
            <a:off x="354331" y="182880"/>
            <a:ext cx="10700524" cy="5283465"/>
          </a:xfrm>
        </p:spPr>
        <p:txBody>
          <a:bodyPr>
            <a:normAutofit fontScale="85000" lnSpcReduction="10000"/>
          </a:bodyPr>
          <a:lstStyle/>
          <a:p>
            <a:r>
              <a:rPr lang="uk-UA" dirty="0">
                <a:latin typeface="Times New Roman" panose="02020603050405020304" pitchFamily="18" charset="0"/>
                <a:cs typeface="Times New Roman" panose="02020603050405020304" pitchFamily="18" charset="0"/>
              </a:rPr>
              <a:t>Виділяють такі методи організації виробництва:</a:t>
            </a:r>
            <a:endParaRPr lang="ru-UA" dirty="0">
              <a:latin typeface="Times New Roman" panose="02020603050405020304" pitchFamily="18" charset="0"/>
              <a:cs typeface="Times New Roman" panose="02020603050405020304" pitchFamily="18" charset="0"/>
            </a:endParaRPr>
          </a:p>
          <a:p>
            <a:r>
              <a:rPr lang="uk-UA" b="1"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непотоковий (одиничний та </a:t>
            </a:r>
            <a:r>
              <a:rPr lang="uk-UA" b="1" dirty="0" err="1">
                <a:latin typeface="Times New Roman" panose="02020603050405020304" pitchFamily="18" charset="0"/>
                <a:cs typeface="Times New Roman" panose="02020603050405020304" pitchFamily="18" charset="0"/>
              </a:rPr>
              <a:t>партіонний</a:t>
            </a:r>
            <a:r>
              <a:rPr lang="uk-UA" b="1" dirty="0">
                <a:latin typeface="Times New Roman" panose="02020603050405020304" pitchFamily="18" charset="0"/>
                <a:cs typeface="Times New Roman" panose="02020603050405020304" pitchFamily="18" charset="0"/>
              </a:rPr>
              <a:t>);</a:t>
            </a:r>
            <a:endParaRPr lang="ru-UA" dirty="0">
              <a:latin typeface="Times New Roman" panose="02020603050405020304" pitchFamily="18" charset="0"/>
              <a:cs typeface="Times New Roman" panose="02020603050405020304" pitchFamily="18" charset="0"/>
            </a:endParaRPr>
          </a:p>
          <a:p>
            <a:r>
              <a:rPr lang="uk-UA" b="1"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потоковий;</a:t>
            </a:r>
            <a:endParaRPr lang="ru-UA" dirty="0">
              <a:latin typeface="Times New Roman" panose="02020603050405020304" pitchFamily="18" charset="0"/>
              <a:cs typeface="Times New Roman" panose="02020603050405020304" pitchFamily="18" charset="0"/>
            </a:endParaRPr>
          </a:p>
          <a:p>
            <a:r>
              <a:rPr lang="uk-UA" b="1" dirty="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автоматизований.</a:t>
            </a:r>
            <a:r>
              <a:rPr lang="uk-UA" b="1" i="1" dirty="0">
                <a:latin typeface="Times New Roman" panose="02020603050405020304" pitchFamily="18" charset="0"/>
                <a:cs typeface="Times New Roman" panose="02020603050405020304" pitchFamily="18" charset="0"/>
              </a:rPr>
              <a:t> </a:t>
            </a:r>
            <a:endParaRPr lang="ru-UA" dirty="0">
              <a:latin typeface="Times New Roman" panose="02020603050405020304" pitchFamily="18" charset="0"/>
              <a:cs typeface="Times New Roman" panose="02020603050405020304" pitchFamily="18" charset="0"/>
            </a:endParaRPr>
          </a:p>
          <a:p>
            <a:r>
              <a:rPr lang="uk-UA" b="1" i="1" dirty="0">
                <a:latin typeface="Times New Roman" panose="02020603050405020304" pitchFamily="18" charset="0"/>
                <a:cs typeface="Times New Roman" panose="02020603050405020304" pitchFamily="18" charset="0"/>
              </a:rPr>
              <a:t>Фактори, що впливають на вибір методів організації виробництва:</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сталість номенклатури. Якщо номенклатура продукції, що випускається, не змінюється протягом тривалого часу, то доцільне застосування потокового виробництва; якщо постійно змінюється, то вибирають непотокове виробництво;</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обсяг виробництва за певний період (рік, квартал, місяць, доба). Організація потокового  виробництва застосовується переважно при значних обсягах випуску;</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періодичність випуску виробів. Вона може бути регулярною та нерегулярною. При </a:t>
            </a:r>
            <a:r>
              <a:rPr lang="uk-UA" i="1" dirty="0">
                <a:latin typeface="Times New Roman" panose="02020603050405020304" pitchFamily="18" charset="0"/>
                <a:cs typeface="Times New Roman" panose="02020603050405020304" pitchFamily="18" charset="0"/>
              </a:rPr>
              <a:t>регулярному</a:t>
            </a:r>
            <a:r>
              <a:rPr lang="uk-UA" dirty="0">
                <a:latin typeface="Times New Roman" panose="02020603050405020304" pitchFamily="18" charset="0"/>
                <a:cs typeface="Times New Roman" panose="02020603050405020304" pitchFamily="18" charset="0"/>
              </a:rPr>
              <a:t> випуску вироби виготовляються через визначені проміжки часу ритмічно (наприклад, 60 виробів щомісячно), і при цьому застосовується потоковий метод організації. За умови н</a:t>
            </a:r>
            <a:r>
              <a:rPr lang="uk-UA" i="1" dirty="0">
                <a:latin typeface="Times New Roman" panose="02020603050405020304" pitchFamily="18" charset="0"/>
                <a:cs typeface="Times New Roman" panose="02020603050405020304" pitchFamily="18" charset="0"/>
              </a:rPr>
              <a:t>ерегулярного</a:t>
            </a:r>
            <a:r>
              <a:rPr lang="uk-UA" dirty="0">
                <a:latin typeface="Times New Roman" panose="02020603050405020304" pitchFamily="18" charset="0"/>
                <a:cs typeface="Times New Roman" panose="02020603050405020304" pitchFamily="18" charset="0"/>
              </a:rPr>
              <a:t> випуску вироби виготовляються через </a:t>
            </a:r>
            <a:r>
              <a:rPr lang="uk-UA" dirty="0" err="1">
                <a:latin typeface="Times New Roman" panose="02020603050405020304" pitchFamily="18" charset="0"/>
                <a:cs typeface="Times New Roman" panose="02020603050405020304" pitchFamily="18" charset="0"/>
              </a:rPr>
              <a:t>невизиачені</a:t>
            </a:r>
            <a:r>
              <a:rPr lang="uk-UA" dirty="0">
                <a:latin typeface="Times New Roman" panose="02020603050405020304" pitchFamily="18" charset="0"/>
                <a:cs typeface="Times New Roman" panose="02020603050405020304" pitchFamily="18" charset="0"/>
              </a:rPr>
              <a:t> або різні періоди часу і в різних кількостях, тому доцільне застосування непотокового методу;</a:t>
            </a:r>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874689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B18E569-0BFD-DD3D-7DD7-DF0B83C87A6B}"/>
              </a:ext>
            </a:extLst>
          </p:cNvPr>
          <p:cNvSpPr>
            <a:spLocks noGrp="1"/>
          </p:cNvSpPr>
          <p:nvPr>
            <p:ph idx="1"/>
          </p:nvPr>
        </p:nvSpPr>
        <p:spPr>
          <a:xfrm>
            <a:off x="422911" y="274320"/>
            <a:ext cx="10631944" cy="5192025"/>
          </a:xfrm>
        </p:spPr>
        <p:txBody>
          <a:bodyPr>
            <a:normAutofit/>
          </a:bodyPr>
          <a:lstStyle/>
          <a:p>
            <a:pPr algn="just"/>
            <a:r>
              <a:rPr lang="uk-UA" dirty="0">
                <a:latin typeface="Times New Roman" panose="02020603050405020304" pitchFamily="18" charset="0"/>
                <a:cs typeface="Times New Roman" panose="02020603050405020304" pitchFamily="18" charset="0"/>
              </a:rPr>
              <a:t>- габарити і маса виробу - чим більший виріб і його маса, тим складніша організація потокового виробництва;</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частка ручних робіт в трудомісткості продукції, де неможливе застосування машин і механізмів. Чим вона більша, тим доцільніше використання непотокового (</a:t>
            </a:r>
            <a:r>
              <a:rPr lang="uk-UA" dirty="0" err="1">
                <a:latin typeface="Times New Roman" panose="02020603050405020304" pitchFamily="18" charset="0"/>
                <a:cs typeface="Times New Roman" panose="02020603050405020304" pitchFamily="18" charset="0"/>
              </a:rPr>
              <a:t>одинично</a:t>
            </a:r>
            <a:r>
              <a:rPr lang="uk-UA" dirty="0">
                <a:latin typeface="Times New Roman" panose="02020603050405020304" pitchFamily="18" charset="0"/>
                <a:cs typeface="Times New Roman" panose="02020603050405020304" pitchFamily="18" charset="0"/>
              </a:rPr>
              <a:t>-технологічного) методу;</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тип виробництва, який безпосередньо вказує на пріоритетність застосування того або іншого методу (потоковий метод застосовується у масовому та </a:t>
            </a:r>
            <a:r>
              <a:rPr lang="uk-UA" dirty="0" err="1">
                <a:latin typeface="Times New Roman" panose="02020603050405020304" pitchFamily="18" charset="0"/>
                <a:cs typeface="Times New Roman" panose="02020603050405020304" pitchFamily="18" charset="0"/>
              </a:rPr>
              <a:t>великосерійному</a:t>
            </a:r>
            <a:r>
              <a:rPr lang="uk-UA" dirty="0">
                <a:latin typeface="Times New Roman" panose="02020603050405020304" pitchFamily="18" charset="0"/>
                <a:cs typeface="Times New Roman" panose="02020603050405020304" pitchFamily="18" charset="0"/>
              </a:rPr>
              <a:t> типах виробництва, </a:t>
            </a:r>
            <a:r>
              <a:rPr lang="uk-UA" dirty="0" err="1">
                <a:latin typeface="Times New Roman" panose="02020603050405020304" pitchFamily="18" charset="0"/>
                <a:cs typeface="Times New Roman" panose="02020603050405020304" pitchFamily="18" charset="0"/>
              </a:rPr>
              <a:t>одинично</a:t>
            </a:r>
            <a:r>
              <a:rPr lang="uk-UA" dirty="0">
                <a:latin typeface="Times New Roman" panose="02020603050405020304" pitchFamily="18" charset="0"/>
                <a:cs typeface="Times New Roman" panose="02020603050405020304" pitchFamily="18" charset="0"/>
              </a:rPr>
              <a:t>-технологічний - у дрібносерійному та одиничному типах виробництва, </a:t>
            </a:r>
            <a:r>
              <a:rPr lang="uk-UA" dirty="0" err="1">
                <a:latin typeface="Times New Roman" panose="02020603050405020304" pitchFamily="18" charset="0"/>
                <a:cs typeface="Times New Roman" panose="02020603050405020304" pitchFamily="18" charset="0"/>
              </a:rPr>
              <a:t>партіонний</a:t>
            </a:r>
            <a:r>
              <a:rPr lang="uk-UA" dirty="0">
                <a:latin typeface="Times New Roman" panose="02020603050405020304" pitchFamily="18" charset="0"/>
                <a:cs typeface="Times New Roman" panose="02020603050405020304" pitchFamily="18" charset="0"/>
              </a:rPr>
              <a:t> - у </a:t>
            </a:r>
            <a:r>
              <a:rPr lang="uk-UA" dirty="0" err="1">
                <a:latin typeface="Times New Roman" panose="02020603050405020304" pitchFamily="18" charset="0"/>
                <a:cs typeface="Times New Roman" panose="02020603050405020304" pitchFamily="18" charset="0"/>
              </a:rPr>
              <a:t>середньосерійному</a:t>
            </a:r>
            <a:r>
              <a:rPr lang="uk-UA" dirty="0">
                <a:latin typeface="Times New Roman" panose="02020603050405020304" pitchFamily="18" charset="0"/>
                <a:cs typeface="Times New Roman" panose="02020603050405020304" pitchFamily="18" charset="0"/>
              </a:rPr>
              <a:t>).</a:t>
            </a:r>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2429959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E534A34-FE38-1874-ADFC-C9D589198F70}"/>
              </a:ext>
            </a:extLst>
          </p:cNvPr>
          <p:cNvSpPr>
            <a:spLocks noGrp="1"/>
          </p:cNvSpPr>
          <p:nvPr>
            <p:ph idx="1"/>
          </p:nvPr>
        </p:nvSpPr>
        <p:spPr>
          <a:xfrm>
            <a:off x="308611" y="182880"/>
            <a:ext cx="10746244" cy="5283465"/>
          </a:xfrm>
        </p:spPr>
        <p:txBody>
          <a:bodyPr>
            <a:normAutofit/>
          </a:bodyPr>
          <a:lstStyle/>
          <a:p>
            <a:pPr algn="just"/>
            <a:r>
              <a:rPr lang="uk-UA" sz="1800" b="1" dirty="0">
                <a:latin typeface="Times New Roman" panose="02020603050405020304" pitchFamily="18" charset="0"/>
                <a:cs typeface="Times New Roman" panose="02020603050405020304" pitchFamily="18" charset="0"/>
              </a:rPr>
              <a:t>Непотоковий метод організації</a:t>
            </a:r>
            <a:r>
              <a:rPr lang="ru-UA" sz="1800" dirty="0">
                <a:latin typeface="Times New Roman" panose="02020603050405020304" pitchFamily="18" charset="0"/>
                <a:cs typeface="Times New Roman" panose="02020603050405020304" pitchFamily="18" charset="0"/>
              </a:rPr>
              <a:t> </a:t>
            </a:r>
          </a:p>
          <a:p>
            <a:pPr algn="just"/>
            <a:r>
              <a:rPr lang="uk-UA" dirty="0">
                <a:latin typeface="Times New Roman" panose="02020603050405020304" pitchFamily="18" charset="0"/>
                <a:cs typeface="Times New Roman" panose="02020603050405020304" pitchFamily="18" charset="0"/>
              </a:rPr>
              <a:t>Непотоковий метод організації поділяється на:</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одиничний, який застосовується в одиничному типі виробництва;</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партіонний</a:t>
            </a:r>
            <a:r>
              <a:rPr lang="uk-UA" dirty="0">
                <a:latin typeface="Times New Roman" panose="02020603050405020304" pitchFamily="18" charset="0"/>
                <a:cs typeface="Times New Roman" panose="02020603050405020304" pitchFamily="18" charset="0"/>
              </a:rPr>
              <a:t>. який застосовується в серійному та дрібносерійному типах виробництва.</a:t>
            </a:r>
            <a:endParaRPr lang="ru-UA" dirty="0">
              <a:latin typeface="Times New Roman" panose="02020603050405020304" pitchFamily="18" charset="0"/>
              <a:cs typeface="Times New Roman" panose="02020603050405020304" pitchFamily="18" charset="0"/>
            </a:endParaRPr>
          </a:p>
          <a:p>
            <a:pPr algn="just"/>
            <a:r>
              <a:rPr lang="uk-UA" i="1" dirty="0">
                <a:latin typeface="Times New Roman" panose="02020603050405020304" pitchFamily="18" charset="0"/>
                <a:cs typeface="Times New Roman" panose="02020603050405020304" pitchFamily="18" charset="0"/>
              </a:rPr>
              <a:t>Ознаки одиничного непотокового методу:</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всі робочі місця розміщуються за однотипними технологічними групами без певного зв'язку з послідовністю виконання операцій (наприклад, в механічному цеху машинобудівного підприємства  - це групи токарного, фрезерного, свердлильного та іншого обладнання);</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на робочих місцях виконуються різні операції з виготовлення різних за конструкцією та технологією виробів, обсяг випуску яких дуже обмежений (майже одиничний);</a:t>
            </a:r>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3642311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EB6715F-7E9E-DAEC-952B-9404F7787C44}"/>
              </a:ext>
            </a:extLst>
          </p:cNvPr>
          <p:cNvSpPr>
            <a:spLocks noGrp="1"/>
          </p:cNvSpPr>
          <p:nvPr>
            <p:ph idx="1"/>
          </p:nvPr>
        </p:nvSpPr>
        <p:spPr>
          <a:xfrm>
            <a:off x="354331" y="171450"/>
            <a:ext cx="10700524" cy="5294895"/>
          </a:xfrm>
        </p:spPr>
        <p:txBody>
          <a:bodyPr>
            <a:normAutofit/>
          </a:bodyPr>
          <a:lstStyle/>
          <a:p>
            <a:pPr algn="just"/>
            <a:r>
              <a:rPr lang="uk-UA" dirty="0">
                <a:latin typeface="Times New Roman" panose="02020603050405020304" pitchFamily="18" charset="0"/>
                <a:cs typeface="Times New Roman" panose="02020603050405020304" pitchFamily="18" charset="0"/>
              </a:rPr>
              <a:t>- технологічне устаткування в основному універсальне;</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вироби переміщуються в процесі виготовлення за складними та тривалими маршрутами, а інколи можуть по декілька разів повертатися на одну і ту ж групу обладнання. У зв'язку з цим виникають перерви між операціями, які збільшуються через перебування виробів на проміжних складах та у відділеннях технічного контролю;</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забезпечується максимальне завантаження устаткування та гнучкість до змін технологічних процесів;</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розробка технологічного процесу для кожного виробу виконується технологами цеху за індивідуальними замовленнями.</a:t>
            </a:r>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3558863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BDBAF2D-377A-37FF-2286-7C06FE632505}"/>
              </a:ext>
            </a:extLst>
          </p:cNvPr>
          <p:cNvSpPr>
            <a:spLocks noGrp="1"/>
          </p:cNvSpPr>
          <p:nvPr>
            <p:ph idx="1"/>
          </p:nvPr>
        </p:nvSpPr>
        <p:spPr>
          <a:xfrm>
            <a:off x="137161" y="182880"/>
            <a:ext cx="10917694" cy="5283465"/>
          </a:xfrm>
        </p:spPr>
        <p:txBody>
          <a:bodyPr/>
          <a:lstStyle/>
          <a:p>
            <a:pPr algn="just"/>
            <a:r>
              <a:rPr lang="uk-UA" sz="1600" b="1" i="1" dirty="0" err="1">
                <a:latin typeface="Times New Roman" panose="02020603050405020304" pitchFamily="18" charset="0"/>
                <a:cs typeface="Times New Roman" panose="02020603050405020304" pitchFamily="18" charset="0"/>
              </a:rPr>
              <a:t>Партіонний</a:t>
            </a:r>
            <a:r>
              <a:rPr lang="uk-UA" sz="1600" b="1" i="1" dirty="0">
                <a:latin typeface="Times New Roman" panose="02020603050405020304" pitchFamily="18" charset="0"/>
                <a:cs typeface="Times New Roman" panose="02020603050405020304" pitchFamily="18" charset="0"/>
              </a:rPr>
              <a:t> метод</a:t>
            </a:r>
            <a:r>
              <a:rPr lang="uk-UA" sz="1600" i="1"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організації виробництва застосовується переважно у </a:t>
            </a:r>
            <a:r>
              <a:rPr lang="uk-UA" sz="1600" dirty="0" err="1">
                <a:latin typeface="Times New Roman" panose="02020603050405020304" pitchFamily="18" charset="0"/>
                <a:cs typeface="Times New Roman" panose="02020603050405020304" pitchFamily="18" charset="0"/>
              </a:rPr>
              <a:t>середньосерійному</a:t>
            </a:r>
            <a:r>
              <a:rPr lang="uk-UA" sz="1600" dirty="0">
                <a:latin typeface="Times New Roman" panose="02020603050405020304" pitchFamily="18" charset="0"/>
                <a:cs typeface="Times New Roman" panose="02020603050405020304" pitchFamily="18" charset="0"/>
              </a:rPr>
              <a:t> та дрібносерійному типах виробництва.</a:t>
            </a:r>
            <a:endParaRPr lang="ru-UA" sz="1600" dirty="0">
              <a:latin typeface="Times New Roman" panose="02020603050405020304" pitchFamily="18" charset="0"/>
              <a:cs typeface="Times New Roman" panose="02020603050405020304" pitchFamily="18" charset="0"/>
            </a:endParaRPr>
          </a:p>
          <a:p>
            <a:pPr algn="just"/>
            <a:r>
              <a:rPr lang="uk-UA" sz="1600" dirty="0">
                <a:latin typeface="Times New Roman" panose="02020603050405020304" pitchFamily="18" charset="0"/>
                <a:cs typeface="Times New Roman" panose="02020603050405020304" pitchFamily="18" charset="0"/>
              </a:rPr>
              <a:t>Він ґрунтується на застосуванні групових методів обробки виробів, сутність яких полягає в групуванні виробів за ознаками конструктивної та технологічної подібності. </a:t>
            </a:r>
          </a:p>
          <a:p>
            <a:r>
              <a:rPr lang="uk-UA" i="1" dirty="0">
                <a:latin typeface="Times New Roman" panose="02020603050405020304" pitchFamily="18" charset="0"/>
                <a:cs typeface="Times New Roman" panose="02020603050405020304" pitchFamily="18" charset="0"/>
              </a:rPr>
              <a:t>Ознаки </a:t>
            </a:r>
            <a:r>
              <a:rPr lang="uk-UA" i="1" dirty="0" err="1">
                <a:latin typeface="Times New Roman" panose="02020603050405020304" pitchFamily="18" charset="0"/>
                <a:cs typeface="Times New Roman" panose="02020603050405020304" pitchFamily="18" charset="0"/>
              </a:rPr>
              <a:t>партіонного</a:t>
            </a:r>
            <a:r>
              <a:rPr lang="uk-UA" i="1" dirty="0">
                <a:latin typeface="Times New Roman" panose="02020603050405020304" pitchFamily="18" charset="0"/>
                <a:cs typeface="Times New Roman" panose="02020603050405020304" pitchFamily="18" charset="0"/>
              </a:rPr>
              <a:t> методу:</a:t>
            </a:r>
            <a:endParaRPr lang="ru-UA" dirty="0">
              <a:latin typeface="Times New Roman" panose="02020603050405020304" pitchFamily="18" charset="0"/>
              <a:cs typeface="Times New Roman" panose="02020603050405020304" pitchFamily="18" charset="0"/>
            </a:endParaRPr>
          </a:p>
          <a:p>
            <a:r>
              <a:rPr lang="uk-UA"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предмети праці запускаються у виробництво партіями;</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одночасна обробка продукції кількох найменувань;</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закріплення за робочим місцем виконання кількох операцій;</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широке застосування поряд зі спеціалізованим універсального устаткування;</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використання праці робітників високої кваліфікації з широкою спеціалізацією.</a:t>
            </a:r>
            <a:endParaRPr lang="ru-UA" dirty="0">
              <a:latin typeface="Times New Roman" panose="02020603050405020304" pitchFamily="18" charset="0"/>
              <a:cs typeface="Times New Roman" panose="02020603050405020304" pitchFamily="18" charset="0"/>
            </a:endParaRPr>
          </a:p>
          <a:p>
            <a:pPr algn="just"/>
            <a:endParaRPr lang="ru-UA" sz="1600"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615362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CF7B198-BEA0-763B-FC4D-CAF3940CC6A7}"/>
              </a:ext>
            </a:extLst>
          </p:cNvPr>
          <p:cNvSpPr>
            <a:spLocks noGrp="1"/>
          </p:cNvSpPr>
          <p:nvPr>
            <p:ph idx="1"/>
          </p:nvPr>
        </p:nvSpPr>
        <p:spPr>
          <a:xfrm>
            <a:off x="285751" y="114300"/>
            <a:ext cx="10769104" cy="5352045"/>
          </a:xfrm>
        </p:spPr>
        <p:txBody>
          <a:bodyPr>
            <a:normAutofit fontScale="92500" lnSpcReduction="10000"/>
          </a:bodyPr>
          <a:lstStyle/>
          <a:p>
            <a:r>
              <a:rPr lang="uk-UA" b="1" dirty="0">
                <a:latin typeface="Times New Roman" panose="02020603050405020304" pitchFamily="18" charset="0"/>
                <a:cs typeface="Times New Roman" panose="02020603050405020304" pitchFamily="18" charset="0"/>
              </a:rPr>
              <a:t>Організація потокового виробництва</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З усіх методів організації виробництва найбільш досконалим за своєю чіткістю і завершеністю є </a:t>
            </a:r>
            <a:r>
              <a:rPr lang="uk-UA" b="1" i="1" dirty="0">
                <a:latin typeface="Times New Roman" panose="02020603050405020304" pitchFamily="18" charset="0"/>
                <a:cs typeface="Times New Roman" panose="02020603050405020304" pitchFamily="18" charset="0"/>
              </a:rPr>
              <a:t>потоковий, </a:t>
            </a:r>
            <a:r>
              <a:rPr lang="uk-UA" dirty="0">
                <a:latin typeface="Times New Roman" panose="02020603050405020304" pitchFamily="18" charset="0"/>
                <a:cs typeface="Times New Roman" panose="02020603050405020304" pitchFamily="18" charset="0"/>
              </a:rPr>
              <a:t>при якому предмет праці в процесі обробки переміщується за найкоротшим маршрутом у заздалегідь фіксованому темпі.</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Умовою потокової організації виробництва є значний обсяг виготовлення однорідної або близької в </a:t>
            </a:r>
            <a:r>
              <a:rPr lang="uk-UA" dirty="0" err="1">
                <a:latin typeface="Times New Roman" panose="02020603050405020304" pitchFamily="18" charset="0"/>
                <a:cs typeface="Times New Roman" panose="02020603050405020304" pitchFamily="18" charset="0"/>
              </a:rPr>
              <a:t>конструктивно</a:t>
            </a:r>
            <a:r>
              <a:rPr lang="uk-UA" dirty="0">
                <a:latin typeface="Times New Roman" panose="02020603050405020304" pitchFamily="18" charset="0"/>
                <a:cs typeface="Times New Roman" panose="02020603050405020304" pitchFamily="18" charset="0"/>
              </a:rPr>
              <a:t>-технологічному відношенні продукції упродовж досить тривалого періоду часу.</a:t>
            </a:r>
            <a:endParaRPr lang="ru-UA" dirty="0">
              <a:latin typeface="Times New Roman" panose="02020603050405020304" pitchFamily="18" charset="0"/>
              <a:cs typeface="Times New Roman" panose="02020603050405020304" pitchFamily="18" charset="0"/>
            </a:endParaRPr>
          </a:p>
          <a:p>
            <a:pPr algn="just"/>
            <a:r>
              <a:rPr lang="uk-UA" b="1" i="1" dirty="0">
                <a:latin typeface="Times New Roman" panose="02020603050405020304" pitchFamily="18" charset="0"/>
                <a:cs typeface="Times New Roman" panose="02020603050405020304" pitchFamily="18" charset="0"/>
              </a:rPr>
              <a:t>Ознаки потокової організації виробництва</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a:t>
            </a:r>
            <a:r>
              <a:rPr lang="uk-UA"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поділ виробничого процесу на окремі операції та тривале їх закріплення за робочими місцями;</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спеціалізація кожного робочого місця на виконанні певної операції;</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закріпленням одного чи обмеженої кількості найменувань виробів, які схожі між собою конструктивними особливостями, технологією виготовлення та розмірами; за певною групою робочих місць;</a:t>
            </a:r>
            <a:endParaRPr lang="ru-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паралельне та синхронне виконання всіх операцій на основі єдиного такту (ритму) потокової лінії;</a:t>
            </a:r>
            <a:r>
              <a:rPr lang="uk-UA" i="1" dirty="0">
                <a:latin typeface="Times New Roman" panose="02020603050405020304" pitchFamily="18" charset="0"/>
                <a:cs typeface="Times New Roman" panose="02020603050405020304" pitchFamily="18" charset="0"/>
              </a:rPr>
              <a:t> </a:t>
            </a:r>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2429170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86357CC-0031-FC63-04D3-EAD39B29D5DE}"/>
              </a:ext>
            </a:extLst>
          </p:cNvPr>
          <p:cNvSpPr>
            <a:spLocks noGrp="1"/>
          </p:cNvSpPr>
          <p:nvPr>
            <p:ph idx="1"/>
          </p:nvPr>
        </p:nvSpPr>
        <p:spPr>
          <a:xfrm>
            <a:off x="377191" y="251460"/>
            <a:ext cx="10677664" cy="5214885"/>
          </a:xfrm>
        </p:spPr>
        <p:txBody>
          <a:bodyPr>
            <a:normAutofit/>
          </a:bodyPr>
          <a:lstStyle/>
          <a:p>
            <a:r>
              <a:rPr lang="uk-UA" dirty="0">
                <a:latin typeface="Times New Roman" panose="02020603050405020304" pitchFamily="18" charset="0"/>
                <a:cs typeface="Times New Roman" panose="02020603050405020304" pitchFamily="18" charset="0"/>
              </a:rPr>
              <a:t>-</a:t>
            </a:r>
            <a:r>
              <a:rPr lang="uk-UA"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розміщення робочих місць у суворій відповідності до послідовністю виконання операцій технологічного процесу, що забезпечує </a:t>
            </a:r>
            <a:r>
              <a:rPr lang="uk-UA" dirty="0" err="1">
                <a:latin typeface="Times New Roman" panose="02020603050405020304" pitchFamily="18" charset="0"/>
                <a:cs typeface="Times New Roman" panose="02020603050405020304" pitchFamily="18" charset="0"/>
              </a:rPr>
              <a:t>прямоточність</a:t>
            </a:r>
            <a:r>
              <a:rPr lang="uk-UA" dirty="0">
                <a:latin typeface="Times New Roman" panose="02020603050405020304" pitchFamily="18" charset="0"/>
                <a:cs typeface="Times New Roman" panose="02020603050405020304" pitchFamily="18" charset="0"/>
              </a:rPr>
              <a:t> руху виробів у процесі обробки;</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передача виробів по операціях технологічного процесу здійснюється поштучно або транспортними партіями;</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використання спеціальних транспортних засобів, які забезпечують ритмічність виробництва.</a:t>
            </a:r>
            <a:endParaRPr lang="ru-UA"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Основною ланкою потокового виробництва є потокова лінія, за якою закріплюється виготовлення одного або обмеженої кількості найменувань предметів праці.</a:t>
            </a:r>
            <a:endParaRPr lang="ru-UA" dirty="0">
              <a:latin typeface="Times New Roman" panose="02020603050405020304" pitchFamily="18" charset="0"/>
              <a:cs typeface="Times New Roman" panose="02020603050405020304" pitchFamily="18" charset="0"/>
            </a:endParaRPr>
          </a:p>
          <a:p>
            <a:r>
              <a:rPr lang="uk-UA" b="1" i="1" dirty="0">
                <a:latin typeface="Times New Roman" panose="02020603050405020304" pitchFamily="18" charset="0"/>
                <a:cs typeface="Times New Roman" panose="02020603050405020304" pitchFamily="18" charset="0"/>
              </a:rPr>
              <a:t>Потокова лінія</a:t>
            </a:r>
            <a:r>
              <a:rPr lang="uk-UA" i="1" dirty="0">
                <a:latin typeface="Times New Roman" panose="02020603050405020304" pitchFamily="18" charset="0"/>
                <a:cs typeface="Times New Roman" panose="02020603050405020304" pitchFamily="18" charset="0"/>
              </a:rPr>
              <a:t> - </a:t>
            </a:r>
            <a:r>
              <a:rPr lang="uk-UA" dirty="0">
                <a:latin typeface="Times New Roman" panose="02020603050405020304" pitchFamily="18" charset="0"/>
                <a:cs typeface="Times New Roman" panose="02020603050405020304" pitchFamily="18" charset="0"/>
              </a:rPr>
              <a:t>це сукупність вузькоспеціалізованих робочих місць, які розміщені за послідовністю операцій технологічного процесу та пов'язані між собою спеціальним транспортом, що підтримує ритмічність виробництва.</a:t>
            </a:r>
            <a:endParaRPr lang="ru-UA" dirty="0">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3307019233"/>
      </p:ext>
    </p:extLst>
  </p:cSld>
  <p:clrMapOvr>
    <a:masterClrMapping/>
  </p:clrMapOvr>
</p:sld>
</file>

<file path=ppt/theme/theme1.xml><?xml version="1.0" encoding="utf-8"?>
<a:theme xmlns:a="http://schemas.openxmlformats.org/drawingml/2006/main" name="Галерея">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Галерея</Template>
  <TotalTime>51</TotalTime>
  <Words>2646</Words>
  <Application>Microsoft Macintosh PowerPoint</Application>
  <PresentationFormat>Широкоэкранный</PresentationFormat>
  <Paragraphs>134</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Arial</vt:lpstr>
      <vt:lpstr>Gill Sans MT</vt:lpstr>
      <vt:lpstr>Times New Roman</vt:lpstr>
      <vt:lpstr>Галерея</vt:lpstr>
      <vt:lpstr>МЕТОДИ ОРГАНІЗАЦІЇ ВИРОБНИЦТВА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ОРГАНІЗАЦІЇ ВИРОБНИЦТВА </dc:title>
  <dc:creator>Александр Ткачук</dc:creator>
  <cp:lastModifiedBy>Александр Ткачук</cp:lastModifiedBy>
  <cp:revision>6</cp:revision>
  <dcterms:created xsi:type="dcterms:W3CDTF">2022-04-18T06:44:48Z</dcterms:created>
  <dcterms:modified xsi:type="dcterms:W3CDTF">2022-04-18T07:36:03Z</dcterms:modified>
</cp:coreProperties>
</file>