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6"/>
  </p:notesMasterIdLst>
  <p:sldIdLst>
    <p:sldId id="256" r:id="rId2"/>
    <p:sldId id="257" r:id="rId3"/>
    <p:sldId id="362" r:id="rId4"/>
    <p:sldId id="363" r:id="rId5"/>
    <p:sldId id="314" r:id="rId6"/>
    <p:sldId id="315" r:id="rId7"/>
    <p:sldId id="364" r:id="rId8"/>
    <p:sldId id="316" r:id="rId9"/>
    <p:sldId id="365" r:id="rId10"/>
    <p:sldId id="366" r:id="rId11"/>
    <p:sldId id="367" r:id="rId12"/>
    <p:sldId id="368" r:id="rId13"/>
    <p:sldId id="312" r:id="rId14"/>
    <p:sldId id="313" r:id="rId15"/>
    <p:sldId id="317" r:id="rId16"/>
    <p:sldId id="318" r:id="rId17"/>
    <p:sldId id="319" r:id="rId18"/>
    <p:sldId id="320" r:id="rId19"/>
    <p:sldId id="321" r:id="rId20"/>
    <p:sldId id="322" r:id="rId21"/>
    <p:sldId id="323" r:id="rId22"/>
    <p:sldId id="324" r:id="rId23"/>
    <p:sldId id="325" r:id="rId24"/>
    <p:sldId id="326" r:id="rId25"/>
    <p:sldId id="327" r:id="rId26"/>
    <p:sldId id="369" r:id="rId27"/>
    <p:sldId id="370" r:id="rId28"/>
    <p:sldId id="328" r:id="rId29"/>
    <p:sldId id="329" r:id="rId30"/>
    <p:sldId id="330" r:id="rId31"/>
    <p:sldId id="331" r:id="rId32"/>
    <p:sldId id="332" r:id="rId33"/>
    <p:sldId id="333" r:id="rId34"/>
    <p:sldId id="334" r:id="rId35"/>
    <p:sldId id="335" r:id="rId36"/>
    <p:sldId id="336" r:id="rId37"/>
    <p:sldId id="337" r:id="rId38"/>
    <p:sldId id="338" r:id="rId39"/>
    <p:sldId id="339" r:id="rId40"/>
    <p:sldId id="340" r:id="rId41"/>
    <p:sldId id="341" r:id="rId42"/>
    <p:sldId id="371" r:id="rId43"/>
    <p:sldId id="372" r:id="rId44"/>
    <p:sldId id="342" r:id="rId45"/>
    <p:sldId id="343" r:id="rId46"/>
    <p:sldId id="344" r:id="rId47"/>
    <p:sldId id="345" r:id="rId48"/>
    <p:sldId id="346" r:id="rId49"/>
    <p:sldId id="347" r:id="rId50"/>
    <p:sldId id="349" r:id="rId51"/>
    <p:sldId id="348" r:id="rId52"/>
    <p:sldId id="350" r:id="rId53"/>
    <p:sldId id="351" r:id="rId54"/>
    <p:sldId id="352" r:id="rId55"/>
    <p:sldId id="353" r:id="rId56"/>
    <p:sldId id="354" r:id="rId57"/>
    <p:sldId id="355" r:id="rId58"/>
    <p:sldId id="356" r:id="rId59"/>
    <p:sldId id="357" r:id="rId60"/>
    <p:sldId id="358" r:id="rId61"/>
    <p:sldId id="359" r:id="rId62"/>
    <p:sldId id="360" r:id="rId63"/>
    <p:sldId id="361" r:id="rId64"/>
    <p:sldId id="311" r:id="rId6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50A61A-A4F9-4AB7-9F86-0EEF5B8F30B7}" type="datetimeFigureOut">
              <a:rPr lang="ru-RU" smtClean="0"/>
              <a:t>24.04.2025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AC904D-7D7C-46B5-B8A9-FA79C54C665E}" type="slidenum">
              <a:rPr lang="ru-RU" smtClean="0"/>
              <a:t>‹#›</a:t>
            </a:fld>
            <a:endParaRPr lang="ru-RU"/>
          </a:p>
        </p:txBody>
      </p:sp>
    </p:spTree>
    <p:extLst>
      <p:ext uri="{BB962C8B-B14F-4D97-AF65-F5344CB8AC3E}">
        <p14:creationId xmlns:p14="http://schemas.microsoft.com/office/powerpoint/2010/main" val="913227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6AC904D-7D7C-46B5-B8A9-FA79C54C665E}" type="slidenum">
              <a:rPr lang="ru-RU" smtClean="0"/>
              <a:t>1</a:t>
            </a:fld>
            <a:endParaRPr lang="ru-RU"/>
          </a:p>
        </p:txBody>
      </p:sp>
    </p:spTree>
    <p:extLst>
      <p:ext uri="{BB962C8B-B14F-4D97-AF65-F5344CB8AC3E}">
        <p14:creationId xmlns:p14="http://schemas.microsoft.com/office/powerpoint/2010/main" val="1653865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uk-UA"/>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3C7AD72D-396A-4DC6-874D-56C88A1F1A3A}" type="datetime1">
              <a:rPr lang="uk-UA" smtClean="0"/>
              <a:t>24.04.2025</a:t>
            </a:fld>
            <a:endParaRPr lang="uk-UA"/>
          </a:p>
        </p:txBody>
      </p:sp>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uk-UA"/>
          </a:p>
        </p:txBody>
      </p:sp>
      <p:sp>
        <p:nvSpPr>
          <p:cNvPr id="6" name="Номер слайда 5"/>
          <p:cNvSpPr>
            <a:spLocks noGrp="1"/>
          </p:cNvSpPr>
          <p:nvPr>
            <p:ph type="sldNum" sz="quarter" idx="12"/>
          </p:nvPr>
        </p:nvSpPr>
        <p:spPr/>
        <p:txBody>
          <a:bodyPr/>
          <a:lstStyle/>
          <a:p>
            <a:fld id="{5A170251-7275-4612-886E-7D866A363F05}" type="slidenum">
              <a:rPr lang="uk-UA" smtClean="0"/>
              <a:t>‹#›</a:t>
            </a:fld>
            <a:endParaRPr lang="uk-UA"/>
          </a:p>
        </p:txBody>
      </p:sp>
    </p:spTree>
    <p:extLst>
      <p:ext uri="{BB962C8B-B14F-4D97-AF65-F5344CB8AC3E}">
        <p14:creationId xmlns:p14="http://schemas.microsoft.com/office/powerpoint/2010/main" val="1571195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CF2CE17F-71C8-48BB-9DFA-1D92166FB8D6}" type="datetime1">
              <a:rPr lang="uk-UA" smtClean="0"/>
              <a:t>24.04.2025</a:t>
            </a:fld>
            <a:endParaRPr lang="uk-UA"/>
          </a:p>
        </p:txBody>
      </p:sp>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uk-UA"/>
          </a:p>
        </p:txBody>
      </p:sp>
      <p:sp>
        <p:nvSpPr>
          <p:cNvPr id="6" name="Номер слайда 5"/>
          <p:cNvSpPr>
            <a:spLocks noGrp="1"/>
          </p:cNvSpPr>
          <p:nvPr>
            <p:ph type="sldNum" sz="quarter" idx="12"/>
          </p:nvPr>
        </p:nvSpPr>
        <p:spPr/>
        <p:txBody>
          <a:bodyPr/>
          <a:lstStyle/>
          <a:p>
            <a:fld id="{5A170251-7275-4612-886E-7D866A363F05}" type="slidenum">
              <a:rPr lang="uk-UA" smtClean="0"/>
              <a:t>‹#›</a:t>
            </a:fld>
            <a:endParaRPr lang="uk-UA"/>
          </a:p>
        </p:txBody>
      </p:sp>
    </p:spTree>
    <p:extLst>
      <p:ext uri="{BB962C8B-B14F-4D97-AF65-F5344CB8AC3E}">
        <p14:creationId xmlns:p14="http://schemas.microsoft.com/office/powerpoint/2010/main" val="843730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6BD80BA-7E0F-4E68-BFB5-58C9BA60F9A8}" type="datetime1">
              <a:rPr lang="uk-UA" smtClean="0"/>
              <a:t>24.04.2025</a:t>
            </a:fld>
            <a:endParaRPr lang="uk-UA"/>
          </a:p>
        </p:txBody>
      </p:sp>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uk-UA"/>
          </a:p>
        </p:txBody>
      </p:sp>
      <p:sp>
        <p:nvSpPr>
          <p:cNvPr id="6" name="Номер слайда 5"/>
          <p:cNvSpPr>
            <a:spLocks noGrp="1"/>
          </p:cNvSpPr>
          <p:nvPr>
            <p:ph type="sldNum" sz="quarter" idx="12"/>
          </p:nvPr>
        </p:nvSpPr>
        <p:spPr/>
        <p:txBody>
          <a:bodyPr/>
          <a:lstStyle/>
          <a:p>
            <a:fld id="{5A170251-7275-4612-886E-7D866A363F05}" type="slidenum">
              <a:rPr lang="uk-UA" smtClean="0"/>
              <a:t>‹#›</a:t>
            </a:fld>
            <a:endParaRPr lang="uk-UA"/>
          </a:p>
        </p:txBody>
      </p:sp>
    </p:spTree>
    <p:extLst>
      <p:ext uri="{BB962C8B-B14F-4D97-AF65-F5344CB8AC3E}">
        <p14:creationId xmlns:p14="http://schemas.microsoft.com/office/powerpoint/2010/main" val="4104384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CEBD00A4-E3A9-4A1E-AD67-BAAE992A6937}" type="datetime1">
              <a:rPr lang="uk-UA" smtClean="0"/>
              <a:t>24.04.2025</a:t>
            </a:fld>
            <a:endParaRPr lang="uk-UA"/>
          </a:p>
        </p:txBody>
      </p:sp>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uk-UA"/>
          </a:p>
        </p:txBody>
      </p:sp>
      <p:sp>
        <p:nvSpPr>
          <p:cNvPr id="6" name="Номер слайда 5"/>
          <p:cNvSpPr>
            <a:spLocks noGrp="1"/>
          </p:cNvSpPr>
          <p:nvPr>
            <p:ph type="sldNum" sz="quarter" idx="12"/>
          </p:nvPr>
        </p:nvSpPr>
        <p:spPr/>
        <p:txBody>
          <a:bodyPr/>
          <a:lstStyle/>
          <a:p>
            <a:fld id="{5A170251-7275-4612-886E-7D866A363F05}" type="slidenum">
              <a:rPr lang="uk-UA" smtClean="0"/>
              <a:t>‹#›</a:t>
            </a:fld>
            <a:endParaRPr lang="uk-UA"/>
          </a:p>
        </p:txBody>
      </p:sp>
    </p:spTree>
    <p:extLst>
      <p:ext uri="{BB962C8B-B14F-4D97-AF65-F5344CB8AC3E}">
        <p14:creationId xmlns:p14="http://schemas.microsoft.com/office/powerpoint/2010/main" val="984257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uk-UA"/>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AE415F9-FA0A-4903-9661-00A8EF6960E2}" type="datetime1">
              <a:rPr lang="uk-UA" smtClean="0"/>
              <a:t>24.04.2025</a:t>
            </a:fld>
            <a:endParaRPr lang="uk-UA"/>
          </a:p>
        </p:txBody>
      </p:sp>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uk-UA"/>
          </a:p>
        </p:txBody>
      </p:sp>
      <p:sp>
        <p:nvSpPr>
          <p:cNvPr id="6" name="Номер слайда 5"/>
          <p:cNvSpPr>
            <a:spLocks noGrp="1"/>
          </p:cNvSpPr>
          <p:nvPr>
            <p:ph type="sldNum" sz="quarter" idx="12"/>
          </p:nvPr>
        </p:nvSpPr>
        <p:spPr/>
        <p:txBody>
          <a:bodyPr/>
          <a:lstStyle/>
          <a:p>
            <a:fld id="{5A170251-7275-4612-886E-7D866A363F05}" type="slidenum">
              <a:rPr lang="uk-UA" smtClean="0"/>
              <a:t>‹#›</a:t>
            </a:fld>
            <a:endParaRPr lang="uk-UA"/>
          </a:p>
        </p:txBody>
      </p:sp>
    </p:spTree>
    <p:extLst>
      <p:ext uri="{BB962C8B-B14F-4D97-AF65-F5344CB8AC3E}">
        <p14:creationId xmlns:p14="http://schemas.microsoft.com/office/powerpoint/2010/main" val="3437218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3E5EA1DF-3C51-46DA-AF5B-59F019335292}" type="datetime1">
              <a:rPr lang="uk-UA" smtClean="0"/>
              <a:t>24.04.2025</a:t>
            </a:fld>
            <a:endParaRPr lang="uk-UA"/>
          </a:p>
        </p:txBody>
      </p:sp>
      <p:sp>
        <p:nvSpPr>
          <p:cNvPr id="6" name="Нижний колонтитул 5"/>
          <p:cNvSpPr>
            <a:spLocks noGrp="1"/>
          </p:cNvSpPr>
          <p:nvPr>
            <p:ph type="ftr" sz="quarter" idx="11"/>
          </p:nvPr>
        </p:nvSpPr>
        <p:spPr/>
        <p:txBody>
          <a:bodyPr/>
          <a:lstStyle/>
          <a:p>
            <a:r>
              <a:rPr lang="ru-RU" smtClean="0"/>
              <a:t>Методи та аналіз великих даних</a:t>
            </a:r>
            <a:endParaRPr lang="uk-UA"/>
          </a:p>
        </p:txBody>
      </p:sp>
      <p:sp>
        <p:nvSpPr>
          <p:cNvPr id="7" name="Номер слайда 6"/>
          <p:cNvSpPr>
            <a:spLocks noGrp="1"/>
          </p:cNvSpPr>
          <p:nvPr>
            <p:ph type="sldNum" sz="quarter" idx="12"/>
          </p:nvPr>
        </p:nvSpPr>
        <p:spPr/>
        <p:txBody>
          <a:bodyPr/>
          <a:lstStyle/>
          <a:p>
            <a:fld id="{5A170251-7275-4612-886E-7D866A363F05}" type="slidenum">
              <a:rPr lang="uk-UA" smtClean="0"/>
              <a:t>‹#›</a:t>
            </a:fld>
            <a:endParaRPr lang="uk-UA"/>
          </a:p>
        </p:txBody>
      </p:sp>
    </p:spTree>
    <p:extLst>
      <p:ext uri="{BB962C8B-B14F-4D97-AF65-F5344CB8AC3E}">
        <p14:creationId xmlns:p14="http://schemas.microsoft.com/office/powerpoint/2010/main" val="1736007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uk-UA"/>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52FDA4C3-F0FC-43EF-A3DD-40EE18F86586}" type="datetime1">
              <a:rPr lang="uk-UA" smtClean="0"/>
              <a:t>24.04.2025</a:t>
            </a:fld>
            <a:endParaRPr lang="uk-UA"/>
          </a:p>
        </p:txBody>
      </p:sp>
      <p:sp>
        <p:nvSpPr>
          <p:cNvPr id="8" name="Нижний колонтитул 7"/>
          <p:cNvSpPr>
            <a:spLocks noGrp="1"/>
          </p:cNvSpPr>
          <p:nvPr>
            <p:ph type="ftr" sz="quarter" idx="11"/>
          </p:nvPr>
        </p:nvSpPr>
        <p:spPr/>
        <p:txBody>
          <a:bodyPr/>
          <a:lstStyle/>
          <a:p>
            <a:r>
              <a:rPr lang="ru-RU" smtClean="0"/>
              <a:t>Методи та аналіз великих даних</a:t>
            </a:r>
            <a:endParaRPr lang="uk-UA"/>
          </a:p>
        </p:txBody>
      </p:sp>
      <p:sp>
        <p:nvSpPr>
          <p:cNvPr id="9" name="Номер слайда 8"/>
          <p:cNvSpPr>
            <a:spLocks noGrp="1"/>
          </p:cNvSpPr>
          <p:nvPr>
            <p:ph type="sldNum" sz="quarter" idx="12"/>
          </p:nvPr>
        </p:nvSpPr>
        <p:spPr/>
        <p:txBody>
          <a:bodyPr/>
          <a:lstStyle/>
          <a:p>
            <a:fld id="{5A170251-7275-4612-886E-7D866A363F05}" type="slidenum">
              <a:rPr lang="uk-UA" smtClean="0"/>
              <a:t>‹#›</a:t>
            </a:fld>
            <a:endParaRPr lang="uk-UA"/>
          </a:p>
        </p:txBody>
      </p:sp>
    </p:spTree>
    <p:extLst>
      <p:ext uri="{BB962C8B-B14F-4D97-AF65-F5344CB8AC3E}">
        <p14:creationId xmlns:p14="http://schemas.microsoft.com/office/powerpoint/2010/main" val="433171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7CF68E35-16DF-423B-A0CD-77915AA12425}" type="datetime1">
              <a:rPr lang="uk-UA" smtClean="0"/>
              <a:t>24.04.2025</a:t>
            </a:fld>
            <a:endParaRPr lang="uk-UA"/>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a:t>
            </a:fld>
            <a:endParaRPr lang="uk-UA"/>
          </a:p>
        </p:txBody>
      </p:sp>
    </p:spTree>
    <p:extLst>
      <p:ext uri="{BB962C8B-B14F-4D97-AF65-F5344CB8AC3E}">
        <p14:creationId xmlns:p14="http://schemas.microsoft.com/office/powerpoint/2010/main" val="511230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015BFA1-A3B9-4A44-8C58-6956721B2480}" type="datetime1">
              <a:rPr lang="uk-UA" smtClean="0"/>
              <a:t>24.04.2025</a:t>
            </a:fld>
            <a:endParaRPr lang="uk-UA"/>
          </a:p>
        </p:txBody>
      </p:sp>
      <p:sp>
        <p:nvSpPr>
          <p:cNvPr id="3" name="Нижний колонтитул 2"/>
          <p:cNvSpPr>
            <a:spLocks noGrp="1"/>
          </p:cNvSpPr>
          <p:nvPr>
            <p:ph type="ftr" sz="quarter" idx="11"/>
          </p:nvPr>
        </p:nvSpPr>
        <p:spPr/>
        <p:txBody>
          <a:bodyPr/>
          <a:lstStyle/>
          <a:p>
            <a:r>
              <a:rPr lang="ru-RU" smtClean="0"/>
              <a:t>Методи та аналіз великих даних</a:t>
            </a:r>
            <a:endParaRPr lang="uk-UA"/>
          </a:p>
        </p:txBody>
      </p:sp>
      <p:sp>
        <p:nvSpPr>
          <p:cNvPr id="4" name="Номер слайда 3"/>
          <p:cNvSpPr>
            <a:spLocks noGrp="1"/>
          </p:cNvSpPr>
          <p:nvPr>
            <p:ph type="sldNum" sz="quarter" idx="12"/>
          </p:nvPr>
        </p:nvSpPr>
        <p:spPr/>
        <p:txBody>
          <a:bodyPr/>
          <a:lstStyle/>
          <a:p>
            <a:fld id="{5A170251-7275-4612-886E-7D866A363F05}" type="slidenum">
              <a:rPr lang="uk-UA" smtClean="0"/>
              <a:t>‹#›</a:t>
            </a:fld>
            <a:endParaRPr lang="uk-UA"/>
          </a:p>
        </p:txBody>
      </p:sp>
    </p:spTree>
    <p:extLst>
      <p:ext uri="{BB962C8B-B14F-4D97-AF65-F5344CB8AC3E}">
        <p14:creationId xmlns:p14="http://schemas.microsoft.com/office/powerpoint/2010/main" val="330703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73B6A89-4B30-4FFF-A398-A97CE63DA871}" type="datetime1">
              <a:rPr lang="uk-UA" smtClean="0"/>
              <a:t>24.04.2025</a:t>
            </a:fld>
            <a:endParaRPr lang="uk-UA"/>
          </a:p>
        </p:txBody>
      </p:sp>
      <p:sp>
        <p:nvSpPr>
          <p:cNvPr id="6" name="Нижний колонтитул 5"/>
          <p:cNvSpPr>
            <a:spLocks noGrp="1"/>
          </p:cNvSpPr>
          <p:nvPr>
            <p:ph type="ftr" sz="quarter" idx="11"/>
          </p:nvPr>
        </p:nvSpPr>
        <p:spPr/>
        <p:txBody>
          <a:bodyPr/>
          <a:lstStyle/>
          <a:p>
            <a:r>
              <a:rPr lang="ru-RU" smtClean="0"/>
              <a:t>Методи та аналіз великих даних</a:t>
            </a:r>
            <a:endParaRPr lang="uk-UA"/>
          </a:p>
        </p:txBody>
      </p:sp>
      <p:sp>
        <p:nvSpPr>
          <p:cNvPr id="7" name="Номер слайда 6"/>
          <p:cNvSpPr>
            <a:spLocks noGrp="1"/>
          </p:cNvSpPr>
          <p:nvPr>
            <p:ph type="sldNum" sz="quarter" idx="12"/>
          </p:nvPr>
        </p:nvSpPr>
        <p:spPr/>
        <p:txBody>
          <a:bodyPr/>
          <a:lstStyle/>
          <a:p>
            <a:fld id="{5A170251-7275-4612-886E-7D866A363F05}" type="slidenum">
              <a:rPr lang="uk-UA" smtClean="0"/>
              <a:t>‹#›</a:t>
            </a:fld>
            <a:endParaRPr lang="uk-UA"/>
          </a:p>
        </p:txBody>
      </p:sp>
    </p:spTree>
    <p:extLst>
      <p:ext uri="{BB962C8B-B14F-4D97-AF65-F5344CB8AC3E}">
        <p14:creationId xmlns:p14="http://schemas.microsoft.com/office/powerpoint/2010/main" val="2470885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5CEB4F7-4444-4156-92D0-B25228E053C2}" type="datetime1">
              <a:rPr lang="uk-UA" smtClean="0"/>
              <a:t>24.04.2025</a:t>
            </a:fld>
            <a:endParaRPr lang="uk-UA"/>
          </a:p>
        </p:txBody>
      </p:sp>
      <p:sp>
        <p:nvSpPr>
          <p:cNvPr id="6" name="Нижний колонтитул 5"/>
          <p:cNvSpPr>
            <a:spLocks noGrp="1"/>
          </p:cNvSpPr>
          <p:nvPr>
            <p:ph type="ftr" sz="quarter" idx="11"/>
          </p:nvPr>
        </p:nvSpPr>
        <p:spPr/>
        <p:txBody>
          <a:bodyPr/>
          <a:lstStyle/>
          <a:p>
            <a:r>
              <a:rPr lang="ru-RU" smtClean="0"/>
              <a:t>Методи та аналіз великих даних</a:t>
            </a:r>
            <a:endParaRPr lang="uk-UA"/>
          </a:p>
        </p:txBody>
      </p:sp>
      <p:sp>
        <p:nvSpPr>
          <p:cNvPr id="7" name="Номер слайда 6"/>
          <p:cNvSpPr>
            <a:spLocks noGrp="1"/>
          </p:cNvSpPr>
          <p:nvPr>
            <p:ph type="sldNum" sz="quarter" idx="12"/>
          </p:nvPr>
        </p:nvSpPr>
        <p:spPr/>
        <p:txBody>
          <a:bodyPr/>
          <a:lstStyle/>
          <a:p>
            <a:fld id="{5A170251-7275-4612-886E-7D866A363F05}" type="slidenum">
              <a:rPr lang="uk-UA" smtClean="0"/>
              <a:t>‹#›</a:t>
            </a:fld>
            <a:endParaRPr lang="uk-UA"/>
          </a:p>
        </p:txBody>
      </p:sp>
    </p:spTree>
    <p:extLst>
      <p:ext uri="{BB962C8B-B14F-4D97-AF65-F5344CB8AC3E}">
        <p14:creationId xmlns:p14="http://schemas.microsoft.com/office/powerpoint/2010/main" val="1060633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1E7855-7746-4FAB-B9DD-42501910E41A}" type="datetime1">
              <a:rPr lang="uk-UA" smtClean="0"/>
              <a:t>24.04.2025</a:t>
            </a:fld>
            <a:endParaRPr lang="uk-UA"/>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ru-RU" smtClean="0"/>
              <a:t>Методи та аналіз великих даних</a:t>
            </a:r>
            <a:endParaRPr lang="uk-UA"/>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170251-7275-4612-886E-7D866A363F05}" type="slidenum">
              <a:rPr lang="uk-UA" smtClean="0"/>
              <a:t>‹#›</a:t>
            </a:fld>
            <a:endParaRPr lang="uk-UA"/>
          </a:p>
        </p:txBody>
      </p:sp>
    </p:spTree>
    <p:extLst>
      <p:ext uri="{BB962C8B-B14F-4D97-AF65-F5344CB8AC3E}">
        <p14:creationId xmlns:p14="http://schemas.microsoft.com/office/powerpoint/2010/main" val="824379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8.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9.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wmf"/><Relationship Id="rId5" Type="http://schemas.openxmlformats.org/officeDocument/2006/relationships/oleObject" Target="../embeddings/oleObject2.bin"/><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uk-UA" b="1" dirty="0"/>
              <a:t>Технології </a:t>
            </a:r>
            <a:r>
              <a:rPr lang="uk-UA" b="1" dirty="0" err="1"/>
              <a:t>кластеризації</a:t>
            </a:r>
            <a:r>
              <a:rPr lang="uk-UA" b="1" dirty="0"/>
              <a:t> і класифікації даних</a:t>
            </a:r>
            <a:endParaRPr lang="uk-UA" dirty="0"/>
          </a:p>
        </p:txBody>
      </p:sp>
      <p:sp>
        <p:nvSpPr>
          <p:cNvPr id="3" name="Подзаголовок 2"/>
          <p:cNvSpPr>
            <a:spLocks noGrp="1"/>
          </p:cNvSpPr>
          <p:nvPr>
            <p:ph type="subTitle" idx="1"/>
          </p:nvPr>
        </p:nvSpPr>
        <p:spPr/>
        <p:txBody>
          <a:bodyPr/>
          <a:lstStyle/>
          <a:p>
            <a:r>
              <a:rPr lang="uk-UA" dirty="0" smtClean="0"/>
              <a:t>Лекція </a:t>
            </a:r>
            <a:r>
              <a:rPr lang="en-US" dirty="0" smtClean="0"/>
              <a:t>7</a:t>
            </a:r>
          </a:p>
          <a:p>
            <a:endParaRPr lang="uk-UA" dirty="0"/>
          </a:p>
          <a:p>
            <a:r>
              <a:rPr lang="uk-UA" dirty="0" smtClean="0"/>
              <a:t> </a:t>
            </a:r>
            <a:endParaRPr lang="uk-UA" dirty="0"/>
          </a:p>
        </p:txBody>
      </p:sp>
    </p:spTree>
    <p:extLst>
      <p:ext uri="{BB962C8B-B14F-4D97-AF65-F5344CB8AC3E}">
        <p14:creationId xmlns:p14="http://schemas.microsoft.com/office/powerpoint/2010/main" val="24272873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err="1" smtClean="0"/>
              <a:t>Манхеттенська</a:t>
            </a:r>
            <a:r>
              <a:rPr lang="uk-UA" dirty="0" smtClean="0"/>
              <a:t> відстань і доля розгалуження</a:t>
            </a:r>
            <a:endParaRPr lang="ru-RU" dirty="0"/>
          </a:p>
        </p:txBody>
      </p:sp>
      <p:sp>
        <p:nvSpPr>
          <p:cNvPr id="3" name="Объект 2"/>
          <p:cNvSpPr>
            <a:spLocks noGrp="1"/>
          </p:cNvSpPr>
          <p:nvPr>
            <p:ph idx="1"/>
          </p:nvPr>
        </p:nvSpPr>
        <p:spPr/>
        <p:txBody>
          <a:bodyPr/>
          <a:lstStyle/>
          <a:p>
            <a:r>
              <a:rPr lang="uk-UA" i="1" dirty="0" err="1"/>
              <a:t>Манхеттенська</a:t>
            </a:r>
            <a:r>
              <a:rPr lang="uk-UA" dirty="0"/>
              <a:t> відстань або відстань міських кварталів або "</a:t>
            </a:r>
            <a:r>
              <a:rPr lang="uk-UA" dirty="0" err="1"/>
              <a:t>хеммінгова</a:t>
            </a:r>
            <a:r>
              <a:rPr lang="uk-UA" dirty="0"/>
              <a:t>", або "сіті-блок" розраховується як середня координатних різниць. Переважно ця міра відстані дає результати, подібні розрахункам Евклідової відстані. Але, ця міра менш чутлива до впливу окремих викидів, ніж при використанні евклідової, оскільки тут квадрати координат не беруться. </a:t>
            </a:r>
            <a:endParaRPr lang="ru-RU" dirty="0"/>
          </a:p>
          <a:p>
            <a:r>
              <a:rPr lang="uk-UA" i="1" dirty="0"/>
              <a:t>Доля розгалуження</a:t>
            </a:r>
            <a:r>
              <a:rPr lang="uk-UA" dirty="0"/>
              <a:t> особливо корисна, якщо дані за вимірами є за природою категоріальними. Ця міра розраховується за виразом</a:t>
            </a:r>
            <a:endParaRPr lang="ru-RU" dirty="0"/>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4131110186"/>
              </p:ext>
            </p:extLst>
          </p:nvPr>
        </p:nvGraphicFramePr>
        <p:xfrm>
          <a:off x="4080386" y="5368413"/>
          <a:ext cx="2762865" cy="715607"/>
        </p:xfrm>
        <a:graphic>
          <a:graphicData uri="http://schemas.openxmlformats.org/presentationml/2006/ole">
            <mc:AlternateContent xmlns:mc="http://schemas.openxmlformats.org/markup-compatibility/2006">
              <mc:Choice xmlns:v="urn:schemas-microsoft-com:vml" Requires="v">
                <p:oleObj spid="_x0000_s2063" name="Формула" r:id="rId3" imgW="1409700" imgH="368300" progId="Equation.3">
                  <p:embed/>
                </p:oleObj>
              </mc:Choice>
              <mc:Fallback>
                <p:oleObj name="Формула" r:id="rId3" imgW="1409700" imgH="368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80386" y="5368413"/>
                        <a:ext cx="2762865" cy="715607"/>
                      </a:xfrm>
                      <a:prstGeom prst="rect">
                        <a:avLst/>
                      </a:prstGeom>
                      <a:noFill/>
                    </p:spPr>
                  </p:pic>
                </p:oleObj>
              </mc:Fallback>
            </mc:AlternateContent>
          </a:graphicData>
        </a:graphic>
      </p:graphicFrame>
      <p:sp>
        <p:nvSpPr>
          <p:cNvPr id="6" name="Нижний колонтитул 5"/>
          <p:cNvSpPr>
            <a:spLocks noGrp="1"/>
          </p:cNvSpPr>
          <p:nvPr>
            <p:ph type="ftr" sz="quarter" idx="11"/>
          </p:nvPr>
        </p:nvSpPr>
        <p:spPr/>
        <p:txBody>
          <a:bodyPr/>
          <a:lstStyle/>
          <a:p>
            <a:r>
              <a:rPr lang="ru-RU" smtClean="0"/>
              <a:t>Методи та аналіз великих даних</a:t>
            </a:r>
            <a:endParaRPr lang="uk-UA"/>
          </a:p>
        </p:txBody>
      </p:sp>
      <p:sp>
        <p:nvSpPr>
          <p:cNvPr id="7" name="Номер слайда 6"/>
          <p:cNvSpPr>
            <a:spLocks noGrp="1"/>
          </p:cNvSpPr>
          <p:nvPr>
            <p:ph type="sldNum" sz="quarter" idx="12"/>
          </p:nvPr>
        </p:nvSpPr>
        <p:spPr/>
        <p:txBody>
          <a:bodyPr/>
          <a:lstStyle/>
          <a:p>
            <a:fld id="{5A170251-7275-4612-886E-7D866A363F05}" type="slidenum">
              <a:rPr lang="uk-UA" smtClean="0"/>
              <a:t>10</a:t>
            </a:fld>
            <a:endParaRPr lang="uk-UA"/>
          </a:p>
        </p:txBody>
      </p:sp>
    </p:spTree>
    <p:extLst>
      <p:ext uri="{BB962C8B-B14F-4D97-AF65-F5344CB8AC3E}">
        <p14:creationId xmlns:p14="http://schemas.microsoft.com/office/powerpoint/2010/main" val="2361731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uk-UA" i="1" dirty="0"/>
              <a:t>Коефіцієнт </a:t>
            </a:r>
            <a:r>
              <a:rPr lang="uk-UA" i="1" dirty="0" err="1"/>
              <a:t>Танімото</a:t>
            </a:r>
            <a:r>
              <a:rPr lang="uk-UA" dirty="0"/>
              <a:t> – описує ступінь схожості двох множин, позначається </a:t>
            </a:r>
            <a:r>
              <a:rPr lang="uk-UA" i="1" dirty="0"/>
              <a:t>k</a:t>
            </a:r>
            <a:r>
              <a:rPr lang="uk-UA" dirty="0"/>
              <a:t>, приймає значення 0...1, чим він ближче до 1, тим більш схожі множини. Цей коефіцієнт розраховується за </a:t>
            </a:r>
            <a:r>
              <a:rPr lang="uk-UA" dirty="0" smtClean="0"/>
              <a:t>формулою</a:t>
            </a:r>
          </a:p>
          <a:p>
            <a:endParaRPr lang="uk-UA" dirty="0"/>
          </a:p>
          <a:p>
            <a:r>
              <a:rPr lang="uk-UA" i="1" dirty="0"/>
              <a:t>a</a:t>
            </a:r>
            <a:r>
              <a:rPr lang="uk-UA" dirty="0"/>
              <a:t> – кількість елементів першої множини; </a:t>
            </a:r>
            <a:r>
              <a:rPr lang="uk-UA" i="1" dirty="0"/>
              <a:t>b</a:t>
            </a:r>
            <a:r>
              <a:rPr lang="uk-UA" dirty="0"/>
              <a:t> – кількість елементів другої множини; </a:t>
            </a:r>
            <a:r>
              <a:rPr lang="uk-UA" i="1" dirty="0"/>
              <a:t>c</a:t>
            </a:r>
            <a:r>
              <a:rPr lang="uk-UA" dirty="0"/>
              <a:t> – кількість загальних елементів двох множин. Цей коефіцієнт, варто використовувати, якщо кількість варіантів оцінок не більше 2 - 3 (наприклад, «сподобалось – не сподобалось» чи «рекомендую-не бачив-не рекомендую»).</a:t>
            </a:r>
            <a:endParaRPr lang="ru-RU" dirty="0"/>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4145246117"/>
              </p:ext>
            </p:extLst>
          </p:nvPr>
        </p:nvGraphicFramePr>
        <p:xfrm>
          <a:off x="4109884" y="3333135"/>
          <a:ext cx="1641987" cy="795067"/>
        </p:xfrm>
        <a:graphic>
          <a:graphicData uri="http://schemas.openxmlformats.org/presentationml/2006/ole">
            <mc:AlternateContent xmlns:mc="http://schemas.openxmlformats.org/markup-compatibility/2006">
              <mc:Choice xmlns:v="urn:schemas-microsoft-com:vml" Requires="v">
                <p:oleObj spid="_x0000_s3087" name="Формула" r:id="rId3" imgW="749300" imgH="368300" progId="Equation.3">
                  <p:embed/>
                </p:oleObj>
              </mc:Choice>
              <mc:Fallback>
                <p:oleObj name="Формула" r:id="rId3" imgW="749300" imgH="368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09884" y="3333135"/>
                        <a:ext cx="1641987" cy="795067"/>
                      </a:xfrm>
                      <a:prstGeom prst="rect">
                        <a:avLst/>
                      </a:prstGeom>
                      <a:noFill/>
                    </p:spPr>
                  </p:pic>
                </p:oleObj>
              </mc:Fallback>
            </mc:AlternateContent>
          </a:graphicData>
        </a:graphic>
      </p:graphicFrame>
      <p:sp>
        <p:nvSpPr>
          <p:cNvPr id="6" name="Нижний колонтитул 5"/>
          <p:cNvSpPr>
            <a:spLocks noGrp="1"/>
          </p:cNvSpPr>
          <p:nvPr>
            <p:ph type="ftr" sz="quarter" idx="11"/>
          </p:nvPr>
        </p:nvSpPr>
        <p:spPr/>
        <p:txBody>
          <a:bodyPr/>
          <a:lstStyle/>
          <a:p>
            <a:r>
              <a:rPr lang="ru-RU" smtClean="0"/>
              <a:t>Методи та аналіз великих даних</a:t>
            </a:r>
            <a:endParaRPr lang="uk-UA"/>
          </a:p>
        </p:txBody>
      </p:sp>
      <p:sp>
        <p:nvSpPr>
          <p:cNvPr id="7" name="Номер слайда 6"/>
          <p:cNvSpPr>
            <a:spLocks noGrp="1"/>
          </p:cNvSpPr>
          <p:nvPr>
            <p:ph type="sldNum" sz="quarter" idx="12"/>
          </p:nvPr>
        </p:nvSpPr>
        <p:spPr/>
        <p:txBody>
          <a:bodyPr/>
          <a:lstStyle/>
          <a:p>
            <a:fld id="{5A170251-7275-4612-886E-7D866A363F05}" type="slidenum">
              <a:rPr lang="uk-UA" smtClean="0"/>
              <a:t>11</a:t>
            </a:fld>
            <a:endParaRPr lang="uk-UA"/>
          </a:p>
        </p:txBody>
      </p:sp>
    </p:spTree>
    <p:extLst>
      <p:ext uri="{BB962C8B-B14F-4D97-AF65-F5344CB8AC3E}">
        <p14:creationId xmlns:p14="http://schemas.microsoft.com/office/powerpoint/2010/main" val="3980175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uk-UA" b="1" dirty="0"/>
              <a:t>Типовий результат </a:t>
            </a:r>
            <a:r>
              <a:rPr lang="uk-UA" dirty="0" err="1"/>
              <a:t>кластеризації</a:t>
            </a:r>
            <a:r>
              <a:rPr lang="uk-UA" dirty="0"/>
              <a:t> складається в побудові ієрархічного дерева. При цьому висуваються дві вимоги. Перша: ознаки об'єкта є різними і припускають жадане розбиття всіх об'єктів за кластерами. Інша: всі об'єкти розглядаються в одному масштабі або в одиницях вимірювання ознак.</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12</a:t>
            </a:fld>
            <a:endParaRPr lang="uk-UA"/>
          </a:p>
        </p:txBody>
      </p:sp>
    </p:spTree>
    <p:extLst>
      <p:ext uri="{BB962C8B-B14F-4D97-AF65-F5344CB8AC3E}">
        <p14:creationId xmlns:p14="http://schemas.microsoft.com/office/powerpoint/2010/main" val="1579677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a:t>Методи кластерного аналізу</a:t>
            </a:r>
            <a:r>
              <a:rPr lang="uk-UA" b="1" i="1" dirty="0" smtClean="0"/>
              <a:t>.</a:t>
            </a:r>
            <a:endParaRPr lang="uk-UA" dirty="0"/>
          </a:p>
        </p:txBody>
      </p:sp>
      <p:sp>
        <p:nvSpPr>
          <p:cNvPr id="3" name="Объект 2"/>
          <p:cNvSpPr>
            <a:spLocks noGrp="1"/>
          </p:cNvSpPr>
          <p:nvPr>
            <p:ph idx="1"/>
          </p:nvPr>
        </p:nvSpPr>
        <p:spPr/>
        <p:txBody>
          <a:bodyPr>
            <a:normAutofit fontScale="77500" lnSpcReduction="20000"/>
          </a:bodyPr>
          <a:lstStyle/>
          <a:p>
            <a:pPr marL="0" indent="0">
              <a:buNone/>
            </a:pPr>
            <a:r>
              <a:rPr lang="ru-RU" dirty="0" err="1" smtClean="0"/>
              <a:t>Переваги</a:t>
            </a:r>
            <a:endParaRPr lang="en-US" dirty="0" smtClean="0"/>
          </a:p>
          <a:p>
            <a:r>
              <a:rPr lang="uk-UA" dirty="0" smtClean="0"/>
              <a:t>кластерний </a:t>
            </a:r>
            <a:r>
              <a:rPr lang="uk-UA" dirty="0"/>
              <a:t>аналіз </a:t>
            </a:r>
            <a:r>
              <a:rPr lang="uk-UA" i="1" dirty="0"/>
              <a:t>не вимагає апріорних припущень</a:t>
            </a:r>
            <a:r>
              <a:rPr lang="uk-UA" dirty="0"/>
              <a:t> про набір даних, що не накладає обмеження на подання досліджуваних об'єктів, </a:t>
            </a:r>
            <a:endParaRPr lang="uk-UA" dirty="0" smtClean="0"/>
          </a:p>
          <a:p>
            <a:r>
              <a:rPr lang="uk-UA" dirty="0" smtClean="0"/>
              <a:t>дозволяє </a:t>
            </a:r>
            <a:r>
              <a:rPr lang="uk-UA" i="1" dirty="0"/>
              <a:t>аналізувати показники різних типів даних</a:t>
            </a:r>
            <a:r>
              <a:rPr lang="uk-UA" dirty="0"/>
              <a:t> (інтервальним даними, частотам, бінарним даними). При цьому необхідно пам'ятати, що змінні повинні вимірюватися в порівнянних шкалах. </a:t>
            </a:r>
          </a:p>
          <a:p>
            <a:r>
              <a:rPr lang="uk-UA" dirty="0"/>
              <a:t>Кластерний аналіз </a:t>
            </a:r>
            <a:r>
              <a:rPr lang="uk-UA" i="1" dirty="0"/>
              <a:t>дозволяє скорочувати розмірність даних</a:t>
            </a:r>
            <a:r>
              <a:rPr lang="uk-UA" dirty="0"/>
              <a:t>, робити її наочною. </a:t>
            </a:r>
          </a:p>
          <a:p>
            <a:r>
              <a:rPr lang="uk-UA" dirty="0"/>
              <a:t>Кластерний аналіз може застосовуватися до </a:t>
            </a:r>
            <a:r>
              <a:rPr lang="uk-UA" i="1" dirty="0" smtClean="0"/>
              <a:t>сукупності </a:t>
            </a:r>
            <a:r>
              <a:rPr lang="uk-UA" i="1" dirty="0"/>
              <a:t>часових рядів</a:t>
            </a:r>
            <a:r>
              <a:rPr lang="uk-UA" dirty="0"/>
              <a:t>, тут можуть виділятися періоди схожості деяких показників і визначатися групи часових рядів зі схожою динамікою. </a:t>
            </a:r>
          </a:p>
          <a:p>
            <a:pPr marL="0" indent="0">
              <a:buNone/>
            </a:pPr>
            <a:r>
              <a:rPr lang="uk-UA" dirty="0" smtClean="0"/>
              <a:t>Недолік</a:t>
            </a:r>
          </a:p>
          <a:p>
            <a:r>
              <a:rPr lang="uk-UA" dirty="0" smtClean="0"/>
              <a:t>Кластерний </a:t>
            </a:r>
            <a:r>
              <a:rPr lang="uk-UA" dirty="0"/>
              <a:t>аналіз паралельно розвивався в кількох напрямках, таких як біологія, психологія, ін., </a:t>
            </a:r>
            <a:r>
              <a:rPr lang="uk-UA" dirty="0" smtClean="0"/>
              <a:t>тому </a:t>
            </a:r>
            <a:r>
              <a:rPr lang="uk-UA" dirty="0"/>
              <a:t>у більшості методів </a:t>
            </a:r>
            <a:r>
              <a:rPr lang="uk-UA" i="1" dirty="0"/>
              <a:t>існує по два і більше назв</a:t>
            </a:r>
            <a:r>
              <a:rPr lang="uk-UA" dirty="0"/>
              <a:t>. Це істотно ускладнює роботу при використанні кластерного аналізу.</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13</a:t>
            </a:fld>
            <a:endParaRPr lang="uk-UA"/>
          </a:p>
        </p:txBody>
      </p:sp>
    </p:spTree>
    <p:extLst>
      <p:ext uri="{BB962C8B-B14F-4D97-AF65-F5344CB8AC3E}">
        <p14:creationId xmlns:p14="http://schemas.microsoft.com/office/powerpoint/2010/main" val="2797849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51678"/>
            <a:ext cx="10515600" cy="1325563"/>
          </a:xfrm>
        </p:spPr>
        <p:txBody>
          <a:bodyPr/>
          <a:lstStyle/>
          <a:p>
            <a:r>
              <a:rPr lang="uk-UA" dirty="0"/>
              <a:t>Завдання кластерного аналізу </a:t>
            </a:r>
          </a:p>
        </p:txBody>
      </p:sp>
      <p:sp>
        <p:nvSpPr>
          <p:cNvPr id="3" name="Объект 2"/>
          <p:cNvSpPr>
            <a:spLocks noGrp="1"/>
          </p:cNvSpPr>
          <p:nvPr>
            <p:ph idx="1"/>
          </p:nvPr>
        </p:nvSpPr>
        <p:spPr>
          <a:xfrm>
            <a:off x="703729" y="1677241"/>
            <a:ext cx="10515600" cy="4351338"/>
          </a:xfrm>
        </p:spPr>
        <p:txBody>
          <a:bodyPr/>
          <a:lstStyle/>
          <a:p>
            <a:pPr marL="0" indent="0">
              <a:buNone/>
            </a:pPr>
            <a:r>
              <a:rPr lang="uk-UA" dirty="0"/>
              <a:t>1. Розробка типології або класифікації. </a:t>
            </a:r>
          </a:p>
          <a:p>
            <a:pPr marL="0" indent="0">
              <a:buNone/>
            </a:pPr>
            <a:r>
              <a:rPr lang="uk-UA" dirty="0"/>
              <a:t>2. Дослідження корисних концептуальних схем групування об'єктів. </a:t>
            </a:r>
          </a:p>
          <a:p>
            <a:pPr marL="0" indent="0">
              <a:buNone/>
            </a:pPr>
            <a:r>
              <a:rPr lang="uk-UA" dirty="0"/>
              <a:t>3. Подання гіпотез на основі дослідження даних. </a:t>
            </a:r>
          </a:p>
          <a:p>
            <a:pPr marL="0" indent="0">
              <a:buNone/>
            </a:pPr>
            <a:r>
              <a:rPr lang="uk-UA" dirty="0"/>
              <a:t>4</a:t>
            </a:r>
            <a:r>
              <a:rPr lang="uk-UA" dirty="0" smtClean="0"/>
              <a:t>. </a:t>
            </a:r>
            <a:r>
              <a:rPr lang="uk-UA" dirty="0"/>
              <a:t>Перевірка гіпотез або досліджень для визначення, чи дійсно типи (групи), виділені тим чи іншим способом, присутні в наявних даних. </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14</a:t>
            </a:fld>
            <a:endParaRPr lang="uk-UA"/>
          </a:p>
        </p:txBody>
      </p:sp>
    </p:spTree>
    <p:extLst>
      <p:ext uri="{BB962C8B-B14F-4D97-AF65-F5344CB8AC3E}">
        <p14:creationId xmlns:p14="http://schemas.microsoft.com/office/powerpoint/2010/main" val="32408170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t>Перекриття кластерів</a:t>
            </a:r>
            <a:endParaRPr lang="uk-UA" dirty="0"/>
          </a:p>
        </p:txBody>
      </p:sp>
      <p:sp>
        <p:nvSpPr>
          <p:cNvPr id="3" name="Объект 2"/>
          <p:cNvSpPr>
            <a:spLocks noGrp="1"/>
          </p:cNvSpPr>
          <p:nvPr>
            <p:ph idx="1"/>
          </p:nvPr>
        </p:nvSpPr>
        <p:spPr/>
        <p:txBody>
          <a:bodyPr/>
          <a:lstStyle/>
          <a:p>
            <a:r>
              <a:rPr lang="uk-UA" i="1" dirty="0"/>
              <a:t>Спірний об'єкт</a:t>
            </a:r>
            <a:r>
              <a:rPr lang="uk-UA" dirty="0"/>
              <a:t> - це об'єкт, який у міру подібності може бути віднесений до кількох кластерів. </a:t>
            </a:r>
          </a:p>
          <a:p>
            <a:r>
              <a:rPr lang="uk-UA" i="1" dirty="0"/>
              <a:t>Розмір кластера</a:t>
            </a:r>
            <a:r>
              <a:rPr lang="uk-UA" dirty="0"/>
              <a:t> може бути визначений або по радіусу кластера, або по середньоквадратичному відхиленні об'єктів для цього кластера. </a:t>
            </a:r>
            <a:endParaRPr lang="uk-UA" dirty="0" smtClean="0"/>
          </a:p>
          <a:p>
            <a:r>
              <a:rPr lang="uk-UA" i="1" dirty="0" smtClean="0"/>
              <a:t>Об'єкт </a:t>
            </a:r>
            <a:r>
              <a:rPr lang="uk-UA" i="1" dirty="0"/>
              <a:t>відноситься до кластеру</a:t>
            </a:r>
            <a:r>
              <a:rPr lang="uk-UA" dirty="0"/>
              <a:t>, якщо відстань від об'єкта до центру кластера менше радіуса кластера. Якщо ця умова виконується для двох і більше кластерів, об'єкт є спірним.</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15</a:t>
            </a:fld>
            <a:endParaRPr lang="uk-UA"/>
          </a:p>
        </p:txBody>
      </p:sp>
    </p:spTree>
    <p:extLst>
      <p:ext uri="{BB962C8B-B14F-4D97-AF65-F5344CB8AC3E}">
        <p14:creationId xmlns:p14="http://schemas.microsoft.com/office/powerpoint/2010/main" val="26315465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Припущення</a:t>
            </a:r>
            <a:r>
              <a:rPr lang="ru-RU" dirty="0" smtClean="0"/>
              <a:t> кластерного </a:t>
            </a:r>
            <a:r>
              <a:rPr lang="ru-RU" dirty="0" err="1" smtClean="0"/>
              <a:t>анал</a:t>
            </a:r>
            <a:r>
              <a:rPr lang="uk-UA" dirty="0" smtClean="0"/>
              <a:t>і</a:t>
            </a:r>
            <a:r>
              <a:rPr lang="ru-RU" dirty="0" err="1" smtClean="0"/>
              <a:t>зу</a:t>
            </a:r>
            <a:endParaRPr lang="uk-UA" dirty="0"/>
          </a:p>
        </p:txBody>
      </p:sp>
      <p:sp>
        <p:nvSpPr>
          <p:cNvPr id="3" name="Объект 2"/>
          <p:cNvSpPr>
            <a:spLocks noGrp="1"/>
          </p:cNvSpPr>
          <p:nvPr>
            <p:ph idx="1"/>
          </p:nvPr>
        </p:nvSpPr>
        <p:spPr/>
        <p:txBody>
          <a:bodyPr>
            <a:normAutofit/>
          </a:bodyPr>
          <a:lstStyle/>
          <a:p>
            <a:pPr marL="0" indent="0">
              <a:buNone/>
            </a:pPr>
            <a:r>
              <a:rPr lang="uk-UA" dirty="0" smtClean="0"/>
              <a:t>1</a:t>
            </a:r>
            <a:r>
              <a:rPr lang="uk-UA" dirty="0"/>
              <a:t>. ознаки </a:t>
            </a:r>
            <a:r>
              <a:rPr lang="uk-UA" dirty="0" smtClean="0"/>
              <a:t>об'єкта, </a:t>
            </a:r>
            <a:r>
              <a:rPr lang="uk-UA" dirty="0"/>
              <a:t>що </a:t>
            </a:r>
            <a:r>
              <a:rPr lang="uk-UA" dirty="0" smtClean="0"/>
              <a:t>розглядаються, </a:t>
            </a:r>
            <a:r>
              <a:rPr lang="uk-UA" dirty="0"/>
              <a:t>в </a:t>
            </a:r>
            <a:r>
              <a:rPr lang="uk-UA" dirty="0" smtClean="0"/>
              <a:t>принципі </a:t>
            </a:r>
            <a:r>
              <a:rPr lang="uk-UA" i="1" dirty="0" smtClean="0"/>
              <a:t>допускають бажане розбиття</a:t>
            </a:r>
            <a:r>
              <a:rPr lang="uk-UA" dirty="0" smtClean="0"/>
              <a:t> сукупності об'єктів на кластери.</a:t>
            </a:r>
          </a:p>
          <a:p>
            <a:pPr marL="0" indent="0">
              <a:buNone/>
            </a:pPr>
            <a:r>
              <a:rPr lang="uk-UA" dirty="0" smtClean="0"/>
              <a:t>2. </a:t>
            </a:r>
            <a:r>
              <a:rPr lang="uk-UA" i="1" dirty="0" smtClean="0"/>
              <a:t>правильність </a:t>
            </a:r>
            <a:r>
              <a:rPr lang="uk-UA" i="1" dirty="0"/>
              <a:t>вибору</a:t>
            </a:r>
            <a:r>
              <a:rPr lang="uk-UA" dirty="0"/>
              <a:t> масштабу або одиниць вимірювання ознак. </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16</a:t>
            </a:fld>
            <a:endParaRPr lang="uk-UA"/>
          </a:p>
        </p:txBody>
      </p:sp>
    </p:spTree>
    <p:extLst>
      <p:ext uri="{BB962C8B-B14F-4D97-AF65-F5344CB8AC3E}">
        <p14:creationId xmlns:p14="http://schemas.microsoft.com/office/powerpoint/2010/main" val="2080681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масштаб </a:t>
            </a:r>
            <a:r>
              <a:rPr lang="uk-UA" dirty="0"/>
              <a:t>в кластерному аналізі </a:t>
            </a:r>
          </a:p>
        </p:txBody>
      </p:sp>
      <p:sp>
        <p:nvSpPr>
          <p:cNvPr id="3" name="Объект 2"/>
          <p:cNvSpPr>
            <a:spLocks noGrp="1"/>
          </p:cNvSpPr>
          <p:nvPr>
            <p:ph idx="1"/>
          </p:nvPr>
        </p:nvSpPr>
        <p:spPr>
          <a:xfrm>
            <a:off x="838200" y="1825624"/>
            <a:ext cx="10515600" cy="4857563"/>
          </a:xfrm>
        </p:spPr>
        <p:txBody>
          <a:bodyPr>
            <a:normAutofit/>
          </a:bodyPr>
          <a:lstStyle/>
          <a:p>
            <a:pPr marL="0" indent="0">
              <a:buNone/>
            </a:pPr>
            <a:r>
              <a:rPr lang="uk-UA" i="1" dirty="0" smtClean="0">
                <a:solidFill>
                  <a:schemeClr val="accent1">
                    <a:lumMod val="75000"/>
                  </a:schemeClr>
                </a:solidFill>
              </a:rPr>
              <a:t>Приклад</a:t>
            </a:r>
            <a:r>
              <a:rPr lang="uk-UA" dirty="0" smtClean="0"/>
              <a:t>. значення </a:t>
            </a:r>
            <a:r>
              <a:rPr lang="uk-UA" dirty="0"/>
              <a:t>змінної х знаходяться в діапазоні від 100 до 700, а значення змінної у - в діапазоні від 0 до 1. </a:t>
            </a:r>
          </a:p>
          <a:p>
            <a:r>
              <a:rPr lang="uk-UA" dirty="0"/>
              <a:t>Тоді, при розрахунку величини відстані між </a:t>
            </a:r>
            <a:r>
              <a:rPr lang="uk-UA" dirty="0" smtClean="0"/>
              <a:t>точками змінна</a:t>
            </a:r>
            <a:r>
              <a:rPr lang="uk-UA" dirty="0"/>
              <a:t>, що </a:t>
            </a:r>
            <a:r>
              <a:rPr lang="uk-UA" dirty="0" smtClean="0"/>
              <a:t>відбиває </a:t>
            </a:r>
            <a:r>
              <a:rPr lang="uk-UA" dirty="0"/>
              <a:t>стан об'єктів в просторі їх властивостей</a:t>
            </a:r>
            <a:r>
              <a:rPr lang="uk-UA" dirty="0" smtClean="0"/>
              <a:t>, </a:t>
            </a:r>
            <a:r>
              <a:rPr lang="uk-UA" dirty="0"/>
              <a:t>має великі </a:t>
            </a:r>
            <a:r>
              <a:rPr lang="uk-UA" dirty="0" smtClean="0"/>
              <a:t>значення. Тобто </a:t>
            </a:r>
            <a:r>
              <a:rPr lang="uk-UA" dirty="0"/>
              <a:t>змінна х, буде практично повністю домінувати над </a:t>
            </a:r>
            <a:r>
              <a:rPr lang="uk-UA" dirty="0" smtClean="0"/>
              <a:t>змінною </a:t>
            </a:r>
            <a:r>
              <a:rPr lang="uk-UA" dirty="0"/>
              <a:t>з малими значеннями, тобто </a:t>
            </a:r>
            <a:r>
              <a:rPr lang="uk-UA" dirty="0" smtClean="0"/>
              <a:t>змінною </a:t>
            </a:r>
            <a:r>
              <a:rPr lang="uk-UA" dirty="0"/>
              <a:t>у. Таким чином через </a:t>
            </a:r>
            <a:r>
              <a:rPr lang="uk-UA" i="1" dirty="0">
                <a:solidFill>
                  <a:srgbClr val="FF0000"/>
                </a:solidFill>
              </a:rPr>
              <a:t>неоднорідність одиниць виміру ознак</a:t>
            </a:r>
            <a:r>
              <a:rPr lang="uk-UA" dirty="0"/>
              <a:t> стає неможливо </a:t>
            </a:r>
            <a:r>
              <a:rPr lang="uk-UA" dirty="0" err="1"/>
              <a:t>коректно</a:t>
            </a:r>
            <a:r>
              <a:rPr lang="uk-UA" dirty="0"/>
              <a:t> розрахувати відстані між точками. </a:t>
            </a:r>
          </a:p>
          <a:p>
            <a:endParaRPr lang="uk-UA"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17</a:t>
            </a:fld>
            <a:endParaRPr lang="uk-UA"/>
          </a:p>
        </p:txBody>
      </p:sp>
    </p:spTree>
    <p:extLst>
      <p:ext uri="{BB962C8B-B14F-4D97-AF65-F5344CB8AC3E}">
        <p14:creationId xmlns:p14="http://schemas.microsoft.com/office/powerpoint/2010/main" val="5534815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09631"/>
            <a:ext cx="10515600" cy="804770"/>
          </a:xfrm>
        </p:spPr>
        <p:txBody>
          <a:bodyPr/>
          <a:lstStyle/>
          <a:p>
            <a:r>
              <a:rPr lang="uk-UA" dirty="0" smtClean="0"/>
              <a:t>Способи нормування</a:t>
            </a:r>
            <a:endParaRPr lang="uk-UA" dirty="0"/>
          </a:p>
        </p:txBody>
      </p:sp>
      <p:sp>
        <p:nvSpPr>
          <p:cNvPr id="3" name="Объект 2"/>
          <p:cNvSpPr>
            <a:spLocks noGrp="1"/>
          </p:cNvSpPr>
          <p:nvPr>
            <p:ph idx="1"/>
          </p:nvPr>
        </p:nvSpPr>
        <p:spPr>
          <a:xfrm>
            <a:off x="838200" y="1193147"/>
            <a:ext cx="10515600" cy="5395446"/>
          </a:xfrm>
        </p:spPr>
        <p:txBody>
          <a:bodyPr>
            <a:normAutofit/>
          </a:bodyPr>
          <a:lstStyle/>
          <a:p>
            <a:r>
              <a:rPr lang="uk-UA" dirty="0" smtClean="0"/>
              <a:t> </a:t>
            </a:r>
            <a:r>
              <a:rPr lang="uk-UA" dirty="0" smtClean="0">
                <a:solidFill>
                  <a:schemeClr val="accent1">
                    <a:lumMod val="75000"/>
                  </a:schemeClr>
                </a:solidFill>
              </a:rPr>
              <a:t>нормування</a:t>
            </a:r>
            <a:r>
              <a:rPr lang="uk-UA" dirty="0" smtClean="0"/>
              <a:t>: ділення </a:t>
            </a:r>
            <a:r>
              <a:rPr lang="uk-UA" dirty="0"/>
              <a:t>вихідних даних на середньоквадратичне відхилення відповідних </a:t>
            </a:r>
            <a:r>
              <a:rPr lang="uk-UA" dirty="0" smtClean="0"/>
              <a:t>змінних ; </a:t>
            </a:r>
            <a:endParaRPr lang="uk-UA" dirty="0"/>
          </a:p>
          <a:p>
            <a:r>
              <a:rPr lang="uk-UA" dirty="0" smtClean="0">
                <a:solidFill>
                  <a:schemeClr val="accent1">
                    <a:lumMod val="75000"/>
                  </a:schemeClr>
                </a:solidFill>
              </a:rPr>
              <a:t>обчислення</a:t>
            </a:r>
            <a:r>
              <a:rPr lang="uk-UA" dirty="0" smtClean="0"/>
              <a:t> </a:t>
            </a:r>
            <a:r>
              <a:rPr lang="uk-UA" dirty="0"/>
              <a:t>Z -</a:t>
            </a:r>
            <a:r>
              <a:rPr lang="uk-UA" dirty="0" smtClean="0"/>
              <a:t>вклад</a:t>
            </a:r>
            <a:r>
              <a:rPr lang="uk-UA" dirty="0"/>
              <a:t>у</a:t>
            </a:r>
            <a:r>
              <a:rPr lang="uk-UA" dirty="0" smtClean="0"/>
              <a:t> </a:t>
            </a:r>
            <a:r>
              <a:rPr lang="uk-UA" dirty="0"/>
              <a:t>або стандартизованого </a:t>
            </a:r>
            <a:r>
              <a:rPr lang="uk-UA" dirty="0" smtClean="0"/>
              <a:t>вкладу;</a:t>
            </a:r>
          </a:p>
          <a:p>
            <a:r>
              <a:rPr lang="uk-UA" dirty="0" smtClean="0">
                <a:solidFill>
                  <a:schemeClr val="accent1">
                    <a:lumMod val="75000"/>
                  </a:schemeClr>
                </a:solidFill>
              </a:rPr>
              <a:t>встановлення ваги</a:t>
            </a:r>
            <a:r>
              <a:rPr lang="uk-UA" dirty="0" smtClean="0"/>
              <a:t>. </a:t>
            </a:r>
            <a:endParaRPr lang="uk-UA"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18</a:t>
            </a:fld>
            <a:endParaRPr lang="uk-UA"/>
          </a:p>
        </p:txBody>
      </p:sp>
    </p:spTree>
    <p:extLst>
      <p:ext uri="{BB962C8B-B14F-4D97-AF65-F5344CB8AC3E}">
        <p14:creationId xmlns:p14="http://schemas.microsoft.com/office/powerpoint/2010/main" val="4153461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Методи кластерного аналізу</a:t>
            </a:r>
            <a:r>
              <a:rPr lang="uk-UA" dirty="0"/>
              <a:t> </a:t>
            </a:r>
          </a:p>
        </p:txBody>
      </p:sp>
      <p:sp>
        <p:nvSpPr>
          <p:cNvPr id="3" name="Объект 2"/>
          <p:cNvSpPr>
            <a:spLocks noGrp="1"/>
          </p:cNvSpPr>
          <p:nvPr>
            <p:ph idx="1"/>
          </p:nvPr>
        </p:nvSpPr>
        <p:spPr/>
        <p:txBody>
          <a:bodyPr/>
          <a:lstStyle/>
          <a:p>
            <a:pPr marL="0" indent="0">
              <a:buNone/>
            </a:pPr>
            <a:r>
              <a:rPr lang="uk-UA" dirty="0" smtClean="0"/>
              <a:t>• </a:t>
            </a:r>
            <a:r>
              <a:rPr lang="uk-UA" dirty="0"/>
              <a:t>ієрархічні; </a:t>
            </a:r>
          </a:p>
          <a:p>
            <a:pPr marL="0" indent="0">
              <a:buNone/>
            </a:pPr>
            <a:r>
              <a:rPr lang="uk-UA" dirty="0"/>
              <a:t>• неієрархічні. </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19</a:t>
            </a:fld>
            <a:endParaRPr lang="uk-UA"/>
          </a:p>
        </p:txBody>
      </p:sp>
    </p:spTree>
    <p:extLst>
      <p:ext uri="{BB962C8B-B14F-4D97-AF65-F5344CB8AC3E}">
        <p14:creationId xmlns:p14="http://schemas.microsoft.com/office/powerpoint/2010/main" val="926964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Зміст</a:t>
            </a:r>
            <a:endParaRPr lang="uk-UA" dirty="0"/>
          </a:p>
        </p:txBody>
      </p:sp>
      <p:sp>
        <p:nvSpPr>
          <p:cNvPr id="3" name="Объект 2"/>
          <p:cNvSpPr>
            <a:spLocks noGrp="1"/>
          </p:cNvSpPr>
          <p:nvPr>
            <p:ph idx="1"/>
          </p:nvPr>
        </p:nvSpPr>
        <p:spPr/>
        <p:txBody>
          <a:bodyPr>
            <a:normAutofit/>
          </a:bodyPr>
          <a:lstStyle/>
          <a:p>
            <a:pPr marL="514350" lvl="0" indent="-514350">
              <a:buFont typeface="+mj-lt"/>
              <a:buAutoNum type="arabicPeriod"/>
            </a:pPr>
            <a:r>
              <a:rPr lang="uk-UA" dirty="0"/>
              <a:t>Ієрархічні методи. </a:t>
            </a:r>
          </a:p>
          <a:p>
            <a:pPr marL="514350" lvl="0" indent="-514350">
              <a:buFont typeface="+mj-lt"/>
              <a:buAutoNum type="arabicPeriod"/>
            </a:pPr>
            <a:r>
              <a:rPr lang="uk-UA" dirty="0"/>
              <a:t>Міри схожості. </a:t>
            </a:r>
          </a:p>
          <a:p>
            <a:pPr marL="514350" lvl="0" indent="-514350">
              <a:buFont typeface="+mj-lt"/>
              <a:buAutoNum type="arabicPeriod"/>
            </a:pPr>
            <a:r>
              <a:rPr lang="uk-UA" dirty="0" smtClean="0"/>
              <a:t>Ієрархічній </a:t>
            </a:r>
            <a:r>
              <a:rPr lang="uk-UA" dirty="0"/>
              <a:t>кластерний аналіз. </a:t>
            </a:r>
          </a:p>
          <a:p>
            <a:pPr marL="514350" lvl="0" indent="-514350">
              <a:buFont typeface="+mj-lt"/>
              <a:buAutoNum type="arabicPeriod"/>
            </a:pPr>
            <a:r>
              <a:rPr lang="uk-UA" dirty="0"/>
              <a:t>Ітеративні методи. </a:t>
            </a:r>
          </a:p>
          <a:p>
            <a:pPr marL="514350" lvl="0" indent="-514350">
              <a:buFont typeface="+mj-lt"/>
              <a:buAutoNum type="arabicPeriod"/>
            </a:pPr>
            <a:r>
              <a:rPr lang="uk-UA" dirty="0"/>
              <a:t>Алгоритм k-середніх. </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dirty="0"/>
          </a:p>
        </p:txBody>
      </p:sp>
      <p:sp>
        <p:nvSpPr>
          <p:cNvPr id="5" name="Номер слайда 4"/>
          <p:cNvSpPr>
            <a:spLocks noGrp="1"/>
          </p:cNvSpPr>
          <p:nvPr>
            <p:ph type="sldNum" sz="quarter" idx="12"/>
          </p:nvPr>
        </p:nvSpPr>
        <p:spPr/>
        <p:txBody>
          <a:bodyPr/>
          <a:lstStyle/>
          <a:p>
            <a:fld id="{5A170251-7275-4612-886E-7D866A363F05}" type="slidenum">
              <a:rPr lang="uk-UA" smtClean="0"/>
              <a:t>2</a:t>
            </a:fld>
            <a:endParaRPr lang="uk-UA"/>
          </a:p>
        </p:txBody>
      </p:sp>
    </p:spTree>
    <p:extLst>
      <p:ext uri="{BB962C8B-B14F-4D97-AF65-F5344CB8AC3E}">
        <p14:creationId xmlns:p14="http://schemas.microsoft.com/office/powerpoint/2010/main" val="40042282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a:t>Ієрархічні методи кластерного аналізу</a:t>
            </a:r>
            <a:r>
              <a:rPr lang="uk-UA" dirty="0"/>
              <a:t> </a:t>
            </a:r>
          </a:p>
        </p:txBody>
      </p:sp>
      <p:sp>
        <p:nvSpPr>
          <p:cNvPr id="3" name="Объект 2"/>
          <p:cNvSpPr>
            <a:spLocks noGrp="1"/>
          </p:cNvSpPr>
          <p:nvPr>
            <p:ph idx="1"/>
          </p:nvPr>
        </p:nvSpPr>
        <p:spPr/>
        <p:txBody>
          <a:bodyPr/>
          <a:lstStyle/>
          <a:p>
            <a:r>
              <a:rPr lang="uk-UA" dirty="0" smtClean="0"/>
              <a:t>Суть </a:t>
            </a:r>
            <a:r>
              <a:rPr lang="uk-UA" dirty="0"/>
              <a:t>ієрархічної </a:t>
            </a:r>
            <a:r>
              <a:rPr lang="uk-UA" dirty="0" err="1"/>
              <a:t>кластеризації</a:t>
            </a:r>
            <a:r>
              <a:rPr lang="uk-UA" dirty="0"/>
              <a:t> полягає в послідовному об'єднанні менших кластерів в великі або поділі великих кластерів на менші</a:t>
            </a:r>
            <a:r>
              <a:rPr lang="uk-UA" dirty="0" smtClean="0"/>
              <a:t>.</a:t>
            </a:r>
          </a:p>
          <a:p>
            <a:endParaRPr lang="uk-UA" dirty="0"/>
          </a:p>
          <a:p>
            <a:r>
              <a:rPr lang="uk-UA" b="1" dirty="0" err="1" smtClean="0"/>
              <a:t>Агломеративні</a:t>
            </a:r>
            <a:endParaRPr lang="uk-UA" b="1" dirty="0" smtClean="0"/>
          </a:p>
          <a:p>
            <a:r>
              <a:rPr lang="uk-UA" b="1" dirty="0" err="1"/>
              <a:t>дівізімні</a:t>
            </a:r>
            <a:r>
              <a:rPr lang="uk-UA" dirty="0"/>
              <a:t> </a:t>
            </a:r>
            <a:r>
              <a:rPr lang="uk-UA" b="1" dirty="0"/>
              <a:t>(подільні</a:t>
            </a:r>
            <a:r>
              <a:rPr lang="uk-UA" b="1" dirty="0" smtClean="0"/>
              <a:t>)</a:t>
            </a:r>
          </a:p>
          <a:p>
            <a:pPr marL="0" indent="0">
              <a:buNone/>
            </a:pPr>
            <a:r>
              <a:rPr lang="uk-UA" dirty="0" smtClean="0"/>
              <a:t> </a:t>
            </a:r>
            <a:endParaRPr lang="uk-UA"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20</a:t>
            </a:fld>
            <a:endParaRPr lang="uk-UA"/>
          </a:p>
        </p:txBody>
      </p:sp>
    </p:spTree>
    <p:extLst>
      <p:ext uri="{BB962C8B-B14F-4D97-AF65-F5344CB8AC3E}">
        <p14:creationId xmlns:p14="http://schemas.microsoft.com/office/powerpoint/2010/main" val="1545682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a:t>Ієрархічні</a:t>
            </a:r>
            <a:r>
              <a:rPr lang="uk-UA" dirty="0"/>
              <a:t> </a:t>
            </a:r>
            <a:r>
              <a:rPr lang="uk-UA" b="1" dirty="0" err="1"/>
              <a:t>агломеративні</a:t>
            </a:r>
            <a:r>
              <a:rPr lang="uk-UA" dirty="0"/>
              <a:t> </a:t>
            </a:r>
            <a:r>
              <a:rPr lang="uk-UA" b="1" dirty="0"/>
              <a:t>методи (</a:t>
            </a:r>
            <a:r>
              <a:rPr lang="uk-UA" b="1" dirty="0" err="1"/>
              <a:t>Agglomerative</a:t>
            </a:r>
            <a:r>
              <a:rPr lang="uk-UA" dirty="0"/>
              <a:t> </a:t>
            </a:r>
            <a:r>
              <a:rPr lang="uk-UA" b="1" dirty="0" err="1"/>
              <a:t>Nesting</a:t>
            </a:r>
            <a:r>
              <a:rPr lang="uk-UA" b="1" dirty="0"/>
              <a:t>,</a:t>
            </a:r>
            <a:r>
              <a:rPr lang="uk-UA" dirty="0"/>
              <a:t> </a:t>
            </a:r>
            <a:r>
              <a:rPr lang="uk-UA" b="1" dirty="0"/>
              <a:t>AGNES)</a:t>
            </a:r>
            <a:r>
              <a:rPr lang="uk-UA" dirty="0"/>
              <a:t> </a:t>
            </a:r>
          </a:p>
        </p:txBody>
      </p:sp>
      <p:sp>
        <p:nvSpPr>
          <p:cNvPr id="3" name="Объект 2"/>
          <p:cNvSpPr>
            <a:spLocks noGrp="1"/>
          </p:cNvSpPr>
          <p:nvPr>
            <p:ph idx="1"/>
          </p:nvPr>
        </p:nvSpPr>
        <p:spPr/>
        <p:txBody>
          <a:bodyPr>
            <a:normAutofit/>
          </a:bodyPr>
          <a:lstStyle/>
          <a:p>
            <a:r>
              <a:rPr lang="uk-UA" dirty="0" smtClean="0"/>
              <a:t>Ця </a:t>
            </a:r>
            <a:r>
              <a:rPr lang="uk-UA" dirty="0"/>
              <a:t>група методів характеризується послідовним об'єднанням вихідних елементів і відповідним зменшенням числа кластерів. </a:t>
            </a:r>
          </a:p>
          <a:p>
            <a:r>
              <a:rPr lang="uk-UA" dirty="0"/>
              <a:t>На початку роботи алгоритму всі об'єкти є окремими кластерами. На першому кроці найбільш схожі об'єкти об'єднуються в кластер. На наступних кроках об'єднання триває до тих пір, поки всі об'єкти не будуть складати один кластер. </a:t>
            </a:r>
            <a:r>
              <a:rPr lang="uk-UA" dirty="0" smtClean="0"/>
              <a:t> </a:t>
            </a:r>
            <a:endParaRPr lang="uk-UA"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21</a:t>
            </a:fld>
            <a:endParaRPr lang="uk-UA"/>
          </a:p>
        </p:txBody>
      </p:sp>
    </p:spTree>
    <p:extLst>
      <p:ext uri="{BB962C8B-B14F-4D97-AF65-F5344CB8AC3E}">
        <p14:creationId xmlns:p14="http://schemas.microsoft.com/office/powerpoint/2010/main" val="13890146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Ієрархічні</a:t>
            </a:r>
            <a:r>
              <a:rPr lang="uk-UA" dirty="0"/>
              <a:t> </a:t>
            </a:r>
            <a:r>
              <a:rPr lang="uk-UA" b="1" dirty="0" err="1"/>
              <a:t>дівізімні</a:t>
            </a:r>
            <a:r>
              <a:rPr lang="uk-UA" dirty="0"/>
              <a:t> </a:t>
            </a:r>
            <a:r>
              <a:rPr lang="uk-UA" b="1" dirty="0"/>
              <a:t>(подільні) методи</a:t>
            </a:r>
            <a:r>
              <a:rPr lang="uk-UA" dirty="0"/>
              <a:t> </a:t>
            </a:r>
            <a:r>
              <a:rPr lang="uk-UA" b="1" dirty="0"/>
              <a:t>(</a:t>
            </a:r>
            <a:r>
              <a:rPr lang="uk-UA" b="1" dirty="0" err="1"/>
              <a:t>Dіvisive</a:t>
            </a:r>
            <a:r>
              <a:rPr lang="uk-UA" dirty="0"/>
              <a:t> </a:t>
            </a:r>
            <a:r>
              <a:rPr lang="uk-UA" b="1" dirty="0" err="1"/>
              <a:t>Analysis</a:t>
            </a:r>
            <a:r>
              <a:rPr lang="uk-UA" b="1" dirty="0"/>
              <a:t>, DIANA)</a:t>
            </a:r>
            <a:r>
              <a:rPr lang="uk-UA" dirty="0"/>
              <a:t> </a:t>
            </a:r>
          </a:p>
        </p:txBody>
      </p:sp>
      <p:sp>
        <p:nvSpPr>
          <p:cNvPr id="3" name="Объект 2"/>
          <p:cNvSpPr>
            <a:spLocks noGrp="1"/>
          </p:cNvSpPr>
          <p:nvPr>
            <p:ph idx="1"/>
          </p:nvPr>
        </p:nvSpPr>
        <p:spPr/>
        <p:txBody>
          <a:bodyPr/>
          <a:lstStyle/>
          <a:p>
            <a:r>
              <a:rPr lang="uk-UA" dirty="0" smtClean="0"/>
              <a:t>На </a:t>
            </a:r>
            <a:r>
              <a:rPr lang="uk-UA" dirty="0"/>
              <a:t>початку роботи алгоритму </a:t>
            </a:r>
            <a:r>
              <a:rPr lang="uk-UA" dirty="0">
                <a:solidFill>
                  <a:schemeClr val="accent1">
                    <a:lumMod val="75000"/>
                  </a:schemeClr>
                </a:solidFill>
              </a:rPr>
              <a:t>всі об'єкти належать одному кластеру</a:t>
            </a:r>
            <a:r>
              <a:rPr lang="uk-UA" dirty="0"/>
              <a:t>, який на наступних кроках ділиться на менші кластери, в результаті утворюється послідовність розщеплюють груп.</a:t>
            </a:r>
          </a:p>
        </p:txBody>
      </p:sp>
      <p:pic>
        <p:nvPicPr>
          <p:cNvPr id="5" name="Рисунок 4"/>
          <p:cNvPicPr/>
          <p:nvPr/>
        </p:nvPicPr>
        <p:blipFill>
          <a:blip r:embed="rId2">
            <a:extLst>
              <a:ext uri="{28A0092B-C50C-407E-A947-70E740481C1C}">
                <a14:useLocalDpi xmlns:a14="http://schemas.microsoft.com/office/drawing/2010/main" val="0"/>
              </a:ext>
            </a:extLst>
          </a:blip>
          <a:srcRect/>
          <a:stretch>
            <a:fillRect/>
          </a:stretch>
        </p:blipFill>
        <p:spPr bwMode="auto">
          <a:xfrm>
            <a:off x="2703871" y="3234913"/>
            <a:ext cx="6440129" cy="3421525"/>
          </a:xfrm>
          <a:prstGeom prst="rect">
            <a:avLst/>
          </a:prstGeom>
          <a:noFill/>
          <a:ln>
            <a:noFill/>
          </a:ln>
        </p:spPr>
      </p:pic>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6" name="Номер слайда 5"/>
          <p:cNvSpPr>
            <a:spLocks noGrp="1"/>
          </p:cNvSpPr>
          <p:nvPr>
            <p:ph type="sldNum" sz="quarter" idx="12"/>
          </p:nvPr>
        </p:nvSpPr>
        <p:spPr/>
        <p:txBody>
          <a:bodyPr/>
          <a:lstStyle/>
          <a:p>
            <a:fld id="{5A170251-7275-4612-886E-7D866A363F05}" type="slidenum">
              <a:rPr lang="uk-UA" smtClean="0"/>
              <a:t>22</a:t>
            </a:fld>
            <a:endParaRPr lang="uk-UA"/>
          </a:p>
        </p:txBody>
      </p:sp>
    </p:spTree>
    <p:extLst>
      <p:ext uri="{BB962C8B-B14F-4D97-AF65-F5344CB8AC3E}">
        <p14:creationId xmlns:p14="http://schemas.microsoft.com/office/powerpoint/2010/main" val="28960810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Програмна реалізація алгоритмів кластерного аналізу </a:t>
            </a:r>
          </a:p>
        </p:txBody>
      </p:sp>
      <p:sp>
        <p:nvSpPr>
          <p:cNvPr id="3" name="Объект 2"/>
          <p:cNvSpPr>
            <a:spLocks noGrp="1"/>
          </p:cNvSpPr>
          <p:nvPr>
            <p:ph idx="1"/>
          </p:nvPr>
        </p:nvSpPr>
        <p:spPr/>
        <p:txBody>
          <a:bodyPr/>
          <a:lstStyle/>
          <a:p>
            <a:r>
              <a:rPr lang="uk-UA" dirty="0" err="1" smtClean="0"/>
              <a:t>агломеративні</a:t>
            </a:r>
            <a:r>
              <a:rPr lang="uk-UA" dirty="0" smtClean="0"/>
              <a:t> </a:t>
            </a:r>
            <a:r>
              <a:rPr lang="uk-UA" dirty="0"/>
              <a:t>методи реалізовані в пакеті </a:t>
            </a:r>
            <a:r>
              <a:rPr lang="uk-UA" dirty="0">
                <a:solidFill>
                  <a:schemeClr val="accent1">
                    <a:lumMod val="75000"/>
                  </a:schemeClr>
                </a:solidFill>
              </a:rPr>
              <a:t>SPSS</a:t>
            </a:r>
            <a:r>
              <a:rPr lang="uk-UA" dirty="0"/>
              <a:t>, </a:t>
            </a:r>
            <a:endParaRPr lang="uk-UA" dirty="0" smtClean="0"/>
          </a:p>
          <a:p>
            <a:r>
              <a:rPr lang="uk-UA" dirty="0" err="1" smtClean="0"/>
              <a:t>дівізімні</a:t>
            </a:r>
            <a:r>
              <a:rPr lang="uk-UA" dirty="0" smtClean="0"/>
              <a:t> </a:t>
            </a:r>
            <a:r>
              <a:rPr lang="uk-UA" dirty="0"/>
              <a:t>методи - в пакеті </a:t>
            </a:r>
            <a:r>
              <a:rPr lang="uk-UA" dirty="0" err="1">
                <a:solidFill>
                  <a:schemeClr val="accent1">
                    <a:lumMod val="75000"/>
                  </a:schemeClr>
                </a:solidFill>
              </a:rPr>
              <a:t>Statgraf</a:t>
            </a:r>
            <a:r>
              <a:rPr lang="uk-UA" dirty="0"/>
              <a:t>. </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23</a:t>
            </a:fld>
            <a:endParaRPr lang="uk-UA"/>
          </a:p>
        </p:txBody>
      </p:sp>
    </p:spTree>
    <p:extLst>
      <p:ext uri="{BB962C8B-B14F-4D97-AF65-F5344CB8AC3E}">
        <p14:creationId xmlns:p14="http://schemas.microsoft.com/office/powerpoint/2010/main" val="19995699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81527"/>
          </a:xfrm>
        </p:spPr>
        <p:txBody>
          <a:bodyPr/>
          <a:lstStyle/>
          <a:p>
            <a:r>
              <a:rPr lang="uk-UA" dirty="0"/>
              <a:t>Ієрархічні методи кластерного аналізу</a:t>
            </a:r>
          </a:p>
        </p:txBody>
      </p:sp>
      <p:sp>
        <p:nvSpPr>
          <p:cNvPr id="3" name="Объект 2"/>
          <p:cNvSpPr>
            <a:spLocks noGrp="1"/>
          </p:cNvSpPr>
          <p:nvPr>
            <p:ph idx="1"/>
          </p:nvPr>
        </p:nvSpPr>
        <p:spPr>
          <a:xfrm>
            <a:off x="838200" y="1346652"/>
            <a:ext cx="10515600" cy="5213805"/>
          </a:xfrm>
        </p:spPr>
        <p:txBody>
          <a:bodyPr>
            <a:normAutofit fontScale="92500"/>
          </a:bodyPr>
          <a:lstStyle/>
          <a:p>
            <a:r>
              <a:rPr lang="uk-UA" dirty="0" smtClean="0"/>
              <a:t>використовуються </a:t>
            </a:r>
            <a:r>
              <a:rPr lang="uk-UA" dirty="0">
                <a:solidFill>
                  <a:schemeClr val="accent1">
                    <a:lumMod val="75000"/>
                  </a:schemeClr>
                </a:solidFill>
              </a:rPr>
              <a:t>при невеликих обсягах наборів даних</a:t>
            </a:r>
            <a:r>
              <a:rPr lang="uk-UA" dirty="0"/>
              <a:t>. Перевагою ієрархічних методів </a:t>
            </a:r>
            <a:r>
              <a:rPr lang="uk-UA" dirty="0" err="1"/>
              <a:t>кластеризації</a:t>
            </a:r>
            <a:r>
              <a:rPr lang="uk-UA" dirty="0"/>
              <a:t> є їх наочність. </a:t>
            </a:r>
          </a:p>
          <a:p>
            <a:r>
              <a:rPr lang="uk-UA" dirty="0"/>
              <a:t>Ієрархічні алгоритми пов'язані з </a:t>
            </a:r>
            <a:r>
              <a:rPr lang="uk-UA" dirty="0">
                <a:solidFill>
                  <a:schemeClr val="accent1">
                    <a:lumMod val="75000"/>
                  </a:schemeClr>
                </a:solidFill>
              </a:rPr>
              <a:t>побудовою </a:t>
            </a:r>
            <a:r>
              <a:rPr lang="uk-UA" dirty="0" err="1" smtClean="0">
                <a:solidFill>
                  <a:schemeClr val="accent1">
                    <a:lumMod val="75000"/>
                  </a:schemeClr>
                </a:solidFill>
              </a:rPr>
              <a:t>дендрограм</a:t>
            </a:r>
            <a:r>
              <a:rPr lang="uk-UA" dirty="0" smtClean="0">
                <a:solidFill>
                  <a:schemeClr val="accent1">
                    <a:lumMod val="75000"/>
                  </a:schemeClr>
                </a:solidFill>
              </a:rPr>
              <a:t> </a:t>
            </a:r>
            <a:r>
              <a:rPr lang="uk-UA" dirty="0"/>
              <a:t>(від грецького </a:t>
            </a:r>
            <a:r>
              <a:rPr lang="uk-UA" dirty="0" err="1"/>
              <a:t>dendron</a:t>
            </a:r>
            <a:r>
              <a:rPr lang="uk-UA" dirty="0"/>
              <a:t> - "дерево"), які є результатом ієрархічного кластерного аналізу. </a:t>
            </a:r>
            <a:r>
              <a:rPr lang="uk-UA" dirty="0" err="1"/>
              <a:t>Дендрограмма</a:t>
            </a:r>
            <a:r>
              <a:rPr lang="uk-UA" dirty="0"/>
              <a:t> описує близькість окремих точок і кластерів один до одного, представляє в графічному вигляді послідовність об'єднання (поділу) кластерів. </a:t>
            </a:r>
          </a:p>
          <a:p>
            <a:r>
              <a:rPr lang="uk-UA" dirty="0" err="1" smtClean="0"/>
              <a:t>Дендрограма</a:t>
            </a:r>
            <a:r>
              <a:rPr lang="uk-UA" dirty="0" smtClean="0"/>
              <a:t> </a:t>
            </a:r>
            <a:r>
              <a:rPr lang="uk-UA" dirty="0"/>
              <a:t>(</a:t>
            </a:r>
            <a:r>
              <a:rPr lang="uk-UA" dirty="0" err="1"/>
              <a:t>Dendrogram</a:t>
            </a:r>
            <a:r>
              <a:rPr lang="uk-UA" dirty="0"/>
              <a:t>) - </a:t>
            </a:r>
            <a:r>
              <a:rPr lang="uk-UA" dirty="0">
                <a:solidFill>
                  <a:schemeClr val="accent1">
                    <a:lumMod val="75000"/>
                  </a:schemeClr>
                </a:solidFill>
              </a:rPr>
              <a:t>деревоподібна </a:t>
            </a:r>
            <a:r>
              <a:rPr lang="uk-UA" dirty="0" smtClean="0">
                <a:solidFill>
                  <a:schemeClr val="accent1">
                    <a:lumMod val="75000"/>
                  </a:schemeClr>
                </a:solidFill>
              </a:rPr>
              <a:t>структура</a:t>
            </a:r>
            <a:r>
              <a:rPr lang="uk-UA" dirty="0" smtClean="0"/>
              <a:t>, </a:t>
            </a:r>
            <a:r>
              <a:rPr lang="uk-UA" dirty="0"/>
              <a:t>що містить </a:t>
            </a:r>
            <a:r>
              <a:rPr lang="uk-UA" i="1" dirty="0"/>
              <a:t>n</a:t>
            </a:r>
            <a:r>
              <a:rPr lang="uk-UA" dirty="0"/>
              <a:t> рівнів, кожен з яких відповідає одному з кроків процесу послідовного укрупнення кластерів.  </a:t>
            </a:r>
            <a:r>
              <a:rPr lang="uk-UA" dirty="0" err="1" smtClean="0"/>
              <a:t>Дендрограму</a:t>
            </a:r>
            <a:r>
              <a:rPr lang="uk-UA" dirty="0" smtClean="0"/>
              <a:t> </a:t>
            </a:r>
            <a:r>
              <a:rPr lang="uk-UA" dirty="0"/>
              <a:t>також називають деревовидної схемою, деревом об'єднання кластерів, деревом ієрархічної структури. </a:t>
            </a:r>
          </a:p>
          <a:p>
            <a:r>
              <a:rPr lang="uk-UA" dirty="0" err="1" smtClean="0"/>
              <a:t>Дендрограма</a:t>
            </a:r>
            <a:r>
              <a:rPr lang="uk-UA" dirty="0" smtClean="0"/>
              <a:t> </a:t>
            </a:r>
            <a:r>
              <a:rPr lang="uk-UA" dirty="0"/>
              <a:t>є </a:t>
            </a:r>
            <a:r>
              <a:rPr lang="uk-UA" dirty="0" smtClean="0">
                <a:solidFill>
                  <a:schemeClr val="accent1">
                    <a:lumMod val="75000"/>
                  </a:schemeClr>
                </a:solidFill>
              </a:rPr>
              <a:t>вкладене </a:t>
            </a:r>
            <a:r>
              <a:rPr lang="uk-UA" dirty="0">
                <a:solidFill>
                  <a:schemeClr val="accent1">
                    <a:lumMod val="75000"/>
                  </a:schemeClr>
                </a:solidFill>
              </a:rPr>
              <a:t>угруповання об'єктів</a:t>
            </a:r>
            <a:r>
              <a:rPr lang="uk-UA" dirty="0"/>
              <a:t>, </a:t>
            </a:r>
            <a:r>
              <a:rPr lang="uk-UA" dirty="0" smtClean="0"/>
              <a:t>кількість яких </a:t>
            </a:r>
            <a:r>
              <a:rPr lang="uk-UA" dirty="0"/>
              <a:t>змінюється на різних рівнях ієрархії.</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24</a:t>
            </a:fld>
            <a:endParaRPr lang="uk-UA"/>
          </a:p>
        </p:txBody>
      </p:sp>
    </p:spTree>
    <p:extLst>
      <p:ext uri="{BB962C8B-B14F-4D97-AF65-F5344CB8AC3E}">
        <p14:creationId xmlns:p14="http://schemas.microsoft.com/office/powerpoint/2010/main" val="11451467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Приклад </a:t>
            </a:r>
            <a:r>
              <a:rPr lang="uk-UA" dirty="0" err="1" smtClean="0"/>
              <a:t>дендрограми</a:t>
            </a:r>
            <a:endParaRPr lang="uk-UA" dirty="0"/>
          </a:p>
        </p:txBody>
      </p:sp>
      <p:pic>
        <p:nvPicPr>
          <p:cNvPr id="4" name="Объект 3" descr="C:\Users\home\AppData\Local\Temp\FineReader10\media\image4.jpe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64224" y="1331258"/>
            <a:ext cx="5109882" cy="2563697"/>
          </a:xfrm>
          <a:prstGeom prst="rect">
            <a:avLst/>
          </a:prstGeom>
          <a:noFill/>
          <a:ln>
            <a:noFill/>
          </a:ln>
        </p:spPr>
      </p:pic>
      <p:sp>
        <p:nvSpPr>
          <p:cNvPr id="5" name="Прямоугольник 4"/>
          <p:cNvSpPr/>
          <p:nvPr/>
        </p:nvSpPr>
        <p:spPr>
          <a:xfrm>
            <a:off x="963707" y="4395444"/>
            <a:ext cx="10627658" cy="1477328"/>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Числа 11, 10, 3 і </a:t>
            </a:r>
            <a:r>
              <a:rPr lang="uk-UA" dirty="0" err="1" smtClean="0">
                <a:latin typeface="Times New Roman" panose="02020603050405020304" pitchFamily="18" charset="0"/>
                <a:ea typeface="Times New Roman" panose="02020603050405020304" pitchFamily="18" charset="0"/>
              </a:rPr>
              <a:t>т.д</a:t>
            </a:r>
            <a:r>
              <a:rPr lang="uk-UA" dirty="0" smtClean="0">
                <a:latin typeface="Times New Roman" panose="02020603050405020304" pitchFamily="18" charset="0"/>
                <a:ea typeface="Times New Roman" panose="02020603050405020304" pitchFamily="18" charset="0"/>
              </a:rPr>
              <a:t> відповідають </a:t>
            </a:r>
            <a:r>
              <a:rPr lang="uk-UA" dirty="0">
                <a:latin typeface="Times New Roman" panose="02020603050405020304" pitchFamily="18" charset="0"/>
                <a:ea typeface="Times New Roman" panose="02020603050405020304" pitchFamily="18" charset="0"/>
              </a:rPr>
              <a:t>номерам об'єктів або спостережень вихідної вибірки. </a:t>
            </a:r>
            <a:r>
              <a:rPr lang="uk-UA" dirty="0" smtClean="0">
                <a:latin typeface="Times New Roman" panose="02020603050405020304" pitchFamily="18" charset="0"/>
                <a:ea typeface="Times New Roman" panose="02020603050405020304" pitchFamily="18" charset="0"/>
              </a:rPr>
              <a:t>Бачимо</a:t>
            </a:r>
            <a:r>
              <a:rPr lang="uk-UA" dirty="0">
                <a:latin typeface="Times New Roman" panose="02020603050405020304" pitchFamily="18" charset="0"/>
                <a:ea typeface="Times New Roman" panose="02020603050405020304" pitchFamily="18" charset="0"/>
              </a:rPr>
              <a:t>, що на першому етапі кожне спостереження представляє один кластер (вертикальна лінія), на другому кроці спостерігаємо об'єднання таких спостережень: 11 і 10; 3, 4 і 5; 8 і 9; 2 і 6. На другому кроці триває об'єднання в кластери: спостереження 11, 10, 3, 4, 5 і 7, 8, 9. Даний процес триває до тих пір, поки всі спостереження не об'єднаються в один кластер. </a:t>
            </a:r>
            <a:endParaRPr lang="uk-UA" dirty="0"/>
          </a:p>
        </p:txBody>
      </p:sp>
      <p:sp>
        <p:nvSpPr>
          <p:cNvPr id="3" name="Нижний колонтитул 2"/>
          <p:cNvSpPr>
            <a:spLocks noGrp="1"/>
          </p:cNvSpPr>
          <p:nvPr>
            <p:ph type="ftr" sz="quarter" idx="11"/>
          </p:nvPr>
        </p:nvSpPr>
        <p:spPr/>
        <p:txBody>
          <a:bodyPr/>
          <a:lstStyle/>
          <a:p>
            <a:r>
              <a:rPr lang="ru-RU" smtClean="0"/>
              <a:t>Методи та аналіз великих даних</a:t>
            </a:r>
            <a:endParaRPr lang="uk-UA"/>
          </a:p>
        </p:txBody>
      </p:sp>
      <p:sp>
        <p:nvSpPr>
          <p:cNvPr id="6" name="Номер слайда 5"/>
          <p:cNvSpPr>
            <a:spLocks noGrp="1"/>
          </p:cNvSpPr>
          <p:nvPr>
            <p:ph type="sldNum" sz="quarter" idx="12"/>
          </p:nvPr>
        </p:nvSpPr>
        <p:spPr/>
        <p:txBody>
          <a:bodyPr/>
          <a:lstStyle/>
          <a:p>
            <a:fld id="{5A170251-7275-4612-886E-7D866A363F05}" type="slidenum">
              <a:rPr lang="uk-UA" smtClean="0"/>
              <a:t>25</a:t>
            </a:fld>
            <a:endParaRPr lang="uk-UA"/>
          </a:p>
        </p:txBody>
      </p:sp>
    </p:spTree>
    <p:extLst>
      <p:ext uri="{BB962C8B-B14F-4D97-AF65-F5344CB8AC3E}">
        <p14:creationId xmlns:p14="http://schemas.microsoft.com/office/powerpoint/2010/main" val="7168092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accent1">
                    <a:lumMod val="75000"/>
                  </a:schemeClr>
                </a:solidFill>
              </a:rPr>
              <a:t>Приклад</a:t>
            </a:r>
            <a:r>
              <a:rPr lang="uk-UA" dirty="0" smtClean="0"/>
              <a:t> </a:t>
            </a:r>
            <a:r>
              <a:rPr lang="uk-UA" dirty="0" err="1" smtClean="0"/>
              <a:t>USArrests</a:t>
            </a:r>
            <a:r>
              <a:rPr lang="uk-UA" dirty="0" smtClean="0"/>
              <a:t> (</a:t>
            </a:r>
            <a:r>
              <a:rPr lang="en-US" dirty="0"/>
              <a:t>R</a:t>
            </a:r>
            <a:r>
              <a:rPr lang="uk-UA" dirty="0" smtClean="0"/>
              <a:t>)</a:t>
            </a:r>
            <a:endParaRPr lang="ru-RU" dirty="0"/>
          </a:p>
        </p:txBody>
      </p:sp>
      <p:sp>
        <p:nvSpPr>
          <p:cNvPr id="3" name="Объект 2"/>
          <p:cNvSpPr>
            <a:spLocks noGrp="1"/>
          </p:cNvSpPr>
          <p:nvPr>
            <p:ph idx="1"/>
          </p:nvPr>
        </p:nvSpPr>
        <p:spPr/>
        <p:txBody>
          <a:bodyPr>
            <a:normAutofit fontScale="92500" lnSpcReduction="10000"/>
          </a:bodyPr>
          <a:lstStyle/>
          <a:p>
            <a:r>
              <a:rPr lang="uk-UA" b="1" dirty="0" err="1"/>
              <a:t>data</a:t>
            </a:r>
            <a:r>
              <a:rPr lang="uk-UA" dirty="0"/>
              <a:t>("</a:t>
            </a:r>
            <a:r>
              <a:rPr lang="uk-UA" dirty="0" err="1"/>
              <a:t>USArrests</a:t>
            </a:r>
            <a:r>
              <a:rPr lang="uk-UA" dirty="0" smtClean="0"/>
              <a:t>")</a:t>
            </a:r>
            <a:endParaRPr lang="en-US" dirty="0" smtClean="0"/>
          </a:p>
          <a:p>
            <a:pPr marL="457200" lvl="1" indent="0">
              <a:buNone/>
            </a:pPr>
            <a:r>
              <a:rPr lang="uk-UA" dirty="0"/>
              <a:t/>
            </a:r>
            <a:br>
              <a:rPr lang="uk-UA" dirty="0"/>
            </a:br>
            <a:r>
              <a:rPr lang="uk-UA" dirty="0" err="1"/>
              <a:t>scaled_data</a:t>
            </a:r>
            <a:r>
              <a:rPr lang="uk-UA" dirty="0"/>
              <a:t> &lt;- </a:t>
            </a:r>
            <a:r>
              <a:rPr lang="uk-UA" dirty="0" err="1"/>
              <a:t>USArrests</a:t>
            </a:r>
            <a:r>
              <a:rPr lang="uk-UA" dirty="0"/>
              <a:t> </a:t>
            </a:r>
            <a:r>
              <a:rPr lang="uk-UA" b="1" dirty="0"/>
              <a:t>%&gt;%</a:t>
            </a:r>
            <a:r>
              <a:rPr lang="uk-UA" dirty="0"/>
              <a:t/>
            </a:r>
            <a:br>
              <a:rPr lang="uk-UA" dirty="0"/>
            </a:br>
            <a:r>
              <a:rPr lang="uk-UA" dirty="0"/>
              <a:t>  </a:t>
            </a:r>
            <a:r>
              <a:rPr lang="uk-UA" b="1" dirty="0" err="1"/>
              <a:t>scale</a:t>
            </a:r>
            <a:r>
              <a:rPr lang="uk-UA" dirty="0"/>
              <a:t>() </a:t>
            </a:r>
            <a:r>
              <a:rPr lang="uk-UA" b="1" dirty="0"/>
              <a:t>%&gt;%</a:t>
            </a:r>
            <a:r>
              <a:rPr lang="uk-UA" dirty="0"/>
              <a:t/>
            </a:r>
            <a:br>
              <a:rPr lang="uk-UA" dirty="0"/>
            </a:br>
            <a:r>
              <a:rPr lang="uk-UA" dirty="0"/>
              <a:t>  </a:t>
            </a:r>
            <a:r>
              <a:rPr lang="uk-UA" b="1" dirty="0" err="1"/>
              <a:t>na.omit</a:t>
            </a:r>
            <a:r>
              <a:rPr lang="uk-UA" dirty="0"/>
              <a:t>()</a:t>
            </a:r>
            <a:br>
              <a:rPr lang="uk-UA" dirty="0"/>
            </a:br>
            <a:r>
              <a:rPr lang="uk-UA" dirty="0"/>
              <a:t/>
            </a:r>
            <a:br>
              <a:rPr lang="uk-UA" dirty="0"/>
            </a:br>
            <a:r>
              <a:rPr lang="uk-UA" dirty="0" err="1"/>
              <a:t>res.hc</a:t>
            </a:r>
            <a:r>
              <a:rPr lang="uk-UA" dirty="0"/>
              <a:t> &lt;- </a:t>
            </a:r>
            <a:r>
              <a:rPr lang="uk-UA" dirty="0" err="1"/>
              <a:t>scaled_data</a:t>
            </a:r>
            <a:r>
              <a:rPr lang="uk-UA" dirty="0"/>
              <a:t> </a:t>
            </a:r>
            <a:r>
              <a:rPr lang="uk-UA" b="1" dirty="0"/>
              <a:t>%&gt;%</a:t>
            </a:r>
            <a:r>
              <a:rPr lang="uk-UA" dirty="0"/>
              <a:t>       </a:t>
            </a:r>
            <a:br>
              <a:rPr lang="uk-UA" dirty="0"/>
            </a:br>
            <a:r>
              <a:rPr lang="uk-UA" dirty="0"/>
              <a:t>  </a:t>
            </a:r>
            <a:r>
              <a:rPr lang="uk-UA" b="1" dirty="0" err="1"/>
              <a:t>dist</a:t>
            </a:r>
            <a:r>
              <a:rPr lang="uk-UA" dirty="0"/>
              <a:t>(</a:t>
            </a:r>
            <a:r>
              <a:rPr lang="uk-UA" dirty="0" err="1"/>
              <a:t>method</a:t>
            </a:r>
            <a:r>
              <a:rPr lang="uk-UA" dirty="0"/>
              <a:t> = "</a:t>
            </a:r>
            <a:r>
              <a:rPr lang="uk-UA" dirty="0" err="1"/>
              <a:t>euclidean</a:t>
            </a:r>
            <a:r>
              <a:rPr lang="uk-UA" dirty="0"/>
              <a:t>") </a:t>
            </a:r>
            <a:r>
              <a:rPr lang="uk-UA" b="1" dirty="0"/>
              <a:t>%&gt;%</a:t>
            </a:r>
            <a:r>
              <a:rPr lang="uk-UA" dirty="0"/>
              <a:t> </a:t>
            </a:r>
            <a:br>
              <a:rPr lang="uk-UA" dirty="0"/>
            </a:br>
            <a:r>
              <a:rPr lang="uk-UA" dirty="0"/>
              <a:t>  </a:t>
            </a:r>
            <a:r>
              <a:rPr lang="uk-UA" b="1" dirty="0" err="1"/>
              <a:t>hclust</a:t>
            </a:r>
            <a:r>
              <a:rPr lang="uk-UA" dirty="0"/>
              <a:t>(</a:t>
            </a:r>
            <a:r>
              <a:rPr lang="uk-UA" dirty="0" err="1"/>
              <a:t>method</a:t>
            </a:r>
            <a:r>
              <a:rPr lang="uk-UA" dirty="0"/>
              <a:t> = "ward.D2")  </a:t>
            </a:r>
            <a:endParaRPr lang="en-US" dirty="0" smtClean="0"/>
          </a:p>
          <a:p>
            <a:r>
              <a:rPr lang="uk-UA" b="1" dirty="0" err="1"/>
              <a:t>fviz_dend</a:t>
            </a:r>
            <a:r>
              <a:rPr lang="uk-UA" dirty="0"/>
              <a:t>(</a:t>
            </a:r>
            <a:r>
              <a:rPr lang="uk-UA" dirty="0" err="1"/>
              <a:t>res.hc</a:t>
            </a:r>
            <a:r>
              <a:rPr lang="uk-UA" dirty="0"/>
              <a:t>, k = 3, </a:t>
            </a:r>
            <a:br>
              <a:rPr lang="uk-UA" dirty="0"/>
            </a:br>
            <a:r>
              <a:rPr lang="uk-UA" dirty="0"/>
              <a:t>          </a:t>
            </a:r>
            <a:r>
              <a:rPr lang="uk-UA" dirty="0" err="1"/>
              <a:t>cex</a:t>
            </a:r>
            <a:r>
              <a:rPr lang="uk-UA" dirty="0"/>
              <a:t> = 0.5, </a:t>
            </a:r>
            <a:br>
              <a:rPr lang="uk-UA" dirty="0"/>
            </a:br>
            <a:r>
              <a:rPr lang="uk-UA" dirty="0"/>
              <a:t>          </a:t>
            </a:r>
            <a:r>
              <a:rPr lang="uk-UA" dirty="0" err="1"/>
              <a:t>k_colors</a:t>
            </a:r>
            <a:r>
              <a:rPr lang="uk-UA" dirty="0"/>
              <a:t> = </a:t>
            </a:r>
            <a:r>
              <a:rPr lang="uk-UA" b="1" dirty="0"/>
              <a:t>c</a:t>
            </a:r>
            <a:r>
              <a:rPr lang="uk-UA" dirty="0"/>
              <a:t>("#2E9FDF", "#00AFBB", "#E7B800"),</a:t>
            </a:r>
            <a:br>
              <a:rPr lang="uk-UA" dirty="0"/>
            </a:br>
            <a:r>
              <a:rPr lang="uk-UA" dirty="0"/>
              <a:t>          </a:t>
            </a:r>
            <a:r>
              <a:rPr lang="uk-UA" dirty="0" err="1"/>
              <a:t>color_labels_by_k</a:t>
            </a:r>
            <a:r>
              <a:rPr lang="uk-UA" dirty="0"/>
              <a:t> = TRUE, </a:t>
            </a:r>
            <a:br>
              <a:rPr lang="uk-UA" dirty="0"/>
            </a:br>
            <a:r>
              <a:rPr lang="uk-UA" dirty="0"/>
              <a:t>          </a:t>
            </a:r>
            <a:r>
              <a:rPr lang="uk-UA" dirty="0" err="1"/>
              <a:t>rect</a:t>
            </a:r>
            <a:r>
              <a:rPr lang="uk-UA" dirty="0"/>
              <a:t> = TRUE)</a:t>
            </a:r>
            <a:r>
              <a:rPr lang="uk-UA" dirty="0" smtClean="0"/>
              <a:t>   </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26</a:t>
            </a:fld>
            <a:endParaRPr lang="uk-UA"/>
          </a:p>
        </p:txBody>
      </p:sp>
    </p:spTree>
    <p:extLst>
      <p:ext uri="{BB962C8B-B14F-4D97-AF65-F5344CB8AC3E}">
        <p14:creationId xmlns:p14="http://schemas.microsoft.com/office/powerpoint/2010/main" val="37551705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err="1" smtClean="0"/>
              <a:t>Дендрограма</a:t>
            </a:r>
            <a:endParaRPr lang="ru-RU" dirty="0"/>
          </a:p>
        </p:txBody>
      </p:sp>
      <p:sp>
        <p:nvSpPr>
          <p:cNvPr id="3" name="Объект 2"/>
          <p:cNvSpPr>
            <a:spLocks noGrp="1"/>
          </p:cNvSpPr>
          <p:nvPr>
            <p:ph idx="1"/>
          </p:nvPr>
        </p:nvSpPr>
        <p:spPr/>
        <p:txBody>
          <a:bodyPr/>
          <a:lstStyle/>
          <a:p>
            <a:endParaRPr lang="ru-RU"/>
          </a:p>
        </p:txBody>
      </p:sp>
      <p:pic>
        <p:nvPicPr>
          <p:cNvPr id="4" name="Рисунок 3"/>
          <p:cNvPicPr/>
          <p:nvPr/>
        </p:nvPicPr>
        <p:blipFill>
          <a:blip r:embed="rId2"/>
          <a:stretch>
            <a:fillRect/>
          </a:stretch>
        </p:blipFill>
        <p:spPr>
          <a:xfrm>
            <a:off x="2232659" y="1825624"/>
            <a:ext cx="7092315" cy="4486275"/>
          </a:xfrm>
          <a:prstGeom prst="rect">
            <a:avLst/>
          </a:prstGeom>
        </p:spPr>
      </p:pic>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uk-UA"/>
          </a:p>
        </p:txBody>
      </p:sp>
      <p:sp>
        <p:nvSpPr>
          <p:cNvPr id="6" name="Номер слайда 5"/>
          <p:cNvSpPr>
            <a:spLocks noGrp="1"/>
          </p:cNvSpPr>
          <p:nvPr>
            <p:ph type="sldNum" sz="quarter" idx="12"/>
          </p:nvPr>
        </p:nvSpPr>
        <p:spPr/>
        <p:txBody>
          <a:bodyPr/>
          <a:lstStyle/>
          <a:p>
            <a:fld id="{5A170251-7275-4612-886E-7D866A363F05}" type="slidenum">
              <a:rPr lang="uk-UA" smtClean="0"/>
              <a:t>27</a:t>
            </a:fld>
            <a:endParaRPr lang="uk-UA"/>
          </a:p>
        </p:txBody>
      </p:sp>
    </p:spTree>
    <p:extLst>
      <p:ext uri="{BB962C8B-B14F-4D97-AF65-F5344CB8AC3E}">
        <p14:creationId xmlns:p14="http://schemas.microsoft.com/office/powerpoint/2010/main" val="17308129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Міри подібності</a:t>
            </a:r>
            <a:r>
              <a:rPr lang="uk-UA" dirty="0"/>
              <a:t> </a:t>
            </a:r>
          </a:p>
        </p:txBody>
      </p:sp>
      <p:sp>
        <p:nvSpPr>
          <p:cNvPr id="3" name="Объект 2"/>
          <p:cNvSpPr>
            <a:spLocks noGrp="1"/>
          </p:cNvSpPr>
          <p:nvPr>
            <p:ph idx="1"/>
          </p:nvPr>
        </p:nvSpPr>
        <p:spPr>
          <a:xfrm>
            <a:off x="838200" y="1422212"/>
            <a:ext cx="10515600" cy="5260975"/>
          </a:xfrm>
        </p:spPr>
        <p:txBody>
          <a:bodyPr>
            <a:normAutofit fontScale="62500" lnSpcReduction="20000"/>
          </a:bodyPr>
          <a:lstStyle/>
          <a:p>
            <a:r>
              <a:rPr lang="uk-UA" dirty="0"/>
              <a:t>евклідова відстань, </a:t>
            </a:r>
            <a:endParaRPr lang="uk-UA" dirty="0" smtClean="0"/>
          </a:p>
          <a:p>
            <a:r>
              <a:rPr lang="uk-UA" b="1" dirty="0" smtClean="0"/>
              <a:t>Квадрат </a:t>
            </a:r>
            <a:r>
              <a:rPr lang="uk-UA" b="1" dirty="0" err="1" smtClean="0"/>
              <a:t>евклидової</a:t>
            </a:r>
            <a:r>
              <a:rPr lang="uk-UA" b="1" dirty="0" smtClean="0"/>
              <a:t> </a:t>
            </a:r>
            <a:r>
              <a:rPr lang="uk-UA" b="1" dirty="0"/>
              <a:t>відстані.</a:t>
            </a:r>
            <a:r>
              <a:rPr lang="uk-UA" dirty="0"/>
              <a:t> </a:t>
            </a:r>
          </a:p>
          <a:p>
            <a:pPr lvl="1"/>
            <a:r>
              <a:rPr lang="uk-UA" dirty="0"/>
              <a:t>Для додання великих ваг більш віддаленим один від одного </a:t>
            </a:r>
            <a:r>
              <a:rPr lang="uk-UA" dirty="0" smtClean="0"/>
              <a:t>об'єктам </a:t>
            </a:r>
            <a:r>
              <a:rPr lang="uk-UA" dirty="0"/>
              <a:t>можемо скористатися квадратом </a:t>
            </a:r>
            <a:r>
              <a:rPr lang="uk-UA" dirty="0" err="1" smtClean="0"/>
              <a:t>евклидової</a:t>
            </a:r>
            <a:r>
              <a:rPr lang="uk-UA" dirty="0" smtClean="0"/>
              <a:t> відстані. </a:t>
            </a:r>
            <a:endParaRPr lang="uk-UA" dirty="0"/>
          </a:p>
          <a:p>
            <a:r>
              <a:rPr lang="uk-UA" b="1" dirty="0" err="1"/>
              <a:t>Манхеттенський</a:t>
            </a:r>
            <a:r>
              <a:rPr lang="uk-UA" b="1" dirty="0"/>
              <a:t> відстань</a:t>
            </a:r>
            <a:r>
              <a:rPr lang="uk-UA" dirty="0"/>
              <a:t> (відстань міських кварталів), також зване "</a:t>
            </a:r>
            <a:r>
              <a:rPr lang="uk-UA" dirty="0" err="1" smtClean="0"/>
              <a:t>хеммінгова</a:t>
            </a:r>
            <a:r>
              <a:rPr lang="uk-UA" dirty="0" smtClean="0"/>
              <a:t>" </a:t>
            </a:r>
            <a:r>
              <a:rPr lang="uk-UA" dirty="0"/>
              <a:t>або "сіті-блок" </a:t>
            </a:r>
            <a:r>
              <a:rPr lang="uk-UA" dirty="0" smtClean="0"/>
              <a:t>відстань. </a:t>
            </a:r>
            <a:endParaRPr lang="uk-UA" dirty="0"/>
          </a:p>
          <a:p>
            <a:pPr lvl="1"/>
            <a:r>
              <a:rPr lang="uk-UA" dirty="0"/>
              <a:t>Це відстань розраховується як середнє різниць по координатах. У більшості випадків ця міра відстані приводить до результатів, подібних розрахунках відстані Евкліда. Однак, для </a:t>
            </a:r>
            <a:r>
              <a:rPr lang="uk-UA" dirty="0" smtClean="0"/>
              <a:t>цієї міри </a:t>
            </a:r>
            <a:r>
              <a:rPr lang="uk-UA" dirty="0"/>
              <a:t>вплив окремих викидів менше, ніж при використанні </a:t>
            </a:r>
            <a:r>
              <a:rPr lang="uk-UA" dirty="0" err="1" smtClean="0"/>
              <a:t>евклидової</a:t>
            </a:r>
            <a:r>
              <a:rPr lang="uk-UA" dirty="0" smtClean="0"/>
              <a:t> </a:t>
            </a:r>
            <a:r>
              <a:rPr lang="uk-UA" dirty="0"/>
              <a:t>відстані, оскільки тут координати НЕ зводяться в квадрат. </a:t>
            </a:r>
          </a:p>
          <a:p>
            <a:r>
              <a:rPr lang="uk-UA" b="1" dirty="0"/>
              <a:t>Відстань </a:t>
            </a:r>
            <a:r>
              <a:rPr lang="uk-UA" b="1" dirty="0" err="1"/>
              <a:t>Чебишева</a:t>
            </a:r>
            <a:r>
              <a:rPr lang="uk-UA" b="1" dirty="0"/>
              <a:t>.</a:t>
            </a:r>
            <a:r>
              <a:rPr lang="uk-UA" dirty="0"/>
              <a:t> </a:t>
            </a:r>
            <a:r>
              <a:rPr lang="uk-UA" dirty="0" smtClean="0"/>
              <a:t>Цю </a:t>
            </a:r>
            <a:r>
              <a:rPr lang="uk-UA" dirty="0"/>
              <a:t>відстань варто використовувати, коли необхідно визначити два об'єкти як "різні", якщо вони відрізняються </a:t>
            </a:r>
            <a:r>
              <a:rPr lang="uk-UA" dirty="0" smtClean="0"/>
              <a:t>за якимось одним вимірюванням. </a:t>
            </a:r>
            <a:endParaRPr lang="uk-UA" dirty="0"/>
          </a:p>
          <a:p>
            <a:r>
              <a:rPr lang="uk-UA" b="1" dirty="0" smtClean="0"/>
              <a:t>Відсоток </a:t>
            </a:r>
            <a:r>
              <a:rPr lang="uk-UA" b="1" dirty="0"/>
              <a:t>незгоди.</a:t>
            </a:r>
            <a:r>
              <a:rPr lang="uk-UA" dirty="0"/>
              <a:t> </a:t>
            </a:r>
            <a:r>
              <a:rPr lang="uk-UA" dirty="0" smtClean="0"/>
              <a:t>Ця </a:t>
            </a:r>
            <a:r>
              <a:rPr lang="uk-UA" dirty="0"/>
              <a:t>відстань </a:t>
            </a:r>
            <a:r>
              <a:rPr lang="uk-UA" dirty="0" smtClean="0"/>
              <a:t>розраховується для категоріальних даних. </a:t>
            </a:r>
            <a:endParaRPr lang="uk-UA" dirty="0"/>
          </a:p>
          <a:p>
            <a:pPr marL="0" indent="0">
              <a:buNone/>
            </a:pPr>
            <a:r>
              <a:rPr lang="uk-UA" dirty="0"/>
              <a:t> </a:t>
            </a:r>
            <a:r>
              <a:rPr lang="uk-UA" b="1" dirty="0" smtClean="0"/>
              <a:t>Методи </a:t>
            </a:r>
            <a:r>
              <a:rPr lang="uk-UA" b="1" dirty="0"/>
              <a:t>об'єднання або зв'язку</a:t>
            </a:r>
            <a:r>
              <a:rPr lang="uk-UA" dirty="0"/>
              <a:t> </a:t>
            </a:r>
          </a:p>
          <a:p>
            <a:pPr lvl="1"/>
            <a:r>
              <a:rPr lang="uk-UA" dirty="0"/>
              <a:t>Коли кожен об'єкт являє собою окремий кластер, відстані між цими об'єктами визначаються обраної мірою. Виникає </a:t>
            </a:r>
            <a:r>
              <a:rPr lang="uk-UA" dirty="0" smtClean="0"/>
              <a:t>питання </a:t>
            </a:r>
            <a:r>
              <a:rPr lang="uk-UA" dirty="0"/>
              <a:t>- як визначити відстані між кластерами? Існують різні правила, </a:t>
            </a:r>
            <a:r>
              <a:rPr lang="uk-UA" dirty="0" smtClean="0"/>
              <a:t>які звуть </a:t>
            </a:r>
            <a:r>
              <a:rPr lang="uk-UA" dirty="0"/>
              <a:t>методами об'єднання або зв'язку </a:t>
            </a:r>
            <a:r>
              <a:rPr lang="uk-UA" dirty="0" smtClean="0"/>
              <a:t>пари </a:t>
            </a:r>
            <a:r>
              <a:rPr lang="uk-UA" dirty="0"/>
              <a:t>кластерів. </a:t>
            </a:r>
          </a:p>
          <a:p>
            <a:r>
              <a:rPr lang="uk-UA" b="1" dirty="0"/>
              <a:t>Метод ближнього сусіда</a:t>
            </a:r>
            <a:r>
              <a:rPr lang="uk-UA" dirty="0"/>
              <a:t> або </a:t>
            </a:r>
            <a:r>
              <a:rPr lang="uk-UA" b="1" dirty="0" smtClean="0"/>
              <a:t>одиночний </a:t>
            </a:r>
            <a:r>
              <a:rPr lang="uk-UA" b="1" dirty="0"/>
              <a:t>зв'язок.</a:t>
            </a:r>
            <a:r>
              <a:rPr lang="uk-UA" dirty="0"/>
              <a:t> </a:t>
            </a:r>
            <a:endParaRPr lang="uk-UA" dirty="0" smtClean="0"/>
          </a:p>
          <a:p>
            <a:r>
              <a:rPr lang="uk-UA" b="1" dirty="0" smtClean="0"/>
              <a:t>Метод </a:t>
            </a:r>
            <a:r>
              <a:rPr lang="uk-UA" b="1" dirty="0"/>
              <a:t>найбільш віддалених сусідів</a:t>
            </a:r>
            <a:r>
              <a:rPr lang="uk-UA" dirty="0"/>
              <a:t> або </a:t>
            </a:r>
            <a:r>
              <a:rPr lang="uk-UA" dirty="0" smtClean="0"/>
              <a:t>повний </a:t>
            </a:r>
            <a:r>
              <a:rPr lang="uk-UA" dirty="0"/>
              <a:t>зв'язок. </a:t>
            </a:r>
            <a:endParaRPr lang="uk-UA" dirty="0" smtClean="0"/>
          </a:p>
          <a:p>
            <a:pPr lvl="1"/>
            <a:r>
              <a:rPr lang="uk-UA" dirty="0" smtClean="0"/>
              <a:t>Тут </a:t>
            </a:r>
            <a:r>
              <a:rPr lang="uk-UA" dirty="0"/>
              <a:t>відстані між кластерами визначаються найбільшою відстанню між будь-якими двома об'єктами в різних кластерах (тобто "найбільш віддаленими сусідами"). </a:t>
            </a:r>
            <a:r>
              <a:rPr lang="uk-UA" dirty="0" smtClean="0"/>
              <a:t>Метод </a:t>
            </a:r>
            <a:r>
              <a:rPr lang="uk-UA" dirty="0"/>
              <a:t>не слід </a:t>
            </a:r>
            <a:r>
              <a:rPr lang="uk-UA" dirty="0" smtClean="0"/>
              <a:t>використовувати, якщо кластери </a:t>
            </a:r>
            <a:r>
              <a:rPr lang="uk-UA" dirty="0"/>
              <a:t>мають </a:t>
            </a:r>
            <a:r>
              <a:rPr lang="uk-UA" dirty="0" smtClean="0"/>
              <a:t>подовжену </a:t>
            </a:r>
            <a:r>
              <a:rPr lang="uk-UA" dirty="0"/>
              <a:t>форму або їх природний тип є </a:t>
            </a:r>
            <a:r>
              <a:rPr lang="uk-UA" dirty="0" smtClean="0"/>
              <a:t>«ланцюг».</a:t>
            </a:r>
            <a:endParaRPr lang="uk-UA"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28</a:t>
            </a:fld>
            <a:endParaRPr lang="uk-UA"/>
          </a:p>
        </p:txBody>
      </p:sp>
    </p:spTree>
    <p:extLst>
      <p:ext uri="{BB962C8B-B14F-4D97-AF65-F5344CB8AC3E}">
        <p14:creationId xmlns:p14="http://schemas.microsoft.com/office/powerpoint/2010/main" val="34253099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Міри подібності</a:t>
            </a:r>
            <a:endParaRPr lang="uk-UA" dirty="0"/>
          </a:p>
        </p:txBody>
      </p:sp>
      <p:sp>
        <p:nvSpPr>
          <p:cNvPr id="3" name="Объект 2"/>
          <p:cNvSpPr>
            <a:spLocks noGrp="1"/>
          </p:cNvSpPr>
          <p:nvPr>
            <p:ph idx="1"/>
          </p:nvPr>
        </p:nvSpPr>
        <p:spPr>
          <a:xfrm>
            <a:off x="838200" y="1476001"/>
            <a:ext cx="10515600" cy="5166846"/>
          </a:xfrm>
        </p:spPr>
        <p:txBody>
          <a:bodyPr>
            <a:normAutofit fontScale="77500" lnSpcReduction="20000"/>
          </a:bodyPr>
          <a:lstStyle/>
          <a:p>
            <a:r>
              <a:rPr lang="uk-UA" b="1" dirty="0"/>
              <a:t>метод</a:t>
            </a:r>
            <a:r>
              <a:rPr lang="uk-UA" dirty="0"/>
              <a:t> </a:t>
            </a:r>
            <a:r>
              <a:rPr lang="uk-UA" b="1" dirty="0" err="1"/>
              <a:t>Варда</a:t>
            </a:r>
            <a:r>
              <a:rPr lang="uk-UA" dirty="0"/>
              <a:t> (</a:t>
            </a:r>
            <a:r>
              <a:rPr lang="uk-UA" dirty="0" err="1"/>
              <a:t>Ward</a:t>
            </a:r>
            <a:r>
              <a:rPr lang="uk-UA" dirty="0"/>
              <a:t> 's </a:t>
            </a:r>
            <a:r>
              <a:rPr lang="uk-UA" dirty="0" err="1"/>
              <a:t>method</a:t>
            </a:r>
            <a:r>
              <a:rPr lang="uk-UA" dirty="0"/>
              <a:t>). </a:t>
            </a:r>
            <a:endParaRPr lang="uk-UA" dirty="0" smtClean="0"/>
          </a:p>
          <a:p>
            <a:pPr lvl="1"/>
            <a:r>
              <a:rPr lang="uk-UA" dirty="0" smtClean="0"/>
              <a:t>Як </a:t>
            </a:r>
            <a:r>
              <a:rPr lang="uk-UA" dirty="0"/>
              <a:t>відстань між кластерами береться приріст суми квадратів відстаней об'єктів до центрів кластерів, що отримується в результаті їх об'єднання (</a:t>
            </a:r>
            <a:r>
              <a:rPr lang="uk-UA" dirty="0" err="1"/>
              <a:t>Ward</a:t>
            </a:r>
            <a:r>
              <a:rPr lang="uk-UA" dirty="0"/>
              <a:t>, 1963). На відміну від інших методів кластерного аналізу для оцінки відстаней між </a:t>
            </a:r>
            <a:r>
              <a:rPr lang="uk-UA" dirty="0" smtClean="0"/>
              <a:t>кластерами </a:t>
            </a:r>
            <a:r>
              <a:rPr lang="uk-UA" dirty="0"/>
              <a:t>використовуються методи дисперсійного аналізу. На кожному кроці алгоритму об'єднуються такі два кластери, які призводять до мінімального збільшення цільової функції, тобто </a:t>
            </a:r>
            <a:r>
              <a:rPr lang="uk-UA" dirty="0" err="1"/>
              <a:t>внутрішньогрупової</a:t>
            </a:r>
            <a:r>
              <a:rPr lang="uk-UA" dirty="0"/>
              <a:t> суми квадратів. Цей метод направлений на об'єднання близько розташованих кластерів і "прагне" створювати кластери малого розміру. </a:t>
            </a:r>
          </a:p>
          <a:p>
            <a:r>
              <a:rPr lang="uk-UA" b="1" dirty="0"/>
              <a:t>Метод невиваженого попарного середнього</a:t>
            </a:r>
            <a:r>
              <a:rPr lang="uk-UA" dirty="0"/>
              <a:t> </a:t>
            </a:r>
            <a:r>
              <a:rPr lang="uk-UA" dirty="0" smtClean="0"/>
              <a:t>або арифметичного середнього. </a:t>
            </a:r>
            <a:endParaRPr lang="uk-UA" dirty="0"/>
          </a:p>
          <a:p>
            <a:pPr lvl="1"/>
            <a:r>
              <a:rPr lang="uk-UA" dirty="0"/>
              <a:t>Як відстань між двома кластерами береться середня відстань між усіма парами </a:t>
            </a:r>
            <a:r>
              <a:rPr lang="uk-UA" dirty="0" smtClean="0"/>
              <a:t>об'єктів. Метод </a:t>
            </a:r>
            <a:r>
              <a:rPr lang="uk-UA" dirty="0"/>
              <a:t>слід використовувати, якщо об'єкти дійсно відбуваються з різних "гаїв", у випадках присутності кластерів "</a:t>
            </a:r>
            <a:r>
              <a:rPr lang="uk-UA" dirty="0" smtClean="0"/>
              <a:t>ланцюжкового" </a:t>
            </a:r>
            <a:r>
              <a:rPr lang="uk-UA" dirty="0"/>
              <a:t>типу, при припущенні нерівних розмірів кластерів. </a:t>
            </a:r>
          </a:p>
          <a:p>
            <a:r>
              <a:rPr lang="uk-UA" b="1" dirty="0"/>
              <a:t>Метод зваженого попарного середнього</a:t>
            </a:r>
            <a:r>
              <a:rPr lang="uk-UA" dirty="0"/>
              <a:t> </a:t>
            </a:r>
            <a:r>
              <a:rPr lang="uk-UA" dirty="0" smtClean="0"/>
              <a:t>(арифметичного середнього).</a:t>
            </a:r>
          </a:p>
          <a:p>
            <a:pPr lvl="1"/>
            <a:r>
              <a:rPr lang="uk-UA" dirty="0" smtClean="0"/>
              <a:t> </a:t>
            </a:r>
            <a:r>
              <a:rPr lang="uk-UA" dirty="0"/>
              <a:t>Цей метод схожий на метод невиваженого попарного середнього, різниця полягає лише в тому, що тут в якості вагового коефіцієнта використовується розмір кластера (число об'єктів, що містяться в кластері). </a:t>
            </a:r>
          </a:p>
          <a:p>
            <a:pPr lvl="1"/>
            <a:r>
              <a:rPr lang="uk-UA" dirty="0"/>
              <a:t>Цей метод рекомендується використовувати саме при наявності припущення про кластери різних розмірів. </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29</a:t>
            </a:fld>
            <a:endParaRPr lang="uk-UA"/>
          </a:p>
        </p:txBody>
      </p:sp>
    </p:spTree>
    <p:extLst>
      <p:ext uri="{BB962C8B-B14F-4D97-AF65-F5344CB8AC3E}">
        <p14:creationId xmlns:p14="http://schemas.microsoft.com/office/powerpoint/2010/main" val="667017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Поняття кластеру</a:t>
            </a:r>
            <a:endParaRPr lang="uk-UA" dirty="0"/>
          </a:p>
        </p:txBody>
      </p:sp>
      <p:sp>
        <p:nvSpPr>
          <p:cNvPr id="3" name="Объект 2"/>
          <p:cNvSpPr>
            <a:spLocks noGrp="1"/>
          </p:cNvSpPr>
          <p:nvPr>
            <p:ph idx="1"/>
          </p:nvPr>
        </p:nvSpPr>
        <p:spPr/>
        <p:txBody>
          <a:bodyPr/>
          <a:lstStyle/>
          <a:p>
            <a:r>
              <a:rPr lang="uk-UA" i="1" dirty="0"/>
              <a:t>Кластер</a:t>
            </a:r>
            <a:r>
              <a:rPr lang="uk-UA" dirty="0"/>
              <a:t> це група однакових чи подібних об’єктів зібраних або близько розташованих один до одного.</a:t>
            </a:r>
            <a:endParaRPr lang="ru-RU" dirty="0"/>
          </a:p>
          <a:p>
            <a:r>
              <a:rPr lang="uk-UA" i="1" dirty="0"/>
              <a:t>Метою</a:t>
            </a:r>
            <a:r>
              <a:rPr lang="uk-UA" dirty="0"/>
              <a:t> алгоритму групування є поєднання об’єктів в послідовно збільшувані кластери, що використовують деяку міру подоби або відстані. </a:t>
            </a:r>
            <a:endParaRPr lang="ru-RU" dirty="0"/>
          </a:p>
          <a:p>
            <a:r>
              <a:rPr lang="uk-UA" dirty="0" smtClean="0"/>
              <a:t>Кожного </a:t>
            </a:r>
            <a:r>
              <a:rPr lang="uk-UA" dirty="0"/>
              <a:t>разу, коли вимагається класифікувати великі обсяги інформації в легко зрозумілі групи, кластерний аналіз є незамінним інструментом.</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3</a:t>
            </a:fld>
            <a:endParaRPr lang="uk-UA"/>
          </a:p>
        </p:txBody>
      </p:sp>
    </p:spTree>
    <p:extLst>
      <p:ext uri="{BB962C8B-B14F-4D97-AF65-F5344CB8AC3E}">
        <p14:creationId xmlns:p14="http://schemas.microsoft.com/office/powerpoint/2010/main" val="40132973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err="1" smtClean="0"/>
              <a:t>Центроїдні</a:t>
            </a:r>
            <a:r>
              <a:rPr lang="uk-UA" dirty="0" smtClean="0"/>
              <a:t> міри подібності</a:t>
            </a:r>
            <a:endParaRPr lang="uk-UA" dirty="0"/>
          </a:p>
        </p:txBody>
      </p:sp>
      <p:sp>
        <p:nvSpPr>
          <p:cNvPr id="3" name="Объект 2"/>
          <p:cNvSpPr>
            <a:spLocks noGrp="1"/>
          </p:cNvSpPr>
          <p:nvPr>
            <p:ph idx="1"/>
          </p:nvPr>
        </p:nvSpPr>
        <p:spPr/>
        <p:txBody>
          <a:bodyPr>
            <a:normAutofit/>
          </a:bodyPr>
          <a:lstStyle/>
          <a:p>
            <a:r>
              <a:rPr lang="uk-UA" b="1" dirty="0" smtClean="0"/>
              <a:t>Метод</a:t>
            </a:r>
            <a:r>
              <a:rPr lang="uk-UA" dirty="0" smtClean="0"/>
              <a:t> н</a:t>
            </a:r>
            <a:r>
              <a:rPr lang="uk-UA" b="1" dirty="0" smtClean="0"/>
              <a:t>езваженого</a:t>
            </a:r>
            <a:r>
              <a:rPr lang="uk-UA" dirty="0" smtClean="0"/>
              <a:t> </a:t>
            </a:r>
            <a:r>
              <a:rPr lang="uk-UA" b="1" dirty="0" smtClean="0"/>
              <a:t>центроїду</a:t>
            </a:r>
            <a:r>
              <a:rPr lang="uk-UA" dirty="0" smtClean="0"/>
              <a:t> (</a:t>
            </a:r>
            <a:r>
              <a:rPr lang="uk-UA" dirty="0" err="1" smtClean="0"/>
              <a:t>центроїдного</a:t>
            </a:r>
            <a:r>
              <a:rPr lang="uk-UA" dirty="0" smtClean="0"/>
              <a:t> усереднення). </a:t>
            </a:r>
          </a:p>
          <a:p>
            <a:pPr lvl="1"/>
            <a:r>
              <a:rPr lang="uk-UA" dirty="0" smtClean="0"/>
              <a:t>Як </a:t>
            </a:r>
            <a:r>
              <a:rPr lang="uk-UA" dirty="0"/>
              <a:t>відстань між двома кластерами в цьому методі береться відстань між їх центрами тяжкості. </a:t>
            </a:r>
          </a:p>
          <a:p>
            <a:r>
              <a:rPr lang="uk-UA" b="1" dirty="0" smtClean="0"/>
              <a:t>Метод</a:t>
            </a:r>
            <a:r>
              <a:rPr lang="uk-UA" dirty="0" smtClean="0"/>
              <a:t> з</a:t>
            </a:r>
            <a:r>
              <a:rPr lang="uk-UA" b="1" dirty="0" smtClean="0"/>
              <a:t>важеного</a:t>
            </a:r>
            <a:r>
              <a:rPr lang="uk-UA" dirty="0" smtClean="0"/>
              <a:t> </a:t>
            </a:r>
            <a:r>
              <a:rPr lang="uk-UA" b="1" dirty="0" smtClean="0"/>
              <a:t>центроїду</a:t>
            </a:r>
            <a:r>
              <a:rPr lang="uk-UA" dirty="0" smtClean="0"/>
              <a:t> (</a:t>
            </a:r>
            <a:r>
              <a:rPr lang="uk-UA" dirty="0" err="1" smtClean="0"/>
              <a:t>центроїдного</a:t>
            </a:r>
            <a:r>
              <a:rPr lang="uk-UA" dirty="0" smtClean="0"/>
              <a:t> усереднення). </a:t>
            </a:r>
          </a:p>
          <a:p>
            <a:pPr lvl="1"/>
            <a:r>
              <a:rPr lang="uk-UA" dirty="0" smtClean="0"/>
              <a:t>Цей </a:t>
            </a:r>
            <a:r>
              <a:rPr lang="uk-UA" dirty="0"/>
              <a:t>метод схожий на попередній, різниця полягає в тому, що для обліку різниці між розмірами кластерів (числі об'єктів в них), використовуються ваги. Цей метод переважно використовувати у випадках, якщо є припущення щодо істотних відмінностей в розмірах кластерів. </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30</a:t>
            </a:fld>
            <a:endParaRPr lang="uk-UA"/>
          </a:p>
        </p:txBody>
      </p:sp>
    </p:spTree>
    <p:extLst>
      <p:ext uri="{BB962C8B-B14F-4D97-AF65-F5344CB8AC3E}">
        <p14:creationId xmlns:p14="http://schemas.microsoft.com/office/powerpoint/2010/main" val="13835477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Ієрархічний кластерний аналіз в</a:t>
            </a:r>
            <a:r>
              <a:rPr lang="uk-UA" dirty="0"/>
              <a:t> </a:t>
            </a:r>
            <a:r>
              <a:rPr lang="uk-UA" b="1" dirty="0"/>
              <a:t>SPSS</a:t>
            </a:r>
            <a:endParaRPr lang="uk-UA" dirty="0"/>
          </a:p>
        </p:txBody>
      </p:sp>
      <p:sp>
        <p:nvSpPr>
          <p:cNvPr id="3" name="Объект 2"/>
          <p:cNvSpPr>
            <a:spLocks noGrp="1"/>
          </p:cNvSpPr>
          <p:nvPr>
            <p:ph idx="1"/>
          </p:nvPr>
        </p:nvSpPr>
        <p:spPr/>
        <p:txBody>
          <a:bodyPr>
            <a:normAutofit/>
          </a:bodyPr>
          <a:lstStyle/>
          <a:p>
            <a:r>
              <a:rPr lang="uk-UA" dirty="0"/>
              <a:t>реалізується ієрархічний </a:t>
            </a:r>
            <a:r>
              <a:rPr lang="uk-UA" dirty="0" err="1"/>
              <a:t>агломеративного</a:t>
            </a:r>
            <a:r>
              <a:rPr lang="uk-UA" dirty="0"/>
              <a:t> </a:t>
            </a:r>
            <a:r>
              <a:rPr lang="uk-UA" dirty="0" smtClean="0"/>
              <a:t>алгоритм: </a:t>
            </a:r>
          </a:p>
          <a:p>
            <a:pPr marL="914400" lvl="1" indent="-457200">
              <a:buFont typeface="+mj-lt"/>
              <a:buAutoNum type="arabicPeriod"/>
            </a:pPr>
            <a:r>
              <a:rPr lang="uk-UA" dirty="0" smtClean="0"/>
              <a:t>на початку </a:t>
            </a:r>
            <a:r>
              <a:rPr lang="uk-UA" dirty="0" err="1"/>
              <a:t>кластеризації</a:t>
            </a:r>
            <a:r>
              <a:rPr lang="uk-UA" dirty="0"/>
              <a:t> всі об'єкти вважаються окремими кластерами, в ході алгоритму вони об'єднуються. </a:t>
            </a:r>
            <a:endParaRPr lang="uk-UA" dirty="0" smtClean="0"/>
          </a:p>
          <a:p>
            <a:pPr marL="914400" lvl="1" indent="-457200">
              <a:buFont typeface="+mj-lt"/>
              <a:buAutoNum type="arabicPeriod"/>
            </a:pPr>
            <a:r>
              <a:rPr lang="uk-UA" dirty="0" smtClean="0"/>
              <a:t>вибирається </a:t>
            </a:r>
            <a:r>
              <a:rPr lang="uk-UA" dirty="0"/>
              <a:t>пара найближчих кластерів, які об'єднуються в один кластер. </a:t>
            </a:r>
            <a:r>
              <a:rPr lang="uk-UA" dirty="0" smtClean="0"/>
              <a:t>Кількість </a:t>
            </a:r>
            <a:r>
              <a:rPr lang="uk-UA" dirty="0"/>
              <a:t>кластерів </a:t>
            </a:r>
            <a:r>
              <a:rPr lang="uk-UA" dirty="0" smtClean="0"/>
              <a:t>дорівнює </a:t>
            </a:r>
            <a:r>
              <a:rPr lang="uk-UA" dirty="0"/>
              <a:t>N -1. </a:t>
            </a:r>
            <a:endParaRPr lang="uk-UA" dirty="0" smtClean="0"/>
          </a:p>
          <a:p>
            <a:pPr marL="914400" lvl="1" indent="-457200">
              <a:buFont typeface="+mj-lt"/>
              <a:buAutoNum type="arabicPeriod"/>
            </a:pPr>
            <a:r>
              <a:rPr lang="uk-UA" dirty="0" smtClean="0"/>
              <a:t>Процедура </a:t>
            </a:r>
            <a:r>
              <a:rPr lang="uk-UA" dirty="0"/>
              <a:t>повторюється, поки всі класи не об'єднаються. </a:t>
            </a:r>
            <a:endParaRPr lang="uk-UA" dirty="0" smtClean="0"/>
          </a:p>
          <a:p>
            <a:pPr marL="914400" lvl="1" indent="-457200">
              <a:buFont typeface="+mj-lt"/>
              <a:buAutoNum type="arabicPeriod"/>
            </a:pPr>
            <a:r>
              <a:rPr lang="uk-UA" dirty="0" smtClean="0"/>
              <a:t>На </a:t>
            </a:r>
            <a:r>
              <a:rPr lang="uk-UA" dirty="0"/>
              <a:t>будь-якому етапі об'єднання можна перервати, отримавши необхідну кількість кластерів. </a:t>
            </a:r>
          </a:p>
          <a:p>
            <a:pPr marL="0" indent="0">
              <a:buNone/>
            </a:pPr>
            <a:r>
              <a:rPr lang="uk-UA" dirty="0" smtClean="0"/>
              <a:t>Результат </a:t>
            </a:r>
            <a:r>
              <a:rPr lang="uk-UA" dirty="0"/>
              <a:t>роботи алгоритму агрегування залежить від </a:t>
            </a:r>
            <a:r>
              <a:rPr lang="uk-UA" b="1" dirty="0"/>
              <a:t>способів обчислення відстані між об'єктами і визначення близькості між кластерами.</a:t>
            </a:r>
            <a:endParaRPr lang="uk-UA"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31</a:t>
            </a:fld>
            <a:endParaRPr lang="uk-UA"/>
          </a:p>
        </p:txBody>
      </p:sp>
    </p:spTree>
    <p:extLst>
      <p:ext uri="{BB962C8B-B14F-4D97-AF65-F5344CB8AC3E}">
        <p14:creationId xmlns:p14="http://schemas.microsoft.com/office/powerpoint/2010/main" val="31073949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В</a:t>
            </a:r>
            <a:r>
              <a:rPr lang="uk-UA" dirty="0" smtClean="0"/>
              <a:t>изначення </a:t>
            </a:r>
            <a:r>
              <a:rPr lang="uk-UA" dirty="0"/>
              <a:t>відстані між парою кластерів </a:t>
            </a:r>
          </a:p>
        </p:txBody>
      </p:sp>
      <p:sp>
        <p:nvSpPr>
          <p:cNvPr id="5" name="Объект 4"/>
          <p:cNvSpPr>
            <a:spLocks noGrp="1"/>
          </p:cNvSpPr>
          <p:nvPr>
            <p:ph idx="1"/>
          </p:nvPr>
        </p:nvSpPr>
        <p:spPr>
          <a:xfrm>
            <a:off x="838200" y="1556684"/>
            <a:ext cx="10515600" cy="4965140"/>
          </a:xfrm>
        </p:spPr>
        <p:txBody>
          <a:bodyPr>
            <a:normAutofit fontScale="92500" lnSpcReduction="10000"/>
          </a:bodyPr>
          <a:lstStyle/>
          <a:p>
            <a:r>
              <a:rPr lang="uk-UA" dirty="0"/>
              <a:t>Середня відстань між кластерами </a:t>
            </a:r>
            <a:r>
              <a:rPr lang="uk-UA" dirty="0" smtClean="0"/>
              <a:t>встановлюється </a:t>
            </a:r>
            <a:r>
              <a:rPr lang="uk-UA" dirty="0"/>
              <a:t>за </a:t>
            </a:r>
            <a:r>
              <a:rPr lang="uk-UA" dirty="0" smtClean="0"/>
              <a:t>замовчанням</a:t>
            </a:r>
            <a:r>
              <a:rPr lang="uk-UA" dirty="0"/>
              <a:t>. </a:t>
            </a:r>
          </a:p>
          <a:p>
            <a:r>
              <a:rPr lang="uk-UA" dirty="0" smtClean="0"/>
              <a:t>Середня </a:t>
            </a:r>
            <a:r>
              <a:rPr lang="uk-UA" dirty="0"/>
              <a:t>відстань між усіма об'єктами пари кластерів з урахуванням відстаней всередині </a:t>
            </a:r>
            <a:r>
              <a:rPr lang="uk-UA" dirty="0" smtClean="0"/>
              <a:t>кластерів. </a:t>
            </a:r>
            <a:endParaRPr lang="uk-UA" dirty="0"/>
          </a:p>
          <a:p>
            <a:r>
              <a:rPr lang="uk-UA" dirty="0" smtClean="0"/>
              <a:t>Відстань </a:t>
            </a:r>
            <a:r>
              <a:rPr lang="uk-UA" dirty="0"/>
              <a:t>між найближчими сусідами - найближчими об'єктами </a:t>
            </a:r>
            <a:r>
              <a:rPr lang="uk-UA" dirty="0" smtClean="0"/>
              <a:t>кластерів. </a:t>
            </a:r>
            <a:endParaRPr lang="uk-UA" dirty="0"/>
          </a:p>
          <a:p>
            <a:r>
              <a:rPr lang="uk-UA" dirty="0" smtClean="0"/>
              <a:t>Відстань </a:t>
            </a:r>
            <a:r>
              <a:rPr lang="uk-UA" dirty="0"/>
              <a:t>між самими далекими </a:t>
            </a:r>
            <a:r>
              <a:rPr lang="uk-UA" dirty="0" smtClean="0"/>
              <a:t>сусідами.</a:t>
            </a:r>
            <a:endParaRPr lang="uk-UA" dirty="0"/>
          </a:p>
          <a:p>
            <a:r>
              <a:rPr lang="uk-UA" dirty="0" smtClean="0"/>
              <a:t>Відстань </a:t>
            </a:r>
            <a:r>
              <a:rPr lang="uk-UA" dirty="0"/>
              <a:t>між центрами кластерів </a:t>
            </a:r>
            <a:r>
              <a:rPr lang="uk-UA" dirty="0" smtClean="0"/>
              <a:t>або </a:t>
            </a:r>
            <a:r>
              <a:rPr lang="uk-UA" dirty="0" err="1" smtClean="0"/>
              <a:t>центроїдний</a:t>
            </a:r>
            <a:r>
              <a:rPr lang="uk-UA" dirty="0" smtClean="0"/>
              <a:t> </a:t>
            </a:r>
            <a:r>
              <a:rPr lang="uk-UA" dirty="0"/>
              <a:t>метод. </a:t>
            </a:r>
            <a:endParaRPr lang="uk-UA" dirty="0" smtClean="0"/>
          </a:p>
          <a:p>
            <a:pPr lvl="1"/>
            <a:r>
              <a:rPr lang="uk-UA" dirty="0" smtClean="0"/>
              <a:t>Недоліком методу </a:t>
            </a:r>
            <a:r>
              <a:rPr lang="uk-UA" dirty="0"/>
              <a:t>є те, що центр об'єднаного кластера обчислюється як середнє центрів </a:t>
            </a:r>
            <a:r>
              <a:rPr lang="uk-UA" dirty="0" smtClean="0"/>
              <a:t>кластерів, що об'єднуються</a:t>
            </a:r>
            <a:r>
              <a:rPr lang="uk-UA" dirty="0"/>
              <a:t>, без урахування їх обсягу.</a:t>
            </a:r>
          </a:p>
          <a:p>
            <a:r>
              <a:rPr lang="uk-UA" dirty="0" smtClean="0"/>
              <a:t>Метод </a:t>
            </a:r>
            <a:r>
              <a:rPr lang="uk-UA" dirty="0"/>
              <a:t>медіан - той же </a:t>
            </a:r>
            <a:r>
              <a:rPr lang="uk-UA" dirty="0" err="1"/>
              <a:t>центроїдного</a:t>
            </a:r>
            <a:r>
              <a:rPr lang="uk-UA" dirty="0"/>
              <a:t> метод, але центр об'єднаного кластера обчислюється як середнє всіх </a:t>
            </a:r>
            <a:r>
              <a:rPr lang="uk-UA" dirty="0" smtClean="0"/>
              <a:t>об'єктів.</a:t>
            </a:r>
            <a:endParaRPr lang="uk-UA" dirty="0"/>
          </a:p>
          <a:p>
            <a:r>
              <a:rPr lang="uk-UA" dirty="0" smtClean="0"/>
              <a:t>Метод </a:t>
            </a:r>
            <a:r>
              <a:rPr lang="uk-UA" dirty="0" err="1"/>
              <a:t>Варда</a:t>
            </a:r>
            <a:r>
              <a:rPr lang="uk-UA" dirty="0"/>
              <a:t>.</a:t>
            </a:r>
          </a:p>
        </p:txBody>
      </p:sp>
      <p:sp>
        <p:nvSpPr>
          <p:cNvPr id="3" name="Нижний колонтитул 2"/>
          <p:cNvSpPr>
            <a:spLocks noGrp="1"/>
          </p:cNvSpPr>
          <p:nvPr>
            <p:ph type="ftr" sz="quarter" idx="11"/>
          </p:nvPr>
        </p:nvSpPr>
        <p:spPr/>
        <p:txBody>
          <a:bodyPr/>
          <a:lstStyle/>
          <a:p>
            <a:r>
              <a:rPr lang="ru-RU" smtClean="0"/>
              <a:t>Методи та аналіз великих даних</a:t>
            </a:r>
            <a:endParaRPr lang="uk-UA"/>
          </a:p>
        </p:txBody>
      </p:sp>
      <p:sp>
        <p:nvSpPr>
          <p:cNvPr id="4" name="Номер слайда 3"/>
          <p:cNvSpPr>
            <a:spLocks noGrp="1"/>
          </p:cNvSpPr>
          <p:nvPr>
            <p:ph type="sldNum" sz="quarter" idx="12"/>
          </p:nvPr>
        </p:nvSpPr>
        <p:spPr/>
        <p:txBody>
          <a:bodyPr/>
          <a:lstStyle/>
          <a:p>
            <a:fld id="{5A170251-7275-4612-886E-7D866A363F05}" type="slidenum">
              <a:rPr lang="uk-UA" smtClean="0"/>
              <a:t>32</a:t>
            </a:fld>
            <a:endParaRPr lang="uk-UA"/>
          </a:p>
        </p:txBody>
      </p:sp>
    </p:spTree>
    <p:extLst>
      <p:ext uri="{BB962C8B-B14F-4D97-AF65-F5344CB8AC3E}">
        <p14:creationId xmlns:p14="http://schemas.microsoft.com/office/powerpoint/2010/main" val="24511722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a:t>Приклад ієрархічного кластерного аналізу</a:t>
            </a:r>
            <a:r>
              <a:rPr lang="uk-UA" dirty="0"/>
              <a:t> </a:t>
            </a:r>
          </a:p>
        </p:txBody>
      </p:sp>
      <p:sp>
        <p:nvSpPr>
          <p:cNvPr id="3" name="Объект 2"/>
          <p:cNvSpPr>
            <a:spLocks noGrp="1"/>
          </p:cNvSpPr>
          <p:nvPr>
            <p:ph idx="1"/>
          </p:nvPr>
        </p:nvSpPr>
        <p:spPr>
          <a:xfrm>
            <a:off x="838200" y="1516343"/>
            <a:ext cx="10515600" cy="4351338"/>
          </a:xfrm>
        </p:spPr>
        <p:txBody>
          <a:bodyPr/>
          <a:lstStyle/>
          <a:p>
            <a:r>
              <a:rPr lang="uk-UA" dirty="0"/>
              <a:t>Порядок агломерації (протокол об'єднання кластерів) </a:t>
            </a:r>
            <a:endParaRPr lang="uk-UA" dirty="0" smtClean="0"/>
          </a:p>
          <a:p>
            <a:pPr lvl="1"/>
            <a:r>
              <a:rPr lang="uk-UA" dirty="0" err="1"/>
              <a:t>Stage</a:t>
            </a:r>
            <a:r>
              <a:rPr lang="uk-UA" dirty="0"/>
              <a:t> - стадії об'єднання (крок); </a:t>
            </a:r>
          </a:p>
          <a:p>
            <a:pPr lvl="1"/>
            <a:r>
              <a:rPr lang="uk-UA" dirty="0" err="1" smtClean="0"/>
              <a:t>Cluster</a:t>
            </a:r>
            <a:r>
              <a:rPr lang="uk-UA" dirty="0" smtClean="0"/>
              <a:t> </a:t>
            </a:r>
            <a:r>
              <a:rPr lang="uk-UA" dirty="0" err="1"/>
              <a:t>Combined</a:t>
            </a:r>
            <a:r>
              <a:rPr lang="uk-UA" dirty="0"/>
              <a:t> - об'єднуються кластери (після об'єднання кластер приймає мінімальний номер з </a:t>
            </a:r>
            <a:r>
              <a:rPr lang="uk-UA" dirty="0" smtClean="0"/>
              <a:t>номерів кластерів, що </a:t>
            </a:r>
            <a:r>
              <a:rPr lang="uk-UA" dirty="0"/>
              <a:t>об'єднуються); </a:t>
            </a:r>
          </a:p>
          <a:p>
            <a:pPr lvl="1"/>
            <a:r>
              <a:rPr lang="uk-UA" dirty="0" err="1" smtClean="0"/>
              <a:t>Coefficients</a:t>
            </a:r>
            <a:r>
              <a:rPr lang="uk-UA" dirty="0" smtClean="0"/>
              <a:t> </a:t>
            </a:r>
            <a:r>
              <a:rPr lang="uk-UA" dirty="0"/>
              <a:t>- коефіцієнти. </a:t>
            </a:r>
          </a:p>
          <a:p>
            <a:endParaRPr lang="uk-UA" dirty="0"/>
          </a:p>
        </p:txBody>
      </p:sp>
      <p:graphicFrame>
        <p:nvGraphicFramePr>
          <p:cNvPr id="4" name="Таблица 3"/>
          <p:cNvGraphicFramePr>
            <a:graphicFrameLocks noGrp="1"/>
          </p:cNvGraphicFramePr>
          <p:nvPr>
            <p:extLst>
              <p:ext uri="{D42A27DB-BD31-4B8C-83A1-F6EECF244321}">
                <p14:modId xmlns:p14="http://schemas.microsoft.com/office/powerpoint/2010/main" val="2075296815"/>
              </p:ext>
            </p:extLst>
          </p:nvPr>
        </p:nvGraphicFramePr>
        <p:xfrm>
          <a:off x="2461203" y="3586087"/>
          <a:ext cx="6467644" cy="3110548"/>
        </p:xfrm>
        <a:graphic>
          <a:graphicData uri="http://schemas.openxmlformats.org/drawingml/2006/table">
            <a:tbl>
              <a:tblPr firstRow="1" firstCol="1" bandRow="1">
                <a:tableStyleId>{5C22544A-7EE6-4342-B048-85BDC9FD1C3A}</a:tableStyleId>
              </a:tblPr>
              <a:tblGrid>
                <a:gridCol w="1616407">
                  <a:extLst>
                    <a:ext uri="{9D8B030D-6E8A-4147-A177-3AD203B41FA5}">
                      <a16:colId xmlns:a16="http://schemas.microsoft.com/office/drawing/2014/main" xmlns="" val="20000"/>
                    </a:ext>
                  </a:extLst>
                </a:gridCol>
                <a:gridCol w="1617079">
                  <a:extLst>
                    <a:ext uri="{9D8B030D-6E8A-4147-A177-3AD203B41FA5}">
                      <a16:colId xmlns:a16="http://schemas.microsoft.com/office/drawing/2014/main" xmlns="" val="20001"/>
                    </a:ext>
                  </a:extLst>
                </a:gridCol>
                <a:gridCol w="1617079">
                  <a:extLst>
                    <a:ext uri="{9D8B030D-6E8A-4147-A177-3AD203B41FA5}">
                      <a16:colId xmlns:a16="http://schemas.microsoft.com/office/drawing/2014/main" xmlns="" val="20002"/>
                    </a:ext>
                  </a:extLst>
                </a:gridCol>
                <a:gridCol w="1617079">
                  <a:extLst>
                    <a:ext uri="{9D8B030D-6E8A-4147-A177-3AD203B41FA5}">
                      <a16:colId xmlns:a16="http://schemas.microsoft.com/office/drawing/2014/main" xmlns="" val="20003"/>
                    </a:ext>
                  </a:extLst>
                </a:gridCol>
              </a:tblGrid>
              <a:tr h="222182">
                <a:tc>
                  <a:txBody>
                    <a:bodyPr/>
                    <a:lstStyle/>
                    <a:p>
                      <a:pPr algn="just">
                        <a:lnSpc>
                          <a:spcPct val="107000"/>
                        </a:lnSpc>
                        <a:spcAft>
                          <a:spcPts val="0"/>
                        </a:spcAft>
                      </a:pPr>
                      <a:r>
                        <a:rPr lang="uk-UA" sz="1200">
                          <a:effectLst/>
                        </a:rPr>
                        <a:t>Cluster Combined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Cluster І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Cluster 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Coefficients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0"/>
                  </a:ext>
                </a:extLst>
              </a:tr>
              <a:tr h="222182">
                <a:tc>
                  <a:txBody>
                    <a:bodyPr/>
                    <a:lstStyle/>
                    <a:p>
                      <a:pPr algn="just">
                        <a:lnSpc>
                          <a:spcPct val="107000"/>
                        </a:lnSpc>
                        <a:spcAft>
                          <a:spcPts val="0"/>
                        </a:spcAft>
                      </a:pPr>
                      <a:r>
                        <a:rPr lang="uk-UA" sz="1200">
                          <a:effectLst/>
                        </a:rPr>
                        <a:t>1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9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10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0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1"/>
                  </a:ext>
                </a:extLst>
              </a:tr>
              <a:tr h="222182">
                <a:tc>
                  <a:txBody>
                    <a:bodyPr/>
                    <a:lstStyle/>
                    <a:p>
                      <a:pPr algn="just">
                        <a:lnSpc>
                          <a:spcPct val="107000"/>
                        </a:lnSpc>
                        <a:spcAft>
                          <a:spcPts val="0"/>
                        </a:spcAft>
                      </a:pPr>
                      <a:r>
                        <a:rPr lang="uk-UA" sz="1200">
                          <a:effectLst/>
                        </a:rPr>
                        <a:t>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14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1,461е-02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2"/>
                  </a:ext>
                </a:extLst>
              </a:tr>
              <a:tr h="222182">
                <a:tc>
                  <a:txBody>
                    <a:bodyPr/>
                    <a:lstStyle/>
                    <a:p>
                      <a:pPr algn="just">
                        <a:lnSpc>
                          <a:spcPct val="107000"/>
                        </a:lnSpc>
                        <a:spcAft>
                          <a:spcPts val="0"/>
                        </a:spcAft>
                      </a:pPr>
                      <a:r>
                        <a:rPr lang="uk-UA" sz="1200">
                          <a:effectLst/>
                        </a:rPr>
                        <a:t>3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3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9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1,461е-02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3"/>
                  </a:ext>
                </a:extLst>
              </a:tr>
              <a:tr h="222182">
                <a:tc>
                  <a:txBody>
                    <a:bodyPr/>
                    <a:lstStyle/>
                    <a:p>
                      <a:pPr algn="just">
                        <a:lnSpc>
                          <a:spcPct val="107000"/>
                        </a:lnSpc>
                        <a:spcAft>
                          <a:spcPts val="0"/>
                        </a:spcAft>
                      </a:pPr>
                      <a:r>
                        <a:rPr lang="uk-UA" sz="1200">
                          <a:effectLst/>
                        </a:rPr>
                        <a:t>4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5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8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1,461е-02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4"/>
                  </a:ext>
                </a:extLst>
              </a:tr>
              <a:tr h="222182">
                <a:tc>
                  <a:txBody>
                    <a:bodyPr/>
                    <a:lstStyle/>
                    <a:p>
                      <a:pPr algn="just">
                        <a:lnSpc>
                          <a:spcPct val="107000"/>
                        </a:lnSpc>
                        <a:spcAft>
                          <a:spcPts val="0"/>
                        </a:spcAft>
                      </a:pPr>
                      <a:r>
                        <a:rPr lang="uk-UA" sz="1200">
                          <a:effectLst/>
                        </a:rPr>
                        <a:t>5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6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7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1,461е-02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5"/>
                  </a:ext>
                </a:extLst>
              </a:tr>
              <a:tr h="222182">
                <a:tc>
                  <a:txBody>
                    <a:bodyPr/>
                    <a:lstStyle/>
                    <a:p>
                      <a:pPr algn="just">
                        <a:lnSpc>
                          <a:spcPct val="107000"/>
                        </a:lnSpc>
                        <a:spcAft>
                          <a:spcPts val="0"/>
                        </a:spcAft>
                      </a:pPr>
                      <a:r>
                        <a:rPr lang="uk-UA" sz="1200">
                          <a:effectLst/>
                        </a:rPr>
                        <a:t>6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3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13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3 , 4 90 е-02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6"/>
                  </a:ext>
                </a:extLst>
              </a:tr>
              <a:tr h="222182">
                <a:tc>
                  <a:txBody>
                    <a:bodyPr/>
                    <a:lstStyle/>
                    <a:p>
                      <a:pPr algn="just">
                        <a:lnSpc>
                          <a:spcPct val="107000"/>
                        </a:lnSpc>
                        <a:spcAft>
                          <a:spcPts val="0"/>
                        </a:spcAft>
                      </a:pPr>
                      <a:r>
                        <a:rPr lang="uk-UA" sz="1200">
                          <a:effectLst/>
                        </a:rPr>
                        <a:t>7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11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3,651е-02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7"/>
                  </a:ext>
                </a:extLst>
              </a:tr>
              <a:tr h="222182">
                <a:tc>
                  <a:txBody>
                    <a:bodyPr/>
                    <a:lstStyle/>
                    <a:p>
                      <a:pPr algn="just">
                        <a:lnSpc>
                          <a:spcPct val="107000"/>
                        </a:lnSpc>
                        <a:spcAft>
                          <a:spcPts val="0"/>
                        </a:spcAft>
                      </a:pPr>
                      <a:r>
                        <a:rPr lang="uk-UA" sz="1200">
                          <a:effectLst/>
                        </a:rPr>
                        <a:t>8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4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5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4,144 е-02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8"/>
                  </a:ext>
                </a:extLst>
              </a:tr>
              <a:tr h="222182">
                <a:tc>
                  <a:txBody>
                    <a:bodyPr/>
                    <a:lstStyle/>
                    <a:p>
                      <a:pPr algn="just">
                        <a:lnSpc>
                          <a:spcPct val="107000"/>
                        </a:lnSpc>
                        <a:spcAft>
                          <a:spcPts val="0"/>
                        </a:spcAft>
                      </a:pPr>
                      <a:r>
                        <a:rPr lang="uk-UA" sz="1200">
                          <a:effectLst/>
                        </a:rPr>
                        <a:t>9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6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5,118 е-02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9"/>
                  </a:ext>
                </a:extLst>
              </a:tr>
              <a:tr h="222182">
                <a:tc>
                  <a:txBody>
                    <a:bodyPr/>
                    <a:lstStyle/>
                    <a:p>
                      <a:pPr algn="just">
                        <a:lnSpc>
                          <a:spcPct val="107000"/>
                        </a:lnSpc>
                        <a:spcAft>
                          <a:spcPts val="0"/>
                        </a:spcAft>
                      </a:pPr>
                      <a:r>
                        <a:rPr lang="uk-UA" sz="1200">
                          <a:effectLst/>
                        </a:rPr>
                        <a:t>10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4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12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,105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10"/>
                  </a:ext>
                </a:extLst>
              </a:tr>
              <a:tr h="222182">
                <a:tc>
                  <a:txBody>
                    <a:bodyPr/>
                    <a:lstStyle/>
                    <a:p>
                      <a:pPr algn="just">
                        <a:lnSpc>
                          <a:spcPct val="107000"/>
                        </a:lnSpc>
                        <a:spcAft>
                          <a:spcPts val="0"/>
                        </a:spcAft>
                      </a:pPr>
                      <a:r>
                        <a:rPr lang="uk-UA" sz="1200">
                          <a:effectLst/>
                        </a:rPr>
                        <a:t>11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1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3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,120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11"/>
                  </a:ext>
                </a:extLst>
              </a:tr>
              <a:tr h="222182">
                <a:tc>
                  <a:txBody>
                    <a:bodyPr/>
                    <a:lstStyle/>
                    <a:p>
                      <a:pPr algn="just">
                        <a:lnSpc>
                          <a:spcPct val="107000"/>
                        </a:lnSpc>
                        <a:spcAft>
                          <a:spcPts val="0"/>
                        </a:spcAft>
                      </a:pPr>
                      <a:r>
                        <a:rPr lang="uk-UA" sz="1200">
                          <a:effectLst/>
                        </a:rPr>
                        <a:t>12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1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4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1,217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12"/>
                  </a:ext>
                </a:extLst>
              </a:tr>
              <a:tr h="222182">
                <a:tc>
                  <a:txBody>
                    <a:bodyPr/>
                    <a:lstStyle/>
                    <a:p>
                      <a:pPr algn="just">
                        <a:lnSpc>
                          <a:spcPct val="107000"/>
                        </a:lnSpc>
                        <a:spcAft>
                          <a:spcPts val="0"/>
                        </a:spcAft>
                      </a:pPr>
                      <a:r>
                        <a:rPr lang="uk-UA" sz="1200">
                          <a:effectLst/>
                        </a:rPr>
                        <a:t>13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1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a:effectLst/>
                        </a:rPr>
                        <a:t>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uk-UA" sz="1200" dirty="0">
                          <a:effectLst/>
                        </a:rPr>
                        <a:t>7,516 </a:t>
                      </a:r>
                      <a:endParaRPr lang="uk-U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13"/>
                  </a:ext>
                </a:extLst>
              </a:tr>
            </a:tbl>
          </a:graphicData>
        </a:graphic>
      </p:graphicFrame>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uk-UA"/>
          </a:p>
        </p:txBody>
      </p:sp>
      <p:sp>
        <p:nvSpPr>
          <p:cNvPr id="6" name="Номер слайда 5"/>
          <p:cNvSpPr>
            <a:spLocks noGrp="1"/>
          </p:cNvSpPr>
          <p:nvPr>
            <p:ph type="sldNum" sz="quarter" idx="12"/>
          </p:nvPr>
        </p:nvSpPr>
        <p:spPr/>
        <p:txBody>
          <a:bodyPr/>
          <a:lstStyle/>
          <a:p>
            <a:fld id="{5A170251-7275-4612-886E-7D866A363F05}" type="slidenum">
              <a:rPr lang="uk-UA" smtClean="0"/>
              <a:t>33</a:t>
            </a:fld>
            <a:endParaRPr lang="uk-UA"/>
          </a:p>
        </p:txBody>
      </p:sp>
    </p:spTree>
    <p:extLst>
      <p:ext uri="{BB962C8B-B14F-4D97-AF65-F5344CB8AC3E}">
        <p14:creationId xmlns:p14="http://schemas.microsoft.com/office/powerpoint/2010/main" val="6373621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Пояснення</a:t>
            </a:r>
            <a:endParaRPr lang="uk-UA" dirty="0"/>
          </a:p>
        </p:txBody>
      </p:sp>
      <p:sp>
        <p:nvSpPr>
          <p:cNvPr id="3" name="Объект 2"/>
          <p:cNvSpPr>
            <a:spLocks noGrp="1"/>
          </p:cNvSpPr>
          <p:nvPr>
            <p:ph idx="1"/>
          </p:nvPr>
        </p:nvSpPr>
        <p:spPr/>
        <p:txBody>
          <a:bodyPr>
            <a:normAutofit fontScale="92500" lnSpcReduction="20000"/>
          </a:bodyPr>
          <a:lstStyle/>
          <a:p>
            <a:r>
              <a:rPr lang="uk-UA" dirty="0"/>
              <a:t>Так, в колонці </a:t>
            </a:r>
            <a:r>
              <a:rPr lang="uk-UA" dirty="0" err="1"/>
              <a:t>Cluster</a:t>
            </a:r>
            <a:r>
              <a:rPr lang="uk-UA" dirty="0"/>
              <a:t> </a:t>
            </a:r>
            <a:r>
              <a:rPr lang="uk-UA" dirty="0" err="1"/>
              <a:t>Combined</a:t>
            </a:r>
            <a:r>
              <a:rPr lang="uk-UA" dirty="0"/>
              <a:t> можна побачити </a:t>
            </a:r>
            <a:r>
              <a:rPr lang="uk-UA" i="1" dirty="0">
                <a:solidFill>
                  <a:schemeClr val="accent1">
                    <a:lumMod val="75000"/>
                  </a:schemeClr>
                </a:solidFill>
              </a:rPr>
              <a:t>порядок об'єднання в кластери</a:t>
            </a:r>
            <a:r>
              <a:rPr lang="uk-UA" dirty="0"/>
              <a:t>: на першому кроці були об'єднані спостереження 9 і 10, вони утворюють кластер під номером 9, кластер 10 в оглядовій таблиці більше не з'являється. На наступному кроці відбувається об'єднання кластерів 2 і 14, далі 3 і 9, і </a:t>
            </a:r>
            <a:r>
              <a:rPr lang="uk-UA" dirty="0" err="1"/>
              <a:t>т.д</a:t>
            </a:r>
            <a:r>
              <a:rPr lang="uk-UA" dirty="0"/>
              <a:t>. </a:t>
            </a:r>
          </a:p>
          <a:p>
            <a:r>
              <a:rPr lang="uk-UA" dirty="0"/>
              <a:t>У колонці </a:t>
            </a:r>
            <a:r>
              <a:rPr lang="uk-UA" dirty="0" err="1"/>
              <a:t>Coefficients</a:t>
            </a:r>
            <a:r>
              <a:rPr lang="uk-UA" dirty="0"/>
              <a:t> наведено </a:t>
            </a:r>
            <a:r>
              <a:rPr lang="uk-UA" dirty="0" smtClean="0">
                <a:solidFill>
                  <a:schemeClr val="accent1">
                    <a:lumMod val="75000"/>
                  </a:schemeClr>
                </a:solidFill>
              </a:rPr>
              <a:t>оптимальна кількість кластерів</a:t>
            </a:r>
            <a:r>
              <a:rPr lang="uk-UA" dirty="0" smtClean="0"/>
              <a:t>; </a:t>
            </a:r>
            <a:r>
              <a:rPr lang="uk-UA" dirty="0"/>
              <a:t>під значенням цього показника мається на увазі відстань між двома кластерами, </a:t>
            </a:r>
            <a:r>
              <a:rPr lang="uk-UA" dirty="0" smtClean="0"/>
              <a:t>визначене </a:t>
            </a:r>
            <a:r>
              <a:rPr lang="uk-UA" dirty="0"/>
              <a:t>на підставі обраної міри відстані. У нашому випадку це квадрат </a:t>
            </a:r>
            <a:r>
              <a:rPr lang="uk-UA" dirty="0" smtClean="0"/>
              <a:t>евклідової </a:t>
            </a:r>
            <a:r>
              <a:rPr lang="uk-UA" dirty="0"/>
              <a:t>відстані, </a:t>
            </a:r>
            <a:r>
              <a:rPr lang="uk-UA" dirty="0" smtClean="0"/>
              <a:t>визначеної </a:t>
            </a:r>
            <a:r>
              <a:rPr lang="uk-UA" dirty="0"/>
              <a:t>з використанням стандартизованих значень. </a:t>
            </a:r>
            <a:endParaRPr lang="uk-UA" dirty="0" smtClean="0"/>
          </a:p>
          <a:p>
            <a:r>
              <a:rPr lang="uk-UA" dirty="0" smtClean="0">
                <a:solidFill>
                  <a:schemeClr val="accent1">
                    <a:lumMod val="75000"/>
                  </a:schemeClr>
                </a:solidFill>
              </a:rPr>
              <a:t>Процедура </a:t>
            </a:r>
            <a:r>
              <a:rPr lang="uk-UA" dirty="0">
                <a:solidFill>
                  <a:schemeClr val="accent1">
                    <a:lumMod val="75000"/>
                  </a:schemeClr>
                </a:solidFill>
              </a:rPr>
              <a:t>стандартизації</a:t>
            </a:r>
            <a:r>
              <a:rPr lang="uk-UA" dirty="0"/>
              <a:t> використовується для виключення вірогідності того, що класифікацію визначатимуть змінні, що мають найбільший розкид значень. </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34</a:t>
            </a:fld>
            <a:endParaRPr lang="uk-UA"/>
          </a:p>
        </p:txBody>
      </p:sp>
    </p:spTree>
    <p:extLst>
      <p:ext uri="{BB962C8B-B14F-4D97-AF65-F5344CB8AC3E}">
        <p14:creationId xmlns:p14="http://schemas.microsoft.com/office/powerpoint/2010/main" val="7373152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види стандартизації</a:t>
            </a:r>
          </a:p>
        </p:txBody>
      </p:sp>
      <p:sp>
        <p:nvSpPr>
          <p:cNvPr id="3" name="Объект 2"/>
          <p:cNvSpPr>
            <a:spLocks noGrp="1"/>
          </p:cNvSpPr>
          <p:nvPr>
            <p:ph idx="1"/>
          </p:nvPr>
        </p:nvSpPr>
        <p:spPr>
          <a:xfrm>
            <a:off x="838200" y="1690688"/>
            <a:ext cx="10515600" cy="5019394"/>
          </a:xfrm>
        </p:spPr>
        <p:txBody>
          <a:bodyPr>
            <a:normAutofit fontScale="92500" lnSpcReduction="20000"/>
          </a:bodyPr>
          <a:lstStyle/>
          <a:p>
            <a:r>
              <a:rPr lang="uk-UA" dirty="0" smtClean="0"/>
              <a:t> </a:t>
            </a:r>
            <a:r>
              <a:rPr lang="uk-UA" dirty="0"/>
              <a:t>Z -Шкала ( Z - </a:t>
            </a:r>
            <a:r>
              <a:rPr lang="uk-UA" dirty="0" err="1"/>
              <a:t>Scores</a:t>
            </a:r>
            <a:r>
              <a:rPr lang="uk-UA" dirty="0"/>
              <a:t> ). З значень змінних віднімається їх середнє, і ці значення </a:t>
            </a:r>
            <a:r>
              <a:rPr lang="uk-UA" dirty="0" smtClean="0"/>
              <a:t>ділять </a:t>
            </a:r>
            <a:r>
              <a:rPr lang="uk-UA" dirty="0"/>
              <a:t>на стандартне відхилення.</a:t>
            </a:r>
          </a:p>
          <a:p>
            <a:r>
              <a:rPr lang="uk-UA" dirty="0" smtClean="0"/>
              <a:t>Розкид </a:t>
            </a:r>
            <a:r>
              <a:rPr lang="uk-UA" dirty="0"/>
              <a:t>від -1 до 1. Лінійним перетворенням змінних </a:t>
            </a:r>
            <a:r>
              <a:rPr lang="uk-UA" dirty="0" smtClean="0"/>
              <a:t>досягають </a:t>
            </a:r>
            <a:r>
              <a:rPr lang="uk-UA" dirty="0"/>
              <a:t>розкиду значень від -1 до 1.</a:t>
            </a:r>
          </a:p>
          <a:p>
            <a:r>
              <a:rPr lang="uk-UA" dirty="0" smtClean="0"/>
              <a:t>Розкид </a:t>
            </a:r>
            <a:r>
              <a:rPr lang="uk-UA" dirty="0"/>
              <a:t>від 0 до 1. Лінійним перетворенням змінних </a:t>
            </a:r>
            <a:r>
              <a:rPr lang="uk-UA" dirty="0" err="1" smtClean="0"/>
              <a:t>досяють</a:t>
            </a:r>
            <a:r>
              <a:rPr lang="uk-UA" dirty="0" smtClean="0"/>
              <a:t> </a:t>
            </a:r>
            <a:r>
              <a:rPr lang="uk-UA" dirty="0"/>
              <a:t>розкиду значень від 0 до 1.</a:t>
            </a:r>
          </a:p>
          <a:p>
            <a:r>
              <a:rPr lang="uk-UA" dirty="0" smtClean="0"/>
              <a:t>Максимум </a:t>
            </a:r>
            <a:r>
              <a:rPr lang="uk-UA" dirty="0"/>
              <a:t>1. Значення змінних діляться на їх максимум.</a:t>
            </a:r>
          </a:p>
          <a:p>
            <a:r>
              <a:rPr lang="uk-UA" dirty="0" smtClean="0"/>
              <a:t>Середнє </a:t>
            </a:r>
            <a:r>
              <a:rPr lang="uk-UA" dirty="0"/>
              <a:t>1. Значення змінних </a:t>
            </a:r>
            <a:r>
              <a:rPr lang="uk-UA" dirty="0" smtClean="0"/>
              <a:t>ділять </a:t>
            </a:r>
            <a:r>
              <a:rPr lang="uk-UA" dirty="0"/>
              <a:t>на їх середнє.</a:t>
            </a:r>
          </a:p>
          <a:p>
            <a:r>
              <a:rPr lang="uk-UA" dirty="0" smtClean="0"/>
              <a:t>Стандартне </a:t>
            </a:r>
            <a:r>
              <a:rPr lang="uk-UA" dirty="0"/>
              <a:t>відхилення 1. Значення змінних </a:t>
            </a:r>
            <a:r>
              <a:rPr lang="uk-UA" dirty="0" smtClean="0"/>
              <a:t>ділять </a:t>
            </a:r>
            <a:r>
              <a:rPr lang="uk-UA" dirty="0"/>
              <a:t>на стандартне відхилення.</a:t>
            </a:r>
          </a:p>
          <a:p>
            <a:r>
              <a:rPr lang="uk-UA" dirty="0"/>
              <a:t>Крім того, можливі перетворення самих відстаней, зокрема, можна відстані замінити їх абсолютними значеннями, це актуально для коефіцієнтів кореляції. Можна також всі відстані перетворити так, щоб вони змінювалися від 0 до 1.</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35</a:t>
            </a:fld>
            <a:endParaRPr lang="uk-UA"/>
          </a:p>
        </p:txBody>
      </p:sp>
    </p:spTree>
    <p:extLst>
      <p:ext uri="{BB962C8B-B14F-4D97-AF65-F5344CB8AC3E}">
        <p14:creationId xmlns:p14="http://schemas.microsoft.com/office/powerpoint/2010/main" val="7178360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a:t>Визначення кількості кластерів</a:t>
            </a:r>
            <a:r>
              <a:rPr lang="uk-UA" dirty="0"/>
              <a:t> </a:t>
            </a:r>
          </a:p>
        </p:txBody>
      </p:sp>
      <p:sp>
        <p:nvSpPr>
          <p:cNvPr id="3" name="Объект 2"/>
          <p:cNvSpPr>
            <a:spLocks noGrp="1"/>
          </p:cNvSpPr>
          <p:nvPr>
            <p:ph idx="1"/>
          </p:nvPr>
        </p:nvSpPr>
        <p:spPr/>
        <p:txBody>
          <a:bodyPr>
            <a:normAutofit/>
          </a:bodyPr>
          <a:lstStyle/>
          <a:p>
            <a:r>
              <a:rPr lang="uk-UA" dirty="0" smtClean="0">
                <a:solidFill>
                  <a:schemeClr val="accent1">
                    <a:lumMod val="75000"/>
                  </a:schemeClr>
                </a:solidFill>
              </a:rPr>
              <a:t>апріорно</a:t>
            </a:r>
            <a:r>
              <a:rPr lang="uk-UA" dirty="0" smtClean="0"/>
              <a:t> визначається. </a:t>
            </a:r>
          </a:p>
          <a:p>
            <a:r>
              <a:rPr lang="uk-UA" dirty="0" smtClean="0"/>
              <a:t>визначається </a:t>
            </a:r>
            <a:r>
              <a:rPr lang="uk-UA" dirty="0">
                <a:solidFill>
                  <a:schemeClr val="accent1">
                    <a:lumMod val="75000"/>
                  </a:schemeClr>
                </a:solidFill>
              </a:rPr>
              <a:t>в процесі агломерації</a:t>
            </a:r>
            <a:r>
              <a:rPr lang="uk-UA" dirty="0"/>
              <a:t> / </a:t>
            </a:r>
            <a:r>
              <a:rPr lang="uk-UA" dirty="0" smtClean="0"/>
              <a:t>поділу множини </a:t>
            </a:r>
            <a:r>
              <a:rPr lang="uk-UA" dirty="0"/>
              <a:t>об'єктів. </a:t>
            </a:r>
            <a:endParaRPr lang="uk-UA" dirty="0" smtClean="0"/>
          </a:p>
          <a:p>
            <a:endParaRPr lang="uk-UA" dirty="0"/>
          </a:p>
          <a:p>
            <a:r>
              <a:rPr lang="uk-UA" dirty="0"/>
              <a:t>У </a:t>
            </a:r>
            <a:r>
              <a:rPr lang="uk-UA" dirty="0" smtClean="0"/>
              <a:t>прикладі </a:t>
            </a:r>
            <a:r>
              <a:rPr lang="uk-UA" dirty="0"/>
              <a:t>це стрибок з 1,217 до 7,516. Оптимальним вважається кількість кластерів, </a:t>
            </a:r>
            <a:r>
              <a:rPr lang="uk-UA" dirty="0" smtClean="0"/>
              <a:t>що дорівнює </a:t>
            </a:r>
            <a:r>
              <a:rPr lang="uk-UA" dirty="0"/>
              <a:t>різниці кількості спостережень (14) і кількості кроків до стрибкоподібного збільшення коефіцієнта (12). </a:t>
            </a:r>
          </a:p>
          <a:p>
            <a:r>
              <a:rPr lang="uk-UA" dirty="0"/>
              <a:t>Отже, після створення двох кластерів об'єднань </a:t>
            </a:r>
            <a:r>
              <a:rPr lang="uk-UA" dirty="0" smtClean="0"/>
              <a:t>зупиняються, </a:t>
            </a:r>
            <a:r>
              <a:rPr lang="uk-UA" dirty="0"/>
              <a:t>хоча візуально </a:t>
            </a:r>
            <a:r>
              <a:rPr lang="uk-UA" dirty="0" smtClean="0"/>
              <a:t>появляються три кластери.</a:t>
            </a:r>
            <a:endParaRPr lang="uk-UA"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36</a:t>
            </a:fld>
            <a:endParaRPr lang="uk-UA"/>
          </a:p>
        </p:txBody>
      </p:sp>
    </p:spTree>
    <p:extLst>
      <p:ext uri="{BB962C8B-B14F-4D97-AF65-F5344CB8AC3E}">
        <p14:creationId xmlns:p14="http://schemas.microsoft.com/office/powerpoint/2010/main" val="32742867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GB" dirty="0" err="1"/>
              <a:t>Dendrogam</a:t>
            </a:r>
            <a:endParaRPr lang="uk-UA" dirty="0"/>
          </a:p>
        </p:txBody>
      </p:sp>
      <p:sp>
        <p:nvSpPr>
          <p:cNvPr id="3" name="Объект 2"/>
          <p:cNvSpPr>
            <a:spLocks noGrp="1"/>
          </p:cNvSpPr>
          <p:nvPr>
            <p:ph idx="1"/>
          </p:nvPr>
        </p:nvSpPr>
        <p:spPr/>
        <p:txBody>
          <a:bodyPr>
            <a:normAutofit/>
          </a:bodyPr>
          <a:lstStyle/>
          <a:p>
            <a:endParaRPr lang="uk-UA" dirty="0"/>
          </a:p>
        </p:txBody>
      </p:sp>
      <p:pic>
        <p:nvPicPr>
          <p:cNvPr id="4" name="Рисунок 3" descr="C:\Users\home\AppData\Local\Temp\FineReader10\media\image5.png"/>
          <p:cNvPicPr/>
          <p:nvPr/>
        </p:nvPicPr>
        <p:blipFill>
          <a:blip r:embed="rId2">
            <a:extLst>
              <a:ext uri="{28A0092B-C50C-407E-A947-70E740481C1C}">
                <a14:useLocalDpi xmlns:a14="http://schemas.microsoft.com/office/drawing/2010/main" val="0"/>
              </a:ext>
            </a:extLst>
          </a:blip>
          <a:srcRect/>
          <a:stretch>
            <a:fillRect/>
          </a:stretch>
        </p:blipFill>
        <p:spPr bwMode="auto">
          <a:xfrm>
            <a:off x="2508081" y="1825625"/>
            <a:ext cx="6998990" cy="4351338"/>
          </a:xfrm>
          <a:prstGeom prst="rect">
            <a:avLst/>
          </a:prstGeom>
          <a:noFill/>
          <a:ln>
            <a:noFill/>
          </a:ln>
        </p:spPr>
      </p:pic>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uk-UA"/>
          </a:p>
        </p:txBody>
      </p:sp>
      <p:sp>
        <p:nvSpPr>
          <p:cNvPr id="6" name="Номер слайда 5"/>
          <p:cNvSpPr>
            <a:spLocks noGrp="1"/>
          </p:cNvSpPr>
          <p:nvPr>
            <p:ph type="sldNum" sz="quarter" idx="12"/>
          </p:nvPr>
        </p:nvSpPr>
        <p:spPr/>
        <p:txBody>
          <a:bodyPr/>
          <a:lstStyle/>
          <a:p>
            <a:fld id="{5A170251-7275-4612-886E-7D866A363F05}" type="slidenum">
              <a:rPr lang="uk-UA" smtClean="0"/>
              <a:t>37</a:t>
            </a:fld>
            <a:endParaRPr lang="uk-UA"/>
          </a:p>
        </p:txBody>
      </p:sp>
    </p:spTree>
    <p:extLst>
      <p:ext uri="{BB962C8B-B14F-4D97-AF65-F5344CB8AC3E}">
        <p14:creationId xmlns:p14="http://schemas.microsoft.com/office/powerpoint/2010/main" val="14841284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a:t>Методи кластерного аналізу. Ітеративні методи.</a:t>
            </a:r>
            <a:endParaRPr lang="uk-UA" dirty="0"/>
          </a:p>
        </p:txBody>
      </p:sp>
      <p:sp>
        <p:nvSpPr>
          <p:cNvPr id="3" name="Объект 2"/>
          <p:cNvSpPr>
            <a:spLocks noGrp="1"/>
          </p:cNvSpPr>
          <p:nvPr>
            <p:ph idx="1"/>
          </p:nvPr>
        </p:nvSpPr>
        <p:spPr/>
        <p:txBody>
          <a:bodyPr>
            <a:normAutofit fontScale="92500" lnSpcReduction="10000"/>
          </a:bodyPr>
          <a:lstStyle/>
          <a:p>
            <a:r>
              <a:rPr lang="uk-UA" dirty="0"/>
              <a:t>При великій кількості спостережень </a:t>
            </a:r>
            <a:r>
              <a:rPr lang="uk-UA" dirty="0" smtClean="0"/>
              <a:t>придатні </a:t>
            </a:r>
            <a:r>
              <a:rPr lang="uk-UA" dirty="0" smtClean="0">
                <a:solidFill>
                  <a:schemeClr val="accent1">
                    <a:lumMod val="75000"/>
                  </a:schemeClr>
                </a:solidFill>
              </a:rPr>
              <a:t>неієрархічні методи</a:t>
            </a:r>
          </a:p>
          <a:p>
            <a:pPr lvl="1"/>
            <a:r>
              <a:rPr lang="uk-UA" dirty="0" smtClean="0"/>
              <a:t> </a:t>
            </a:r>
            <a:r>
              <a:rPr lang="uk-UA" dirty="0"/>
              <a:t>засновані на поділі, </a:t>
            </a:r>
            <a:r>
              <a:rPr lang="uk-UA" dirty="0" smtClean="0"/>
              <a:t>представляють </a:t>
            </a:r>
            <a:r>
              <a:rPr lang="uk-UA" dirty="0"/>
              <a:t>собою ітеративні методи дроблення вихідної сукупності. </a:t>
            </a:r>
            <a:endParaRPr lang="uk-UA" dirty="0" smtClean="0"/>
          </a:p>
          <a:p>
            <a:pPr lvl="1"/>
            <a:r>
              <a:rPr lang="uk-UA" dirty="0" smtClean="0"/>
              <a:t>У </a:t>
            </a:r>
            <a:r>
              <a:rPr lang="uk-UA" dirty="0"/>
              <a:t>процесі поділу нові кластери формуються до тих пір, поки не буде виконано правило зупинки. </a:t>
            </a:r>
          </a:p>
          <a:p>
            <a:r>
              <a:rPr lang="uk-UA" dirty="0"/>
              <a:t>Така неієрархічна </a:t>
            </a:r>
            <a:r>
              <a:rPr lang="uk-UA" dirty="0" err="1" smtClean="0"/>
              <a:t>кластеризація</a:t>
            </a:r>
            <a:r>
              <a:rPr lang="uk-UA" dirty="0" smtClean="0"/>
              <a:t> </a:t>
            </a:r>
            <a:r>
              <a:rPr lang="uk-UA" dirty="0"/>
              <a:t>полягає в поділі набору даних на певну кількість окремих кластерів. </a:t>
            </a:r>
            <a:endParaRPr lang="uk-UA" dirty="0" smtClean="0"/>
          </a:p>
          <a:p>
            <a:r>
              <a:rPr lang="uk-UA" dirty="0" smtClean="0"/>
              <a:t>Існує </a:t>
            </a:r>
            <a:r>
              <a:rPr lang="uk-UA" dirty="0"/>
              <a:t>два </a:t>
            </a:r>
            <a:r>
              <a:rPr lang="uk-UA" dirty="0" smtClean="0"/>
              <a:t>підходи: </a:t>
            </a:r>
          </a:p>
          <a:p>
            <a:pPr marL="914400" lvl="1" indent="-457200">
              <a:buFont typeface="+mj-lt"/>
              <a:buAutoNum type="arabicPeriod"/>
            </a:pPr>
            <a:r>
              <a:rPr lang="uk-UA" dirty="0" smtClean="0"/>
              <a:t>визначення </a:t>
            </a:r>
            <a:r>
              <a:rPr lang="uk-UA" dirty="0"/>
              <a:t>меж кластерів як найбільш щільних ділянок в багатовимірному просторі вихідних даних, тобто визначення кластера там, де є </a:t>
            </a:r>
            <a:r>
              <a:rPr lang="uk-UA" dirty="0" smtClean="0"/>
              <a:t>велике </a:t>
            </a:r>
            <a:r>
              <a:rPr lang="uk-UA" dirty="0"/>
              <a:t>"згущення точок". </a:t>
            </a:r>
            <a:endParaRPr lang="uk-UA" dirty="0" smtClean="0"/>
          </a:p>
          <a:p>
            <a:pPr marL="914400" lvl="1" indent="-457200">
              <a:buFont typeface="+mj-lt"/>
              <a:buAutoNum type="arabicPeriod"/>
            </a:pPr>
            <a:r>
              <a:rPr lang="uk-UA" dirty="0" smtClean="0"/>
              <a:t>мінімізація міри відмінності </a:t>
            </a:r>
            <a:r>
              <a:rPr lang="uk-UA" dirty="0"/>
              <a:t>об'єктів.</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38</a:t>
            </a:fld>
            <a:endParaRPr lang="uk-UA"/>
          </a:p>
        </p:txBody>
      </p:sp>
    </p:spTree>
    <p:extLst>
      <p:ext uri="{BB962C8B-B14F-4D97-AF65-F5344CB8AC3E}">
        <p14:creationId xmlns:p14="http://schemas.microsoft.com/office/powerpoint/2010/main" val="24801479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Алгоритм k </a:t>
            </a:r>
            <a:r>
              <a:rPr lang="uk-UA" b="1" dirty="0" smtClean="0"/>
              <a:t>–середніх </a:t>
            </a:r>
            <a:r>
              <a:rPr lang="uk-UA" b="1" dirty="0"/>
              <a:t>( k - </a:t>
            </a:r>
            <a:r>
              <a:rPr lang="uk-UA" b="1" dirty="0" err="1"/>
              <a:t>means</a:t>
            </a:r>
            <a:r>
              <a:rPr lang="uk-UA" b="1" dirty="0"/>
              <a:t> )</a:t>
            </a:r>
            <a:r>
              <a:rPr lang="uk-UA" dirty="0"/>
              <a:t> </a:t>
            </a:r>
          </a:p>
        </p:txBody>
      </p:sp>
      <p:sp>
        <p:nvSpPr>
          <p:cNvPr id="3" name="Объект 2"/>
          <p:cNvSpPr>
            <a:spLocks noGrp="1"/>
          </p:cNvSpPr>
          <p:nvPr>
            <p:ph idx="1"/>
          </p:nvPr>
        </p:nvSpPr>
        <p:spPr/>
        <p:txBody>
          <a:bodyPr>
            <a:normAutofit/>
          </a:bodyPr>
          <a:lstStyle/>
          <a:p>
            <a:r>
              <a:rPr lang="uk-UA" dirty="0"/>
              <a:t>Алгоритм k -</a:t>
            </a:r>
            <a:r>
              <a:rPr lang="uk-UA" dirty="0" smtClean="0"/>
              <a:t>середніх </a:t>
            </a:r>
            <a:r>
              <a:rPr lang="uk-UA" dirty="0"/>
              <a:t>будує k кластерів, розташованих на можливо великих відстанях один від одного. </a:t>
            </a:r>
            <a:endParaRPr lang="uk-UA" dirty="0" smtClean="0"/>
          </a:p>
          <a:p>
            <a:pPr lvl="1"/>
            <a:r>
              <a:rPr lang="uk-UA" dirty="0" smtClean="0"/>
              <a:t>Основний </a:t>
            </a:r>
            <a:r>
              <a:rPr lang="uk-UA" dirty="0"/>
              <a:t>тип задач, які вирішує алгоритм k -</a:t>
            </a:r>
            <a:r>
              <a:rPr lang="uk-UA" dirty="0" smtClean="0"/>
              <a:t>середніх, </a:t>
            </a:r>
            <a:r>
              <a:rPr lang="uk-UA" dirty="0"/>
              <a:t>- наявність припущень (гіпотез) щодо числа кластерів, при цьому вони повинні бути різні настільки, наскільки це можливо. </a:t>
            </a:r>
            <a:endParaRPr lang="uk-UA" dirty="0" smtClean="0"/>
          </a:p>
          <a:p>
            <a:pPr lvl="1"/>
            <a:r>
              <a:rPr lang="uk-UA" dirty="0" smtClean="0"/>
              <a:t>Вибір </a:t>
            </a:r>
            <a:r>
              <a:rPr lang="uk-UA" dirty="0"/>
              <a:t>числа k може базуватися на результатах попередніх досліджень, теоретичних міркуваннях або інтуїції. </a:t>
            </a:r>
          </a:p>
          <a:p>
            <a:r>
              <a:rPr lang="uk-UA" dirty="0"/>
              <a:t>Загальна ідея алгоритму: </a:t>
            </a:r>
            <a:r>
              <a:rPr lang="uk-UA" dirty="0" smtClean="0"/>
              <a:t>задане </a:t>
            </a:r>
            <a:r>
              <a:rPr lang="uk-UA" dirty="0"/>
              <a:t>фіксоване число k кластерів спостереження </a:t>
            </a:r>
            <a:r>
              <a:rPr lang="uk-UA" dirty="0" smtClean="0"/>
              <a:t>зіставляють </a:t>
            </a:r>
            <a:r>
              <a:rPr lang="uk-UA" dirty="0"/>
              <a:t>кластерам так, </a:t>
            </a:r>
            <a:r>
              <a:rPr lang="uk-UA" dirty="0" smtClean="0"/>
              <a:t>щоб </a:t>
            </a:r>
            <a:r>
              <a:rPr lang="uk-UA" dirty="0"/>
              <a:t>середні в </a:t>
            </a:r>
            <a:r>
              <a:rPr lang="uk-UA" dirty="0" smtClean="0"/>
              <a:t>кластері максимально </a:t>
            </a:r>
            <a:r>
              <a:rPr lang="uk-UA" dirty="0"/>
              <a:t>можливо відрізняються один від одного. </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39</a:t>
            </a:fld>
            <a:endParaRPr lang="uk-UA"/>
          </a:p>
        </p:txBody>
      </p:sp>
    </p:spTree>
    <p:extLst>
      <p:ext uri="{BB962C8B-B14F-4D97-AF65-F5344CB8AC3E}">
        <p14:creationId xmlns:p14="http://schemas.microsoft.com/office/powerpoint/2010/main" val="3248621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Застосування</a:t>
            </a:r>
            <a:endParaRPr lang="ru-RU" dirty="0"/>
          </a:p>
        </p:txBody>
      </p:sp>
      <p:sp>
        <p:nvSpPr>
          <p:cNvPr id="3" name="Объект 2"/>
          <p:cNvSpPr>
            <a:spLocks noGrp="1"/>
          </p:cNvSpPr>
          <p:nvPr>
            <p:ph idx="1"/>
          </p:nvPr>
        </p:nvSpPr>
        <p:spPr/>
        <p:txBody>
          <a:bodyPr/>
          <a:lstStyle/>
          <a:p>
            <a:r>
              <a:rPr lang="uk-UA" b="1" dirty="0"/>
              <a:t>В медицині </a:t>
            </a:r>
            <a:r>
              <a:rPr lang="uk-UA" dirty="0"/>
              <a:t>застосовують </a:t>
            </a:r>
            <a:r>
              <a:rPr lang="uk-UA" dirty="0" err="1"/>
              <a:t>кластеризацію</a:t>
            </a:r>
            <a:r>
              <a:rPr lang="uk-UA" dirty="0"/>
              <a:t> для визначення симптомів хвороби та відповідних методів лікування, що приводить у більшості випадків до корисних результатів, та є суттєвим для успішної терапії. </a:t>
            </a:r>
            <a:endParaRPr lang="uk-UA" dirty="0" smtClean="0"/>
          </a:p>
          <a:p>
            <a:r>
              <a:rPr lang="uk-UA" b="1" dirty="0" smtClean="0"/>
              <a:t>Археологія</a:t>
            </a:r>
            <a:r>
              <a:rPr lang="uk-UA" dirty="0" smtClean="0"/>
              <a:t> </a:t>
            </a:r>
            <a:r>
              <a:rPr lang="uk-UA" dirty="0"/>
              <a:t>використовує принципи </a:t>
            </a:r>
            <a:r>
              <a:rPr lang="uk-UA" dirty="0" err="1"/>
              <a:t>кластеризації</a:t>
            </a:r>
            <a:r>
              <a:rPr lang="uk-UA" dirty="0"/>
              <a:t> на кам’яних інструментах для визначення напрямків розвитку техніки та технологій. </a:t>
            </a:r>
            <a:endParaRPr lang="uk-UA" dirty="0" smtClean="0"/>
          </a:p>
          <a:p>
            <a:r>
              <a:rPr lang="uk-UA" b="1" dirty="0" smtClean="0"/>
              <a:t>У </a:t>
            </a:r>
            <a:r>
              <a:rPr lang="uk-UA" b="1" dirty="0"/>
              <a:t>військовій сфері </a:t>
            </a:r>
            <a:r>
              <a:rPr lang="uk-UA" dirty="0"/>
              <a:t>проводиться класифікація видів зброї з метою визначення ефективних способів ураження та захисту.</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4</a:t>
            </a:fld>
            <a:endParaRPr lang="uk-UA"/>
          </a:p>
        </p:txBody>
      </p:sp>
    </p:spTree>
    <p:extLst>
      <p:ext uri="{BB962C8B-B14F-4D97-AF65-F5344CB8AC3E}">
        <p14:creationId xmlns:p14="http://schemas.microsoft.com/office/powerpoint/2010/main" val="23759501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83746"/>
          </a:xfrm>
        </p:spPr>
        <p:txBody>
          <a:bodyPr>
            <a:normAutofit fontScale="90000"/>
          </a:bodyPr>
          <a:lstStyle/>
          <a:p>
            <a:r>
              <a:rPr lang="uk-UA" b="1" i="1" dirty="0"/>
              <a:t>опис </a:t>
            </a:r>
            <a:r>
              <a:rPr lang="uk-UA" b="1" i="1" dirty="0" smtClean="0"/>
              <a:t>алгоритму</a:t>
            </a:r>
            <a:endParaRPr lang="uk-UA" b="1" dirty="0"/>
          </a:p>
        </p:txBody>
      </p:sp>
      <p:sp>
        <p:nvSpPr>
          <p:cNvPr id="3" name="Объект 2"/>
          <p:cNvSpPr>
            <a:spLocks noGrp="1"/>
          </p:cNvSpPr>
          <p:nvPr>
            <p:ph idx="1"/>
          </p:nvPr>
        </p:nvSpPr>
        <p:spPr>
          <a:xfrm>
            <a:off x="736600" y="1433739"/>
            <a:ext cx="10515600" cy="5097689"/>
          </a:xfrm>
        </p:spPr>
        <p:txBody>
          <a:bodyPr>
            <a:normAutofit fontScale="92500" lnSpcReduction="20000"/>
          </a:bodyPr>
          <a:lstStyle/>
          <a:p>
            <a:pPr marL="0" indent="0">
              <a:buNone/>
            </a:pPr>
            <a:r>
              <a:rPr lang="uk-UA" dirty="0" smtClean="0"/>
              <a:t>1</a:t>
            </a:r>
            <a:r>
              <a:rPr lang="uk-UA" dirty="0"/>
              <a:t>. Початковий розподіл об'єктів по кластерам. </a:t>
            </a:r>
          </a:p>
          <a:p>
            <a:pPr marL="0" indent="0">
              <a:buNone/>
            </a:pPr>
            <a:r>
              <a:rPr lang="uk-UA" dirty="0"/>
              <a:t>Вибирається число k , і на першому кроці ці точки вважаються "центрами" кластерів. Кожному кластеру відповідає один центр. </a:t>
            </a:r>
          </a:p>
          <a:p>
            <a:pPr marL="457200" lvl="1" indent="0">
              <a:buNone/>
            </a:pPr>
            <a:r>
              <a:rPr lang="uk-UA" dirty="0"/>
              <a:t>Вибір початкових </a:t>
            </a:r>
            <a:r>
              <a:rPr lang="uk-UA" dirty="0" err="1"/>
              <a:t>центроїдів</a:t>
            </a:r>
            <a:r>
              <a:rPr lang="uk-UA" dirty="0"/>
              <a:t> може здійснюватися в такий спосіб: </a:t>
            </a:r>
          </a:p>
          <a:p>
            <a:pPr lvl="1"/>
            <a:r>
              <a:rPr lang="uk-UA" dirty="0"/>
              <a:t>вибір k </a:t>
            </a:r>
            <a:r>
              <a:rPr lang="uk-UA" dirty="0" smtClean="0"/>
              <a:t>-</a:t>
            </a:r>
            <a:r>
              <a:rPr lang="en-US" dirty="0" smtClean="0"/>
              <a:t>c</a:t>
            </a:r>
            <a:r>
              <a:rPr lang="uk-UA" dirty="0" err="1" smtClean="0"/>
              <a:t>постережен</a:t>
            </a:r>
            <a:r>
              <a:rPr lang="uk-UA" dirty="0" err="1"/>
              <a:t>ь</a:t>
            </a:r>
            <a:r>
              <a:rPr lang="uk-UA" dirty="0" smtClean="0"/>
              <a:t> </a:t>
            </a:r>
            <a:r>
              <a:rPr lang="uk-UA" dirty="0"/>
              <a:t>для максимізації початкової відстані; </a:t>
            </a:r>
          </a:p>
          <a:p>
            <a:pPr lvl="1"/>
            <a:r>
              <a:rPr lang="uk-UA" dirty="0"/>
              <a:t>випадковий вибір k </a:t>
            </a:r>
            <a:r>
              <a:rPr lang="uk-UA" dirty="0" smtClean="0"/>
              <a:t>-спостережень; </a:t>
            </a:r>
          </a:p>
          <a:p>
            <a:pPr lvl="1"/>
            <a:r>
              <a:rPr lang="uk-UA" dirty="0" smtClean="0"/>
              <a:t>вибір </a:t>
            </a:r>
            <a:r>
              <a:rPr lang="uk-UA" dirty="0"/>
              <a:t>перших k </a:t>
            </a:r>
            <a:r>
              <a:rPr lang="uk-UA" dirty="0" smtClean="0"/>
              <a:t>-спостережень. </a:t>
            </a:r>
            <a:endParaRPr lang="uk-UA" dirty="0"/>
          </a:p>
          <a:p>
            <a:pPr marL="0" indent="0">
              <a:buNone/>
            </a:pPr>
            <a:r>
              <a:rPr lang="uk-UA" dirty="0"/>
              <a:t>В результаті кожен об'єкт призначений певного кластеру. </a:t>
            </a:r>
          </a:p>
          <a:p>
            <a:pPr marL="0" indent="0">
              <a:buNone/>
            </a:pPr>
            <a:r>
              <a:rPr lang="uk-UA" dirty="0"/>
              <a:t>2. Ітеративний процес. </a:t>
            </a:r>
          </a:p>
          <a:p>
            <a:pPr lvl="1"/>
            <a:r>
              <a:rPr lang="uk-UA" dirty="0"/>
              <a:t>Обчислюються центри кластерів, якими потім і далі вважаються </a:t>
            </a:r>
            <a:r>
              <a:rPr lang="uk-UA" dirty="0" err="1"/>
              <a:t>покоординатно</a:t>
            </a:r>
            <a:r>
              <a:rPr lang="uk-UA" dirty="0"/>
              <a:t> середні кластерів. Об'єкти знову перерозподіляються. </a:t>
            </a:r>
          </a:p>
          <a:p>
            <a:pPr lvl="1"/>
            <a:r>
              <a:rPr lang="uk-UA" dirty="0"/>
              <a:t>Процес обчислення центрів і перерозподілу об'єктів триває до тих пір, поки не виконана одна з умов: </a:t>
            </a:r>
          </a:p>
          <a:p>
            <a:pPr lvl="2"/>
            <a:r>
              <a:rPr lang="uk-UA" dirty="0"/>
              <a:t>кластерні центри стабілізувалися, тобто всі спостереження належать кластеру, до якого належали до поточної ітерації; </a:t>
            </a:r>
          </a:p>
          <a:p>
            <a:pPr lvl="2"/>
            <a:r>
              <a:rPr lang="uk-UA" dirty="0"/>
              <a:t>число ітерацій дорівнює максимальному числу ітерацій. </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40</a:t>
            </a:fld>
            <a:endParaRPr lang="uk-UA"/>
          </a:p>
        </p:txBody>
      </p:sp>
    </p:spTree>
    <p:extLst>
      <p:ext uri="{BB962C8B-B14F-4D97-AF65-F5344CB8AC3E}">
        <p14:creationId xmlns:p14="http://schemas.microsoft.com/office/powerpoint/2010/main" val="4274105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365125"/>
            <a:ext cx="10668000" cy="1325563"/>
          </a:xfrm>
        </p:spPr>
        <p:txBody>
          <a:bodyPr/>
          <a:lstStyle/>
          <a:p>
            <a:r>
              <a:rPr lang="uk-UA" dirty="0"/>
              <a:t>Приклад роботи алгоритму k- </a:t>
            </a:r>
            <a:r>
              <a:rPr lang="uk-UA" dirty="0" smtClean="0"/>
              <a:t>середніх, </a:t>
            </a:r>
            <a:r>
              <a:rPr lang="uk-UA" dirty="0"/>
              <a:t>k = 2</a:t>
            </a:r>
          </a:p>
        </p:txBody>
      </p:sp>
      <p:sp>
        <p:nvSpPr>
          <p:cNvPr id="3" name="Нижний колонтитул 2"/>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41</a:t>
            </a:fld>
            <a:endParaRPr lang="uk-UA"/>
          </a:p>
        </p:txBody>
      </p:sp>
      <p:sp>
        <p:nvSpPr>
          <p:cNvPr id="6" name="Объект 5"/>
          <p:cNvSpPr>
            <a:spLocks noGrp="1"/>
          </p:cNvSpPr>
          <p:nvPr>
            <p:ph idx="1"/>
          </p:nvPr>
        </p:nvSpPr>
        <p:spPr/>
        <p:txBody>
          <a:bodyPr/>
          <a:lstStyle/>
          <a:p>
            <a:endParaRPr lang="ru-RU" dirty="0"/>
          </a:p>
        </p:txBody>
      </p:sp>
      <p:pic>
        <p:nvPicPr>
          <p:cNvPr id="7" name="Рисунок 6"/>
          <p:cNvPicPr>
            <a:picLocks noChangeAspect="1"/>
          </p:cNvPicPr>
          <p:nvPr/>
        </p:nvPicPr>
        <p:blipFill>
          <a:blip r:embed="rId2"/>
          <a:stretch>
            <a:fillRect/>
          </a:stretch>
        </p:blipFill>
        <p:spPr>
          <a:xfrm>
            <a:off x="3433762" y="1314450"/>
            <a:ext cx="5172075" cy="5543550"/>
          </a:xfrm>
          <a:prstGeom prst="rect">
            <a:avLst/>
          </a:prstGeom>
        </p:spPr>
      </p:pic>
    </p:spTree>
    <p:extLst>
      <p:ext uri="{BB962C8B-B14F-4D97-AF65-F5344CB8AC3E}">
        <p14:creationId xmlns:p14="http://schemas.microsoft.com/office/powerpoint/2010/main" val="19799719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Приклад </a:t>
            </a:r>
            <a:endParaRPr lang="ru-RU" dirty="0"/>
          </a:p>
        </p:txBody>
      </p:sp>
      <p:sp>
        <p:nvSpPr>
          <p:cNvPr id="3" name="Объект 2"/>
          <p:cNvSpPr>
            <a:spLocks noGrp="1"/>
          </p:cNvSpPr>
          <p:nvPr>
            <p:ph idx="1"/>
          </p:nvPr>
        </p:nvSpPr>
        <p:spPr/>
        <p:txBody>
          <a:bodyPr/>
          <a:lstStyle/>
          <a:p>
            <a:r>
              <a:rPr lang="uk-UA" dirty="0"/>
              <a:t>km.res &lt;- </a:t>
            </a:r>
            <a:r>
              <a:rPr lang="uk-UA" b="1" dirty="0" err="1"/>
              <a:t>kmeans</a:t>
            </a:r>
            <a:r>
              <a:rPr lang="uk-UA" dirty="0"/>
              <a:t>(</a:t>
            </a:r>
            <a:r>
              <a:rPr lang="uk-UA" dirty="0" err="1"/>
              <a:t>scaled_data</a:t>
            </a:r>
            <a:r>
              <a:rPr lang="uk-UA" dirty="0"/>
              <a:t>, 3, </a:t>
            </a:r>
            <a:r>
              <a:rPr lang="uk-UA" dirty="0" err="1"/>
              <a:t>nstart</a:t>
            </a:r>
            <a:r>
              <a:rPr lang="uk-UA" dirty="0"/>
              <a:t> = 25)</a:t>
            </a:r>
            <a:br>
              <a:rPr lang="uk-UA" dirty="0"/>
            </a:br>
            <a:r>
              <a:rPr lang="uk-UA" dirty="0"/>
              <a:t/>
            </a:r>
            <a:br>
              <a:rPr lang="uk-UA" dirty="0"/>
            </a:br>
            <a:r>
              <a:rPr lang="uk-UA" b="1" dirty="0" err="1"/>
              <a:t>fviz_cluster</a:t>
            </a:r>
            <a:r>
              <a:rPr lang="uk-UA" dirty="0"/>
              <a:t>(km.res, </a:t>
            </a:r>
            <a:r>
              <a:rPr lang="uk-UA" dirty="0" err="1"/>
              <a:t>data</a:t>
            </a:r>
            <a:r>
              <a:rPr lang="uk-UA" dirty="0"/>
              <a:t> = </a:t>
            </a:r>
            <a:r>
              <a:rPr lang="uk-UA" dirty="0" err="1"/>
              <a:t>scaled_data</a:t>
            </a:r>
            <a:r>
              <a:rPr lang="uk-UA" dirty="0"/>
              <a:t>,</a:t>
            </a:r>
            <a:br>
              <a:rPr lang="uk-UA" dirty="0"/>
            </a:br>
            <a:r>
              <a:rPr lang="uk-UA" dirty="0"/>
              <a:t>             </a:t>
            </a:r>
            <a:r>
              <a:rPr lang="uk-UA" dirty="0" err="1"/>
              <a:t>ellipse.type</a:t>
            </a:r>
            <a:r>
              <a:rPr lang="uk-UA" dirty="0"/>
              <a:t> = "</a:t>
            </a:r>
            <a:r>
              <a:rPr lang="uk-UA" dirty="0" err="1"/>
              <a:t>convex</a:t>
            </a:r>
            <a:r>
              <a:rPr lang="uk-UA" dirty="0"/>
              <a:t>",</a:t>
            </a:r>
            <a:br>
              <a:rPr lang="uk-UA" dirty="0"/>
            </a:br>
            <a:r>
              <a:rPr lang="uk-UA" dirty="0"/>
              <a:t>             </a:t>
            </a:r>
            <a:r>
              <a:rPr lang="uk-UA" dirty="0" err="1"/>
              <a:t>palette</a:t>
            </a:r>
            <a:r>
              <a:rPr lang="uk-UA" dirty="0"/>
              <a:t> = "</a:t>
            </a:r>
            <a:r>
              <a:rPr lang="uk-UA" dirty="0" err="1"/>
              <a:t>jco</a:t>
            </a:r>
            <a:r>
              <a:rPr lang="uk-UA" dirty="0"/>
              <a:t>",</a:t>
            </a:r>
            <a:br>
              <a:rPr lang="uk-UA" dirty="0"/>
            </a:br>
            <a:r>
              <a:rPr lang="uk-UA" dirty="0"/>
              <a:t>             </a:t>
            </a:r>
            <a:r>
              <a:rPr lang="uk-UA" dirty="0" err="1"/>
              <a:t>ggtheme</a:t>
            </a:r>
            <a:r>
              <a:rPr lang="uk-UA" dirty="0"/>
              <a:t> = </a:t>
            </a:r>
            <a:r>
              <a:rPr lang="uk-UA" b="1" dirty="0" err="1"/>
              <a:t>theme_minimal</a:t>
            </a:r>
            <a:r>
              <a:rPr lang="uk-UA" dirty="0"/>
              <a:t>())</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42</a:t>
            </a:fld>
            <a:endParaRPr lang="uk-UA"/>
          </a:p>
        </p:txBody>
      </p:sp>
    </p:spTree>
    <p:extLst>
      <p:ext uri="{BB962C8B-B14F-4D97-AF65-F5344CB8AC3E}">
        <p14:creationId xmlns:p14="http://schemas.microsoft.com/office/powerpoint/2010/main" val="39132247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Візуалізація </a:t>
            </a:r>
            <a:r>
              <a:rPr lang="uk-UA" dirty="0" err="1" smtClean="0"/>
              <a:t>кластеров</a:t>
            </a:r>
            <a:endParaRPr lang="ru-RU" dirty="0"/>
          </a:p>
        </p:txBody>
      </p:sp>
      <p:sp>
        <p:nvSpPr>
          <p:cNvPr id="3" name="Объект 2"/>
          <p:cNvSpPr>
            <a:spLocks noGrp="1"/>
          </p:cNvSpPr>
          <p:nvPr>
            <p:ph idx="1"/>
          </p:nvPr>
        </p:nvSpPr>
        <p:spPr/>
        <p:txBody>
          <a:bodyPr/>
          <a:lstStyle/>
          <a:p>
            <a:endParaRPr lang="ru-RU"/>
          </a:p>
        </p:txBody>
      </p:sp>
      <p:pic>
        <p:nvPicPr>
          <p:cNvPr id="4" name="Picture"/>
          <p:cNvPicPr/>
          <p:nvPr/>
        </p:nvPicPr>
        <p:blipFill>
          <a:blip r:embed="rId2"/>
          <a:stretch>
            <a:fillRect/>
          </a:stretch>
        </p:blipFill>
        <p:spPr bwMode="auto">
          <a:xfrm>
            <a:off x="2524125" y="1762125"/>
            <a:ext cx="5655310" cy="4514850"/>
          </a:xfrm>
          <a:prstGeom prst="rect">
            <a:avLst/>
          </a:prstGeom>
          <a:noFill/>
          <a:ln w="9525">
            <a:noFill/>
            <a:headEnd/>
            <a:tailEnd/>
          </a:ln>
        </p:spPr>
      </p:pic>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uk-UA"/>
          </a:p>
        </p:txBody>
      </p:sp>
      <p:sp>
        <p:nvSpPr>
          <p:cNvPr id="6" name="Номер слайда 5"/>
          <p:cNvSpPr>
            <a:spLocks noGrp="1"/>
          </p:cNvSpPr>
          <p:nvPr>
            <p:ph type="sldNum" sz="quarter" idx="12"/>
          </p:nvPr>
        </p:nvSpPr>
        <p:spPr/>
        <p:txBody>
          <a:bodyPr/>
          <a:lstStyle/>
          <a:p>
            <a:fld id="{5A170251-7275-4612-886E-7D866A363F05}" type="slidenum">
              <a:rPr lang="uk-UA" smtClean="0"/>
              <a:t>43</a:t>
            </a:fld>
            <a:endParaRPr lang="uk-UA"/>
          </a:p>
        </p:txBody>
      </p:sp>
    </p:spTree>
    <p:extLst>
      <p:ext uri="{BB962C8B-B14F-4D97-AF65-F5344CB8AC3E}">
        <p14:creationId xmlns:p14="http://schemas.microsoft.com/office/powerpoint/2010/main" val="18773526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a:t>Перевірка якості </a:t>
            </a:r>
            <a:r>
              <a:rPr lang="uk-UA" b="1" i="1" dirty="0" err="1"/>
              <a:t>кластеризації</a:t>
            </a:r>
            <a:r>
              <a:rPr lang="uk-UA" dirty="0"/>
              <a:t> </a:t>
            </a:r>
          </a:p>
        </p:txBody>
      </p:sp>
      <p:sp>
        <p:nvSpPr>
          <p:cNvPr id="3" name="Объект 2"/>
          <p:cNvSpPr>
            <a:spLocks noGrp="1"/>
          </p:cNvSpPr>
          <p:nvPr>
            <p:ph idx="1"/>
          </p:nvPr>
        </p:nvSpPr>
        <p:spPr/>
        <p:txBody>
          <a:bodyPr>
            <a:normAutofit/>
          </a:bodyPr>
          <a:lstStyle/>
          <a:p>
            <a:r>
              <a:rPr lang="uk-UA" dirty="0" smtClean="0"/>
              <a:t>Після </a:t>
            </a:r>
            <a:r>
              <a:rPr lang="uk-UA" dirty="0"/>
              <a:t>отримань результатів кластерного аналізу методом </a:t>
            </a:r>
            <a:r>
              <a:rPr lang="en-US" dirty="0"/>
              <a:t>k</a:t>
            </a:r>
            <a:r>
              <a:rPr lang="ru-RU" dirty="0"/>
              <a:t>-</a:t>
            </a:r>
            <a:r>
              <a:rPr lang="uk-UA" dirty="0"/>
              <a:t>середніх слід перевірити правильність </a:t>
            </a:r>
            <a:r>
              <a:rPr lang="uk-UA" dirty="0" err="1"/>
              <a:t>кластеризації</a:t>
            </a:r>
            <a:r>
              <a:rPr lang="uk-UA" dirty="0"/>
              <a:t> (тобто оцінити, наскільки кластери відрізняються один від одного). </a:t>
            </a:r>
            <a:endParaRPr lang="uk-UA" dirty="0" smtClean="0"/>
          </a:p>
          <a:p>
            <a:r>
              <a:rPr lang="uk-UA" dirty="0" smtClean="0"/>
              <a:t>Для </a:t>
            </a:r>
            <a:r>
              <a:rPr lang="uk-UA" dirty="0"/>
              <a:t>цього розраховуються середні значення для кожного кластера. При гарній </a:t>
            </a:r>
            <a:r>
              <a:rPr lang="uk-UA" dirty="0" err="1"/>
              <a:t>кластеризації</a:t>
            </a:r>
            <a:r>
              <a:rPr lang="uk-UA" dirty="0"/>
              <a:t> повинні бути отримані середні для всіх вимірювань або хоча б більшої їх частини, що сильно відрізняються.</a:t>
            </a:r>
          </a:p>
        </p:txBody>
      </p:sp>
      <p:sp>
        <p:nvSpPr>
          <p:cNvPr id="4" name="Rectangle 2"/>
          <p:cNvSpPr>
            <a:spLocks noChangeArrowheads="1"/>
          </p:cNvSpPr>
          <p:nvPr/>
        </p:nvSpPr>
        <p:spPr bwMode="auto">
          <a:xfrm>
            <a:off x="0" y="43934"/>
            <a:ext cx="6399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l" defTabSz="914400" rtl="0" eaLnBrk="0" fontAlgn="base" latinLnBrk="0" hangingPunct="0">
              <a:lnSpc>
                <a:spcPct val="100000"/>
              </a:lnSpc>
              <a:spcBef>
                <a:spcPct val="0"/>
              </a:spcBef>
              <a:spcAft>
                <a:spcPct val="0"/>
              </a:spcAft>
              <a:buClrTx/>
              <a:buSzTx/>
              <a:buFontTx/>
              <a:buNone/>
              <a:tabLst/>
            </a:pPr>
            <a:endParaRPr kumimoji="0" lang="uk-UA" altLang="uk-UA"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3"/>
          <p:cNvSpPr>
            <a:spLocks noChangeArrowheads="1"/>
          </p:cNvSpPr>
          <p:nvPr/>
        </p:nvSpPr>
        <p:spPr bwMode="auto">
          <a:xfrm>
            <a:off x="0" y="990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6" name="Нижний колонтитул 5"/>
          <p:cNvSpPr>
            <a:spLocks noGrp="1"/>
          </p:cNvSpPr>
          <p:nvPr>
            <p:ph type="ftr" sz="quarter" idx="11"/>
          </p:nvPr>
        </p:nvSpPr>
        <p:spPr/>
        <p:txBody>
          <a:bodyPr/>
          <a:lstStyle/>
          <a:p>
            <a:r>
              <a:rPr lang="ru-RU" smtClean="0"/>
              <a:t>Методи та аналіз великих даних</a:t>
            </a:r>
            <a:endParaRPr lang="uk-UA"/>
          </a:p>
        </p:txBody>
      </p:sp>
      <p:sp>
        <p:nvSpPr>
          <p:cNvPr id="7" name="Номер слайда 6"/>
          <p:cNvSpPr>
            <a:spLocks noGrp="1"/>
          </p:cNvSpPr>
          <p:nvPr>
            <p:ph type="sldNum" sz="quarter" idx="12"/>
          </p:nvPr>
        </p:nvSpPr>
        <p:spPr/>
        <p:txBody>
          <a:bodyPr/>
          <a:lstStyle/>
          <a:p>
            <a:fld id="{5A170251-7275-4612-886E-7D866A363F05}" type="slidenum">
              <a:rPr lang="uk-UA" smtClean="0"/>
              <a:t>44</a:t>
            </a:fld>
            <a:endParaRPr lang="uk-UA"/>
          </a:p>
        </p:txBody>
      </p:sp>
    </p:spTree>
    <p:extLst>
      <p:ext uri="{BB962C8B-B14F-4D97-AF65-F5344CB8AC3E}">
        <p14:creationId xmlns:p14="http://schemas.microsoft.com/office/powerpoint/2010/main" val="10815220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793506" cy="1325563"/>
          </a:xfrm>
        </p:spPr>
        <p:txBody>
          <a:bodyPr/>
          <a:lstStyle/>
          <a:p>
            <a:r>
              <a:rPr lang="uk-UA" dirty="0"/>
              <a:t>Переваги </a:t>
            </a:r>
            <a:r>
              <a:rPr lang="uk-UA" dirty="0" smtClean="0"/>
              <a:t>та недоліки алгоритму </a:t>
            </a:r>
            <a:r>
              <a:rPr lang="uk-UA" dirty="0"/>
              <a:t>k -</a:t>
            </a:r>
            <a:r>
              <a:rPr lang="uk-UA" dirty="0" smtClean="0"/>
              <a:t>середніх</a:t>
            </a:r>
            <a:endParaRPr lang="uk-UA" dirty="0"/>
          </a:p>
        </p:txBody>
      </p:sp>
      <p:sp>
        <p:nvSpPr>
          <p:cNvPr id="3" name="Объект 2"/>
          <p:cNvSpPr>
            <a:spLocks noGrp="1"/>
          </p:cNvSpPr>
          <p:nvPr>
            <p:ph idx="1"/>
          </p:nvPr>
        </p:nvSpPr>
        <p:spPr/>
        <p:txBody>
          <a:bodyPr>
            <a:normAutofit fontScale="92500" lnSpcReduction="10000"/>
          </a:bodyPr>
          <a:lstStyle/>
          <a:p>
            <a:pPr marL="0" indent="0">
              <a:buNone/>
            </a:pPr>
            <a:r>
              <a:rPr lang="uk-UA" dirty="0"/>
              <a:t>Переваги </a:t>
            </a:r>
            <a:r>
              <a:rPr lang="uk-UA" dirty="0" smtClean="0"/>
              <a:t>: </a:t>
            </a:r>
            <a:endParaRPr lang="uk-UA" dirty="0"/>
          </a:p>
          <a:p>
            <a:pPr marL="0" indent="0">
              <a:buNone/>
            </a:pPr>
            <a:r>
              <a:rPr lang="uk-UA" dirty="0"/>
              <a:t>• простота використання; </a:t>
            </a:r>
          </a:p>
          <a:p>
            <a:pPr marL="0" indent="0">
              <a:buNone/>
            </a:pPr>
            <a:r>
              <a:rPr lang="uk-UA" dirty="0"/>
              <a:t>• швидкість використання;</a:t>
            </a:r>
          </a:p>
          <a:p>
            <a:pPr marL="0" indent="0">
              <a:buNone/>
            </a:pPr>
            <a:r>
              <a:rPr lang="uk-UA" dirty="0"/>
              <a:t>• зрозумілість і прозорість алгоритму. </a:t>
            </a:r>
          </a:p>
          <a:p>
            <a:pPr marL="0" indent="0">
              <a:buNone/>
            </a:pPr>
            <a:r>
              <a:rPr lang="uk-UA" dirty="0"/>
              <a:t>Недоліки </a:t>
            </a:r>
            <a:r>
              <a:rPr lang="uk-UA" dirty="0" smtClean="0"/>
              <a:t>: </a:t>
            </a:r>
            <a:endParaRPr lang="uk-UA" dirty="0"/>
          </a:p>
          <a:p>
            <a:pPr marL="0" indent="0">
              <a:buNone/>
            </a:pPr>
            <a:r>
              <a:rPr lang="uk-UA" dirty="0"/>
              <a:t>• алгоритм занадто чутливий до викидів, які можуть спотворювати середнє. Можливим вирішенням цієї проблеми є використання модифікації алгоритму - алгоритм k -медіани; </a:t>
            </a:r>
          </a:p>
          <a:p>
            <a:pPr marL="0" indent="0">
              <a:buNone/>
            </a:pPr>
            <a:r>
              <a:rPr lang="uk-UA" dirty="0"/>
              <a:t>• алгоритм може повільно працювати на великих базах даних. Можливим вирішенням цієї проблеми є використання вибірки даних. </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45</a:t>
            </a:fld>
            <a:endParaRPr lang="uk-UA"/>
          </a:p>
        </p:txBody>
      </p:sp>
    </p:spTree>
    <p:extLst>
      <p:ext uri="{BB962C8B-B14F-4D97-AF65-F5344CB8AC3E}">
        <p14:creationId xmlns:p14="http://schemas.microsoft.com/office/powerpoint/2010/main" val="5688662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t>Алгоритм PAM </a:t>
            </a:r>
            <a:r>
              <a:rPr lang="uk-UA" b="1" dirty="0"/>
              <a:t>(</a:t>
            </a:r>
            <a:r>
              <a:rPr lang="uk-UA" b="1" dirty="0" err="1"/>
              <a:t>partitioning</a:t>
            </a:r>
            <a:r>
              <a:rPr lang="uk-UA" b="1" dirty="0"/>
              <a:t> </a:t>
            </a:r>
            <a:r>
              <a:rPr lang="uk-UA" b="1" dirty="0" err="1"/>
              <a:t>around</a:t>
            </a:r>
            <a:r>
              <a:rPr lang="uk-UA" b="1" dirty="0"/>
              <a:t> </a:t>
            </a:r>
            <a:r>
              <a:rPr lang="uk-UA" b="1" dirty="0" err="1" smtClean="0"/>
              <a:t>Medoids</a:t>
            </a:r>
            <a:r>
              <a:rPr lang="uk-UA" b="1" dirty="0" smtClean="0"/>
              <a:t>)</a:t>
            </a:r>
            <a:endParaRPr lang="uk-UA" dirty="0"/>
          </a:p>
        </p:txBody>
      </p:sp>
      <p:sp>
        <p:nvSpPr>
          <p:cNvPr id="3" name="Объект 2"/>
          <p:cNvSpPr>
            <a:spLocks noGrp="1"/>
          </p:cNvSpPr>
          <p:nvPr>
            <p:ph idx="1"/>
          </p:nvPr>
        </p:nvSpPr>
        <p:spPr/>
        <p:txBody>
          <a:bodyPr>
            <a:normAutofit/>
          </a:bodyPr>
          <a:lstStyle/>
          <a:p>
            <a:r>
              <a:rPr lang="uk-UA" dirty="0" smtClean="0"/>
              <a:t>PAM </a:t>
            </a:r>
            <a:r>
              <a:rPr lang="uk-UA" dirty="0"/>
              <a:t>є модифікацією алгоритму k -</a:t>
            </a:r>
            <a:r>
              <a:rPr lang="uk-UA" dirty="0" smtClean="0"/>
              <a:t>середнього, </a:t>
            </a:r>
            <a:r>
              <a:rPr lang="uk-UA" dirty="0"/>
              <a:t>алгоритмом k -медіани ( k - </a:t>
            </a:r>
            <a:r>
              <a:rPr lang="uk-UA" dirty="0" err="1"/>
              <a:t>medoids</a:t>
            </a:r>
            <a:r>
              <a:rPr lang="uk-UA" dirty="0"/>
              <a:t> ). </a:t>
            </a:r>
          </a:p>
          <a:p>
            <a:r>
              <a:rPr lang="uk-UA" dirty="0"/>
              <a:t>Алгоритм менш чутливий до шумів і викидів даних, ніж алгоритм </a:t>
            </a:r>
            <a:r>
              <a:rPr lang="uk-UA" dirty="0" smtClean="0"/>
              <a:t>k-</a:t>
            </a:r>
            <a:r>
              <a:rPr lang="uk-UA" dirty="0" err="1" smtClean="0"/>
              <a:t>means</a:t>
            </a:r>
            <a:r>
              <a:rPr lang="uk-UA" dirty="0" smtClean="0"/>
              <a:t> </a:t>
            </a:r>
            <a:r>
              <a:rPr lang="uk-UA" dirty="0"/>
              <a:t>, оскільки медіана менше піддається впливам викидів. </a:t>
            </a:r>
          </a:p>
          <a:p>
            <a:r>
              <a:rPr lang="uk-UA" dirty="0"/>
              <a:t>PAM ефективний для невеликих баз </a:t>
            </a:r>
            <a:r>
              <a:rPr lang="uk-UA" dirty="0" smtClean="0"/>
              <a:t>даних.</a:t>
            </a:r>
            <a:endParaRPr lang="uk-UA"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46</a:t>
            </a:fld>
            <a:endParaRPr lang="uk-UA"/>
          </a:p>
        </p:txBody>
      </p:sp>
    </p:spTree>
    <p:extLst>
      <p:ext uri="{BB962C8B-B14F-4D97-AF65-F5344CB8AC3E}">
        <p14:creationId xmlns:p14="http://schemas.microsoft.com/office/powerpoint/2010/main" val="11226057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a:t>Попереднє скорочення </a:t>
            </a:r>
            <a:r>
              <a:rPr lang="uk-UA" b="1" dirty="0" smtClean="0"/>
              <a:t>розмірності</a:t>
            </a:r>
            <a:endParaRPr lang="uk-UA" dirty="0"/>
          </a:p>
        </p:txBody>
      </p:sp>
      <p:sp>
        <p:nvSpPr>
          <p:cNvPr id="3" name="Объект 2"/>
          <p:cNvSpPr>
            <a:spLocks noGrp="1"/>
          </p:cNvSpPr>
          <p:nvPr>
            <p:ph idx="1"/>
          </p:nvPr>
        </p:nvSpPr>
        <p:spPr/>
        <p:txBody>
          <a:bodyPr>
            <a:normAutofit/>
          </a:bodyPr>
          <a:lstStyle/>
          <a:p>
            <a:r>
              <a:rPr lang="uk-UA" dirty="0" smtClean="0"/>
              <a:t>Є </a:t>
            </a:r>
            <a:r>
              <a:rPr lang="uk-UA" dirty="0"/>
              <a:t>база даних клієнтів фірми, яких слід розбити на однорідні групи. Кожен клієнт описується за допомогою 25 змінних. </a:t>
            </a:r>
            <a:endParaRPr lang="uk-UA" dirty="0" smtClean="0"/>
          </a:p>
          <a:p>
            <a:pPr lvl="1"/>
            <a:r>
              <a:rPr lang="uk-UA" dirty="0" smtClean="0"/>
              <a:t>Використання </a:t>
            </a:r>
            <a:r>
              <a:rPr lang="uk-UA" dirty="0"/>
              <a:t>такого великого числа змінних призводить до виділення кластерів нечіткої структури. В результаті аналітику досить складно інтерпретувати отримані кластери. </a:t>
            </a:r>
          </a:p>
          <a:p>
            <a:r>
              <a:rPr lang="uk-UA" dirty="0"/>
              <a:t>Більш зрозумілі і прозорі результати </a:t>
            </a:r>
            <a:r>
              <a:rPr lang="uk-UA" dirty="0" err="1"/>
              <a:t>кластеризації</a:t>
            </a:r>
            <a:r>
              <a:rPr lang="uk-UA" dirty="0"/>
              <a:t> можуть бути отримані, якщо замість </a:t>
            </a:r>
            <a:r>
              <a:rPr lang="uk-UA" dirty="0" smtClean="0"/>
              <a:t>множини вихідних </a:t>
            </a:r>
            <a:r>
              <a:rPr lang="uk-UA" dirty="0"/>
              <a:t>змінних використовувати якісь узагальнені змінні або критерії, які містять в стислому вигляді інформацію про зв'язки між </a:t>
            </a:r>
            <a:r>
              <a:rPr lang="uk-UA" dirty="0" smtClean="0"/>
              <a:t>змінними: тобто </a:t>
            </a:r>
            <a:r>
              <a:rPr lang="uk-UA" dirty="0"/>
              <a:t>виникає задача зниження розмірності даних.</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47</a:t>
            </a:fld>
            <a:endParaRPr lang="uk-UA"/>
          </a:p>
        </p:txBody>
      </p:sp>
    </p:spTree>
    <p:extLst>
      <p:ext uri="{BB962C8B-B14F-4D97-AF65-F5344CB8AC3E}">
        <p14:creationId xmlns:p14="http://schemas.microsoft.com/office/powerpoint/2010/main" val="32216369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a:t>Факторний аналіз</a:t>
            </a:r>
          </a:p>
        </p:txBody>
      </p:sp>
      <p:sp>
        <p:nvSpPr>
          <p:cNvPr id="3" name="Объект 2"/>
          <p:cNvSpPr>
            <a:spLocks noGrp="1"/>
          </p:cNvSpPr>
          <p:nvPr>
            <p:ph idx="1"/>
          </p:nvPr>
        </p:nvSpPr>
        <p:spPr>
          <a:xfrm>
            <a:off x="838200" y="1489449"/>
            <a:ext cx="10515600" cy="5045822"/>
          </a:xfrm>
        </p:spPr>
        <p:txBody>
          <a:bodyPr>
            <a:normAutofit fontScale="85000" lnSpcReduction="20000"/>
          </a:bodyPr>
          <a:lstStyle/>
          <a:p>
            <a:pPr marL="0" indent="0">
              <a:buNone/>
            </a:pPr>
            <a:r>
              <a:rPr lang="uk-UA" dirty="0" smtClean="0"/>
              <a:t> Метод </a:t>
            </a:r>
            <a:r>
              <a:rPr lang="uk-UA" i="1" dirty="0"/>
              <a:t>застосовуваний для вивчення взаємозв'язків</a:t>
            </a:r>
            <a:r>
              <a:rPr lang="uk-UA" dirty="0"/>
              <a:t> між значеннями змінних. </a:t>
            </a:r>
          </a:p>
          <a:p>
            <a:pPr marL="0" indent="0">
              <a:buNone/>
            </a:pPr>
            <a:r>
              <a:rPr lang="uk-UA" dirty="0" smtClean="0">
                <a:solidFill>
                  <a:schemeClr val="accent1">
                    <a:lumMod val="75000"/>
                  </a:schemeClr>
                </a:solidFill>
              </a:rPr>
              <a:t>Цілі </a:t>
            </a:r>
            <a:r>
              <a:rPr lang="uk-UA" dirty="0" smtClean="0"/>
              <a:t>факторного аналізу : </a:t>
            </a:r>
            <a:endParaRPr lang="uk-UA" dirty="0"/>
          </a:p>
          <a:p>
            <a:pPr marL="457200" lvl="1" indent="0">
              <a:buNone/>
            </a:pPr>
            <a:r>
              <a:rPr lang="uk-UA" dirty="0"/>
              <a:t>• скорочення числа змінних;</a:t>
            </a:r>
          </a:p>
          <a:p>
            <a:pPr marL="457200" lvl="1" indent="0">
              <a:buNone/>
            </a:pPr>
            <a:r>
              <a:rPr lang="uk-UA" dirty="0"/>
              <a:t>• </a:t>
            </a:r>
            <a:r>
              <a:rPr lang="uk-UA" dirty="0" smtClean="0"/>
              <a:t>визначення </a:t>
            </a:r>
            <a:r>
              <a:rPr lang="uk-UA" dirty="0"/>
              <a:t>структури взаємозв'язків між змінними. </a:t>
            </a:r>
          </a:p>
          <a:p>
            <a:pPr marL="0" indent="0">
              <a:buNone/>
            </a:pPr>
            <a:r>
              <a:rPr lang="uk-UA" dirty="0"/>
              <a:t>Відповідно, факторний аналіз може використовуватися для вирішення завдань </a:t>
            </a:r>
            <a:r>
              <a:rPr lang="uk-UA" i="1" dirty="0">
                <a:solidFill>
                  <a:schemeClr val="accent1">
                    <a:lumMod val="75000"/>
                  </a:schemeClr>
                </a:solidFill>
              </a:rPr>
              <a:t>скорочення розмірності даних </a:t>
            </a:r>
            <a:r>
              <a:rPr lang="uk-UA" dirty="0"/>
              <a:t>або </a:t>
            </a:r>
            <a:r>
              <a:rPr lang="uk-UA" i="1" dirty="0">
                <a:solidFill>
                  <a:schemeClr val="accent1">
                    <a:lumMod val="75000"/>
                  </a:schemeClr>
                </a:solidFill>
              </a:rPr>
              <a:t>для вирішення задач класифікації</a:t>
            </a:r>
            <a:r>
              <a:rPr lang="uk-UA" dirty="0"/>
              <a:t>. </a:t>
            </a:r>
          </a:p>
          <a:p>
            <a:pPr marL="0" indent="0">
              <a:buNone/>
            </a:pPr>
            <a:r>
              <a:rPr lang="uk-UA" dirty="0" smtClean="0"/>
              <a:t>Критерії, </a:t>
            </a:r>
            <a:r>
              <a:rPr lang="uk-UA" dirty="0"/>
              <a:t>виділені в результаті факторного аналізу, містять в стислому вигляді інформацію про існуючі зв'язки між змінними. </a:t>
            </a:r>
            <a:endParaRPr lang="uk-UA" dirty="0" smtClean="0"/>
          </a:p>
          <a:p>
            <a:pPr marL="457200" lvl="1" indent="0">
              <a:buNone/>
            </a:pPr>
            <a:r>
              <a:rPr lang="uk-UA" dirty="0" smtClean="0"/>
              <a:t>Ця </a:t>
            </a:r>
            <a:r>
              <a:rPr lang="uk-UA" dirty="0"/>
              <a:t>інформація дозволяє отримати кращі результати </a:t>
            </a:r>
            <a:r>
              <a:rPr lang="uk-UA" dirty="0" err="1"/>
              <a:t>кластеризації</a:t>
            </a:r>
            <a:r>
              <a:rPr lang="uk-UA" dirty="0"/>
              <a:t> і краще пояснити семантику кластерів. Самим факторів може бути повідомлений певний сенс. </a:t>
            </a:r>
          </a:p>
          <a:p>
            <a:pPr marL="0" indent="0">
              <a:buNone/>
            </a:pPr>
            <a:r>
              <a:rPr lang="uk-UA" dirty="0"/>
              <a:t>За допомогою факторного аналізу велике число змінних зводиться до </a:t>
            </a:r>
            <a:r>
              <a:rPr lang="uk-UA" dirty="0" smtClean="0"/>
              <a:t>меншого </a:t>
            </a:r>
            <a:r>
              <a:rPr lang="uk-UA" dirty="0"/>
              <a:t>числа незалежних впливають величин, які називаються </a:t>
            </a:r>
            <a:r>
              <a:rPr lang="uk-UA" dirty="0">
                <a:solidFill>
                  <a:schemeClr val="accent1">
                    <a:lumMod val="75000"/>
                  </a:schemeClr>
                </a:solidFill>
              </a:rPr>
              <a:t>факторами</a:t>
            </a:r>
            <a:r>
              <a:rPr lang="uk-UA" dirty="0"/>
              <a:t>. </a:t>
            </a:r>
          </a:p>
          <a:p>
            <a:pPr marL="0" indent="0">
              <a:buNone/>
            </a:pPr>
            <a:r>
              <a:rPr lang="uk-UA" dirty="0"/>
              <a:t>Фактор в "стиснутому" вигляді містить інформацію про декілька змінних. </a:t>
            </a:r>
            <a:endParaRPr lang="uk-UA" dirty="0" smtClean="0"/>
          </a:p>
          <a:p>
            <a:pPr lvl="1"/>
            <a:r>
              <a:rPr lang="uk-UA" dirty="0" smtClean="0"/>
              <a:t>В </a:t>
            </a:r>
            <a:r>
              <a:rPr lang="uk-UA" dirty="0"/>
              <a:t>один фактор об'єднуються змінні, які сильно корелюють між собою. </a:t>
            </a:r>
            <a:endParaRPr lang="uk-UA" dirty="0" smtClean="0"/>
          </a:p>
          <a:p>
            <a:pPr lvl="1"/>
            <a:r>
              <a:rPr lang="uk-UA" dirty="0" smtClean="0"/>
              <a:t>В </a:t>
            </a:r>
            <a:r>
              <a:rPr lang="uk-UA" dirty="0"/>
              <a:t>результаті факторного аналізу відшукуються такі комплексні фактори, які якомога повніше пояснюють зв'язку між розглянутими змінними.</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48</a:t>
            </a:fld>
            <a:endParaRPr lang="uk-UA"/>
          </a:p>
        </p:txBody>
      </p:sp>
    </p:spTree>
    <p:extLst>
      <p:ext uri="{BB962C8B-B14F-4D97-AF65-F5344CB8AC3E}">
        <p14:creationId xmlns:p14="http://schemas.microsoft.com/office/powerpoint/2010/main" val="14575766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Особливості факторного аналізу</a:t>
            </a:r>
            <a:endParaRPr lang="uk-UA" dirty="0"/>
          </a:p>
        </p:txBody>
      </p:sp>
      <p:sp>
        <p:nvSpPr>
          <p:cNvPr id="3" name="Объект 2"/>
          <p:cNvSpPr>
            <a:spLocks noGrp="1"/>
          </p:cNvSpPr>
          <p:nvPr>
            <p:ph idx="1"/>
          </p:nvPr>
        </p:nvSpPr>
        <p:spPr/>
        <p:txBody>
          <a:bodyPr>
            <a:normAutofit fontScale="92500"/>
          </a:bodyPr>
          <a:lstStyle/>
          <a:p>
            <a:pPr marL="0" indent="0">
              <a:buNone/>
            </a:pPr>
            <a:r>
              <a:rPr lang="uk-UA" dirty="0"/>
              <a:t>На першому кроці факторного аналізу здійснюється </a:t>
            </a:r>
            <a:r>
              <a:rPr lang="uk-UA" dirty="0">
                <a:solidFill>
                  <a:schemeClr val="accent1">
                    <a:lumMod val="75000"/>
                  </a:schemeClr>
                </a:solidFill>
              </a:rPr>
              <a:t>стандартизація</a:t>
            </a:r>
            <a:r>
              <a:rPr lang="uk-UA" dirty="0"/>
              <a:t> значень </a:t>
            </a:r>
            <a:r>
              <a:rPr lang="uk-UA" dirty="0" smtClean="0"/>
              <a:t>змінних. </a:t>
            </a:r>
            <a:endParaRPr lang="uk-UA" dirty="0"/>
          </a:p>
          <a:p>
            <a:r>
              <a:rPr lang="uk-UA" dirty="0"/>
              <a:t>Факторний аналіз спирається на </a:t>
            </a:r>
            <a:r>
              <a:rPr lang="uk-UA" dirty="0">
                <a:solidFill>
                  <a:schemeClr val="accent1">
                    <a:lumMod val="75000"/>
                  </a:schemeClr>
                </a:solidFill>
              </a:rPr>
              <a:t>гіпотезу</a:t>
            </a:r>
            <a:r>
              <a:rPr lang="uk-UA" dirty="0"/>
              <a:t> про те, що аналізовані </a:t>
            </a:r>
            <a:r>
              <a:rPr lang="uk-UA" dirty="0" smtClean="0"/>
              <a:t>змінні </a:t>
            </a:r>
            <a:r>
              <a:rPr lang="uk-UA" dirty="0"/>
              <a:t>є непрямими проявами порівняно </a:t>
            </a:r>
            <a:r>
              <a:rPr lang="uk-UA" dirty="0" smtClean="0"/>
              <a:t>невеликої кількості </a:t>
            </a:r>
            <a:r>
              <a:rPr lang="uk-UA" dirty="0"/>
              <a:t>якихось прихованих чинників. </a:t>
            </a:r>
          </a:p>
          <a:p>
            <a:r>
              <a:rPr lang="uk-UA" dirty="0"/>
              <a:t>Факторний аналіз - це сукупність методів, орієнтованих на виявлення та аналіз </a:t>
            </a:r>
            <a:r>
              <a:rPr lang="uk-UA" dirty="0">
                <a:solidFill>
                  <a:schemeClr val="accent1">
                    <a:lumMod val="75000"/>
                  </a:schemeClr>
                </a:solidFill>
              </a:rPr>
              <a:t>прихованих </a:t>
            </a:r>
            <a:r>
              <a:rPr lang="uk-UA" dirty="0" err="1">
                <a:solidFill>
                  <a:schemeClr val="accent1">
                    <a:lumMod val="75000"/>
                  </a:schemeClr>
                </a:solidFill>
              </a:rPr>
              <a:t>залежностей</a:t>
            </a:r>
            <a:r>
              <a:rPr lang="uk-UA" dirty="0"/>
              <a:t> між спостережуваними змінними</a:t>
            </a:r>
            <a:r>
              <a:rPr lang="uk-UA" dirty="0" smtClean="0"/>
              <a:t>.</a:t>
            </a:r>
          </a:p>
          <a:p>
            <a:pPr lvl="1"/>
            <a:r>
              <a:rPr lang="uk-UA" dirty="0" smtClean="0"/>
              <a:t> </a:t>
            </a:r>
            <a:r>
              <a:rPr lang="uk-UA" dirty="0"/>
              <a:t>Приховані залежності також називають латентними. </a:t>
            </a:r>
          </a:p>
          <a:p>
            <a:r>
              <a:rPr lang="uk-UA" dirty="0"/>
              <a:t>Один з методів факторного аналізу - </a:t>
            </a:r>
            <a:r>
              <a:rPr lang="uk-UA" dirty="0">
                <a:solidFill>
                  <a:schemeClr val="accent1">
                    <a:lumMod val="75000"/>
                  </a:schemeClr>
                </a:solidFill>
              </a:rPr>
              <a:t>метод головних компонент</a:t>
            </a:r>
            <a:r>
              <a:rPr lang="uk-UA" dirty="0"/>
              <a:t> - заснований на припущенні про незалежність факторів один від одного.</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49</a:t>
            </a:fld>
            <a:endParaRPr lang="uk-UA"/>
          </a:p>
        </p:txBody>
      </p:sp>
    </p:spTree>
    <p:extLst>
      <p:ext uri="{BB962C8B-B14F-4D97-AF65-F5344CB8AC3E}">
        <p14:creationId xmlns:p14="http://schemas.microsoft.com/office/powerpoint/2010/main" val="2185344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Приклад процедури </a:t>
            </a:r>
            <a:r>
              <a:rPr lang="uk-UA" dirty="0"/>
              <a:t>кластерного аналізу</a:t>
            </a:r>
          </a:p>
        </p:txBody>
      </p:sp>
      <p:sp>
        <p:nvSpPr>
          <p:cNvPr id="3" name="Объект 2"/>
          <p:cNvSpPr>
            <a:spLocks noGrp="1"/>
          </p:cNvSpPr>
          <p:nvPr>
            <p:ph idx="1"/>
          </p:nvPr>
        </p:nvSpPr>
        <p:spPr/>
        <p:txBody>
          <a:bodyPr/>
          <a:lstStyle/>
          <a:p>
            <a:pPr marL="0" indent="0">
              <a:buNone/>
            </a:pPr>
            <a:r>
              <a:rPr lang="uk-UA" dirty="0" smtClean="0"/>
              <a:t>Припустимо є </a:t>
            </a:r>
            <a:r>
              <a:rPr lang="uk-UA" dirty="0"/>
              <a:t>набір даних А, що складається з 14-ти прикладів, у яких є по дві ознаки X і Y. </a:t>
            </a:r>
          </a:p>
        </p:txBody>
      </p:sp>
      <p:graphicFrame>
        <p:nvGraphicFramePr>
          <p:cNvPr id="4" name="Таблица 3"/>
          <p:cNvGraphicFramePr>
            <a:graphicFrameLocks noGrp="1"/>
          </p:cNvGraphicFramePr>
          <p:nvPr>
            <p:extLst>
              <p:ext uri="{D42A27DB-BD31-4B8C-83A1-F6EECF244321}">
                <p14:modId xmlns:p14="http://schemas.microsoft.com/office/powerpoint/2010/main" val="222201962"/>
              </p:ext>
            </p:extLst>
          </p:nvPr>
        </p:nvGraphicFramePr>
        <p:xfrm>
          <a:off x="3971029" y="2802432"/>
          <a:ext cx="4648536" cy="3786630"/>
        </p:xfrm>
        <a:graphic>
          <a:graphicData uri="http://schemas.openxmlformats.org/drawingml/2006/table">
            <a:tbl>
              <a:tblPr firstRow="1" firstCol="1" bandRow="1">
                <a:tableStyleId>{5C22544A-7EE6-4342-B048-85BDC9FD1C3A}</a:tableStyleId>
              </a:tblPr>
              <a:tblGrid>
                <a:gridCol w="1330034">
                  <a:extLst>
                    <a:ext uri="{9D8B030D-6E8A-4147-A177-3AD203B41FA5}">
                      <a16:colId xmlns:a16="http://schemas.microsoft.com/office/drawing/2014/main" xmlns="" val="20000"/>
                    </a:ext>
                  </a:extLst>
                </a:gridCol>
                <a:gridCol w="1555365">
                  <a:extLst>
                    <a:ext uri="{9D8B030D-6E8A-4147-A177-3AD203B41FA5}">
                      <a16:colId xmlns:a16="http://schemas.microsoft.com/office/drawing/2014/main" xmlns="" val="20001"/>
                    </a:ext>
                  </a:extLst>
                </a:gridCol>
                <a:gridCol w="1763137">
                  <a:extLst>
                    <a:ext uri="{9D8B030D-6E8A-4147-A177-3AD203B41FA5}">
                      <a16:colId xmlns:a16="http://schemas.microsoft.com/office/drawing/2014/main" xmlns="" val="20002"/>
                    </a:ext>
                  </a:extLst>
                </a:gridCol>
              </a:tblGrid>
              <a:tr h="252442">
                <a:tc>
                  <a:txBody>
                    <a:bodyPr/>
                    <a:lstStyle/>
                    <a:p>
                      <a:pPr indent="16510" algn="just">
                        <a:lnSpc>
                          <a:spcPct val="107000"/>
                        </a:lnSpc>
                        <a:spcAft>
                          <a:spcPts val="0"/>
                        </a:spcAft>
                      </a:pPr>
                      <a:r>
                        <a:rPr lang="uk-UA" sz="1200" dirty="0">
                          <a:effectLst/>
                        </a:rPr>
                        <a:t>№ прикладу </a:t>
                      </a:r>
                      <a:endParaRPr lang="uk-U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ознака X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ознака У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0"/>
                  </a:ext>
                </a:extLst>
              </a:tr>
              <a:tr h="252442">
                <a:tc>
                  <a:txBody>
                    <a:bodyPr/>
                    <a:lstStyle/>
                    <a:p>
                      <a:pPr indent="450215" algn="just">
                        <a:lnSpc>
                          <a:spcPct val="107000"/>
                        </a:lnSpc>
                        <a:spcAft>
                          <a:spcPts val="0"/>
                        </a:spcAft>
                      </a:pPr>
                      <a:r>
                        <a:rPr lang="uk-UA" sz="1200">
                          <a:effectLst/>
                        </a:rPr>
                        <a:t>1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27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19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1"/>
                  </a:ext>
                </a:extLst>
              </a:tr>
              <a:tr h="252442">
                <a:tc>
                  <a:txBody>
                    <a:bodyPr/>
                    <a:lstStyle/>
                    <a:p>
                      <a:pPr indent="450215" algn="just">
                        <a:lnSpc>
                          <a:spcPct val="107000"/>
                        </a:lnSpc>
                        <a:spcAft>
                          <a:spcPts val="0"/>
                        </a:spcAft>
                      </a:pPr>
                      <a:r>
                        <a:rPr lang="uk-UA" sz="1200">
                          <a:effectLst/>
                        </a:rPr>
                        <a:t>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11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46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2"/>
                  </a:ext>
                </a:extLst>
              </a:tr>
              <a:tr h="252442">
                <a:tc>
                  <a:txBody>
                    <a:bodyPr/>
                    <a:lstStyle/>
                    <a:p>
                      <a:pPr indent="450215" algn="just">
                        <a:lnSpc>
                          <a:spcPct val="107000"/>
                        </a:lnSpc>
                        <a:spcAft>
                          <a:spcPts val="0"/>
                        </a:spcAft>
                      </a:pPr>
                      <a:r>
                        <a:rPr lang="uk-UA" sz="1200">
                          <a:effectLst/>
                        </a:rPr>
                        <a:t>3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25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15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3"/>
                  </a:ext>
                </a:extLst>
              </a:tr>
              <a:tr h="252442">
                <a:tc>
                  <a:txBody>
                    <a:bodyPr/>
                    <a:lstStyle/>
                    <a:p>
                      <a:pPr indent="450215" algn="just">
                        <a:lnSpc>
                          <a:spcPct val="107000"/>
                        </a:lnSpc>
                        <a:spcAft>
                          <a:spcPts val="0"/>
                        </a:spcAft>
                      </a:pPr>
                      <a:r>
                        <a:rPr lang="uk-UA" sz="1200">
                          <a:effectLst/>
                        </a:rPr>
                        <a:t>4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36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27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4"/>
                  </a:ext>
                </a:extLst>
              </a:tr>
              <a:tr h="252442">
                <a:tc>
                  <a:txBody>
                    <a:bodyPr/>
                    <a:lstStyle/>
                    <a:p>
                      <a:pPr indent="450215" algn="just">
                        <a:lnSpc>
                          <a:spcPct val="107000"/>
                        </a:lnSpc>
                        <a:spcAft>
                          <a:spcPts val="0"/>
                        </a:spcAft>
                      </a:pPr>
                      <a:r>
                        <a:rPr lang="uk-UA" sz="1200">
                          <a:effectLst/>
                        </a:rPr>
                        <a:t>5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35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25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5"/>
                  </a:ext>
                </a:extLst>
              </a:tr>
              <a:tr h="252442">
                <a:tc>
                  <a:txBody>
                    <a:bodyPr/>
                    <a:lstStyle/>
                    <a:p>
                      <a:pPr algn="ctr">
                        <a:lnSpc>
                          <a:spcPct val="107000"/>
                        </a:lnSpc>
                        <a:spcAft>
                          <a:spcPts val="0"/>
                        </a:spcAft>
                      </a:pPr>
                      <a:r>
                        <a:rPr lang="uk-UA" sz="1200" dirty="0">
                          <a:effectLst/>
                        </a:rPr>
                        <a:t>6 </a:t>
                      </a:r>
                      <a:endParaRPr lang="uk-U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10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43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6"/>
                  </a:ext>
                </a:extLst>
              </a:tr>
              <a:tr h="252442">
                <a:tc>
                  <a:txBody>
                    <a:bodyPr/>
                    <a:lstStyle/>
                    <a:p>
                      <a:pPr indent="450215" algn="just">
                        <a:lnSpc>
                          <a:spcPct val="107000"/>
                        </a:lnSpc>
                        <a:spcAft>
                          <a:spcPts val="0"/>
                        </a:spcAft>
                      </a:pPr>
                      <a:r>
                        <a:rPr lang="uk-UA" sz="1200">
                          <a:effectLst/>
                        </a:rPr>
                        <a:t>7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11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44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7"/>
                  </a:ext>
                </a:extLst>
              </a:tr>
              <a:tr h="252442">
                <a:tc>
                  <a:txBody>
                    <a:bodyPr/>
                    <a:lstStyle/>
                    <a:p>
                      <a:pPr indent="450215" algn="just">
                        <a:lnSpc>
                          <a:spcPct val="107000"/>
                        </a:lnSpc>
                        <a:spcAft>
                          <a:spcPts val="0"/>
                        </a:spcAft>
                      </a:pPr>
                      <a:r>
                        <a:rPr lang="uk-UA" sz="1200">
                          <a:effectLst/>
                        </a:rPr>
                        <a:t>8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36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24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8"/>
                  </a:ext>
                </a:extLst>
              </a:tr>
              <a:tr h="252442">
                <a:tc>
                  <a:txBody>
                    <a:bodyPr/>
                    <a:lstStyle/>
                    <a:p>
                      <a:pPr indent="450215" algn="just">
                        <a:lnSpc>
                          <a:spcPct val="107000"/>
                        </a:lnSpc>
                        <a:spcAft>
                          <a:spcPts val="0"/>
                        </a:spcAft>
                      </a:pPr>
                      <a:r>
                        <a:rPr lang="uk-UA" sz="1200">
                          <a:effectLst/>
                        </a:rPr>
                        <a:t>9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26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14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9"/>
                  </a:ext>
                </a:extLst>
              </a:tr>
              <a:tr h="252442">
                <a:tc>
                  <a:txBody>
                    <a:bodyPr/>
                    <a:lstStyle/>
                    <a:p>
                      <a:pPr indent="450215" algn="just">
                        <a:lnSpc>
                          <a:spcPct val="107000"/>
                        </a:lnSpc>
                        <a:spcAft>
                          <a:spcPts val="0"/>
                        </a:spcAft>
                      </a:pPr>
                      <a:r>
                        <a:rPr lang="uk-UA" sz="1200">
                          <a:effectLst/>
                        </a:rPr>
                        <a:t>10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26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14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10"/>
                  </a:ext>
                </a:extLst>
              </a:tr>
              <a:tr h="252442">
                <a:tc>
                  <a:txBody>
                    <a:bodyPr/>
                    <a:lstStyle/>
                    <a:p>
                      <a:pPr indent="450215" algn="just">
                        <a:lnSpc>
                          <a:spcPct val="107000"/>
                        </a:lnSpc>
                        <a:spcAft>
                          <a:spcPts val="0"/>
                        </a:spcAft>
                      </a:pPr>
                      <a:r>
                        <a:rPr lang="uk-UA" sz="1200">
                          <a:effectLst/>
                        </a:rPr>
                        <a:t>11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9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45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11"/>
                  </a:ext>
                </a:extLst>
              </a:tr>
              <a:tr h="252442">
                <a:tc>
                  <a:txBody>
                    <a:bodyPr/>
                    <a:lstStyle/>
                    <a:p>
                      <a:pPr indent="450215" algn="just">
                        <a:lnSpc>
                          <a:spcPct val="107000"/>
                        </a:lnSpc>
                        <a:spcAft>
                          <a:spcPts val="0"/>
                        </a:spcAft>
                      </a:pPr>
                      <a:r>
                        <a:rPr lang="uk-UA" sz="1200">
                          <a:effectLst/>
                        </a:rPr>
                        <a:t>12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33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23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12"/>
                  </a:ext>
                </a:extLst>
              </a:tr>
              <a:tr h="252442">
                <a:tc>
                  <a:txBody>
                    <a:bodyPr/>
                    <a:lstStyle/>
                    <a:p>
                      <a:pPr indent="450215" algn="just">
                        <a:lnSpc>
                          <a:spcPct val="107000"/>
                        </a:lnSpc>
                        <a:spcAft>
                          <a:spcPts val="0"/>
                        </a:spcAft>
                      </a:pPr>
                      <a:r>
                        <a:rPr lang="uk-UA" sz="1200">
                          <a:effectLst/>
                        </a:rPr>
                        <a:t>13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27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16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13"/>
                  </a:ext>
                </a:extLst>
              </a:tr>
              <a:tr h="252442">
                <a:tc>
                  <a:txBody>
                    <a:bodyPr/>
                    <a:lstStyle/>
                    <a:p>
                      <a:pPr indent="450215" algn="just">
                        <a:lnSpc>
                          <a:spcPct val="107000"/>
                        </a:lnSpc>
                        <a:spcAft>
                          <a:spcPts val="0"/>
                        </a:spcAft>
                      </a:pPr>
                      <a:r>
                        <a:rPr lang="uk-UA" sz="1200">
                          <a:effectLst/>
                        </a:rPr>
                        <a:t>14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a:effectLst/>
                        </a:rPr>
                        <a:t>10 </a:t>
                      </a:r>
                      <a:endParaRPr lang="uk-UA"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lnSpc>
                          <a:spcPct val="107000"/>
                        </a:lnSpc>
                        <a:spcAft>
                          <a:spcPts val="0"/>
                        </a:spcAft>
                      </a:pPr>
                      <a:r>
                        <a:rPr lang="uk-UA" sz="1200" dirty="0">
                          <a:effectLst/>
                        </a:rPr>
                        <a:t>47 </a:t>
                      </a:r>
                      <a:endParaRPr lang="uk-U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14"/>
                  </a:ext>
                </a:extLst>
              </a:tr>
            </a:tbl>
          </a:graphicData>
        </a:graphic>
      </p:graphicFrame>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uk-UA"/>
          </a:p>
        </p:txBody>
      </p:sp>
      <p:sp>
        <p:nvSpPr>
          <p:cNvPr id="6" name="Номер слайда 5"/>
          <p:cNvSpPr>
            <a:spLocks noGrp="1"/>
          </p:cNvSpPr>
          <p:nvPr>
            <p:ph type="sldNum" sz="quarter" idx="12"/>
          </p:nvPr>
        </p:nvSpPr>
        <p:spPr/>
        <p:txBody>
          <a:bodyPr/>
          <a:lstStyle/>
          <a:p>
            <a:fld id="{5A170251-7275-4612-886E-7D866A363F05}" type="slidenum">
              <a:rPr lang="uk-UA" smtClean="0"/>
              <a:t>5</a:t>
            </a:fld>
            <a:endParaRPr lang="uk-UA"/>
          </a:p>
        </p:txBody>
      </p:sp>
    </p:spTree>
    <p:extLst>
      <p:ext uri="{BB962C8B-B14F-4D97-AF65-F5344CB8AC3E}">
        <p14:creationId xmlns:p14="http://schemas.microsoft.com/office/powerpoint/2010/main" val="36904442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Ітеративна </a:t>
            </a:r>
            <a:r>
              <a:rPr lang="uk-UA" b="1" dirty="0" err="1"/>
              <a:t>кластеризація</a:t>
            </a:r>
            <a:r>
              <a:rPr lang="uk-UA" b="1" dirty="0"/>
              <a:t> в SPSS</a:t>
            </a:r>
            <a:endParaRPr lang="uk-UA" dirty="0"/>
          </a:p>
        </p:txBody>
      </p:sp>
      <p:sp>
        <p:nvSpPr>
          <p:cNvPr id="3" name="Объект 2"/>
          <p:cNvSpPr>
            <a:spLocks noGrp="1"/>
          </p:cNvSpPr>
          <p:nvPr>
            <p:ph idx="1"/>
          </p:nvPr>
        </p:nvSpPr>
        <p:spPr>
          <a:xfrm>
            <a:off x="838200" y="1778000"/>
            <a:ext cx="10515600" cy="4622800"/>
          </a:xfrm>
        </p:spPr>
        <p:txBody>
          <a:bodyPr>
            <a:normAutofit fontScale="77500" lnSpcReduction="20000"/>
          </a:bodyPr>
          <a:lstStyle/>
          <a:p>
            <a:pPr marL="0" indent="0">
              <a:buNone/>
            </a:pPr>
            <a:r>
              <a:rPr lang="uk-UA" dirty="0" smtClean="0"/>
              <a:t>розрізняється </a:t>
            </a:r>
            <a:r>
              <a:rPr lang="uk-UA" dirty="0"/>
              <a:t>вибором </a:t>
            </a:r>
            <a:r>
              <a:rPr lang="uk-UA" dirty="0" smtClean="0"/>
              <a:t>: </a:t>
            </a:r>
            <a:endParaRPr lang="uk-UA" dirty="0"/>
          </a:p>
          <a:p>
            <a:pPr marL="457200" lvl="1" indent="0">
              <a:buNone/>
            </a:pPr>
            <a:r>
              <a:rPr lang="uk-UA" dirty="0"/>
              <a:t>• початкової точки; </a:t>
            </a:r>
          </a:p>
          <a:p>
            <a:pPr marL="457200" lvl="1" indent="0">
              <a:buNone/>
            </a:pPr>
            <a:r>
              <a:rPr lang="uk-UA" dirty="0"/>
              <a:t>• правила формування нових кластерів; </a:t>
            </a:r>
          </a:p>
          <a:p>
            <a:pPr marL="457200" lvl="1" indent="0">
              <a:buNone/>
            </a:pPr>
            <a:r>
              <a:rPr lang="uk-UA" dirty="0"/>
              <a:t>• правилом зупинки. </a:t>
            </a:r>
            <a:endParaRPr lang="uk-UA" dirty="0" smtClean="0"/>
          </a:p>
          <a:p>
            <a:r>
              <a:rPr lang="uk-UA" dirty="0"/>
              <a:t>У пакеті SPSS, наприклад, при необхідності роботи як з кількісними (наприклад, дохід), так і з категоріальним (наприклад, сімейний стан) змінними, а також якщо обсяг даних досить великий, використовується </a:t>
            </a:r>
            <a:r>
              <a:rPr lang="uk-UA" dirty="0">
                <a:solidFill>
                  <a:schemeClr val="accent1">
                    <a:lumMod val="75000"/>
                  </a:schemeClr>
                </a:solidFill>
              </a:rPr>
              <a:t>метод двоетапного кластерного аналізу</a:t>
            </a:r>
            <a:r>
              <a:rPr lang="uk-UA" dirty="0"/>
              <a:t>, який являє собою масштабовану процедуру кластерного аналізу, що дозволяє працювати з даними різних типів. </a:t>
            </a:r>
          </a:p>
          <a:p>
            <a:pPr lvl="1"/>
            <a:r>
              <a:rPr lang="uk-UA" dirty="0" smtClean="0"/>
              <a:t>на </a:t>
            </a:r>
            <a:r>
              <a:rPr lang="uk-UA" dirty="0"/>
              <a:t>першому етапі роботи записи попередньо </a:t>
            </a:r>
            <a:r>
              <a:rPr lang="uk-UA" dirty="0" err="1"/>
              <a:t>кластеризуються</a:t>
            </a:r>
            <a:r>
              <a:rPr lang="uk-UA" dirty="0"/>
              <a:t> в велику кількість </a:t>
            </a:r>
            <a:r>
              <a:rPr lang="uk-UA" dirty="0" err="1">
                <a:solidFill>
                  <a:schemeClr val="accent1">
                    <a:lumMod val="75000"/>
                  </a:schemeClr>
                </a:solidFill>
              </a:rPr>
              <a:t>суб</a:t>
            </a:r>
            <a:r>
              <a:rPr lang="uk-UA" dirty="0">
                <a:solidFill>
                  <a:schemeClr val="accent1">
                    <a:lumMod val="75000"/>
                  </a:schemeClr>
                </a:solidFill>
              </a:rPr>
              <a:t> -</a:t>
            </a:r>
            <a:r>
              <a:rPr lang="uk-UA" dirty="0" smtClean="0">
                <a:solidFill>
                  <a:schemeClr val="accent1">
                    <a:lumMod val="75000"/>
                  </a:schemeClr>
                </a:solidFill>
              </a:rPr>
              <a:t>кластерів</a:t>
            </a:r>
            <a:r>
              <a:rPr lang="uk-UA" dirty="0"/>
              <a:t>. </a:t>
            </a:r>
            <a:endParaRPr lang="uk-UA" dirty="0" smtClean="0"/>
          </a:p>
          <a:p>
            <a:pPr lvl="1"/>
            <a:r>
              <a:rPr lang="uk-UA" dirty="0" smtClean="0"/>
              <a:t>На </a:t>
            </a:r>
            <a:r>
              <a:rPr lang="uk-UA" dirty="0"/>
              <a:t>другому етапі отримані </a:t>
            </a:r>
            <a:r>
              <a:rPr lang="uk-UA" dirty="0" err="1" smtClean="0"/>
              <a:t>суб</a:t>
            </a:r>
            <a:r>
              <a:rPr lang="uk-UA" dirty="0" smtClean="0"/>
              <a:t>-кластери </a:t>
            </a:r>
            <a:r>
              <a:rPr lang="uk-UA" dirty="0">
                <a:solidFill>
                  <a:schemeClr val="accent1">
                    <a:lumMod val="75000"/>
                  </a:schemeClr>
                </a:solidFill>
              </a:rPr>
              <a:t>групуються</a:t>
            </a:r>
            <a:r>
              <a:rPr lang="uk-UA" dirty="0"/>
              <a:t> в необхідну кількість. Якщо ця кількість невідомо, процедура сама автоматично визначає його. </a:t>
            </a:r>
            <a:endParaRPr lang="uk-UA" dirty="0" smtClean="0"/>
          </a:p>
          <a:p>
            <a:r>
              <a:rPr lang="uk-UA" dirty="0" smtClean="0"/>
              <a:t>За </a:t>
            </a:r>
            <a:r>
              <a:rPr lang="uk-UA" dirty="0"/>
              <a:t>допомогою цієї процедури банківський працівник може, наприклад, виділяти групи людей, одночасно використовуючи такі показники як вік, стать і рівень доходу. Отримані результати дозволяють визначити клієнтів, які входять до </a:t>
            </a:r>
            <a:r>
              <a:rPr lang="uk-UA" dirty="0">
                <a:solidFill>
                  <a:schemeClr val="accent1">
                    <a:lumMod val="75000"/>
                  </a:schemeClr>
                </a:solidFill>
              </a:rPr>
              <a:t>груп ризику</a:t>
            </a:r>
            <a:r>
              <a:rPr lang="uk-UA" dirty="0"/>
              <a:t> неповернення кредиту.</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50</a:t>
            </a:fld>
            <a:endParaRPr lang="uk-UA"/>
          </a:p>
        </p:txBody>
      </p:sp>
    </p:spTree>
    <p:extLst>
      <p:ext uri="{BB962C8B-B14F-4D97-AF65-F5344CB8AC3E}">
        <p14:creationId xmlns:p14="http://schemas.microsoft.com/office/powerpoint/2010/main" val="329316881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smtClean="0"/>
              <a:t>Процес кластерного аналізу. Рекомендовані етапи</a:t>
            </a:r>
            <a:endParaRPr lang="uk-UA" dirty="0"/>
          </a:p>
        </p:txBody>
      </p:sp>
      <p:sp>
        <p:nvSpPr>
          <p:cNvPr id="3" name="Объект 2"/>
          <p:cNvSpPr>
            <a:spLocks noGrp="1"/>
          </p:cNvSpPr>
          <p:nvPr>
            <p:ph idx="1"/>
          </p:nvPr>
        </p:nvSpPr>
        <p:spPr/>
        <p:txBody>
          <a:bodyPr>
            <a:normAutofit/>
          </a:bodyPr>
          <a:lstStyle/>
          <a:p>
            <a:r>
              <a:rPr lang="uk-UA" dirty="0"/>
              <a:t>Аналітику слід </a:t>
            </a:r>
            <a:r>
              <a:rPr lang="uk-UA" dirty="0">
                <a:solidFill>
                  <a:schemeClr val="accent1">
                    <a:lumMod val="75000"/>
                  </a:schemeClr>
                </a:solidFill>
              </a:rPr>
              <a:t>вирішити</a:t>
            </a:r>
            <a:r>
              <a:rPr lang="uk-UA" dirty="0"/>
              <a:t>, чи використовувати всі спостереження або ж виключити деякі дані або вибірки з набору даних. </a:t>
            </a:r>
          </a:p>
          <a:p>
            <a:r>
              <a:rPr lang="uk-UA" dirty="0" smtClean="0">
                <a:solidFill>
                  <a:schemeClr val="accent1">
                    <a:lumMod val="75000"/>
                  </a:schemeClr>
                </a:solidFill>
              </a:rPr>
              <a:t>Вибрати</a:t>
            </a:r>
            <a:r>
              <a:rPr lang="uk-UA" dirty="0" smtClean="0"/>
              <a:t> метрику </a:t>
            </a:r>
            <a:r>
              <a:rPr lang="uk-UA" dirty="0"/>
              <a:t>і </a:t>
            </a:r>
            <a:r>
              <a:rPr lang="uk-UA" dirty="0" smtClean="0"/>
              <a:t>метод </a:t>
            </a:r>
            <a:r>
              <a:rPr lang="uk-UA" dirty="0"/>
              <a:t>стандартизації вихідних даних. </a:t>
            </a:r>
          </a:p>
          <a:p>
            <a:r>
              <a:rPr lang="uk-UA" dirty="0" smtClean="0">
                <a:solidFill>
                  <a:schemeClr val="accent1">
                    <a:lumMod val="75000"/>
                  </a:schemeClr>
                </a:solidFill>
              </a:rPr>
              <a:t>Визначити</a:t>
            </a:r>
            <a:r>
              <a:rPr lang="uk-UA" dirty="0" smtClean="0"/>
              <a:t> кількість </a:t>
            </a:r>
            <a:r>
              <a:rPr lang="uk-UA" dirty="0"/>
              <a:t>кластерів (для ітеративного кластерного аналізу). </a:t>
            </a:r>
          </a:p>
          <a:p>
            <a:r>
              <a:rPr lang="uk-UA" dirty="0" smtClean="0">
                <a:solidFill>
                  <a:schemeClr val="accent1">
                    <a:lumMod val="75000"/>
                  </a:schemeClr>
                </a:solidFill>
              </a:rPr>
              <a:t>Визначити</a:t>
            </a:r>
            <a:r>
              <a:rPr lang="uk-UA" dirty="0" smtClean="0"/>
              <a:t> метод </a:t>
            </a:r>
            <a:r>
              <a:rPr lang="uk-UA" dirty="0" err="1"/>
              <a:t>кластеризації</a:t>
            </a:r>
            <a:r>
              <a:rPr lang="uk-UA" dirty="0"/>
              <a:t> (правила об'єднання або зв'язку). </a:t>
            </a:r>
          </a:p>
          <a:p>
            <a:pPr lvl="1"/>
            <a:r>
              <a:rPr lang="uk-UA" dirty="0" smtClean="0"/>
              <a:t>метод </a:t>
            </a:r>
            <a:r>
              <a:rPr lang="uk-UA" dirty="0" err="1"/>
              <a:t>кластеризації</a:t>
            </a:r>
            <a:r>
              <a:rPr lang="uk-UA" dirty="0"/>
              <a:t> є вирішальним при визначенні форми та специфіки кластерів.</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51</a:t>
            </a:fld>
            <a:endParaRPr lang="uk-UA"/>
          </a:p>
        </p:txBody>
      </p:sp>
    </p:spTree>
    <p:extLst>
      <p:ext uri="{BB962C8B-B14F-4D97-AF65-F5344CB8AC3E}">
        <p14:creationId xmlns:p14="http://schemas.microsoft.com/office/powerpoint/2010/main" val="26400715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Аналіз результатів </a:t>
            </a:r>
            <a:r>
              <a:rPr lang="uk-UA" b="1" dirty="0" err="1"/>
              <a:t>кластеризації</a:t>
            </a:r>
            <a:endParaRPr lang="uk-UA" dirty="0"/>
          </a:p>
        </p:txBody>
      </p:sp>
      <p:sp>
        <p:nvSpPr>
          <p:cNvPr id="3" name="Объект 2"/>
          <p:cNvSpPr>
            <a:spLocks noGrp="1"/>
          </p:cNvSpPr>
          <p:nvPr>
            <p:ph idx="1"/>
          </p:nvPr>
        </p:nvSpPr>
        <p:spPr/>
        <p:txBody>
          <a:bodyPr/>
          <a:lstStyle/>
          <a:p>
            <a:pPr marL="0" indent="0">
              <a:buNone/>
            </a:pPr>
            <a:r>
              <a:rPr lang="uk-UA" dirty="0" smtClean="0"/>
              <a:t>На цьому етапі визначається: </a:t>
            </a:r>
          </a:p>
          <a:p>
            <a:pPr lvl="1"/>
            <a:r>
              <a:rPr lang="uk-UA" dirty="0" smtClean="0"/>
              <a:t>чи </a:t>
            </a:r>
            <a:r>
              <a:rPr lang="uk-UA" dirty="0"/>
              <a:t>не є отримане </a:t>
            </a:r>
            <a:r>
              <a:rPr lang="uk-UA" dirty="0">
                <a:solidFill>
                  <a:schemeClr val="accent1">
                    <a:lumMod val="75000"/>
                  </a:schemeClr>
                </a:solidFill>
              </a:rPr>
              <a:t>розбиття</a:t>
            </a:r>
            <a:r>
              <a:rPr lang="uk-UA" dirty="0"/>
              <a:t> на кластери випадковим; </a:t>
            </a:r>
            <a:endParaRPr lang="uk-UA" dirty="0" smtClean="0"/>
          </a:p>
          <a:p>
            <a:pPr lvl="1"/>
            <a:r>
              <a:rPr lang="uk-UA" dirty="0" smtClean="0"/>
              <a:t>чи </a:t>
            </a:r>
            <a:r>
              <a:rPr lang="uk-UA" dirty="0"/>
              <a:t>є розбиття </a:t>
            </a:r>
            <a:r>
              <a:rPr lang="uk-UA" dirty="0">
                <a:solidFill>
                  <a:schemeClr val="accent1">
                    <a:lumMod val="75000"/>
                  </a:schemeClr>
                </a:solidFill>
              </a:rPr>
              <a:t>надійним</a:t>
            </a:r>
            <a:r>
              <a:rPr lang="uk-UA" dirty="0"/>
              <a:t> і </a:t>
            </a:r>
            <a:r>
              <a:rPr lang="uk-UA" dirty="0">
                <a:solidFill>
                  <a:schemeClr val="accent1">
                    <a:lumMod val="75000"/>
                  </a:schemeClr>
                </a:solidFill>
              </a:rPr>
              <a:t>стабільним</a:t>
            </a:r>
            <a:r>
              <a:rPr lang="uk-UA" dirty="0"/>
              <a:t> на підвибірках даних; </a:t>
            </a:r>
            <a:endParaRPr lang="uk-UA" dirty="0" smtClean="0"/>
          </a:p>
          <a:p>
            <a:pPr lvl="1"/>
            <a:r>
              <a:rPr lang="uk-UA" dirty="0" smtClean="0"/>
              <a:t>чи </a:t>
            </a:r>
            <a:r>
              <a:rPr lang="uk-UA" dirty="0"/>
              <a:t>існує </a:t>
            </a:r>
            <a:r>
              <a:rPr lang="uk-UA" dirty="0">
                <a:solidFill>
                  <a:schemeClr val="accent1">
                    <a:lumMod val="75000"/>
                  </a:schemeClr>
                </a:solidFill>
              </a:rPr>
              <a:t>взаємозв'язок</a:t>
            </a:r>
            <a:r>
              <a:rPr lang="uk-UA" dirty="0"/>
              <a:t> між результатами </a:t>
            </a:r>
            <a:r>
              <a:rPr lang="uk-UA" dirty="0" err="1"/>
              <a:t>кластеризації</a:t>
            </a:r>
            <a:r>
              <a:rPr lang="uk-UA" dirty="0"/>
              <a:t> і змінними, які не брали участі в процесі </a:t>
            </a:r>
            <a:r>
              <a:rPr lang="uk-UA" dirty="0" err="1"/>
              <a:t>кластеризації</a:t>
            </a:r>
            <a:r>
              <a:rPr lang="uk-UA" dirty="0"/>
              <a:t>; </a:t>
            </a:r>
            <a:endParaRPr lang="uk-UA" dirty="0" smtClean="0"/>
          </a:p>
          <a:p>
            <a:pPr lvl="1"/>
            <a:r>
              <a:rPr lang="uk-UA" dirty="0" smtClean="0"/>
              <a:t>чи </a:t>
            </a:r>
            <a:r>
              <a:rPr lang="uk-UA" dirty="0"/>
              <a:t>можна </a:t>
            </a:r>
            <a:r>
              <a:rPr lang="uk-UA" dirty="0">
                <a:solidFill>
                  <a:schemeClr val="accent1">
                    <a:lumMod val="75000"/>
                  </a:schemeClr>
                </a:solidFill>
              </a:rPr>
              <a:t>інтерпретувати</a:t>
            </a:r>
            <a:r>
              <a:rPr lang="uk-UA" dirty="0"/>
              <a:t> отримані результати </a:t>
            </a:r>
            <a:r>
              <a:rPr lang="uk-UA" dirty="0" err="1"/>
              <a:t>кластеризації</a:t>
            </a:r>
            <a:r>
              <a:rPr lang="uk-UA" dirty="0"/>
              <a:t>. </a:t>
            </a:r>
          </a:p>
          <a:p>
            <a:endParaRPr lang="uk-UA"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52</a:t>
            </a:fld>
            <a:endParaRPr lang="uk-UA"/>
          </a:p>
        </p:txBody>
      </p:sp>
    </p:spTree>
    <p:extLst>
      <p:ext uri="{BB962C8B-B14F-4D97-AF65-F5344CB8AC3E}">
        <p14:creationId xmlns:p14="http://schemas.microsoft.com/office/powerpoint/2010/main" val="11496971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Перевірка результатів </a:t>
            </a:r>
            <a:r>
              <a:rPr lang="uk-UA" b="1" dirty="0" err="1"/>
              <a:t>кластеризації</a:t>
            </a:r>
            <a:endParaRPr lang="uk-UA" dirty="0"/>
          </a:p>
        </p:txBody>
      </p:sp>
      <p:sp>
        <p:nvSpPr>
          <p:cNvPr id="3" name="Объект 2"/>
          <p:cNvSpPr>
            <a:spLocks noGrp="1"/>
          </p:cNvSpPr>
          <p:nvPr>
            <p:ph idx="1"/>
          </p:nvPr>
        </p:nvSpPr>
        <p:spPr/>
        <p:txBody>
          <a:bodyPr>
            <a:normAutofit fontScale="92500"/>
          </a:bodyPr>
          <a:lstStyle/>
          <a:p>
            <a:pPr marL="0" indent="0">
              <a:buNone/>
            </a:pPr>
            <a:r>
              <a:rPr lang="uk-UA" b="1" dirty="0" smtClean="0"/>
              <a:t> </a:t>
            </a:r>
            <a:r>
              <a:rPr lang="uk-UA" dirty="0"/>
              <a:t>Результати </a:t>
            </a:r>
            <a:r>
              <a:rPr lang="uk-UA" dirty="0" err="1"/>
              <a:t>кластеризації</a:t>
            </a:r>
            <a:r>
              <a:rPr lang="uk-UA" dirty="0"/>
              <a:t> також повинні бути перевірені формальними і неформальними методами. </a:t>
            </a:r>
            <a:endParaRPr lang="uk-UA" dirty="0" smtClean="0"/>
          </a:p>
          <a:p>
            <a:pPr marL="0" indent="0">
              <a:buNone/>
            </a:pPr>
            <a:r>
              <a:rPr lang="uk-UA" dirty="0" smtClean="0">
                <a:solidFill>
                  <a:schemeClr val="accent1">
                    <a:lumMod val="75000"/>
                  </a:schemeClr>
                </a:solidFill>
              </a:rPr>
              <a:t>Формальні</a:t>
            </a:r>
            <a:r>
              <a:rPr lang="uk-UA" dirty="0" smtClean="0"/>
              <a:t> </a:t>
            </a:r>
            <a:r>
              <a:rPr lang="uk-UA" dirty="0"/>
              <a:t>методи залежать від того методу, який використовувався для </a:t>
            </a:r>
            <a:r>
              <a:rPr lang="uk-UA" dirty="0" err="1"/>
              <a:t>кластеризації</a:t>
            </a:r>
            <a:r>
              <a:rPr lang="uk-UA" dirty="0"/>
              <a:t>. </a:t>
            </a:r>
            <a:endParaRPr lang="uk-UA" dirty="0" smtClean="0"/>
          </a:p>
          <a:p>
            <a:pPr marL="0" indent="0">
              <a:buNone/>
            </a:pPr>
            <a:r>
              <a:rPr lang="uk-UA" dirty="0" smtClean="0">
                <a:solidFill>
                  <a:schemeClr val="accent1">
                    <a:lumMod val="75000"/>
                  </a:schemeClr>
                </a:solidFill>
              </a:rPr>
              <a:t>Неформальні</a:t>
            </a:r>
            <a:r>
              <a:rPr lang="uk-UA" dirty="0" smtClean="0"/>
              <a:t> </a:t>
            </a:r>
            <a:r>
              <a:rPr lang="uk-UA" dirty="0"/>
              <a:t>включають такі процедури перевірки якості </a:t>
            </a:r>
            <a:r>
              <a:rPr lang="uk-UA" dirty="0" err="1"/>
              <a:t>кластеризації</a:t>
            </a:r>
            <a:r>
              <a:rPr lang="uk-UA" dirty="0"/>
              <a:t>: </a:t>
            </a:r>
          </a:p>
          <a:p>
            <a:pPr marL="457200" lvl="1" indent="0">
              <a:buNone/>
            </a:pPr>
            <a:r>
              <a:rPr lang="uk-UA" dirty="0"/>
              <a:t>• аналіз результатів </a:t>
            </a:r>
            <a:r>
              <a:rPr lang="uk-UA" dirty="0" err="1"/>
              <a:t>кластеризації</a:t>
            </a:r>
            <a:r>
              <a:rPr lang="uk-UA" dirty="0"/>
              <a:t>, отриманих на певних вибірках набору даних;</a:t>
            </a:r>
          </a:p>
          <a:p>
            <a:pPr marL="457200" lvl="1" indent="0">
              <a:buNone/>
            </a:pPr>
            <a:r>
              <a:rPr lang="uk-UA" dirty="0"/>
              <a:t>• крос-перевірка; </a:t>
            </a:r>
          </a:p>
          <a:p>
            <a:pPr marL="457200" lvl="1" indent="0">
              <a:buNone/>
            </a:pPr>
            <a:r>
              <a:rPr lang="uk-UA" dirty="0"/>
              <a:t>• проведення </a:t>
            </a:r>
            <a:r>
              <a:rPr lang="uk-UA" dirty="0" err="1"/>
              <a:t>кластеризації</a:t>
            </a:r>
            <a:r>
              <a:rPr lang="uk-UA" dirty="0"/>
              <a:t> при зміні порядку спостережень в наборі даних; </a:t>
            </a:r>
          </a:p>
          <a:p>
            <a:pPr marL="457200" lvl="1" indent="0">
              <a:buNone/>
            </a:pPr>
            <a:r>
              <a:rPr lang="uk-UA" dirty="0"/>
              <a:t>• проведення </a:t>
            </a:r>
            <a:r>
              <a:rPr lang="uk-UA" dirty="0" err="1"/>
              <a:t>кластеризації</a:t>
            </a:r>
            <a:r>
              <a:rPr lang="uk-UA" dirty="0"/>
              <a:t> при видаленні деяких спостережень; </a:t>
            </a:r>
          </a:p>
          <a:p>
            <a:pPr marL="457200" lvl="1" indent="0">
              <a:buNone/>
            </a:pPr>
            <a:r>
              <a:rPr lang="uk-UA" dirty="0"/>
              <a:t>• проведення </a:t>
            </a:r>
            <a:r>
              <a:rPr lang="uk-UA" dirty="0" err="1"/>
              <a:t>кластеризації</a:t>
            </a:r>
            <a:r>
              <a:rPr lang="uk-UA" dirty="0"/>
              <a:t> на невеликих вибірках.</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53</a:t>
            </a:fld>
            <a:endParaRPr lang="uk-UA"/>
          </a:p>
        </p:txBody>
      </p:sp>
    </p:spTree>
    <p:extLst>
      <p:ext uri="{BB962C8B-B14F-4D97-AF65-F5344CB8AC3E}">
        <p14:creationId xmlns:p14="http://schemas.microsoft.com/office/powerpoint/2010/main" val="351881330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Складнощі </a:t>
            </a:r>
            <a:r>
              <a:rPr lang="uk-UA" dirty="0" err="1" smtClean="0"/>
              <a:t>кластеризації</a:t>
            </a:r>
            <a:endParaRPr lang="uk-UA" dirty="0"/>
          </a:p>
        </p:txBody>
      </p:sp>
      <p:sp>
        <p:nvSpPr>
          <p:cNvPr id="3" name="Объект 2"/>
          <p:cNvSpPr>
            <a:spLocks noGrp="1"/>
          </p:cNvSpPr>
          <p:nvPr>
            <p:ph idx="1"/>
          </p:nvPr>
        </p:nvSpPr>
        <p:spPr>
          <a:xfrm>
            <a:off x="838200" y="1825625"/>
            <a:ext cx="10515600" cy="4871010"/>
          </a:xfrm>
        </p:spPr>
        <p:txBody>
          <a:bodyPr>
            <a:normAutofit fontScale="85000" lnSpcReduction="20000"/>
          </a:bodyPr>
          <a:lstStyle/>
          <a:p>
            <a:pPr marL="0" indent="0">
              <a:buNone/>
            </a:pPr>
            <a:r>
              <a:rPr lang="uk-UA" dirty="0" smtClean="0"/>
              <a:t>• Вибір </a:t>
            </a:r>
            <a:r>
              <a:rPr lang="uk-UA" dirty="0">
                <a:solidFill>
                  <a:schemeClr val="accent1">
                    <a:lumMod val="75000"/>
                  </a:schemeClr>
                </a:solidFill>
              </a:rPr>
              <a:t>характеристик</a:t>
            </a:r>
            <a:r>
              <a:rPr lang="uk-UA" dirty="0"/>
              <a:t>, на основі яких проводиться </a:t>
            </a:r>
            <a:r>
              <a:rPr lang="uk-UA" dirty="0" err="1"/>
              <a:t>кластеризація</a:t>
            </a:r>
            <a:r>
              <a:rPr lang="uk-UA" dirty="0" smtClean="0"/>
              <a:t>.</a:t>
            </a:r>
          </a:p>
          <a:p>
            <a:pPr lvl="1"/>
            <a:r>
              <a:rPr lang="uk-UA" dirty="0" smtClean="0"/>
              <a:t> </a:t>
            </a:r>
            <a:r>
              <a:rPr lang="uk-UA" dirty="0"/>
              <a:t>Необдуманий вибір призводить до неадекватного розбиття на кластери і, як наслідок, - до невірного рішення задачі. </a:t>
            </a:r>
          </a:p>
          <a:p>
            <a:pPr marL="0" indent="0">
              <a:buNone/>
            </a:pPr>
            <a:r>
              <a:rPr lang="uk-UA" dirty="0"/>
              <a:t>• </a:t>
            </a:r>
            <a:r>
              <a:rPr lang="uk-UA" dirty="0" smtClean="0"/>
              <a:t>Вибір </a:t>
            </a:r>
            <a:r>
              <a:rPr lang="uk-UA" dirty="0">
                <a:solidFill>
                  <a:schemeClr val="accent1">
                    <a:lumMod val="75000"/>
                  </a:schemeClr>
                </a:solidFill>
              </a:rPr>
              <a:t>методу</a:t>
            </a:r>
            <a:r>
              <a:rPr lang="uk-UA" dirty="0"/>
              <a:t> </a:t>
            </a:r>
            <a:r>
              <a:rPr lang="uk-UA" dirty="0" err="1"/>
              <a:t>кластеризації</a:t>
            </a:r>
            <a:r>
              <a:rPr lang="uk-UA" dirty="0"/>
              <a:t>. </a:t>
            </a:r>
            <a:endParaRPr lang="uk-UA" dirty="0" smtClean="0"/>
          </a:p>
          <a:p>
            <a:pPr lvl="1"/>
            <a:r>
              <a:rPr lang="uk-UA" dirty="0" smtClean="0"/>
              <a:t>Цей </a:t>
            </a:r>
            <a:r>
              <a:rPr lang="uk-UA" dirty="0"/>
              <a:t>вибір вимагає хорошого знання методів і передумов їх використання. Щоб перевірити ефективність конкретного методу в певній предметній області, доцільно застосувати таку процедуру: розглядають кілька апріорі різних між собою груп і перемішують їх представників між собою випадковим чином. Далі проводиться </a:t>
            </a:r>
            <a:r>
              <a:rPr lang="uk-UA" dirty="0" err="1"/>
              <a:t>кластеризація</a:t>
            </a:r>
            <a:r>
              <a:rPr lang="uk-UA" dirty="0"/>
              <a:t> для відновлення вихідного розбиття на кластери. Частка збігів об'єктів в виявлених і вихідних групах є показником ефективності роботи методу. </a:t>
            </a:r>
          </a:p>
          <a:p>
            <a:pPr marL="0" indent="0">
              <a:buNone/>
            </a:pPr>
            <a:r>
              <a:rPr lang="uk-UA" dirty="0"/>
              <a:t>• </a:t>
            </a:r>
            <a:r>
              <a:rPr lang="uk-UA" dirty="0" smtClean="0"/>
              <a:t>Вибір </a:t>
            </a:r>
            <a:r>
              <a:rPr lang="uk-UA" dirty="0" smtClean="0">
                <a:solidFill>
                  <a:schemeClr val="accent1">
                    <a:lumMod val="75000"/>
                  </a:schemeClr>
                </a:solidFill>
              </a:rPr>
              <a:t>кількості </a:t>
            </a:r>
            <a:r>
              <a:rPr lang="uk-UA" dirty="0"/>
              <a:t>кластерів. </a:t>
            </a:r>
            <a:endParaRPr lang="uk-UA" dirty="0" smtClean="0"/>
          </a:p>
          <a:p>
            <a:pPr lvl="1"/>
            <a:r>
              <a:rPr lang="uk-UA" dirty="0" smtClean="0"/>
              <a:t>Якщо </a:t>
            </a:r>
            <a:r>
              <a:rPr lang="uk-UA" dirty="0"/>
              <a:t>немає ніяких відомостей щодо можливого числа кластерів, необхідно провести ряд експериментів і, в результаті перебору різного числа кластерів, вибрати оптимальне їх число. </a:t>
            </a:r>
          </a:p>
          <a:p>
            <a:pPr marL="0" indent="0">
              <a:buNone/>
            </a:pPr>
            <a:r>
              <a:rPr lang="uk-UA" dirty="0"/>
              <a:t>• </a:t>
            </a:r>
            <a:r>
              <a:rPr lang="uk-UA" dirty="0" smtClean="0">
                <a:solidFill>
                  <a:schemeClr val="accent1">
                    <a:lumMod val="75000"/>
                  </a:schemeClr>
                </a:solidFill>
              </a:rPr>
              <a:t>Інтерпретація</a:t>
            </a:r>
            <a:r>
              <a:rPr lang="uk-UA" dirty="0" smtClean="0"/>
              <a:t> </a:t>
            </a:r>
            <a:r>
              <a:rPr lang="uk-UA" dirty="0"/>
              <a:t>результатів </a:t>
            </a:r>
            <a:r>
              <a:rPr lang="uk-UA" dirty="0" err="1"/>
              <a:t>кластеризації</a:t>
            </a:r>
            <a:r>
              <a:rPr lang="uk-UA" dirty="0"/>
              <a:t>. </a:t>
            </a:r>
            <a:endParaRPr lang="uk-UA" dirty="0" smtClean="0"/>
          </a:p>
          <a:p>
            <a:pPr lvl="1"/>
            <a:r>
              <a:rPr lang="uk-UA" dirty="0" smtClean="0"/>
              <a:t>Форма </a:t>
            </a:r>
            <a:r>
              <a:rPr lang="uk-UA" dirty="0"/>
              <a:t>кластерів в більшості випадків визначається вибором методу об'єднання. Однак слід враховувати, що конкретні методи прагнуть створювати кластери певних форм, навіть якщо в досліджуваному наборі даних кластерів насправді немає.</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54</a:t>
            </a:fld>
            <a:endParaRPr lang="uk-UA"/>
          </a:p>
        </p:txBody>
      </p:sp>
    </p:spTree>
    <p:extLst>
      <p:ext uri="{BB962C8B-B14F-4D97-AF65-F5344CB8AC3E}">
        <p14:creationId xmlns:p14="http://schemas.microsoft.com/office/powerpoint/2010/main" val="136234675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03762"/>
            <a:ext cx="10515600" cy="804768"/>
          </a:xfrm>
        </p:spPr>
        <p:txBody>
          <a:bodyPr>
            <a:normAutofit fontScale="90000"/>
          </a:bodyPr>
          <a:lstStyle/>
          <a:p>
            <a:r>
              <a:rPr lang="uk-UA" b="1" i="1" dirty="0"/>
              <a:t>Порівняльний аналіз ієрархічних і неієрархічних методів </a:t>
            </a:r>
            <a:r>
              <a:rPr lang="uk-UA" b="1" i="1" dirty="0" err="1"/>
              <a:t>кластеризації</a:t>
            </a:r>
            <a:endParaRPr lang="uk-UA" dirty="0"/>
          </a:p>
        </p:txBody>
      </p:sp>
      <p:sp>
        <p:nvSpPr>
          <p:cNvPr id="3" name="Объект 2"/>
          <p:cNvSpPr>
            <a:spLocks noGrp="1"/>
          </p:cNvSpPr>
          <p:nvPr>
            <p:ph idx="1"/>
          </p:nvPr>
        </p:nvSpPr>
        <p:spPr>
          <a:xfrm>
            <a:off x="838200" y="1433739"/>
            <a:ext cx="10515600" cy="5315404"/>
          </a:xfrm>
        </p:spPr>
        <p:txBody>
          <a:bodyPr>
            <a:normAutofit/>
          </a:bodyPr>
          <a:lstStyle/>
          <a:p>
            <a:r>
              <a:rPr lang="uk-UA" b="1" dirty="0"/>
              <a:t>Неієрархічні </a:t>
            </a:r>
            <a:r>
              <a:rPr lang="uk-UA" b="1" dirty="0" smtClean="0"/>
              <a:t>методи</a:t>
            </a:r>
            <a:endParaRPr lang="uk-UA" dirty="0" smtClean="0"/>
          </a:p>
          <a:p>
            <a:pPr lvl="1"/>
            <a:r>
              <a:rPr lang="uk-UA" dirty="0" smtClean="0"/>
              <a:t>більш стійкі до </a:t>
            </a:r>
            <a:r>
              <a:rPr lang="uk-UA" dirty="0"/>
              <a:t>шумів і викидів, некоректного вибору метрики, включенню незначущих змінних в набір, який бере участь в </a:t>
            </a:r>
            <a:r>
              <a:rPr lang="uk-UA" dirty="0" err="1"/>
              <a:t>кластеризації</a:t>
            </a:r>
            <a:r>
              <a:rPr lang="uk-UA" dirty="0"/>
              <a:t>. </a:t>
            </a:r>
            <a:endParaRPr lang="uk-UA" dirty="0" smtClean="0"/>
          </a:p>
          <a:p>
            <a:pPr lvl="1"/>
            <a:r>
              <a:rPr lang="uk-UA" dirty="0" smtClean="0"/>
              <a:t>Аналітик </a:t>
            </a:r>
            <a:r>
              <a:rPr lang="uk-UA" dirty="0"/>
              <a:t>повинен заздалегідь визначити кількість кластерів, кількість ітерацій або правило зупинки, а також деякі інші параметри </a:t>
            </a:r>
            <a:r>
              <a:rPr lang="uk-UA" dirty="0" err="1"/>
              <a:t>кластеризації</a:t>
            </a:r>
            <a:r>
              <a:rPr lang="uk-UA" dirty="0"/>
              <a:t>. </a:t>
            </a:r>
            <a:endParaRPr lang="uk-UA" dirty="0" smtClean="0"/>
          </a:p>
          <a:p>
            <a:r>
              <a:rPr lang="uk-UA" b="1" dirty="0"/>
              <a:t>ієрархічні </a:t>
            </a:r>
            <a:r>
              <a:rPr lang="uk-UA" b="1" dirty="0" smtClean="0"/>
              <a:t>алгоритми</a:t>
            </a:r>
          </a:p>
          <a:p>
            <a:pPr lvl="1"/>
            <a:r>
              <a:rPr lang="uk-UA" dirty="0" smtClean="0"/>
              <a:t>Застосовують якщо </a:t>
            </a:r>
            <a:r>
              <a:rPr lang="uk-UA" dirty="0"/>
              <a:t>немає припущень щодо числа </a:t>
            </a:r>
            <a:r>
              <a:rPr lang="uk-UA" dirty="0" smtClean="0"/>
              <a:t>кластерів. </a:t>
            </a:r>
          </a:p>
          <a:p>
            <a:pPr lvl="1"/>
            <a:r>
              <a:rPr lang="uk-UA" dirty="0" smtClean="0"/>
              <a:t>Однак </a:t>
            </a:r>
            <a:r>
              <a:rPr lang="uk-UA" dirty="0"/>
              <a:t>якщо обсяг вибірки не дозволяє це зробити, можливий шлях - проведення ряду експериментів з різною кількістю кластерів, наприклад, почати розбиття сукупності даних з двох груп і, поступово збільшуючи їх кількість, порівнювати результати. За рахунок такого "варіювання" результатів досягається досить велика гнучкість </a:t>
            </a:r>
            <a:r>
              <a:rPr lang="uk-UA" dirty="0" err="1"/>
              <a:t>кластеризації</a:t>
            </a:r>
            <a:r>
              <a:rPr lang="uk-UA" dirty="0"/>
              <a:t>.</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55</a:t>
            </a:fld>
            <a:endParaRPr lang="uk-UA"/>
          </a:p>
        </p:txBody>
      </p:sp>
    </p:spTree>
    <p:extLst>
      <p:ext uri="{BB962C8B-B14F-4D97-AF65-F5344CB8AC3E}">
        <p14:creationId xmlns:p14="http://schemas.microsoft.com/office/powerpoint/2010/main" val="1543273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Ієрархічні </a:t>
            </a:r>
            <a:r>
              <a:rPr lang="uk-UA" b="1" dirty="0" smtClean="0"/>
              <a:t>мето</a:t>
            </a:r>
            <a:r>
              <a:rPr lang="uk-UA" b="1" dirty="0"/>
              <a:t>ди</a:t>
            </a:r>
            <a:endParaRPr lang="uk-UA" dirty="0"/>
          </a:p>
        </p:txBody>
      </p:sp>
      <p:sp>
        <p:nvSpPr>
          <p:cNvPr id="3" name="Объект 2"/>
          <p:cNvSpPr>
            <a:spLocks noGrp="1"/>
          </p:cNvSpPr>
          <p:nvPr>
            <p:ph idx="1"/>
          </p:nvPr>
        </p:nvSpPr>
        <p:spPr/>
        <p:txBody>
          <a:bodyPr>
            <a:normAutofit fontScale="85000" lnSpcReduction="20000"/>
          </a:bodyPr>
          <a:lstStyle/>
          <a:p>
            <a:r>
              <a:rPr lang="uk-UA" dirty="0" smtClean="0"/>
              <a:t>на </a:t>
            </a:r>
            <a:r>
              <a:rPr lang="uk-UA" dirty="0"/>
              <a:t>відміну від неієрархічних, відмовляються від визначення числа кластерів, а будують </a:t>
            </a:r>
            <a:r>
              <a:rPr lang="uk-UA" b="1" dirty="0"/>
              <a:t>повне дерево вкладених кластерів</a:t>
            </a:r>
            <a:r>
              <a:rPr lang="uk-UA" dirty="0"/>
              <a:t>. </a:t>
            </a:r>
          </a:p>
          <a:p>
            <a:r>
              <a:rPr lang="uk-UA" i="1" dirty="0"/>
              <a:t>Складнощі</a:t>
            </a:r>
            <a:r>
              <a:rPr lang="uk-UA" dirty="0"/>
              <a:t> ієрархічних методів </a:t>
            </a:r>
            <a:r>
              <a:rPr lang="uk-UA" dirty="0" err="1"/>
              <a:t>кластеризації</a:t>
            </a:r>
            <a:r>
              <a:rPr lang="uk-UA" dirty="0"/>
              <a:t>: </a:t>
            </a:r>
            <a:endParaRPr lang="uk-UA" dirty="0" smtClean="0"/>
          </a:p>
          <a:p>
            <a:pPr lvl="1"/>
            <a:r>
              <a:rPr lang="uk-UA" dirty="0" smtClean="0"/>
              <a:t>обмеження </a:t>
            </a:r>
            <a:r>
              <a:rPr lang="uk-UA" dirty="0"/>
              <a:t>обсягу набору даних; </a:t>
            </a:r>
            <a:endParaRPr lang="uk-UA" dirty="0" smtClean="0"/>
          </a:p>
          <a:p>
            <a:pPr lvl="1"/>
            <a:r>
              <a:rPr lang="uk-UA" dirty="0" smtClean="0"/>
              <a:t>вибір </a:t>
            </a:r>
            <a:r>
              <a:rPr lang="uk-UA" dirty="0"/>
              <a:t>міри близькості; </a:t>
            </a:r>
            <a:endParaRPr lang="uk-UA" dirty="0" smtClean="0"/>
          </a:p>
          <a:p>
            <a:pPr lvl="1"/>
            <a:r>
              <a:rPr lang="uk-UA" dirty="0" smtClean="0"/>
              <a:t>негнучкість </a:t>
            </a:r>
            <a:r>
              <a:rPr lang="uk-UA" dirty="0"/>
              <a:t>отриманих класифікацій. </a:t>
            </a:r>
          </a:p>
          <a:p>
            <a:pPr marL="0" indent="0">
              <a:buNone/>
            </a:pPr>
            <a:r>
              <a:rPr lang="uk-UA" i="1" dirty="0" smtClean="0">
                <a:solidFill>
                  <a:schemeClr val="accent1">
                    <a:lumMod val="75000"/>
                  </a:schemeClr>
                </a:solidFill>
              </a:rPr>
              <a:t>Переваги</a:t>
            </a:r>
            <a:r>
              <a:rPr lang="uk-UA" dirty="0" smtClean="0">
                <a:solidFill>
                  <a:schemeClr val="accent1">
                    <a:lumMod val="75000"/>
                  </a:schemeClr>
                </a:solidFill>
              </a:rPr>
              <a:t> </a:t>
            </a:r>
          </a:p>
          <a:p>
            <a:pPr lvl="1"/>
            <a:r>
              <a:rPr lang="uk-UA" dirty="0" smtClean="0"/>
              <a:t>наочність </a:t>
            </a:r>
            <a:r>
              <a:rPr lang="uk-UA" dirty="0"/>
              <a:t>і </a:t>
            </a:r>
            <a:r>
              <a:rPr lang="uk-UA" dirty="0" smtClean="0"/>
              <a:t>можливості </a:t>
            </a:r>
            <a:r>
              <a:rPr lang="uk-UA" dirty="0"/>
              <a:t>отримати детальне уявлення про структуру даних. </a:t>
            </a:r>
          </a:p>
          <a:p>
            <a:pPr lvl="1"/>
            <a:r>
              <a:rPr lang="uk-UA" dirty="0" smtClean="0"/>
              <a:t>легко ідентифікуються </a:t>
            </a:r>
            <a:r>
              <a:rPr lang="uk-UA" dirty="0"/>
              <a:t>викиди в наборі </a:t>
            </a:r>
            <a:r>
              <a:rPr lang="uk-UA" dirty="0" smtClean="0"/>
              <a:t>даних, що підвищує </a:t>
            </a:r>
            <a:r>
              <a:rPr lang="uk-UA" dirty="0"/>
              <a:t>якість даних</a:t>
            </a:r>
            <a:r>
              <a:rPr lang="uk-UA" dirty="0" smtClean="0"/>
              <a:t>.</a:t>
            </a:r>
          </a:p>
          <a:p>
            <a:pPr lvl="1"/>
            <a:r>
              <a:rPr lang="uk-UA" dirty="0" smtClean="0"/>
              <a:t> реалізації </a:t>
            </a:r>
            <a:r>
              <a:rPr lang="uk-UA" dirty="0" err="1"/>
              <a:t>двокрокового</a:t>
            </a:r>
            <a:r>
              <a:rPr lang="uk-UA" dirty="0"/>
              <a:t> алгоритму </a:t>
            </a:r>
            <a:r>
              <a:rPr lang="uk-UA" dirty="0" err="1"/>
              <a:t>кластеризації</a:t>
            </a:r>
            <a:r>
              <a:rPr lang="uk-UA" dirty="0"/>
              <a:t>. </a:t>
            </a:r>
            <a:endParaRPr lang="uk-UA" dirty="0" smtClean="0"/>
          </a:p>
          <a:p>
            <a:pPr lvl="2"/>
            <a:r>
              <a:rPr lang="uk-UA" dirty="0" smtClean="0"/>
              <a:t>подальше використання ієрархічної </a:t>
            </a:r>
            <a:r>
              <a:rPr lang="uk-UA" dirty="0" err="1"/>
              <a:t>кластеризації</a:t>
            </a:r>
            <a:r>
              <a:rPr lang="uk-UA" dirty="0"/>
              <a:t>. </a:t>
            </a:r>
          </a:p>
          <a:p>
            <a:pPr lvl="1"/>
            <a:r>
              <a:rPr lang="uk-UA" dirty="0" err="1" smtClean="0"/>
              <a:t>Кластеризація</a:t>
            </a:r>
            <a:r>
              <a:rPr lang="uk-UA" dirty="0" smtClean="0"/>
              <a:t> </a:t>
            </a:r>
            <a:r>
              <a:rPr lang="uk-UA" dirty="0"/>
              <a:t>всієї сукупності даних або ж її вибірки. </a:t>
            </a:r>
            <a:endParaRPr lang="uk-UA" dirty="0" smtClean="0"/>
          </a:p>
          <a:p>
            <a:pPr lvl="2"/>
            <a:r>
              <a:rPr lang="uk-UA" dirty="0" smtClean="0"/>
              <a:t>аспект </a:t>
            </a:r>
            <a:r>
              <a:rPr lang="uk-UA" dirty="0"/>
              <a:t>істотний для обох розглянутих груп методів, однак він більш критичний для ієрархічних методів. </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56</a:t>
            </a:fld>
            <a:endParaRPr lang="uk-UA"/>
          </a:p>
        </p:txBody>
      </p:sp>
    </p:spTree>
    <p:extLst>
      <p:ext uri="{BB962C8B-B14F-4D97-AF65-F5344CB8AC3E}">
        <p14:creationId xmlns:p14="http://schemas.microsoft.com/office/powerpoint/2010/main" val="23716820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Нові алгоритми і деякі модифікації алгоритмів кластерного аналізу</a:t>
            </a:r>
            <a:endParaRPr lang="uk-UA" dirty="0"/>
          </a:p>
        </p:txBody>
      </p:sp>
      <p:sp>
        <p:nvSpPr>
          <p:cNvPr id="3" name="Объект 2"/>
          <p:cNvSpPr>
            <a:spLocks noGrp="1"/>
          </p:cNvSpPr>
          <p:nvPr>
            <p:ph idx="1"/>
          </p:nvPr>
        </p:nvSpPr>
        <p:spPr/>
        <p:txBody>
          <a:bodyPr>
            <a:normAutofit/>
          </a:bodyPr>
          <a:lstStyle/>
          <a:p>
            <a:r>
              <a:rPr lang="uk-UA" dirty="0" smtClean="0"/>
              <a:t>обробка надвеликих </a:t>
            </a:r>
            <a:r>
              <a:rPr lang="uk-UA" dirty="0"/>
              <a:t>бази </a:t>
            </a:r>
            <a:r>
              <a:rPr lang="uk-UA" dirty="0" smtClean="0"/>
              <a:t>даних за рахунок </a:t>
            </a:r>
            <a:r>
              <a:rPr lang="uk-UA" dirty="0" smtClean="0">
                <a:solidFill>
                  <a:schemeClr val="accent1">
                    <a:lumMod val="75000"/>
                  </a:schemeClr>
                </a:solidFill>
              </a:rPr>
              <a:t>масштабованості</a:t>
            </a:r>
            <a:r>
              <a:rPr lang="uk-UA" dirty="0"/>
              <a:t>. </a:t>
            </a:r>
            <a:endParaRPr lang="uk-UA" dirty="0" smtClean="0"/>
          </a:p>
          <a:p>
            <a:pPr lvl="1"/>
            <a:r>
              <a:rPr lang="uk-UA" dirty="0" smtClean="0"/>
              <a:t>До </a:t>
            </a:r>
            <a:r>
              <a:rPr lang="uk-UA" dirty="0"/>
              <a:t>таких </a:t>
            </a:r>
            <a:r>
              <a:rPr lang="uk-UA" dirty="0" smtClean="0"/>
              <a:t>алгоритмів </a:t>
            </a:r>
            <a:r>
              <a:rPr lang="uk-UA" dirty="0"/>
              <a:t>відносяться узагальнене уявлення </a:t>
            </a:r>
            <a:r>
              <a:rPr lang="uk-UA" dirty="0" smtClean="0"/>
              <a:t>кластерів, </a:t>
            </a:r>
            <a:r>
              <a:rPr lang="uk-UA" dirty="0"/>
              <a:t>а також вибірка і використання структур даних, підтримуваних </a:t>
            </a:r>
            <a:r>
              <a:rPr lang="uk-UA" dirty="0" smtClean="0"/>
              <a:t>СУБД. </a:t>
            </a:r>
            <a:endParaRPr lang="uk-UA" dirty="0"/>
          </a:p>
          <a:p>
            <a:r>
              <a:rPr lang="uk-UA" dirty="0" smtClean="0">
                <a:solidFill>
                  <a:schemeClr val="accent1">
                    <a:lumMod val="75000"/>
                  </a:schemeClr>
                </a:solidFill>
              </a:rPr>
              <a:t>інтеграція</a:t>
            </a:r>
            <a:r>
              <a:rPr lang="uk-UA" dirty="0" smtClean="0"/>
              <a:t> </a:t>
            </a:r>
            <a:r>
              <a:rPr lang="uk-UA" dirty="0"/>
              <a:t>з іншими </a:t>
            </a:r>
            <a:r>
              <a:rPr lang="uk-UA" dirty="0" smtClean="0"/>
              <a:t>методами:</a:t>
            </a:r>
          </a:p>
          <a:p>
            <a:pPr lvl="1"/>
            <a:r>
              <a:rPr lang="uk-UA" dirty="0" smtClean="0"/>
              <a:t> BIRCH</a:t>
            </a:r>
            <a:r>
              <a:rPr lang="uk-UA" dirty="0"/>
              <a:t>, CURE, CHAMELEON, ROCK.</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57</a:t>
            </a:fld>
            <a:endParaRPr lang="uk-UA"/>
          </a:p>
        </p:txBody>
      </p:sp>
    </p:spTree>
    <p:extLst>
      <p:ext uri="{BB962C8B-B14F-4D97-AF65-F5344CB8AC3E}">
        <p14:creationId xmlns:p14="http://schemas.microsoft.com/office/powerpoint/2010/main" val="304966063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a:t>Алгоритм BIRCH (</a:t>
            </a:r>
            <a:r>
              <a:rPr lang="uk-UA" b="1" i="1" dirty="0" err="1"/>
              <a:t>Balanced</a:t>
            </a:r>
            <a:r>
              <a:rPr lang="uk-UA" b="1" i="1" dirty="0"/>
              <a:t> </a:t>
            </a:r>
            <a:r>
              <a:rPr lang="uk-UA" b="1" i="1" dirty="0" err="1"/>
              <a:t>Iterative</a:t>
            </a:r>
            <a:r>
              <a:rPr lang="uk-UA" b="1" i="1" dirty="0"/>
              <a:t> </a:t>
            </a:r>
            <a:r>
              <a:rPr lang="uk-UA" b="1" i="1" dirty="0" err="1"/>
              <a:t>Reducing</a:t>
            </a:r>
            <a:r>
              <a:rPr lang="uk-UA" b="1" i="1" dirty="0"/>
              <a:t> </a:t>
            </a:r>
            <a:r>
              <a:rPr lang="uk-UA" b="1" i="1" dirty="0" err="1"/>
              <a:t>and</a:t>
            </a:r>
            <a:r>
              <a:rPr lang="uk-UA" b="1" i="1" dirty="0"/>
              <a:t> </a:t>
            </a:r>
            <a:r>
              <a:rPr lang="uk-UA" b="1" i="1" dirty="0" err="1"/>
              <a:t>Clustering</a:t>
            </a:r>
            <a:r>
              <a:rPr lang="uk-UA" b="1" i="1" dirty="0"/>
              <a:t> </a:t>
            </a:r>
            <a:r>
              <a:rPr lang="uk-UA" b="1" i="1" dirty="0" err="1"/>
              <a:t>using</a:t>
            </a:r>
            <a:r>
              <a:rPr lang="uk-UA" b="1" i="1" dirty="0"/>
              <a:t> </a:t>
            </a:r>
            <a:r>
              <a:rPr lang="uk-UA" b="1" i="1" dirty="0" err="1"/>
              <a:t>Hierarchies</a:t>
            </a:r>
            <a:r>
              <a:rPr lang="uk-UA" b="1" i="1" dirty="0"/>
              <a:t>)</a:t>
            </a:r>
            <a:endParaRPr lang="uk-UA" dirty="0"/>
          </a:p>
        </p:txBody>
      </p:sp>
      <p:sp>
        <p:nvSpPr>
          <p:cNvPr id="3" name="Объект 2"/>
          <p:cNvSpPr>
            <a:spLocks noGrp="1"/>
          </p:cNvSpPr>
          <p:nvPr>
            <p:ph idx="1"/>
          </p:nvPr>
        </p:nvSpPr>
        <p:spPr/>
        <p:txBody>
          <a:bodyPr>
            <a:normAutofit fontScale="92500"/>
          </a:bodyPr>
          <a:lstStyle/>
          <a:p>
            <a:r>
              <a:rPr lang="uk-UA" dirty="0" smtClean="0"/>
              <a:t>реалізований </a:t>
            </a:r>
            <a:r>
              <a:rPr lang="uk-UA" dirty="0">
                <a:solidFill>
                  <a:schemeClr val="accent1">
                    <a:lumMod val="75000"/>
                  </a:schemeClr>
                </a:solidFill>
              </a:rPr>
              <a:t>двоетапний</a:t>
            </a:r>
            <a:r>
              <a:rPr lang="uk-UA" dirty="0"/>
              <a:t> процес </a:t>
            </a:r>
            <a:r>
              <a:rPr lang="uk-UA" dirty="0" err="1"/>
              <a:t>кластеризації</a:t>
            </a:r>
            <a:r>
              <a:rPr lang="uk-UA" dirty="0"/>
              <a:t>. </a:t>
            </a:r>
          </a:p>
          <a:p>
            <a:pPr lvl="1"/>
            <a:r>
              <a:rPr lang="uk-UA" dirty="0" smtClean="0"/>
              <a:t>на першому етапі </a:t>
            </a:r>
            <a:r>
              <a:rPr lang="uk-UA" dirty="0"/>
              <a:t>формується попередній набір кластерів. </a:t>
            </a:r>
            <a:endParaRPr lang="uk-UA" dirty="0" smtClean="0"/>
          </a:p>
          <a:p>
            <a:pPr lvl="1"/>
            <a:r>
              <a:rPr lang="uk-UA" dirty="0" smtClean="0"/>
              <a:t>На </a:t>
            </a:r>
            <a:r>
              <a:rPr lang="uk-UA" dirty="0"/>
              <a:t>другому етапі до виявлених кластерів застосовуються інші алгоритми </a:t>
            </a:r>
            <a:r>
              <a:rPr lang="uk-UA" dirty="0" err="1"/>
              <a:t>кластеризації</a:t>
            </a:r>
            <a:r>
              <a:rPr lang="uk-UA" dirty="0"/>
              <a:t> - придатні для роботи в оперативній пам'яті. </a:t>
            </a:r>
          </a:p>
          <a:p>
            <a:r>
              <a:rPr lang="uk-UA" dirty="0" smtClean="0">
                <a:solidFill>
                  <a:schemeClr val="accent1">
                    <a:lumMod val="75000"/>
                  </a:schemeClr>
                </a:solidFill>
              </a:rPr>
              <a:t>опис</a:t>
            </a:r>
            <a:r>
              <a:rPr lang="uk-UA" dirty="0" smtClean="0"/>
              <a:t> алгоритму. </a:t>
            </a:r>
          </a:p>
          <a:p>
            <a:pPr lvl="1"/>
            <a:r>
              <a:rPr lang="uk-UA" dirty="0" smtClean="0"/>
              <a:t>кожен </a:t>
            </a:r>
            <a:r>
              <a:rPr lang="uk-UA" dirty="0"/>
              <a:t>елемент даних </a:t>
            </a:r>
            <a:r>
              <a:rPr lang="uk-UA" dirty="0" smtClean="0"/>
              <a:t>представлений </a:t>
            </a:r>
            <a:r>
              <a:rPr lang="uk-UA" dirty="0"/>
              <a:t>як </a:t>
            </a:r>
            <a:r>
              <a:rPr lang="uk-UA" i="1" dirty="0" smtClean="0"/>
              <a:t>намистина</a:t>
            </a:r>
            <a:r>
              <a:rPr lang="uk-UA" dirty="0" smtClean="0"/>
              <a:t>, </a:t>
            </a:r>
            <a:r>
              <a:rPr lang="uk-UA" dirty="0"/>
              <a:t>що лежить на поверхні столу, то кластери намистин можна "замінити" </a:t>
            </a:r>
            <a:r>
              <a:rPr lang="uk-UA" i="1" dirty="0"/>
              <a:t>тенісними кульками</a:t>
            </a:r>
            <a:r>
              <a:rPr lang="uk-UA" dirty="0"/>
              <a:t> і перейти до більш детального вивчення кластерів тенісних кульок. </a:t>
            </a:r>
            <a:endParaRPr lang="uk-UA" dirty="0" smtClean="0"/>
          </a:p>
          <a:p>
            <a:pPr lvl="1"/>
            <a:r>
              <a:rPr lang="uk-UA" dirty="0" smtClean="0"/>
              <a:t>Число </a:t>
            </a:r>
            <a:r>
              <a:rPr lang="uk-UA" dirty="0"/>
              <a:t>намистин може виявитися досить велике, проте діаметр тенісних кульок можна підібрати таким чином, щоб на другому етапі можна було, </a:t>
            </a:r>
            <a:r>
              <a:rPr lang="uk-UA" i="1" dirty="0" smtClean="0"/>
              <a:t>застосувати </a:t>
            </a:r>
            <a:r>
              <a:rPr lang="uk-UA" i="1" dirty="0"/>
              <a:t>традиційні алгоритми </a:t>
            </a:r>
            <a:r>
              <a:rPr lang="uk-UA" i="1" dirty="0" err="1"/>
              <a:t>кластеризації</a:t>
            </a:r>
            <a:r>
              <a:rPr lang="uk-UA" dirty="0"/>
              <a:t>, визначити дійсну складну форму кластерів.</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58</a:t>
            </a:fld>
            <a:endParaRPr lang="uk-UA"/>
          </a:p>
        </p:txBody>
      </p:sp>
    </p:spTree>
    <p:extLst>
      <p:ext uri="{BB962C8B-B14F-4D97-AF65-F5344CB8AC3E}">
        <p14:creationId xmlns:p14="http://schemas.microsoft.com/office/powerpoint/2010/main" val="321060011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8894" y="324784"/>
            <a:ext cx="10515600" cy="1325563"/>
          </a:xfrm>
        </p:spPr>
        <p:txBody>
          <a:bodyPr/>
          <a:lstStyle/>
          <a:p>
            <a:r>
              <a:rPr lang="uk-UA" b="1" i="1" dirty="0" err="1" smtClean="0"/>
              <a:t>WaveCluster</a:t>
            </a:r>
            <a:r>
              <a:rPr lang="uk-UA" dirty="0" smtClean="0"/>
              <a:t> </a:t>
            </a:r>
            <a:endParaRPr lang="uk-UA" dirty="0"/>
          </a:p>
        </p:txBody>
      </p:sp>
      <p:sp>
        <p:nvSpPr>
          <p:cNvPr id="3" name="Объект 2"/>
          <p:cNvSpPr>
            <a:spLocks noGrp="1"/>
          </p:cNvSpPr>
          <p:nvPr>
            <p:ph idx="1"/>
          </p:nvPr>
        </p:nvSpPr>
        <p:spPr/>
        <p:txBody>
          <a:bodyPr>
            <a:normAutofit fontScale="85000" lnSpcReduction="10000"/>
          </a:bodyPr>
          <a:lstStyle/>
          <a:p>
            <a:r>
              <a:rPr lang="uk-UA" dirty="0" err="1" smtClean="0"/>
              <a:t>WaveCluster</a:t>
            </a:r>
            <a:r>
              <a:rPr lang="uk-UA" dirty="0" smtClean="0"/>
              <a:t> </a:t>
            </a:r>
            <a:r>
              <a:rPr lang="uk-UA" dirty="0"/>
              <a:t>є алгоритм </a:t>
            </a:r>
            <a:r>
              <a:rPr lang="uk-UA" dirty="0" err="1"/>
              <a:t>кластеризації</a:t>
            </a:r>
            <a:r>
              <a:rPr lang="uk-UA" dirty="0"/>
              <a:t> на основі хвильових </a:t>
            </a:r>
            <a:r>
              <a:rPr lang="uk-UA" dirty="0" smtClean="0"/>
              <a:t>перетворень. </a:t>
            </a:r>
          </a:p>
          <a:p>
            <a:pPr lvl="1"/>
            <a:r>
              <a:rPr lang="uk-UA" dirty="0" smtClean="0"/>
              <a:t>На </a:t>
            </a:r>
            <a:r>
              <a:rPr lang="uk-UA" dirty="0"/>
              <a:t>початку роботи алгоритму </a:t>
            </a:r>
            <a:r>
              <a:rPr lang="uk-UA" dirty="0">
                <a:solidFill>
                  <a:schemeClr val="accent1">
                    <a:lumMod val="75000"/>
                  </a:schemeClr>
                </a:solidFill>
              </a:rPr>
              <a:t>дані</a:t>
            </a:r>
            <a:r>
              <a:rPr lang="uk-UA" dirty="0"/>
              <a:t> </a:t>
            </a:r>
            <a:r>
              <a:rPr lang="uk-UA" dirty="0">
                <a:solidFill>
                  <a:schemeClr val="accent1">
                    <a:lumMod val="75000"/>
                  </a:schemeClr>
                </a:solidFill>
              </a:rPr>
              <a:t>узагальнюються</a:t>
            </a:r>
            <a:r>
              <a:rPr lang="uk-UA" dirty="0"/>
              <a:t> шляхом накладення на простір даних багатовимірної решітки. </a:t>
            </a:r>
            <a:endParaRPr lang="uk-UA" dirty="0" smtClean="0"/>
          </a:p>
          <a:p>
            <a:pPr lvl="1"/>
            <a:r>
              <a:rPr lang="uk-UA" dirty="0" smtClean="0"/>
              <a:t>На подальших кроках </a:t>
            </a:r>
            <a:r>
              <a:rPr lang="uk-UA" dirty="0"/>
              <a:t>алгоритму </a:t>
            </a:r>
            <a:r>
              <a:rPr lang="uk-UA" dirty="0">
                <a:solidFill>
                  <a:schemeClr val="accent1">
                    <a:lumMod val="75000"/>
                  </a:schemeClr>
                </a:solidFill>
              </a:rPr>
              <a:t>аналізуються</a:t>
            </a:r>
            <a:r>
              <a:rPr lang="uk-UA" dirty="0"/>
              <a:t> не окремі точки, а узагальнені характеристики точок, які потрапили в одну клітинку решітки. </a:t>
            </a:r>
            <a:endParaRPr lang="uk-UA" dirty="0" smtClean="0"/>
          </a:p>
          <a:p>
            <a:pPr lvl="1"/>
            <a:r>
              <a:rPr lang="uk-UA" dirty="0" smtClean="0"/>
              <a:t>В </a:t>
            </a:r>
            <a:r>
              <a:rPr lang="uk-UA" dirty="0"/>
              <a:t>результаті такого узагальнення необхідна інформація вміщується в </a:t>
            </a:r>
            <a:r>
              <a:rPr lang="uk-UA" dirty="0">
                <a:solidFill>
                  <a:schemeClr val="accent1">
                    <a:lumMod val="75000"/>
                  </a:schemeClr>
                </a:solidFill>
              </a:rPr>
              <a:t>оперативній пам'яті</a:t>
            </a:r>
            <a:r>
              <a:rPr lang="uk-UA" dirty="0"/>
              <a:t>. </a:t>
            </a:r>
            <a:endParaRPr lang="uk-UA" dirty="0" smtClean="0"/>
          </a:p>
          <a:p>
            <a:pPr lvl="1"/>
            <a:r>
              <a:rPr lang="uk-UA" dirty="0" smtClean="0"/>
              <a:t>На </a:t>
            </a:r>
            <a:r>
              <a:rPr lang="uk-UA" dirty="0"/>
              <a:t>наступних кроках для визначення кластерів алгоритм застосовує </a:t>
            </a:r>
            <a:r>
              <a:rPr lang="uk-UA" dirty="0">
                <a:solidFill>
                  <a:schemeClr val="accent1">
                    <a:lumMod val="75000"/>
                  </a:schemeClr>
                </a:solidFill>
              </a:rPr>
              <a:t>хвильове</a:t>
            </a:r>
            <a:r>
              <a:rPr lang="uk-UA" dirty="0"/>
              <a:t> </a:t>
            </a:r>
            <a:r>
              <a:rPr lang="uk-UA" dirty="0">
                <a:solidFill>
                  <a:schemeClr val="accent1">
                    <a:lumMod val="75000"/>
                  </a:schemeClr>
                </a:solidFill>
              </a:rPr>
              <a:t>перетворення</a:t>
            </a:r>
            <a:r>
              <a:rPr lang="uk-UA" dirty="0"/>
              <a:t> до узагальненими даними. </a:t>
            </a:r>
            <a:endParaRPr lang="uk-UA" dirty="0" smtClean="0"/>
          </a:p>
          <a:p>
            <a:r>
              <a:rPr lang="uk-UA" dirty="0" smtClean="0"/>
              <a:t>Особливості </a:t>
            </a:r>
            <a:r>
              <a:rPr lang="uk-UA" dirty="0" err="1"/>
              <a:t>WaveCluster</a:t>
            </a:r>
            <a:r>
              <a:rPr lang="uk-UA" dirty="0"/>
              <a:t> : </a:t>
            </a:r>
          </a:p>
          <a:p>
            <a:pPr marL="457200" lvl="1" indent="0">
              <a:buNone/>
            </a:pPr>
            <a:r>
              <a:rPr lang="uk-UA" dirty="0"/>
              <a:t>1. </a:t>
            </a:r>
            <a:r>
              <a:rPr lang="uk-UA" dirty="0">
                <a:solidFill>
                  <a:schemeClr val="accent1">
                    <a:lumMod val="75000"/>
                  </a:schemeClr>
                </a:solidFill>
              </a:rPr>
              <a:t>складність</a:t>
            </a:r>
            <a:r>
              <a:rPr lang="uk-UA" dirty="0"/>
              <a:t> реалізації;</a:t>
            </a:r>
          </a:p>
          <a:p>
            <a:pPr marL="457200" lvl="1" indent="0">
              <a:buNone/>
            </a:pPr>
            <a:r>
              <a:rPr lang="uk-UA" dirty="0"/>
              <a:t>2. </a:t>
            </a:r>
            <a:r>
              <a:rPr lang="uk-UA" dirty="0" smtClean="0"/>
              <a:t>виявляє </a:t>
            </a:r>
            <a:r>
              <a:rPr lang="uk-UA" dirty="0">
                <a:solidFill>
                  <a:schemeClr val="accent1">
                    <a:lumMod val="75000"/>
                  </a:schemeClr>
                </a:solidFill>
              </a:rPr>
              <a:t>кластери довільних форм</a:t>
            </a:r>
            <a:r>
              <a:rPr lang="uk-UA" dirty="0"/>
              <a:t>; </a:t>
            </a:r>
          </a:p>
          <a:p>
            <a:pPr marL="457200" lvl="1" indent="0">
              <a:buNone/>
            </a:pPr>
            <a:r>
              <a:rPr lang="uk-UA" dirty="0"/>
              <a:t>3. </a:t>
            </a:r>
            <a:r>
              <a:rPr lang="uk-UA" dirty="0" smtClean="0">
                <a:solidFill>
                  <a:schemeClr val="accent1">
                    <a:lumMod val="75000"/>
                  </a:schemeClr>
                </a:solidFill>
              </a:rPr>
              <a:t>не </a:t>
            </a:r>
            <a:r>
              <a:rPr lang="uk-UA" dirty="0">
                <a:solidFill>
                  <a:schemeClr val="accent1">
                    <a:lumMod val="75000"/>
                  </a:schemeClr>
                </a:solidFill>
              </a:rPr>
              <a:t>чутливий до шумів</a:t>
            </a:r>
            <a:r>
              <a:rPr lang="uk-UA" dirty="0"/>
              <a:t>; </a:t>
            </a:r>
          </a:p>
          <a:p>
            <a:pPr marL="457200" lvl="1" indent="0">
              <a:buNone/>
            </a:pPr>
            <a:r>
              <a:rPr lang="uk-UA" dirty="0"/>
              <a:t>4. </a:t>
            </a:r>
            <a:r>
              <a:rPr lang="uk-UA" dirty="0" err="1" smtClean="0"/>
              <a:t>застосуємий</a:t>
            </a:r>
            <a:r>
              <a:rPr lang="uk-UA" dirty="0" smtClean="0"/>
              <a:t> </a:t>
            </a:r>
            <a:r>
              <a:rPr lang="uk-UA" dirty="0"/>
              <a:t>тільки до </a:t>
            </a:r>
            <a:r>
              <a:rPr lang="uk-UA" dirty="0">
                <a:solidFill>
                  <a:schemeClr val="accent1">
                    <a:lumMod val="75000"/>
                  </a:schemeClr>
                </a:solidFill>
              </a:rPr>
              <a:t>даних низької розмірності</a:t>
            </a:r>
            <a:r>
              <a:rPr lang="uk-UA" dirty="0"/>
              <a:t>.</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59</a:t>
            </a:fld>
            <a:endParaRPr lang="uk-UA"/>
          </a:p>
        </p:txBody>
      </p:sp>
    </p:spTree>
    <p:extLst>
      <p:ext uri="{BB962C8B-B14F-4D97-AF65-F5344CB8AC3E}">
        <p14:creationId xmlns:p14="http://schemas.microsoft.com/office/powerpoint/2010/main" val="124539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Діаграма розсіювання</a:t>
            </a:r>
            <a:endParaRPr lang="uk-UA" dirty="0"/>
          </a:p>
        </p:txBody>
      </p:sp>
      <p:pic>
        <p:nvPicPr>
          <p:cNvPr id="4" name="Объект 3" descr="C:\Users\home\AppData\Local\Temp\FineReader10\media\image1.jpeg"/>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392930" y="2462816"/>
            <a:ext cx="3406140" cy="3076956"/>
          </a:xfrm>
          <a:prstGeom prst="rect">
            <a:avLst/>
          </a:prstGeom>
          <a:noFill/>
          <a:ln>
            <a:noFill/>
          </a:ln>
        </p:spPr>
      </p:pic>
      <p:sp>
        <p:nvSpPr>
          <p:cNvPr id="3" name="Нижний колонтитул 2"/>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6</a:t>
            </a:fld>
            <a:endParaRPr lang="uk-UA"/>
          </a:p>
        </p:txBody>
      </p:sp>
    </p:spTree>
    <p:extLst>
      <p:ext uri="{BB962C8B-B14F-4D97-AF65-F5344CB8AC3E}">
        <p14:creationId xmlns:p14="http://schemas.microsoft.com/office/powerpoint/2010/main" val="64451525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i="1" dirty="0" smtClean="0"/>
              <a:t>CLARA </a:t>
            </a:r>
            <a:r>
              <a:rPr lang="uk-UA" b="1" i="1" dirty="0"/>
              <a:t>(</a:t>
            </a:r>
            <a:r>
              <a:rPr lang="uk-UA" b="1" i="1" dirty="0" err="1"/>
              <a:t>Clustering</a:t>
            </a:r>
            <a:r>
              <a:rPr lang="uk-UA" b="1" i="1" dirty="0"/>
              <a:t> </a:t>
            </a:r>
            <a:r>
              <a:rPr lang="uk-UA" b="1" i="1" dirty="0" err="1"/>
              <a:t>LARge</a:t>
            </a:r>
            <a:r>
              <a:rPr lang="uk-UA" b="1" i="1" dirty="0"/>
              <a:t> </a:t>
            </a:r>
            <a:r>
              <a:rPr lang="uk-UA" b="1" i="1" dirty="0" err="1"/>
              <a:t>Applications</a:t>
            </a:r>
            <a:r>
              <a:rPr lang="uk-UA" b="1" i="1" dirty="0" smtClean="0"/>
              <a:t>)</a:t>
            </a:r>
            <a:endParaRPr lang="uk-UA" dirty="0"/>
          </a:p>
        </p:txBody>
      </p:sp>
      <p:sp>
        <p:nvSpPr>
          <p:cNvPr id="3" name="Объект 2"/>
          <p:cNvSpPr>
            <a:spLocks noGrp="1"/>
          </p:cNvSpPr>
          <p:nvPr>
            <p:ph idx="1"/>
          </p:nvPr>
        </p:nvSpPr>
        <p:spPr/>
        <p:txBody>
          <a:bodyPr>
            <a:normAutofit fontScale="92500"/>
          </a:bodyPr>
          <a:lstStyle/>
          <a:p>
            <a:r>
              <a:rPr lang="uk-UA" dirty="0" smtClean="0"/>
              <a:t>Алгоритм </a:t>
            </a:r>
            <a:r>
              <a:rPr lang="uk-UA" dirty="0"/>
              <a:t>CLARA був розроблений </a:t>
            </a:r>
            <a:r>
              <a:rPr lang="uk-UA" dirty="0" err="1"/>
              <a:t>Kaufmann</a:t>
            </a:r>
            <a:r>
              <a:rPr lang="uk-UA" dirty="0"/>
              <a:t> і </a:t>
            </a:r>
            <a:r>
              <a:rPr lang="uk-UA" dirty="0" err="1"/>
              <a:t>Rousseeuw</a:t>
            </a:r>
            <a:r>
              <a:rPr lang="uk-UA" dirty="0"/>
              <a:t> в 1990 році для </a:t>
            </a:r>
            <a:r>
              <a:rPr lang="uk-UA" dirty="0" err="1"/>
              <a:t>кластеризації</a:t>
            </a:r>
            <a:r>
              <a:rPr lang="uk-UA" dirty="0"/>
              <a:t> даних у великих базах даних. </a:t>
            </a:r>
            <a:endParaRPr lang="uk-UA" dirty="0" smtClean="0"/>
          </a:p>
          <a:p>
            <a:pPr lvl="1"/>
            <a:r>
              <a:rPr lang="uk-UA" dirty="0" smtClean="0"/>
              <a:t>в </a:t>
            </a:r>
            <a:r>
              <a:rPr lang="uk-UA" dirty="0"/>
              <a:t>статистичних аналітичних </a:t>
            </a:r>
            <a:r>
              <a:rPr lang="uk-UA" dirty="0" smtClean="0"/>
              <a:t>пакетах (наприклад</a:t>
            </a:r>
            <a:r>
              <a:rPr lang="uk-UA" dirty="0"/>
              <a:t>, </a:t>
            </a:r>
            <a:r>
              <a:rPr lang="uk-UA" dirty="0" smtClean="0"/>
              <a:t>S +). </a:t>
            </a:r>
            <a:endParaRPr lang="uk-UA" dirty="0"/>
          </a:p>
          <a:p>
            <a:r>
              <a:rPr lang="uk-UA" dirty="0" smtClean="0"/>
              <a:t>суть </a:t>
            </a:r>
            <a:r>
              <a:rPr lang="uk-UA" dirty="0"/>
              <a:t>алгоритму. </a:t>
            </a:r>
            <a:endParaRPr lang="uk-UA" dirty="0" smtClean="0"/>
          </a:p>
          <a:p>
            <a:pPr lvl="1"/>
            <a:r>
              <a:rPr lang="uk-UA" dirty="0" smtClean="0"/>
              <a:t>витягується множина зразків </a:t>
            </a:r>
            <a:r>
              <a:rPr lang="uk-UA" dirty="0"/>
              <a:t>з бази даних. </a:t>
            </a:r>
            <a:endParaRPr lang="uk-UA" dirty="0" smtClean="0"/>
          </a:p>
          <a:p>
            <a:pPr lvl="1"/>
            <a:r>
              <a:rPr lang="uk-UA" dirty="0"/>
              <a:t>застосовується </a:t>
            </a:r>
            <a:r>
              <a:rPr lang="uk-UA" dirty="0" err="1" smtClean="0"/>
              <a:t>кластеризація</a:t>
            </a:r>
            <a:r>
              <a:rPr lang="uk-UA" dirty="0" smtClean="0"/>
              <a:t>, </a:t>
            </a:r>
          </a:p>
          <a:p>
            <a:pPr lvl="1"/>
            <a:r>
              <a:rPr lang="uk-UA" dirty="0" smtClean="0"/>
              <a:t>на </a:t>
            </a:r>
            <a:r>
              <a:rPr lang="uk-UA" dirty="0"/>
              <a:t>виході алгоритму пропонується найкраща </a:t>
            </a:r>
            <a:r>
              <a:rPr lang="uk-UA" dirty="0" err="1"/>
              <a:t>кластеризація</a:t>
            </a:r>
            <a:r>
              <a:rPr lang="uk-UA" dirty="0"/>
              <a:t>. </a:t>
            </a:r>
          </a:p>
          <a:p>
            <a:r>
              <a:rPr lang="uk-UA" dirty="0" smtClean="0"/>
              <a:t>Алгоритм </a:t>
            </a:r>
            <a:r>
              <a:rPr lang="uk-UA" dirty="0"/>
              <a:t>ефективніше, ніж алгоритм PAM. </a:t>
            </a:r>
            <a:endParaRPr lang="uk-UA" dirty="0" smtClean="0"/>
          </a:p>
          <a:p>
            <a:pPr lvl="1"/>
            <a:r>
              <a:rPr lang="uk-UA" dirty="0" smtClean="0"/>
              <a:t>Ефективність </a:t>
            </a:r>
            <a:r>
              <a:rPr lang="uk-UA" dirty="0"/>
              <a:t>алгоритму залежить від обраного в якості зразка набору даних. </a:t>
            </a:r>
            <a:endParaRPr lang="uk-UA" dirty="0" smtClean="0"/>
          </a:p>
          <a:p>
            <a:pPr lvl="1"/>
            <a:r>
              <a:rPr lang="uk-UA" dirty="0" smtClean="0"/>
              <a:t>Хороша </a:t>
            </a:r>
            <a:r>
              <a:rPr lang="uk-UA" dirty="0" err="1"/>
              <a:t>кластеризація</a:t>
            </a:r>
            <a:r>
              <a:rPr lang="uk-UA" dirty="0"/>
              <a:t> на обраному наборі може не дати хорошу </a:t>
            </a:r>
            <a:r>
              <a:rPr lang="uk-UA" dirty="0" err="1"/>
              <a:t>кластеризацию</a:t>
            </a:r>
            <a:r>
              <a:rPr lang="uk-UA" dirty="0"/>
              <a:t> на всій </a:t>
            </a:r>
            <a:r>
              <a:rPr lang="uk-UA" dirty="0" smtClean="0"/>
              <a:t>множині </a:t>
            </a:r>
            <a:r>
              <a:rPr lang="uk-UA" dirty="0"/>
              <a:t>даних.</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60</a:t>
            </a:fld>
            <a:endParaRPr lang="uk-UA"/>
          </a:p>
        </p:txBody>
      </p:sp>
    </p:spTree>
    <p:extLst>
      <p:ext uri="{BB962C8B-B14F-4D97-AF65-F5344CB8AC3E}">
        <p14:creationId xmlns:p14="http://schemas.microsoft.com/office/powerpoint/2010/main" val="102500259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a:t>Алгоритми </a:t>
            </a:r>
            <a:r>
              <a:rPr lang="uk-UA" b="1" i="1" dirty="0" err="1" smtClean="0"/>
              <a:t>Clarans</a:t>
            </a:r>
            <a:r>
              <a:rPr lang="uk-UA" dirty="0"/>
              <a:t/>
            </a:r>
            <a:br>
              <a:rPr lang="uk-UA" dirty="0"/>
            </a:br>
            <a:endParaRPr lang="uk-UA" dirty="0"/>
          </a:p>
        </p:txBody>
      </p:sp>
      <p:sp>
        <p:nvSpPr>
          <p:cNvPr id="3" name="Объект 2"/>
          <p:cNvSpPr>
            <a:spLocks noGrp="1"/>
          </p:cNvSpPr>
          <p:nvPr>
            <p:ph idx="1"/>
          </p:nvPr>
        </p:nvSpPr>
        <p:spPr/>
        <p:txBody>
          <a:bodyPr>
            <a:normAutofit/>
          </a:bodyPr>
          <a:lstStyle/>
          <a:p>
            <a:r>
              <a:rPr lang="uk-UA" dirty="0" smtClean="0"/>
              <a:t>Алгоритм </a:t>
            </a:r>
            <a:r>
              <a:rPr lang="uk-UA" dirty="0" err="1"/>
              <a:t>Clarans</a:t>
            </a:r>
            <a:r>
              <a:rPr lang="uk-UA" dirty="0"/>
              <a:t> ( </a:t>
            </a:r>
            <a:r>
              <a:rPr lang="uk-UA" dirty="0" err="1"/>
              <a:t>Clustering</a:t>
            </a:r>
            <a:r>
              <a:rPr lang="uk-UA" dirty="0"/>
              <a:t> </a:t>
            </a:r>
            <a:r>
              <a:rPr lang="uk-UA" dirty="0" err="1"/>
              <a:t>Large</a:t>
            </a:r>
            <a:r>
              <a:rPr lang="uk-UA" dirty="0"/>
              <a:t> </a:t>
            </a:r>
            <a:r>
              <a:rPr lang="uk-UA" dirty="0" err="1"/>
              <a:t>Applications</a:t>
            </a:r>
            <a:r>
              <a:rPr lang="uk-UA" dirty="0"/>
              <a:t> </a:t>
            </a:r>
            <a:r>
              <a:rPr lang="uk-UA" dirty="0" err="1"/>
              <a:t>based</a:t>
            </a:r>
            <a:r>
              <a:rPr lang="uk-UA" dirty="0"/>
              <a:t> </a:t>
            </a:r>
            <a:r>
              <a:rPr lang="uk-UA" dirty="0" err="1"/>
              <a:t>upon</a:t>
            </a:r>
            <a:r>
              <a:rPr lang="uk-UA" dirty="0"/>
              <a:t> </a:t>
            </a:r>
            <a:r>
              <a:rPr lang="uk-UA" dirty="0" err="1"/>
              <a:t>RANdomized</a:t>
            </a:r>
            <a:r>
              <a:rPr lang="uk-UA" dirty="0"/>
              <a:t> </a:t>
            </a:r>
            <a:r>
              <a:rPr lang="uk-UA" dirty="0" err="1"/>
              <a:t>Search</a:t>
            </a:r>
            <a:r>
              <a:rPr lang="uk-UA" dirty="0"/>
              <a:t> ) </a:t>
            </a:r>
            <a:r>
              <a:rPr lang="uk-UA" dirty="0" smtClean="0"/>
              <a:t>формулює </a:t>
            </a:r>
            <a:r>
              <a:rPr lang="uk-UA" dirty="0"/>
              <a:t>завдання </a:t>
            </a:r>
            <a:r>
              <a:rPr lang="uk-UA" dirty="0" err="1"/>
              <a:t>кластеризації</a:t>
            </a:r>
            <a:r>
              <a:rPr lang="uk-UA" dirty="0"/>
              <a:t> як випадковий </a:t>
            </a:r>
            <a:r>
              <a:rPr lang="uk-UA" dirty="0">
                <a:solidFill>
                  <a:schemeClr val="accent1">
                    <a:lumMod val="75000"/>
                  </a:schemeClr>
                </a:solidFill>
              </a:rPr>
              <a:t>пошук </a:t>
            </a:r>
            <a:r>
              <a:rPr lang="uk-UA" dirty="0" smtClean="0">
                <a:solidFill>
                  <a:schemeClr val="accent1">
                    <a:lumMod val="75000"/>
                  </a:schemeClr>
                </a:solidFill>
              </a:rPr>
              <a:t>на </a:t>
            </a:r>
            <a:r>
              <a:rPr lang="uk-UA" dirty="0">
                <a:solidFill>
                  <a:schemeClr val="accent1">
                    <a:lumMod val="75000"/>
                  </a:schemeClr>
                </a:solidFill>
              </a:rPr>
              <a:t>графі</a:t>
            </a:r>
            <a:r>
              <a:rPr lang="uk-UA" dirty="0"/>
              <a:t>. </a:t>
            </a:r>
            <a:endParaRPr lang="uk-UA" dirty="0" smtClean="0"/>
          </a:p>
          <a:p>
            <a:pPr lvl="1"/>
            <a:r>
              <a:rPr lang="uk-UA" dirty="0" smtClean="0"/>
              <a:t>В </a:t>
            </a:r>
            <a:r>
              <a:rPr lang="uk-UA" dirty="0"/>
              <a:t>результаті роботи цього алгоритму сукупність вузлів графа являє собою </a:t>
            </a:r>
            <a:r>
              <a:rPr lang="uk-UA" dirty="0">
                <a:solidFill>
                  <a:schemeClr val="accent1">
                    <a:lumMod val="75000"/>
                  </a:schemeClr>
                </a:solidFill>
              </a:rPr>
              <a:t>розбиття</a:t>
            </a:r>
            <a:r>
              <a:rPr lang="uk-UA" dirty="0"/>
              <a:t> множини даних на число кластерів, </a:t>
            </a:r>
            <a:r>
              <a:rPr lang="uk-UA" dirty="0" smtClean="0"/>
              <a:t>задане користувачем.</a:t>
            </a:r>
          </a:p>
          <a:p>
            <a:pPr lvl="1"/>
            <a:r>
              <a:rPr lang="uk-UA" dirty="0" smtClean="0"/>
              <a:t> </a:t>
            </a:r>
            <a:r>
              <a:rPr lang="uk-UA" dirty="0"/>
              <a:t>"</a:t>
            </a:r>
            <a:r>
              <a:rPr lang="uk-UA" dirty="0">
                <a:solidFill>
                  <a:schemeClr val="accent1">
                    <a:lumMod val="75000"/>
                  </a:schemeClr>
                </a:solidFill>
              </a:rPr>
              <a:t>Якість</a:t>
            </a:r>
            <a:r>
              <a:rPr lang="uk-UA" dirty="0"/>
              <a:t>" отриманих кластерів визначається за </a:t>
            </a:r>
            <a:r>
              <a:rPr lang="uk-UA" dirty="0" err="1" smtClean="0"/>
              <a:t>критеріальною</a:t>
            </a:r>
            <a:r>
              <a:rPr lang="uk-UA" dirty="0" smtClean="0"/>
              <a:t> функцією. </a:t>
            </a:r>
          </a:p>
          <a:p>
            <a:pPr lvl="1"/>
            <a:r>
              <a:rPr lang="uk-UA" dirty="0" smtClean="0">
                <a:solidFill>
                  <a:schemeClr val="accent1">
                    <a:lumMod val="75000"/>
                  </a:schemeClr>
                </a:solidFill>
              </a:rPr>
              <a:t>сортування</a:t>
            </a:r>
            <a:r>
              <a:rPr lang="uk-UA" dirty="0" smtClean="0"/>
              <a:t> </a:t>
            </a:r>
            <a:r>
              <a:rPr lang="uk-UA" dirty="0"/>
              <a:t>всі </a:t>
            </a:r>
            <a:r>
              <a:rPr lang="uk-UA" dirty="0" smtClean="0"/>
              <a:t>можливих </a:t>
            </a:r>
            <a:r>
              <a:rPr lang="uk-UA" dirty="0"/>
              <a:t>розбиття множини даних в пошуках прийнятного рішення. </a:t>
            </a:r>
            <a:endParaRPr lang="uk-UA" dirty="0" smtClean="0"/>
          </a:p>
          <a:p>
            <a:pPr lvl="1"/>
            <a:r>
              <a:rPr lang="uk-UA" dirty="0" smtClean="0"/>
              <a:t>Пошук </a:t>
            </a:r>
            <a:r>
              <a:rPr lang="uk-UA" dirty="0"/>
              <a:t>рішення </a:t>
            </a:r>
            <a:r>
              <a:rPr lang="uk-UA" dirty="0">
                <a:solidFill>
                  <a:schemeClr val="accent1">
                    <a:lumMod val="75000"/>
                  </a:schemeClr>
                </a:solidFill>
              </a:rPr>
              <a:t>зупиняється</a:t>
            </a:r>
            <a:r>
              <a:rPr lang="uk-UA" dirty="0"/>
              <a:t> в тому </a:t>
            </a:r>
            <a:r>
              <a:rPr lang="uk-UA" dirty="0" err="1"/>
              <a:t>вузлі</a:t>
            </a:r>
            <a:r>
              <a:rPr lang="uk-UA" dirty="0"/>
              <a:t>, де досягається мінімум серед визначеного числа локальних мінімумів.</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61</a:t>
            </a:fld>
            <a:endParaRPr lang="uk-UA"/>
          </a:p>
        </p:txBody>
      </p:sp>
    </p:spTree>
    <p:extLst>
      <p:ext uri="{BB962C8B-B14F-4D97-AF65-F5344CB8AC3E}">
        <p14:creationId xmlns:p14="http://schemas.microsoft.com/office/powerpoint/2010/main" val="158275231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CURE </a:t>
            </a:r>
            <a:r>
              <a:rPr lang="uk-UA" dirty="0" smtClean="0"/>
              <a:t> і </a:t>
            </a:r>
            <a:r>
              <a:rPr lang="uk-UA" dirty="0" err="1"/>
              <a:t>DBScan</a:t>
            </a:r>
            <a:endParaRPr lang="uk-UA" dirty="0"/>
          </a:p>
        </p:txBody>
      </p:sp>
      <p:sp>
        <p:nvSpPr>
          <p:cNvPr id="3" name="Объект 2"/>
          <p:cNvSpPr>
            <a:spLocks noGrp="1"/>
          </p:cNvSpPr>
          <p:nvPr>
            <p:ph idx="1"/>
          </p:nvPr>
        </p:nvSpPr>
        <p:spPr/>
        <p:txBody>
          <a:bodyPr/>
          <a:lstStyle/>
          <a:p>
            <a:pPr marL="0" indent="0">
              <a:buNone/>
            </a:pPr>
            <a:r>
              <a:rPr lang="uk-UA" dirty="0" smtClean="0"/>
              <a:t>CURE </a:t>
            </a:r>
            <a:r>
              <a:rPr lang="uk-UA" dirty="0"/>
              <a:t>- алгоритм ієрархічної </a:t>
            </a:r>
            <a:r>
              <a:rPr lang="uk-UA" dirty="0" err="1"/>
              <a:t>кластеризації</a:t>
            </a:r>
            <a:r>
              <a:rPr lang="uk-UA" dirty="0"/>
              <a:t>, </a:t>
            </a:r>
            <a:r>
              <a:rPr lang="uk-UA" dirty="0" smtClean="0"/>
              <a:t>і</a:t>
            </a:r>
          </a:p>
          <a:p>
            <a:pPr marL="0" indent="0">
              <a:buNone/>
            </a:pPr>
            <a:r>
              <a:rPr lang="uk-UA" dirty="0" err="1" smtClean="0"/>
              <a:t>DBScan</a:t>
            </a:r>
            <a:r>
              <a:rPr lang="uk-UA" dirty="0" smtClean="0"/>
              <a:t> -  </a:t>
            </a:r>
            <a:r>
              <a:rPr lang="uk-UA" dirty="0"/>
              <a:t>поняття кластера </a:t>
            </a:r>
            <a:r>
              <a:rPr lang="uk-UA" dirty="0" err="1"/>
              <a:t>формулюється</a:t>
            </a:r>
            <a:r>
              <a:rPr lang="uk-UA" dirty="0"/>
              <a:t> з використанням концепції щільності (</a:t>
            </a:r>
            <a:r>
              <a:rPr lang="uk-UA" dirty="0" err="1"/>
              <a:t>density</a:t>
            </a:r>
            <a:r>
              <a:rPr lang="uk-UA" dirty="0"/>
              <a:t>).</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62</a:t>
            </a:fld>
            <a:endParaRPr lang="uk-UA"/>
          </a:p>
        </p:txBody>
      </p:sp>
    </p:spTree>
    <p:extLst>
      <p:ext uri="{BB962C8B-B14F-4D97-AF65-F5344CB8AC3E}">
        <p14:creationId xmlns:p14="http://schemas.microsoft.com/office/powerpoint/2010/main" val="240424512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accent1">
                    <a:lumMod val="75000"/>
                  </a:schemeClr>
                </a:solidFill>
              </a:rPr>
              <a:t>недоліки</a:t>
            </a:r>
            <a:r>
              <a:rPr lang="uk-UA" dirty="0" smtClean="0"/>
              <a:t> </a:t>
            </a:r>
            <a:r>
              <a:rPr lang="uk-UA" dirty="0"/>
              <a:t>алгоритмів BIRCH, </a:t>
            </a:r>
            <a:r>
              <a:rPr lang="uk-UA" dirty="0" err="1"/>
              <a:t>Clarans</a:t>
            </a:r>
            <a:r>
              <a:rPr lang="uk-UA" dirty="0"/>
              <a:t>, CURE, </a:t>
            </a:r>
            <a:r>
              <a:rPr lang="uk-UA" dirty="0" err="1"/>
              <a:t>DBScan</a:t>
            </a:r>
            <a:r>
              <a:rPr lang="uk-UA" dirty="0"/>
              <a:t> </a:t>
            </a:r>
          </a:p>
        </p:txBody>
      </p:sp>
      <p:sp>
        <p:nvSpPr>
          <p:cNvPr id="3" name="Объект 2"/>
          <p:cNvSpPr>
            <a:spLocks noGrp="1"/>
          </p:cNvSpPr>
          <p:nvPr>
            <p:ph idx="1"/>
          </p:nvPr>
        </p:nvSpPr>
        <p:spPr/>
        <p:txBody>
          <a:bodyPr/>
          <a:lstStyle/>
          <a:p>
            <a:r>
              <a:rPr lang="uk-UA" dirty="0" smtClean="0"/>
              <a:t>вони </a:t>
            </a:r>
            <a:r>
              <a:rPr lang="uk-UA" dirty="0"/>
              <a:t>вимагають завдання деяких </a:t>
            </a:r>
            <a:r>
              <a:rPr lang="uk-UA" dirty="0">
                <a:solidFill>
                  <a:schemeClr val="accent1">
                    <a:lumMod val="75000"/>
                  </a:schemeClr>
                </a:solidFill>
              </a:rPr>
              <a:t>порогів</a:t>
            </a:r>
            <a:r>
              <a:rPr lang="uk-UA" dirty="0"/>
              <a:t> щільності </a:t>
            </a:r>
            <a:r>
              <a:rPr lang="uk-UA" dirty="0" smtClean="0"/>
              <a:t>точок. </a:t>
            </a:r>
          </a:p>
          <a:p>
            <a:pPr marL="0" indent="0">
              <a:buNone/>
            </a:pPr>
            <a:r>
              <a:rPr lang="uk-UA" dirty="0" smtClean="0"/>
              <a:t>Це </a:t>
            </a:r>
            <a:r>
              <a:rPr lang="uk-UA" dirty="0"/>
              <a:t>обмеження </a:t>
            </a:r>
            <a:r>
              <a:rPr lang="uk-UA" dirty="0" smtClean="0"/>
              <a:t>обумовлене </a:t>
            </a:r>
            <a:r>
              <a:rPr lang="uk-UA" dirty="0"/>
              <a:t>тим, що описані алгоритми орієнтовані на надвеликі бази даних і не можуть користуватися великими обчислювальними ресурсами</a:t>
            </a:r>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63</a:t>
            </a:fld>
            <a:endParaRPr lang="uk-UA"/>
          </a:p>
        </p:txBody>
      </p:sp>
    </p:spTree>
    <p:extLst>
      <p:ext uri="{BB962C8B-B14F-4D97-AF65-F5344CB8AC3E}">
        <p14:creationId xmlns:p14="http://schemas.microsoft.com/office/powerpoint/2010/main" val="92166982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Контрольн</a:t>
            </a:r>
            <a:r>
              <a:rPr lang="uk-UA" dirty="0"/>
              <a:t>і питання</a:t>
            </a:r>
            <a:br>
              <a:rPr lang="uk-UA" dirty="0"/>
            </a:br>
            <a:endParaRPr lang="uk-UA" dirty="0"/>
          </a:p>
        </p:txBody>
      </p:sp>
      <p:sp>
        <p:nvSpPr>
          <p:cNvPr id="3" name="Объект 2"/>
          <p:cNvSpPr>
            <a:spLocks noGrp="1"/>
          </p:cNvSpPr>
          <p:nvPr>
            <p:ph idx="1"/>
          </p:nvPr>
        </p:nvSpPr>
        <p:spPr>
          <a:xfrm>
            <a:off x="838200" y="1220506"/>
            <a:ext cx="10515600" cy="5462681"/>
          </a:xfrm>
        </p:spPr>
        <p:txBody>
          <a:bodyPr>
            <a:normAutofit fontScale="70000" lnSpcReduction="20000"/>
          </a:bodyPr>
          <a:lstStyle/>
          <a:p>
            <a:pPr marL="514350" indent="-514350">
              <a:buAutoNum type="arabicPeriod"/>
            </a:pPr>
            <a:r>
              <a:rPr lang="uk-UA" dirty="0" smtClean="0"/>
              <a:t>Сформулювати основні завдання кластерного аналізу даних.</a:t>
            </a:r>
          </a:p>
          <a:p>
            <a:pPr marL="514350" indent="-514350">
              <a:buAutoNum type="arabicPeriod"/>
            </a:pPr>
            <a:r>
              <a:rPr lang="uk-UA" dirty="0" smtClean="0"/>
              <a:t>Наведіть приклад роботи процедури кластерного аналізу.</a:t>
            </a:r>
          </a:p>
          <a:p>
            <a:pPr marL="514350" indent="-514350">
              <a:buAutoNum type="arabicPeriod"/>
            </a:pPr>
            <a:r>
              <a:rPr lang="uk-UA" dirty="0" smtClean="0"/>
              <a:t>Як оцінюється подібність даних за методами кластерного аналізу?</a:t>
            </a:r>
          </a:p>
          <a:p>
            <a:pPr marL="514350" indent="-514350">
              <a:buAutoNum type="arabicPeriod"/>
            </a:pPr>
            <a:r>
              <a:rPr lang="uk-UA" dirty="0" smtClean="0"/>
              <a:t>В чому проблема перекриття кластерів? Як її вирішити?</a:t>
            </a:r>
          </a:p>
          <a:p>
            <a:pPr marL="514350" indent="-514350">
              <a:buAutoNum type="arabicPeriod"/>
            </a:pPr>
            <a:r>
              <a:rPr lang="uk-UA" dirty="0" smtClean="0"/>
              <a:t>Поясніть проблему однорідності одиниць вимірювання.</a:t>
            </a:r>
          </a:p>
          <a:p>
            <a:pPr marL="514350" indent="-514350">
              <a:buAutoNum type="arabicPeriod"/>
            </a:pPr>
            <a:r>
              <a:rPr lang="uk-UA" dirty="0" smtClean="0"/>
              <a:t>Назвіть та поясніть основні методи ієрархічного кластерного аналізу.</a:t>
            </a:r>
          </a:p>
          <a:p>
            <a:pPr marL="514350" indent="-514350">
              <a:buAutoNum type="arabicPeriod"/>
            </a:pPr>
            <a:r>
              <a:rPr lang="uk-UA" dirty="0" smtClean="0"/>
              <a:t>Коли доцільно використовувати ієрархічний кластерний аналіз?</a:t>
            </a:r>
          </a:p>
          <a:p>
            <a:pPr marL="514350" indent="-514350">
              <a:buAutoNum type="arabicPeriod"/>
            </a:pPr>
            <a:r>
              <a:rPr lang="uk-UA" dirty="0" smtClean="0"/>
              <a:t>Наведіть приклад складання </a:t>
            </a:r>
            <a:r>
              <a:rPr lang="uk-UA" dirty="0" err="1" smtClean="0"/>
              <a:t>дендрограми</a:t>
            </a:r>
            <a:r>
              <a:rPr lang="uk-UA" dirty="0" smtClean="0"/>
              <a:t> і поясніть, що вона показує.</a:t>
            </a:r>
          </a:p>
          <a:p>
            <a:pPr marL="514350" indent="-514350">
              <a:buAutoNum type="arabicPeriod"/>
            </a:pPr>
            <a:r>
              <a:rPr lang="uk-UA" dirty="0" smtClean="0"/>
              <a:t>Які міри подібності використовуються в кластерному аналізі?</a:t>
            </a:r>
          </a:p>
          <a:p>
            <a:pPr marL="514350" indent="-514350">
              <a:buAutoNum type="arabicPeriod"/>
            </a:pPr>
            <a:r>
              <a:rPr lang="uk-UA" dirty="0" smtClean="0"/>
              <a:t>Як вирішити проблему визначення кількості кластерів?</a:t>
            </a:r>
          </a:p>
          <a:p>
            <a:pPr marL="514350" indent="-514350">
              <a:buAutoNum type="arabicPeriod"/>
            </a:pPr>
            <a:r>
              <a:rPr lang="uk-UA" dirty="0" smtClean="0"/>
              <a:t>Поясніть метод </a:t>
            </a:r>
            <a:r>
              <a:rPr lang="en-US" dirty="0" smtClean="0"/>
              <a:t>k-</a:t>
            </a:r>
            <a:r>
              <a:rPr lang="ru-RU" dirty="0" err="1" smtClean="0"/>
              <a:t>середн</a:t>
            </a:r>
            <a:r>
              <a:rPr lang="uk-UA" dirty="0" err="1" smtClean="0"/>
              <a:t>іх</a:t>
            </a:r>
            <a:r>
              <a:rPr lang="uk-UA" dirty="0" smtClean="0"/>
              <a:t> для кластерного аналізу.</a:t>
            </a:r>
          </a:p>
          <a:p>
            <a:pPr marL="514350" indent="-514350">
              <a:buAutoNum type="arabicPeriod"/>
            </a:pPr>
            <a:r>
              <a:rPr lang="uk-UA" dirty="0" smtClean="0"/>
              <a:t>Як перевірити якість </a:t>
            </a:r>
            <a:r>
              <a:rPr lang="uk-UA" dirty="0" err="1" smtClean="0"/>
              <a:t>кластеризації</a:t>
            </a:r>
            <a:r>
              <a:rPr lang="uk-UA" dirty="0" smtClean="0"/>
              <a:t>?</a:t>
            </a:r>
          </a:p>
          <a:p>
            <a:pPr marL="514350" indent="-514350">
              <a:buAutoNum type="arabicPeriod"/>
            </a:pPr>
            <a:r>
              <a:rPr lang="ru-RU" dirty="0" err="1" smtClean="0"/>
              <a:t>Поясн</a:t>
            </a:r>
            <a:r>
              <a:rPr lang="uk-UA" dirty="0" smtClean="0"/>
              <a:t>і</a:t>
            </a:r>
            <a:r>
              <a:rPr lang="ru-RU" dirty="0" err="1" smtClean="0"/>
              <a:t>ть</a:t>
            </a:r>
            <a:r>
              <a:rPr lang="ru-RU" dirty="0" smtClean="0"/>
              <a:t> причини </a:t>
            </a:r>
            <a:r>
              <a:rPr lang="ru-RU" dirty="0" err="1" smtClean="0"/>
              <a:t>скорочення</a:t>
            </a:r>
            <a:r>
              <a:rPr lang="ru-RU" dirty="0" smtClean="0"/>
              <a:t> </a:t>
            </a:r>
            <a:r>
              <a:rPr lang="ru-RU" dirty="0" err="1" smtClean="0"/>
              <a:t>розмірності</a:t>
            </a:r>
            <a:r>
              <a:rPr lang="ru-RU" dirty="0" smtClean="0"/>
              <a:t>, </a:t>
            </a:r>
            <a:r>
              <a:rPr lang="ru-RU" dirty="0" err="1" smtClean="0"/>
              <a:t>методи</a:t>
            </a:r>
            <a:r>
              <a:rPr lang="ru-RU" dirty="0" smtClean="0"/>
              <a:t> та </a:t>
            </a:r>
            <a:r>
              <a:rPr lang="ru-RU" dirty="0" err="1" smtClean="0"/>
              <a:t>наслідки</a:t>
            </a:r>
            <a:r>
              <a:rPr lang="ru-RU" dirty="0" smtClean="0"/>
              <a:t> в кластерному </a:t>
            </a:r>
            <a:r>
              <a:rPr lang="ru-RU" dirty="0" err="1" smtClean="0"/>
              <a:t>аналізі</a:t>
            </a:r>
            <a:r>
              <a:rPr lang="ru-RU" dirty="0" smtClean="0"/>
              <a:t>.</a:t>
            </a:r>
          </a:p>
          <a:p>
            <a:pPr marL="514350" indent="-514350">
              <a:buAutoNum type="arabicPeriod"/>
            </a:pPr>
            <a:r>
              <a:rPr lang="ru-RU" dirty="0" err="1" smtClean="0"/>
              <a:t>Які</a:t>
            </a:r>
            <a:r>
              <a:rPr lang="ru-RU" dirty="0" smtClean="0"/>
              <a:t> </a:t>
            </a:r>
            <a:r>
              <a:rPr lang="ru-RU" dirty="0" err="1" smtClean="0"/>
              <a:t>етапи</a:t>
            </a:r>
            <a:r>
              <a:rPr lang="ru-RU" dirty="0" smtClean="0"/>
              <a:t> </a:t>
            </a:r>
            <a:r>
              <a:rPr lang="ru-RU" dirty="0" err="1" smtClean="0"/>
              <a:t>включає</a:t>
            </a:r>
            <a:r>
              <a:rPr lang="ru-RU" dirty="0" smtClean="0"/>
              <a:t> </a:t>
            </a:r>
            <a:r>
              <a:rPr lang="ru-RU" dirty="0" err="1" smtClean="0"/>
              <a:t>кластерний</a:t>
            </a:r>
            <a:r>
              <a:rPr lang="ru-RU" dirty="0" smtClean="0"/>
              <a:t> </a:t>
            </a:r>
            <a:r>
              <a:rPr lang="ru-RU" dirty="0" err="1" smtClean="0"/>
              <a:t>аналіз</a:t>
            </a:r>
            <a:r>
              <a:rPr lang="ru-RU" dirty="0" smtClean="0"/>
              <a:t>?</a:t>
            </a:r>
          </a:p>
          <a:p>
            <a:pPr marL="514350" indent="-514350">
              <a:buAutoNum type="arabicPeriod"/>
            </a:pPr>
            <a:r>
              <a:rPr lang="uk-UA" dirty="0" smtClean="0"/>
              <a:t>Поясніть основні проблеми кластерного аналізу.</a:t>
            </a:r>
          </a:p>
          <a:p>
            <a:pPr marL="514350" indent="-514350">
              <a:buAutoNum type="arabicPeriod"/>
            </a:pPr>
            <a:r>
              <a:rPr lang="uk-UA" dirty="0" smtClean="0"/>
              <a:t>Які нові методи кластерного аналізу </a:t>
            </a:r>
            <a:r>
              <a:rPr lang="uk-UA" smtClean="0"/>
              <a:t>Вам відомі? </a:t>
            </a:r>
            <a:r>
              <a:rPr lang="uk-UA" dirty="0" smtClean="0"/>
              <a:t>Пояснити їх особливість.</a:t>
            </a:r>
          </a:p>
          <a:p>
            <a:pPr marL="514350" indent="-514350">
              <a:buAutoNum type="arabicPeriod"/>
            </a:pPr>
            <a:endParaRPr lang="uk-UA"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64</a:t>
            </a:fld>
            <a:endParaRPr lang="uk-UA"/>
          </a:p>
        </p:txBody>
      </p:sp>
    </p:spTree>
    <p:extLst>
      <p:ext uri="{BB962C8B-B14F-4D97-AF65-F5344CB8AC3E}">
        <p14:creationId xmlns:p14="http://schemas.microsoft.com/office/powerpoint/2010/main" val="691730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Показники кластера</a:t>
            </a:r>
            <a:endParaRPr lang="ru-RU" dirty="0"/>
          </a:p>
        </p:txBody>
      </p:sp>
      <p:sp>
        <p:nvSpPr>
          <p:cNvPr id="3" name="Объект 2"/>
          <p:cNvSpPr>
            <a:spLocks noGrp="1"/>
          </p:cNvSpPr>
          <p:nvPr>
            <p:ph idx="1"/>
          </p:nvPr>
        </p:nvSpPr>
        <p:spPr/>
        <p:txBody>
          <a:bodyPr>
            <a:normAutofit fontScale="92500" lnSpcReduction="20000"/>
          </a:bodyPr>
          <a:lstStyle/>
          <a:p>
            <a:r>
              <a:rPr lang="uk-UA" i="1" dirty="0"/>
              <a:t>Центр</a:t>
            </a:r>
            <a:r>
              <a:rPr lang="uk-UA" dirty="0"/>
              <a:t> кластера – геометричний центр сукупності щільно розташованих точок в </a:t>
            </a:r>
            <a:r>
              <a:rPr lang="uk-UA" i="1" dirty="0"/>
              <a:t>n</a:t>
            </a:r>
            <a:r>
              <a:rPr lang="uk-UA" dirty="0"/>
              <a:t>-вимірному просторі змінних. </a:t>
            </a:r>
            <a:endParaRPr lang="ru-RU" dirty="0"/>
          </a:p>
          <a:p>
            <a:r>
              <a:rPr lang="uk-UA" i="1" dirty="0"/>
              <a:t>Радіус</a:t>
            </a:r>
            <a:r>
              <a:rPr lang="uk-UA" dirty="0"/>
              <a:t> кластера – максимальна відстань від центру до границі кластера. </a:t>
            </a:r>
            <a:endParaRPr lang="ru-RU" dirty="0"/>
          </a:p>
          <a:p>
            <a:r>
              <a:rPr lang="uk-UA" i="1" dirty="0"/>
              <a:t>Розмір</a:t>
            </a:r>
            <a:r>
              <a:rPr lang="uk-UA" dirty="0"/>
              <a:t> кластера визначають радіусом кола, що описує групу об’єктів, або за певним середньоквадратичним відхиленням параметрів об'єктів від центру кластера. </a:t>
            </a:r>
            <a:endParaRPr lang="uk-UA" dirty="0" smtClean="0"/>
          </a:p>
          <a:p>
            <a:r>
              <a:rPr lang="uk-UA" i="1" dirty="0" smtClean="0"/>
              <a:t>Об'єкт </a:t>
            </a:r>
            <a:r>
              <a:rPr lang="uk-UA" i="1" dirty="0"/>
              <a:t>відносять до кластеру</a:t>
            </a:r>
            <a:r>
              <a:rPr lang="uk-UA" dirty="0"/>
              <a:t>, якщо його відхилення від центра кластера не перевищує радіуса кластера. За не виконанням цієї умови кластери можуть перекриваються. Тоді неможливо знайти математичні процедури, що однозначно визначають кластер, до якого належить об'єкт. Такі об'єкти є спірними. Неоднозначність завдання потребує втручання експерта або аналітика.</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7</a:t>
            </a:fld>
            <a:endParaRPr lang="uk-UA"/>
          </a:p>
        </p:txBody>
      </p:sp>
    </p:spTree>
    <p:extLst>
      <p:ext uri="{BB962C8B-B14F-4D97-AF65-F5344CB8AC3E}">
        <p14:creationId xmlns:p14="http://schemas.microsoft.com/office/powerpoint/2010/main" val="305902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Критерій подоби </a:t>
            </a:r>
            <a:endParaRPr lang="uk-UA" dirty="0"/>
          </a:p>
        </p:txBody>
      </p:sp>
      <p:pic>
        <p:nvPicPr>
          <p:cNvPr id="4" name="Объект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41493" y="2904564"/>
            <a:ext cx="4693025" cy="806824"/>
          </a:xfrm>
          <a:prstGeom prst="rect">
            <a:avLst/>
          </a:prstGeom>
          <a:noFill/>
          <a:ln>
            <a:noFill/>
          </a:ln>
        </p:spPr>
      </p:pic>
      <p:pic>
        <p:nvPicPr>
          <p:cNvPr id="5" name="Рисунок 4"/>
          <p:cNvPicPr/>
          <p:nvPr/>
        </p:nvPicPr>
        <p:blipFill>
          <a:blip r:embed="rId3">
            <a:extLst>
              <a:ext uri="{28A0092B-C50C-407E-A947-70E740481C1C}">
                <a14:useLocalDpi xmlns:a14="http://schemas.microsoft.com/office/drawing/2010/main" val="0"/>
              </a:ext>
            </a:extLst>
          </a:blip>
          <a:srcRect/>
          <a:stretch>
            <a:fillRect/>
          </a:stretch>
        </p:blipFill>
        <p:spPr bwMode="auto">
          <a:xfrm>
            <a:off x="2541493" y="4077391"/>
            <a:ext cx="4693025" cy="494609"/>
          </a:xfrm>
          <a:prstGeom prst="rect">
            <a:avLst/>
          </a:prstGeom>
          <a:noFill/>
          <a:ln>
            <a:noFill/>
          </a:ln>
        </p:spPr>
      </p:pic>
      <p:pic>
        <p:nvPicPr>
          <p:cNvPr id="6" name="Рисунок 5" descr="C:\Users\home\AppData\Local\Temp\FineReader10\media\image2.jpeg"/>
          <p:cNvPicPr/>
          <p:nvPr/>
        </p:nvPicPr>
        <p:blipFill>
          <a:blip r:embed="rId4">
            <a:extLst>
              <a:ext uri="{28A0092B-C50C-407E-A947-70E740481C1C}">
                <a14:useLocalDpi xmlns:a14="http://schemas.microsoft.com/office/drawing/2010/main" val="0"/>
              </a:ext>
            </a:extLst>
          </a:blip>
          <a:srcRect/>
          <a:stretch>
            <a:fillRect/>
          </a:stretch>
        </p:blipFill>
        <p:spPr bwMode="auto">
          <a:xfrm>
            <a:off x="8048924" y="2266519"/>
            <a:ext cx="3555888" cy="3461927"/>
          </a:xfrm>
          <a:prstGeom prst="rect">
            <a:avLst/>
          </a:prstGeom>
          <a:noFill/>
          <a:ln>
            <a:noFill/>
          </a:ln>
        </p:spPr>
      </p:pic>
      <p:sp>
        <p:nvSpPr>
          <p:cNvPr id="3" name="Нижний колонтитул 2"/>
          <p:cNvSpPr>
            <a:spLocks noGrp="1"/>
          </p:cNvSpPr>
          <p:nvPr>
            <p:ph type="ftr" sz="quarter" idx="11"/>
          </p:nvPr>
        </p:nvSpPr>
        <p:spPr/>
        <p:txBody>
          <a:bodyPr/>
          <a:lstStyle/>
          <a:p>
            <a:r>
              <a:rPr lang="ru-RU" smtClean="0"/>
              <a:t>Методи та аналіз великих даних</a:t>
            </a:r>
            <a:endParaRPr lang="uk-UA"/>
          </a:p>
        </p:txBody>
      </p:sp>
      <p:sp>
        <p:nvSpPr>
          <p:cNvPr id="7" name="Номер слайда 6"/>
          <p:cNvSpPr>
            <a:spLocks noGrp="1"/>
          </p:cNvSpPr>
          <p:nvPr>
            <p:ph type="sldNum" sz="quarter" idx="12"/>
          </p:nvPr>
        </p:nvSpPr>
        <p:spPr/>
        <p:txBody>
          <a:bodyPr/>
          <a:lstStyle/>
          <a:p>
            <a:fld id="{5A170251-7275-4612-886E-7D866A363F05}" type="slidenum">
              <a:rPr lang="uk-UA" smtClean="0"/>
              <a:t>8</a:t>
            </a:fld>
            <a:endParaRPr lang="uk-UA"/>
          </a:p>
        </p:txBody>
      </p:sp>
    </p:spTree>
    <p:extLst>
      <p:ext uri="{BB962C8B-B14F-4D97-AF65-F5344CB8AC3E}">
        <p14:creationId xmlns:p14="http://schemas.microsoft.com/office/powerpoint/2010/main" val="141860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Міри подібності</a:t>
            </a:r>
            <a:endParaRPr lang="ru-RU" dirty="0"/>
          </a:p>
        </p:txBody>
      </p:sp>
      <p:sp>
        <p:nvSpPr>
          <p:cNvPr id="3" name="Объект 2"/>
          <p:cNvSpPr>
            <a:spLocks noGrp="1"/>
          </p:cNvSpPr>
          <p:nvPr>
            <p:ph idx="1"/>
          </p:nvPr>
        </p:nvSpPr>
        <p:spPr/>
        <p:txBody>
          <a:bodyPr>
            <a:normAutofit fontScale="92500"/>
          </a:bodyPr>
          <a:lstStyle/>
          <a:p>
            <a:r>
              <a:rPr lang="uk-UA" i="1" dirty="0"/>
              <a:t>Координатна відстань</a:t>
            </a:r>
            <a:r>
              <a:rPr lang="uk-UA" dirty="0"/>
              <a:t> – в деякому сенсі усереднює різницю між різними компонентами векторів. Переважно, ця міра подібна простій евклідовій відстані. Координатна відстань розраховується за формулою</a:t>
            </a:r>
            <a:r>
              <a:rPr lang="uk-UA" dirty="0" smtClean="0"/>
              <a:t>:</a:t>
            </a:r>
          </a:p>
          <a:p>
            <a:endParaRPr lang="uk-UA" dirty="0"/>
          </a:p>
          <a:p>
            <a:r>
              <a:rPr lang="uk-UA" i="1" dirty="0"/>
              <a:t>Відстань </a:t>
            </a:r>
            <a:r>
              <a:rPr lang="uk-UA" i="1" dirty="0" err="1"/>
              <a:t>Чебишева</a:t>
            </a:r>
            <a:r>
              <a:rPr lang="uk-UA" b="1" dirty="0"/>
              <a:t> – </a:t>
            </a:r>
            <a:r>
              <a:rPr lang="uk-UA" dirty="0"/>
              <a:t>підходить для визначення двох об’єктів як різні, якщо вони відрізняються хоча б за одним виміром</a:t>
            </a:r>
            <a:r>
              <a:rPr lang="uk-UA" dirty="0" smtClean="0"/>
              <a:t>:</a:t>
            </a:r>
          </a:p>
          <a:p>
            <a:endParaRPr lang="uk-UA" dirty="0"/>
          </a:p>
          <a:p>
            <a:r>
              <a:rPr lang="uk-UA" i="1" dirty="0"/>
              <a:t>Степенева відстань</a:t>
            </a:r>
            <a:r>
              <a:rPr lang="uk-UA" dirty="0"/>
              <a:t> застосовується, якщо вимагається збільшити чи зменшити вагу відстані за вимірами, і обчислюється за формулою</a:t>
            </a:r>
            <a:endParaRPr lang="ru-RU" dirty="0"/>
          </a:p>
          <a:p>
            <a:endParaRPr lang="ru-RU" dirty="0"/>
          </a:p>
        </p:txBody>
      </p:sp>
      <p:sp>
        <p:nvSpPr>
          <p:cNvPr id="11" name="Rectangle 9"/>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2" name="Объект 11"/>
          <p:cNvGraphicFramePr>
            <a:graphicFrameLocks noChangeAspect="1"/>
          </p:cNvGraphicFramePr>
          <p:nvPr>
            <p:extLst>
              <p:ext uri="{D42A27DB-BD31-4B8C-83A1-F6EECF244321}">
                <p14:modId xmlns:p14="http://schemas.microsoft.com/office/powerpoint/2010/main" val="467831558"/>
              </p:ext>
            </p:extLst>
          </p:nvPr>
        </p:nvGraphicFramePr>
        <p:xfrm>
          <a:off x="4198375" y="3146323"/>
          <a:ext cx="2625212" cy="724196"/>
        </p:xfrm>
        <a:graphic>
          <a:graphicData uri="http://schemas.openxmlformats.org/presentationml/2006/ole">
            <mc:AlternateContent xmlns:mc="http://schemas.openxmlformats.org/markup-compatibility/2006">
              <mc:Choice xmlns:v="urn:schemas-microsoft-com:vml" Requires="v">
                <p:oleObj spid="_x0000_s1077" name="Формула" r:id="rId3" imgW="1104900" imgH="304800" progId="Equation.3">
                  <p:embed/>
                </p:oleObj>
              </mc:Choice>
              <mc:Fallback>
                <p:oleObj name="Формула" r:id="rId3" imgW="1104900" imgH="304800" progId="Equation.3">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8375" y="3146323"/>
                        <a:ext cx="2625212" cy="724196"/>
                      </a:xfrm>
                      <a:prstGeom prst="rect">
                        <a:avLst/>
                      </a:prstGeom>
                      <a:noFill/>
                    </p:spPr>
                  </p:pic>
                </p:oleObj>
              </mc:Fallback>
            </mc:AlternateContent>
          </a:graphicData>
        </a:graphic>
      </p:graphicFrame>
      <p:sp>
        <p:nvSpPr>
          <p:cNvPr id="13" name="Rectangle 1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4" name="Объект 13"/>
          <p:cNvGraphicFramePr>
            <a:graphicFrameLocks noChangeAspect="1"/>
          </p:cNvGraphicFramePr>
          <p:nvPr>
            <p:extLst>
              <p:ext uri="{D42A27DB-BD31-4B8C-83A1-F6EECF244321}">
                <p14:modId xmlns:p14="http://schemas.microsoft.com/office/powerpoint/2010/main" val="1634721932"/>
              </p:ext>
            </p:extLst>
          </p:nvPr>
        </p:nvGraphicFramePr>
        <p:xfrm>
          <a:off x="4562168" y="4735261"/>
          <a:ext cx="2768029" cy="576959"/>
        </p:xfrm>
        <a:graphic>
          <a:graphicData uri="http://schemas.openxmlformats.org/presentationml/2006/ole">
            <mc:AlternateContent xmlns:mc="http://schemas.openxmlformats.org/markup-compatibility/2006">
              <mc:Choice xmlns:v="urn:schemas-microsoft-com:vml" Requires="v">
                <p:oleObj spid="_x0000_s1078" name="Формула" r:id="rId5" imgW="1282700" imgH="266700" progId="Equation.3">
                  <p:embed/>
                </p:oleObj>
              </mc:Choice>
              <mc:Fallback>
                <p:oleObj name="Формула" r:id="rId5" imgW="1282700" imgH="266700" progId="Equation.3">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62168" y="4735261"/>
                        <a:ext cx="2768029" cy="576959"/>
                      </a:xfrm>
                      <a:prstGeom prst="rect">
                        <a:avLst/>
                      </a:prstGeom>
                      <a:noFill/>
                    </p:spPr>
                  </p:pic>
                </p:oleObj>
              </mc:Fallback>
            </mc:AlternateContent>
          </a:graphicData>
        </a:graphic>
      </p:graphicFrame>
      <p:sp>
        <p:nvSpPr>
          <p:cNvPr id="15" name="Rectangle 13"/>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6" name="Объект 15"/>
          <p:cNvGraphicFramePr>
            <a:graphicFrameLocks noChangeAspect="1"/>
          </p:cNvGraphicFramePr>
          <p:nvPr>
            <p:extLst>
              <p:ext uri="{D42A27DB-BD31-4B8C-83A1-F6EECF244321}">
                <p14:modId xmlns:p14="http://schemas.microsoft.com/office/powerpoint/2010/main" val="2139985583"/>
              </p:ext>
            </p:extLst>
          </p:nvPr>
        </p:nvGraphicFramePr>
        <p:xfrm>
          <a:off x="4562167" y="6086586"/>
          <a:ext cx="3097161" cy="718486"/>
        </p:xfrm>
        <a:graphic>
          <a:graphicData uri="http://schemas.openxmlformats.org/presentationml/2006/ole">
            <mc:AlternateContent xmlns:mc="http://schemas.openxmlformats.org/markup-compatibility/2006">
              <mc:Choice xmlns:v="urn:schemas-microsoft-com:vml" Requires="v">
                <p:oleObj spid="_x0000_s1079" name="Формула" r:id="rId7" imgW="1409088" imgH="330057" progId="Equation.3">
                  <p:embed/>
                </p:oleObj>
              </mc:Choice>
              <mc:Fallback>
                <p:oleObj name="Формула" r:id="rId7" imgW="1409088" imgH="330057" progId="Equation.3">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62167" y="6086586"/>
                        <a:ext cx="3097161" cy="718486"/>
                      </a:xfrm>
                      <a:prstGeom prst="rect">
                        <a:avLst/>
                      </a:prstGeom>
                      <a:noFill/>
                    </p:spPr>
                  </p:pic>
                </p:oleObj>
              </mc:Fallback>
            </mc:AlternateContent>
          </a:graphicData>
        </a:graphic>
      </p:graphicFrame>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uk-UA"/>
          </a:p>
        </p:txBody>
      </p:sp>
      <p:sp>
        <p:nvSpPr>
          <p:cNvPr id="5" name="Номер слайда 4"/>
          <p:cNvSpPr>
            <a:spLocks noGrp="1"/>
          </p:cNvSpPr>
          <p:nvPr>
            <p:ph type="sldNum" sz="quarter" idx="12"/>
          </p:nvPr>
        </p:nvSpPr>
        <p:spPr/>
        <p:txBody>
          <a:bodyPr/>
          <a:lstStyle/>
          <a:p>
            <a:fld id="{5A170251-7275-4612-886E-7D866A363F05}" type="slidenum">
              <a:rPr lang="uk-UA" smtClean="0"/>
              <a:t>9</a:t>
            </a:fld>
            <a:endParaRPr lang="uk-UA"/>
          </a:p>
        </p:txBody>
      </p:sp>
    </p:spTree>
    <p:extLst>
      <p:ext uri="{BB962C8B-B14F-4D97-AF65-F5344CB8AC3E}">
        <p14:creationId xmlns:p14="http://schemas.microsoft.com/office/powerpoint/2010/main" val="169879403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1160</TotalTime>
  <Words>4926</Words>
  <Application>Microsoft Office PowerPoint</Application>
  <PresentationFormat>Широкоэкранный</PresentationFormat>
  <Paragraphs>578</Paragraphs>
  <Slides>64</Slides>
  <Notes>1</Notes>
  <HiddenSlides>0</HiddenSlides>
  <MMClips>0</MMClips>
  <ScaleCrop>false</ScaleCrop>
  <HeadingPairs>
    <vt:vector size="8" baseType="variant">
      <vt:variant>
        <vt:lpstr>Использованные шрифты</vt:lpstr>
      </vt:variant>
      <vt:variant>
        <vt:i4>4</vt:i4>
      </vt:variant>
      <vt:variant>
        <vt:lpstr>Тема</vt:lpstr>
      </vt:variant>
      <vt:variant>
        <vt:i4>1</vt:i4>
      </vt:variant>
      <vt:variant>
        <vt:lpstr>Внедренные серверы OLE</vt:lpstr>
      </vt:variant>
      <vt:variant>
        <vt:i4>1</vt:i4>
      </vt:variant>
      <vt:variant>
        <vt:lpstr>Заголовки слайдов</vt:lpstr>
      </vt:variant>
      <vt:variant>
        <vt:i4>64</vt:i4>
      </vt:variant>
    </vt:vector>
  </HeadingPairs>
  <TitlesOfParts>
    <vt:vector size="70" baseType="lpstr">
      <vt:lpstr>Arial</vt:lpstr>
      <vt:lpstr>Calibri</vt:lpstr>
      <vt:lpstr>Calibri Light</vt:lpstr>
      <vt:lpstr>Times New Roman</vt:lpstr>
      <vt:lpstr>Тема Office</vt:lpstr>
      <vt:lpstr>Формула</vt:lpstr>
      <vt:lpstr>Технології кластеризації і класифікації даних</vt:lpstr>
      <vt:lpstr>Зміст</vt:lpstr>
      <vt:lpstr>Поняття кластеру</vt:lpstr>
      <vt:lpstr>Застосування</vt:lpstr>
      <vt:lpstr>Приклад процедури кластерного аналізу</vt:lpstr>
      <vt:lpstr>Діаграма розсіювання</vt:lpstr>
      <vt:lpstr>Показники кластера</vt:lpstr>
      <vt:lpstr>Критерій подоби </vt:lpstr>
      <vt:lpstr>Міри подібності</vt:lpstr>
      <vt:lpstr>Манхеттенська відстань і доля розгалуження</vt:lpstr>
      <vt:lpstr>Презентация PowerPoint</vt:lpstr>
      <vt:lpstr>Презентация PowerPoint</vt:lpstr>
      <vt:lpstr>Методи кластерного аналізу.</vt:lpstr>
      <vt:lpstr>Завдання кластерного аналізу </vt:lpstr>
      <vt:lpstr>Перекриття кластерів</vt:lpstr>
      <vt:lpstr>Припущення кластерного аналізу</vt:lpstr>
      <vt:lpstr>масштаб в кластерному аналізі </vt:lpstr>
      <vt:lpstr>Способи нормування</vt:lpstr>
      <vt:lpstr>Методи кластерного аналізу </vt:lpstr>
      <vt:lpstr>Ієрархічні методи кластерного аналізу </vt:lpstr>
      <vt:lpstr>Ієрархічні агломеративні методи (Agglomerative Nesting, AGNES) </vt:lpstr>
      <vt:lpstr>Ієрархічні дівізімні (подільні) методи (Dіvisive Analysis, DIANA) </vt:lpstr>
      <vt:lpstr>Програмна реалізація алгоритмів кластерного аналізу </vt:lpstr>
      <vt:lpstr>Ієрархічні методи кластерного аналізу</vt:lpstr>
      <vt:lpstr>Приклад дендрограми</vt:lpstr>
      <vt:lpstr>Приклад USArrests (R)</vt:lpstr>
      <vt:lpstr>Дендрограма</vt:lpstr>
      <vt:lpstr>Міри подібності </vt:lpstr>
      <vt:lpstr>Міри подібності</vt:lpstr>
      <vt:lpstr>Центроїдні міри подібності</vt:lpstr>
      <vt:lpstr>Ієрархічний кластерний аналіз в SPSS</vt:lpstr>
      <vt:lpstr>Визначення відстані між парою кластерів </vt:lpstr>
      <vt:lpstr>Приклад ієрархічного кластерного аналізу </vt:lpstr>
      <vt:lpstr>Пояснення</vt:lpstr>
      <vt:lpstr>види стандартизації</vt:lpstr>
      <vt:lpstr>Визначення кількості кластерів </vt:lpstr>
      <vt:lpstr>Dendrogam</vt:lpstr>
      <vt:lpstr>Методи кластерного аналізу. Ітеративні методи.</vt:lpstr>
      <vt:lpstr>Алгоритм k –середніх ( k - means ) </vt:lpstr>
      <vt:lpstr>опис алгоритму</vt:lpstr>
      <vt:lpstr>Приклад роботи алгоритму k- середніх, k = 2</vt:lpstr>
      <vt:lpstr>Приклад </vt:lpstr>
      <vt:lpstr>Візуалізація кластеров</vt:lpstr>
      <vt:lpstr>Перевірка якості кластеризації </vt:lpstr>
      <vt:lpstr>Переваги та недоліки алгоритму k -середніх</vt:lpstr>
      <vt:lpstr>Алгоритм PAM (partitioning around Medoids)</vt:lpstr>
      <vt:lpstr>Попереднє скорочення розмірності</vt:lpstr>
      <vt:lpstr>Факторний аналіз</vt:lpstr>
      <vt:lpstr>Особливості факторного аналізу</vt:lpstr>
      <vt:lpstr>Ітеративна кластеризація в SPSS</vt:lpstr>
      <vt:lpstr>Процес кластерного аналізу. Рекомендовані етапи</vt:lpstr>
      <vt:lpstr>Аналіз результатів кластеризації</vt:lpstr>
      <vt:lpstr>Перевірка результатів кластеризації</vt:lpstr>
      <vt:lpstr>Складнощі кластеризації</vt:lpstr>
      <vt:lpstr>Порівняльний аналіз ієрархічних і неієрархічних методів кластеризації</vt:lpstr>
      <vt:lpstr>Ієрархічні методи</vt:lpstr>
      <vt:lpstr>Нові алгоритми і деякі модифікації алгоритмів кластерного аналізу</vt:lpstr>
      <vt:lpstr>Алгоритм BIRCH (Balanced Iterative Reducing and Clustering using Hierarchies)</vt:lpstr>
      <vt:lpstr>WaveCluster </vt:lpstr>
      <vt:lpstr>CLARA (Clustering LARge Applications)</vt:lpstr>
      <vt:lpstr>Алгоритми Clarans </vt:lpstr>
      <vt:lpstr>CURE  і DBScan</vt:lpstr>
      <vt:lpstr>недоліки алгоритмів BIRCH, Clarans, CURE, DBScan </vt:lpstr>
      <vt:lpstr>Контрольні питання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home</dc:creator>
  <cp:lastModifiedBy>Пользователь Windows</cp:lastModifiedBy>
  <cp:revision>111</cp:revision>
  <dcterms:created xsi:type="dcterms:W3CDTF">2017-10-01T19:18:54Z</dcterms:created>
  <dcterms:modified xsi:type="dcterms:W3CDTF">2025-04-24T15:30:59Z</dcterms:modified>
</cp:coreProperties>
</file>