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5143500" cx="9144000"/>
  <p:notesSz cx="6858000" cy="9144000"/>
  <p:embeddedFontLst>
    <p:embeddedFont>
      <p:font typeface="Play"/>
      <p:regular r:id="rId42"/>
      <p:bold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Play-regular.fntdata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font" Target="fonts/Play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d3e100ed1a_2_6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g3d3e100ed1a_2_6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Основні тематичні джерела: https://www.youtube.com/watch?v=irfh7fPcxXM ; https://www.youtube.com/watch?v=ErCtcsmr_iQ ; https://www.youtube.com/watch?v=6HNzS3NVP6I</a:t>
            </a:r>
            <a:br>
              <a:rPr lang="uk"/>
            </a:br>
            <a:r>
              <a:rPr lang="uk"/>
              <a:t>- Візуал: AI-generated by OpenAI image generation for this presentation</a:t>
            </a:r>
            <a:endParaRPr/>
          </a:p>
        </p:txBody>
      </p:sp>
      <p:sp>
        <p:nvSpPr>
          <p:cNvPr id="59" name="Google Shape;59;g3d3e100ed1a_2_6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d3e100ed1a_2_176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3d3e100ed1a_2_176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Тематичний зв’язок із відео https://www.youtube.com/watch?v=6HNzS3NVP6I</a:t>
            </a:r>
            <a:endParaRPr/>
          </a:p>
        </p:txBody>
      </p:sp>
      <p:sp>
        <p:nvSpPr>
          <p:cNvPr id="231" name="Google Shape;231;g3d3e100ed1a_2_176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d3e100ed1a_2_190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3d3e100ed1a_2_190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Тематичний синтез на основі відео Why is Latin America so poor? | The cost of the state: https://www.youtube.com/watch?v=6HNzS3NVP6I</a:t>
            </a:r>
            <a:endParaRPr/>
          </a:p>
        </p:txBody>
      </p:sp>
      <p:sp>
        <p:nvSpPr>
          <p:cNvPr id="246" name="Google Shape;246;g3d3e100ed1a_2_190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d3e100ed1a_2_212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g3d3e100ed1a_2_212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Візуал: AI-generated by OpenAI image generation</a:t>
            </a:r>
            <a:br>
              <a:rPr lang="uk"/>
            </a:br>
            <a:r>
              <a:rPr lang="uk"/>
              <a:t>- World Economic Forum on informality: https://www.weforum.org/stories/2018/03/it-s-time-to-tackle-informal-economy-problem-latin-america/</a:t>
            </a:r>
            <a:br>
              <a:rPr lang="uk"/>
            </a:br>
            <a:r>
              <a:rPr lang="uk"/>
              <a:t>- LatinAmerican Post summary on informality: https://latinamericanpost.com/analysis-en/informal-working-in-latin-america-is-it-a-real-alternative/</a:t>
            </a:r>
            <a:endParaRPr/>
          </a:p>
        </p:txBody>
      </p:sp>
      <p:sp>
        <p:nvSpPr>
          <p:cNvPr id="269" name="Google Shape;269;g3d3e100ed1a_2_212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d3e100ed1a_2_223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3d3e100ed1a_2_223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Аналітичний висновок синтезований із відео про бідність Латинської Америки</a:t>
            </a:r>
            <a:endParaRPr/>
          </a:p>
        </p:txBody>
      </p:sp>
      <p:sp>
        <p:nvSpPr>
          <p:cNvPr id="281" name="Google Shape;281;g3d3e100ed1a_2_223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d3e100ed1a_2_243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g3d3e100ed1a_2_243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Концептуальний слайд на основі регіональної економічної логіки, використаної у відео</a:t>
            </a:r>
            <a:endParaRPr/>
          </a:p>
        </p:txBody>
      </p:sp>
      <p:sp>
        <p:nvSpPr>
          <p:cNvPr id="302" name="Google Shape;302;g3d3e100ed1a_2_243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d3e100ed1a_2_261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3d3e100ed1a_2_261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ECLAC 2025 regional outlook mentions impact of U.S. tariff announcements and financial volatility: https://www.cepal.org/en/pressreleases/eclac-downwardly-revises-growth-projections-latin-america-and-caribbean-2025</a:t>
            </a:r>
            <a:endParaRPr/>
          </a:p>
        </p:txBody>
      </p:sp>
      <p:sp>
        <p:nvSpPr>
          <p:cNvPr id="321" name="Google Shape;321;g3d3e100ed1a_2_261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d3e100ed1a_2_281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g3d3e100ed1a_2_281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The Economist summary referenced in web results; ECLAC inequality materials</a:t>
            </a:r>
            <a:endParaRPr/>
          </a:p>
        </p:txBody>
      </p:sp>
      <p:sp>
        <p:nvSpPr>
          <p:cNvPr id="342" name="Google Shape;342;g3d3e100ed1a_2_281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d3e100ed1a_2_311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g3d3e100ed1a_2_311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ECLAC press release, 29 Apr 2025: https://www.cepal.org/en/pressreleases/eclac-downwardly-revises-growth-projections-latin-america-and-caribbean-2025</a:t>
            </a:r>
            <a:endParaRPr/>
          </a:p>
        </p:txBody>
      </p:sp>
      <p:sp>
        <p:nvSpPr>
          <p:cNvPr id="373" name="Google Shape;373;g3d3e100ed1a_2_311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d3e100ed1a_2_337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g3d3e100ed1a_2_337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Візуал: AI-generated by OpenAI image generation</a:t>
            </a:r>
            <a:br>
              <a:rPr lang="uk"/>
            </a:br>
            <a:r>
              <a:rPr lang="uk"/>
              <a:t>- Тематичний мотив з відео Why is Latin America so poor? https://www.youtube.com/watch?v=6HNzS3NVP6I</a:t>
            </a:r>
            <a:endParaRPr/>
          </a:p>
        </p:txBody>
      </p:sp>
      <p:sp>
        <p:nvSpPr>
          <p:cNvPr id="400" name="Google Shape;400;g3d3e100ed1a_2_337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d3e100ed1a_2_347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3d3e100ed1a_2_347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ECLAC materials on logistics and growth used conceptually</a:t>
            </a:r>
            <a:endParaRPr/>
          </a:p>
        </p:txBody>
      </p:sp>
      <p:sp>
        <p:nvSpPr>
          <p:cNvPr id="411" name="Google Shape;411;g3d3e100ed1a_2_347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d3e100ed1a_2_18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g3d3e100ed1a_2_18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Авторська структура синтезує зміст трьох відео, поданих користувачем</a:t>
            </a:r>
            <a:endParaRPr/>
          </a:p>
        </p:txBody>
      </p:sp>
      <p:sp>
        <p:nvSpPr>
          <p:cNvPr id="69" name="Google Shape;69;g3d3e100ed1a_2_18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d3e100ed1a_2_365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" name="Google Shape;429;g3d3e100ed1a_2_365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Слайд узагальнює поширений для регіону ефект безпекових ризиків на економічну діяльність</a:t>
            </a:r>
            <a:endParaRPr/>
          </a:p>
        </p:txBody>
      </p:sp>
      <p:sp>
        <p:nvSpPr>
          <p:cNvPr id="430" name="Google Shape;430;g3d3e100ed1a_2_365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d3e100ed1a_2_385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g3d3e100ed1a_2_385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Grant Thornton on Pacific/Atlantic divide and integration: https://www.grantthornton.com.mx/en/insights/articles/focus-on-latin-america/</a:t>
            </a:r>
            <a:endParaRPr/>
          </a:p>
        </p:txBody>
      </p:sp>
      <p:sp>
        <p:nvSpPr>
          <p:cNvPr id="451" name="Google Shape;451;g3d3e100ed1a_2_385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d3e100ed1a_2_396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g3d3e100ed1a_2_396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Візуал: AI-generated by OpenAI image generation</a:t>
            </a:r>
            <a:br>
              <a:rPr lang="uk"/>
            </a:br>
            <a:r>
              <a:rPr lang="uk"/>
              <a:t>- BTI Uruguay report with Latinobarómetro 2024 figures: https://bti-project.org/en/reports/country-report/URY</a:t>
            </a:r>
            <a:endParaRPr/>
          </a:p>
        </p:txBody>
      </p:sp>
      <p:sp>
        <p:nvSpPr>
          <p:cNvPr id="463" name="Google Shape;463;g3d3e100ed1a_2_396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d3e100ed1a_2_413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g3d3e100ed1a_2_413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IDEA democracy tracker: https://www.idea.int/democracytracker/country/uruguay</a:t>
            </a:r>
            <a:br>
              <a:rPr lang="uk"/>
            </a:br>
            <a:r>
              <a:rPr lang="uk"/>
              <a:t>- UK government overview: https://www.gov.uk/government/publications/overseas-business-risk-uruguay/overseas-business-risk-uruguay</a:t>
            </a:r>
            <a:br>
              <a:rPr lang="uk"/>
            </a:br>
            <a:r>
              <a:rPr lang="uk"/>
              <a:t>- AP on Uruguay as one of Latin America’s strongest democracies: https://www.ap.org/news-highlights/spotlights/2024/uruguay-one-of-latin-americas-strongest-democracies-heads-to-a-runoff-between-two-moderates/</a:t>
            </a:r>
            <a:endParaRPr/>
          </a:p>
        </p:txBody>
      </p:sp>
      <p:sp>
        <p:nvSpPr>
          <p:cNvPr id="481" name="Google Shape;481;g3d3e100ed1a_2_413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d3e100ed1a_2_424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g3d3e100ed1a_2_424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World Bank Uruguay overview: https://www.worldbank.org/ext/en/country/uruguay</a:t>
            </a:r>
            <a:br>
              <a:rPr lang="uk"/>
            </a:br>
            <a:r>
              <a:rPr lang="uk"/>
              <a:t>- Credit Agricole economic overview: https://international.groupecreditagricole.com/en/international-support/uruguay/economic-overview</a:t>
            </a:r>
            <a:endParaRPr/>
          </a:p>
        </p:txBody>
      </p:sp>
      <p:sp>
        <p:nvSpPr>
          <p:cNvPr id="493" name="Google Shape;493;g3d3e100ed1a_2_424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d3e100ed1a_2_442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g3d3e100ed1a_2_442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Візуал: AI-generated by OpenAI image generation</a:t>
            </a:r>
            <a:br>
              <a:rPr lang="uk"/>
            </a:br>
            <a:r>
              <a:rPr lang="uk"/>
              <a:t>- Fast Company on Uruguay green energy grid: https://www.fastcompany.com/91252921/uruguay-energy-grid-green-solar</a:t>
            </a:r>
            <a:br>
              <a:rPr lang="uk"/>
            </a:br>
            <a:r>
              <a:rPr lang="uk"/>
              <a:t>- Pluspetrol acquisition note on wind farms in Uruguay: https://www.pluspetrol.net/en/articulo/pluspetrol-acquires-its-first-renewable-asset-in-uruguay</a:t>
            </a:r>
            <a:endParaRPr/>
          </a:p>
        </p:txBody>
      </p:sp>
      <p:sp>
        <p:nvSpPr>
          <p:cNvPr id="512" name="Google Shape;512;g3d3e100ed1a_2_442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d3e100ed1a_2_453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g3d3e100ed1a_2_453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World Bank story on government digital transformation in Uruguay: https://www.bancomundial.org/es/news/feature/2024/09/25/transformation-of-government-in-uruguay</a:t>
            </a:r>
            <a:br>
              <a:rPr lang="uk"/>
            </a:br>
            <a:r>
              <a:rPr lang="uk"/>
              <a:t>- World Bank Uruguay diagnostic materials</a:t>
            </a:r>
            <a:endParaRPr/>
          </a:p>
        </p:txBody>
      </p:sp>
      <p:sp>
        <p:nvSpPr>
          <p:cNvPr id="524" name="Google Shape;524;g3d3e100ed1a_2_453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d3e100ed1a_2_463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4" name="Google Shape;534;g3d3e100ed1a_2_463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World Bank and business-risk profiles on Uruguay identify growth, demographic and market-size constraints</a:t>
            </a:r>
            <a:endParaRPr/>
          </a:p>
        </p:txBody>
      </p:sp>
      <p:sp>
        <p:nvSpPr>
          <p:cNvPr id="535" name="Google Shape;535;g3d3e100ed1a_2_463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d3e100ed1a_2_481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g3d3e100ed1a_2_481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Comparative synthesis based on Uruguay-focused sources and the broader Latin America video</a:t>
            </a:r>
            <a:endParaRPr/>
          </a:p>
        </p:txBody>
      </p:sp>
      <p:sp>
        <p:nvSpPr>
          <p:cNvPr id="554" name="Google Shape;554;g3d3e100ed1a_2_481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d3e100ed1a_2_507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0" name="Google Shape;580;g3d3e100ed1a_2_507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Синтез з трьох відео</a:t>
            </a:r>
            <a:endParaRPr/>
          </a:p>
        </p:txBody>
      </p:sp>
      <p:sp>
        <p:nvSpPr>
          <p:cNvPr id="581" name="Google Shape;581;g3d3e100ed1a_2_507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d3e100ed1a_2_42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g3d3e100ed1a_2_42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Britannica: https://www.britannica.com/place/Latin-America</a:t>
            </a:r>
            <a:br>
              <a:rPr lang="uk"/>
            </a:br>
            <a:r>
              <a:rPr lang="uk"/>
              <a:t>- Wikipedia summary: https://en.wikipedia.org/wiki/Latin_America</a:t>
            </a:r>
            <a:br>
              <a:rPr lang="uk"/>
            </a:br>
            <a:r>
              <a:rPr lang="uk"/>
              <a:t>- CAF blog on the history of the name: https://www.caf.com/en/blog/in-the-footsteps-of-the-name-the-history-of-latin-america-and-the-caribbean/</a:t>
            </a:r>
            <a:endParaRPr/>
          </a:p>
        </p:txBody>
      </p:sp>
      <p:sp>
        <p:nvSpPr>
          <p:cNvPr id="90" name="Google Shape;90;g3d3e100ed1a_2_42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d3e100ed1a_2_517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1" name="Google Shape;591;g3d3e100ed1a_2_517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Синтез з відео про структурну бідність регіону</a:t>
            </a:r>
            <a:endParaRPr/>
          </a:p>
        </p:txBody>
      </p:sp>
      <p:sp>
        <p:nvSpPr>
          <p:cNvPr id="592" name="Google Shape;592;g3d3e100ed1a_2_517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d3e100ed1a_2_528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3" name="Google Shape;603;g3d3e100ed1a_2_528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Синтез із теми The cost of the state + Uruguay case</a:t>
            </a:r>
            <a:endParaRPr/>
          </a:p>
        </p:txBody>
      </p:sp>
      <p:sp>
        <p:nvSpPr>
          <p:cNvPr id="604" name="Google Shape;604;g3d3e100ed1a_2_528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d3e100ed1a_2_541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7" name="Google Shape;617;g3d3e100ed1a_2_541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Uruguay comparative sources as above</a:t>
            </a:r>
            <a:endParaRPr/>
          </a:p>
        </p:txBody>
      </p:sp>
      <p:sp>
        <p:nvSpPr>
          <p:cNvPr id="618" name="Google Shape;618;g3d3e100ed1a_2_541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d3e100ed1a_2_560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7" name="Google Shape;637;g3d3e100ed1a_2_560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Authorial synthesis based on the three videos and cited regional sources</a:t>
            </a:r>
            <a:endParaRPr/>
          </a:p>
        </p:txBody>
      </p:sp>
      <p:sp>
        <p:nvSpPr>
          <p:cNvPr id="638" name="Google Shape;638;g3d3e100ed1a_2_560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d3e100ed1a_2_578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6" name="Google Shape;656;g3d3e100ed1a_2_578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Synthesis of all cited materials and user-provided videos</a:t>
            </a:r>
            <a:endParaRPr/>
          </a:p>
        </p:txBody>
      </p:sp>
      <p:sp>
        <p:nvSpPr>
          <p:cNvPr id="657" name="Google Shape;657;g3d3e100ed1a_2_578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d3e100ed1a_2_588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6" name="Google Shape;666;g3d3e100ed1a_2_588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Візуал: AI-generated by OpenAI image generation</a:t>
            </a:r>
            <a:endParaRPr/>
          </a:p>
        </p:txBody>
      </p:sp>
      <p:sp>
        <p:nvSpPr>
          <p:cNvPr id="667" name="Google Shape;667;g3d3e100ed1a_2_588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d3e100ed1a_2_66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g3d3e100ed1a_2_66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ThoughtCo summary on composition of Latin America: https://www.thoughtco.com/what-is-latin-america-4691831</a:t>
            </a:r>
            <a:br>
              <a:rPr lang="uk"/>
            </a:br>
            <a:r>
              <a:rPr lang="uk"/>
              <a:t>- Britannica historical overview: https://www.britannica.com/place/Latin-America</a:t>
            </a:r>
            <a:endParaRPr/>
          </a:p>
        </p:txBody>
      </p:sp>
      <p:sp>
        <p:nvSpPr>
          <p:cNvPr id="115" name="Google Shape;115;g3d3e100ed1a_2_66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d3e100ed1a_2_87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3d3e100ed1a_2_87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Візуал: AI-generated by OpenAI image generation</a:t>
            </a:r>
            <a:br>
              <a:rPr lang="uk"/>
            </a:br>
            <a:r>
              <a:rPr lang="uk"/>
              <a:t>- Britannica on colonization and Iberian background: https://www.britannica.com/place/Latin-America/Indians-and-Spaniards</a:t>
            </a:r>
            <a:br>
              <a:rPr lang="uk"/>
            </a:br>
            <a:r>
              <a:rPr lang="uk"/>
              <a:t>- History.com overview: https://www.history.com/topics/latin-america</a:t>
            </a:r>
            <a:endParaRPr/>
          </a:p>
        </p:txBody>
      </p:sp>
      <p:sp>
        <p:nvSpPr>
          <p:cNvPr id="137" name="Google Shape;137;g3d3e100ed1a_2_87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d3e100ed1a_2_98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3d3e100ed1a_2_98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ThoughtCo: independence chronology summary https://www.thoughtco.com/what-is-latin-america-4691831</a:t>
            </a:r>
            <a:br>
              <a:rPr lang="uk"/>
            </a:br>
            <a:r>
              <a:rPr lang="uk"/>
              <a:t>- Britannica history overview: https://www.britannica.com/place/Latin-America</a:t>
            </a:r>
            <a:endParaRPr/>
          </a:p>
        </p:txBody>
      </p:sp>
      <p:sp>
        <p:nvSpPr>
          <p:cNvPr id="149" name="Google Shape;149;g3d3e100ed1a_2_98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d3e100ed1a_2_124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3d3e100ed1a_2_124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Тематичний синтез з відео https://www.youtube.com/watch?v=6HNzS3NVP6I</a:t>
            </a:r>
            <a:br>
              <a:rPr lang="uk"/>
            </a:br>
            <a:r>
              <a:rPr lang="uk"/>
              <a:t>- ECLAC and regional economic history overviews used as conceptual support</a:t>
            </a:r>
            <a:endParaRPr/>
          </a:p>
        </p:txBody>
      </p:sp>
      <p:sp>
        <p:nvSpPr>
          <p:cNvPr id="176" name="Google Shape;176;g3d3e100ed1a_2_124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d3e100ed1a_2_148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3d3e100ed1a_2_148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Візуал: AI-generated by OpenAI image generation</a:t>
            </a:r>
            <a:br>
              <a:rPr lang="uk"/>
            </a:br>
            <a:r>
              <a:rPr lang="uk"/>
              <a:t>- ECLAC inequality infographic: https://www.cepal.org/en/infographics/infographic-inequality-mexico-central-america-and-caribbean-gap-analysis-and</a:t>
            </a:r>
            <a:br>
              <a:rPr lang="uk"/>
            </a:br>
            <a:r>
              <a:rPr lang="uk"/>
              <a:t>- Economist summary via LinkedIn excerpt in web search</a:t>
            </a:r>
            <a:endParaRPr/>
          </a:p>
        </p:txBody>
      </p:sp>
      <p:sp>
        <p:nvSpPr>
          <p:cNvPr id="201" name="Google Shape;201;g3d3e100ed1a_2_148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d3e100ed1a_2_159:notes"/>
          <p:cNvSpPr/>
          <p:nvPr>
            <p:ph idx="2" type="sldImg"/>
          </p:nvPr>
        </p:nvSpPr>
        <p:spPr>
          <a:xfrm>
            <a:off x="685800" y="857250"/>
            <a:ext cx="54864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g3d3e100ed1a_2_159:notes"/>
          <p:cNvSpPr txBox="1"/>
          <p:nvPr>
            <p:ph idx="1" type="body"/>
          </p:nvPr>
        </p:nvSpPr>
        <p:spPr>
          <a:xfrm>
            <a:off x="685800" y="3300413"/>
            <a:ext cx="5486400" cy="2700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[Sources]</a:t>
            </a:r>
            <a:br>
              <a:rPr lang="uk"/>
            </a:br>
            <a:r>
              <a:rPr lang="uk"/>
              <a:t>- Синтез з тем відео про структурні проблеми регіону</a:t>
            </a:r>
            <a:endParaRPr/>
          </a:p>
        </p:txBody>
      </p:sp>
      <p:sp>
        <p:nvSpPr>
          <p:cNvPr id="213" name="Google Shape;213;g3d3e100ed1a_2_159:notes"/>
          <p:cNvSpPr txBox="1"/>
          <p:nvPr>
            <p:ph idx="12" type="sldNum"/>
          </p:nvPr>
        </p:nvSpPr>
        <p:spPr>
          <a:xfrm>
            <a:off x="3884613" y="6513910"/>
            <a:ext cx="2971800" cy="3440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STER">
  <p:cSld name="MASTER">
    <p:bg>
      <p:bgPr>
        <a:solidFill>
          <a:srgbClr val="F7F3EE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/>
          <p:nvPr/>
        </p:nvSpPr>
        <p:spPr>
          <a:xfrm>
            <a:off x="0" y="0"/>
            <a:ext cx="9143771" cy="96012"/>
          </a:xfrm>
          <a:prstGeom prst="rect">
            <a:avLst/>
          </a:prstGeom>
          <a:solidFill>
            <a:srgbClr val="1A2238"/>
          </a:solidFill>
          <a:ln cap="flat" cmpd="sng" w="12700">
            <a:solidFill>
              <a:srgbClr val="1A22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4"/>
          <p:cNvSpPr/>
          <p:nvPr/>
        </p:nvSpPr>
        <p:spPr>
          <a:xfrm>
            <a:off x="274320" y="4903470"/>
            <a:ext cx="8606790" cy="6858"/>
          </a:xfrm>
          <a:prstGeom prst="rect">
            <a:avLst/>
          </a:prstGeom>
          <a:solidFill>
            <a:srgbClr val="D8CFC5"/>
          </a:solidFill>
          <a:ln cap="flat" cmpd="sng" w="12700">
            <a:solidFill>
              <a:srgbClr val="D8CF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4"/>
          <p:cNvSpPr/>
          <p:nvPr/>
        </p:nvSpPr>
        <p:spPr>
          <a:xfrm>
            <a:off x="7955280" y="4814316"/>
            <a:ext cx="754380" cy="82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600"/>
              <a:buFont typeface="Arial"/>
              <a:buNone/>
            </a:pPr>
            <a:r>
              <a:rPr b="0" i="0" lang="uk" sz="6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Латинська Америка</a:t>
            </a:r>
            <a:endParaRPr b="0" i="0" sz="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mnt/data/latam_deck/assets/title.png" id="61" name="Google Shape;61;p16"/>
          <p:cNvPicPr preferRelativeResize="0"/>
          <p:nvPr/>
        </p:nvPicPr>
        <p:blipFill rotWithShape="1">
          <a:blip r:embed="rId3">
            <a:alphaModFix/>
          </a:blip>
          <a:srcRect b="7811" l="0" r="0" t="7811"/>
          <a:stretch/>
        </p:blipFill>
        <p:spPr>
          <a:xfrm>
            <a:off x="0" y="0"/>
            <a:ext cx="914377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6"/>
          <p:cNvSpPr/>
          <p:nvPr/>
        </p:nvSpPr>
        <p:spPr>
          <a:xfrm>
            <a:off x="0" y="82550"/>
            <a:ext cx="9143700" cy="5143500"/>
          </a:xfrm>
          <a:prstGeom prst="rect">
            <a:avLst/>
          </a:prstGeom>
          <a:solidFill>
            <a:srgbClr val="102035">
              <a:alpha val="58039"/>
            </a:srgbClr>
          </a:solidFill>
          <a:ln cap="flat" cmpd="sng" w="12700">
            <a:solidFill>
              <a:srgbClr val="102035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6"/>
          <p:cNvSpPr/>
          <p:nvPr/>
        </p:nvSpPr>
        <p:spPr>
          <a:xfrm>
            <a:off x="534925" y="877825"/>
            <a:ext cx="7073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lay"/>
              <a:buNone/>
            </a:pPr>
            <a:r>
              <a:rPr b="1" i="0" lang="uk" sz="20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Латинська Америка: історія</a:t>
            </a:r>
            <a:r>
              <a:rPr b="1" lang="uk" sz="200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 та</a:t>
            </a:r>
            <a:r>
              <a:rPr b="1" i="0" lang="uk" sz="20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 структурні виклики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6"/>
          <p:cNvSpPr/>
          <p:nvPr/>
        </p:nvSpPr>
        <p:spPr>
          <a:xfrm>
            <a:off x="534928" y="1962525"/>
            <a:ext cx="58935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1E8DE"/>
              </a:buClr>
              <a:buSzPts val="1100"/>
              <a:buFont typeface="Arial"/>
              <a:buNone/>
            </a:pPr>
            <a:r>
              <a:rPr lang="uk" sz="1100">
                <a:solidFill>
                  <a:srgbClr val="F1E8DE"/>
                </a:solidFill>
              </a:rPr>
              <a:t>Р</a:t>
            </a:r>
            <a:r>
              <a:rPr b="0" i="0" lang="uk" sz="1100" u="none" cap="none" strike="noStrike">
                <a:solidFill>
                  <a:srgbClr val="F1E8DE"/>
                </a:solidFill>
                <a:latin typeface="Arial"/>
                <a:ea typeface="Arial"/>
                <a:cs typeface="Arial"/>
                <a:sym typeface="Arial"/>
              </a:rPr>
              <a:t>егіональна ідентичність, природа бідності та феномен уругвайської винятковості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" name="Google Shape;65;p16"/>
          <p:cNvCxnSpPr/>
          <p:nvPr/>
        </p:nvCxnSpPr>
        <p:spPr>
          <a:xfrm>
            <a:off x="534931" y="1674814"/>
            <a:ext cx="1097400" cy="0"/>
          </a:xfrm>
          <a:prstGeom prst="straightConnector1">
            <a:avLst/>
          </a:prstGeom>
          <a:noFill/>
          <a:ln cap="flat" cmpd="sng" w="12700">
            <a:solidFill>
              <a:srgbClr val="D7A55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5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Інститути та державна спроможність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5"/>
          <p:cNvSpPr/>
          <p:nvPr/>
        </p:nvSpPr>
        <p:spPr>
          <a:xfrm>
            <a:off x="480060" y="630936"/>
            <a:ext cx="603504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Ключове питання полягає не в обсязі держави як такої, а в її якості, передбачуваності та інклюзивності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5"/>
          <p:cNvSpPr/>
          <p:nvPr/>
        </p:nvSpPr>
        <p:spPr>
          <a:xfrm>
            <a:off x="493776" y="822960"/>
            <a:ext cx="1508760" cy="233172"/>
          </a:xfrm>
          <a:prstGeom prst="roundRect">
            <a:avLst>
              <a:gd fmla="val 23529" name="adj"/>
            </a:avLst>
          </a:prstGeom>
          <a:solidFill>
            <a:srgbClr val="EDE6DE"/>
          </a:solidFill>
          <a:ln cap="flat" cmpd="sng" w="12700">
            <a:solidFill>
              <a:srgbClr val="EDE6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5"/>
          <p:cNvSpPr/>
          <p:nvPr/>
        </p:nvSpPr>
        <p:spPr>
          <a:xfrm>
            <a:off x="589788" y="870966"/>
            <a:ext cx="1303020" cy="10287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800"/>
              <a:buFont typeface="Arial"/>
              <a:buNone/>
            </a:pPr>
            <a:r>
              <a:rPr b="1" i="0" lang="uk" sz="8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ІНСТИТУЦІЇ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5"/>
          <p:cNvSpPr/>
          <p:nvPr/>
        </p:nvSpPr>
        <p:spPr>
          <a:xfrm>
            <a:off x="582930" y="1200150"/>
            <a:ext cx="411480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Сильні інститути забезпечують захист прав власності, виконання контрактів і стабільність політичного циклу.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Слабкі інститути породжують корупційні ренти, короткостроковість політики та низьку довіру бізнесу й громадян.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У регіоні часто співіснують формально сучасні закони і фактично вибіркове правозастосування.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5"/>
          <p:cNvSpPr/>
          <p:nvPr/>
        </p:nvSpPr>
        <p:spPr>
          <a:xfrm>
            <a:off x="4800600" y="1200150"/>
            <a:ext cx="3566160" cy="1508760"/>
          </a:xfrm>
          <a:prstGeom prst="roundRect">
            <a:avLst>
              <a:gd fmla="val 2273" name="adj"/>
            </a:avLst>
          </a:prstGeom>
          <a:solidFill>
            <a:srgbClr val="F4EFE8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5"/>
          <p:cNvSpPr/>
          <p:nvPr/>
        </p:nvSpPr>
        <p:spPr>
          <a:xfrm>
            <a:off x="5006340" y="1405890"/>
            <a:ext cx="1783080" cy="192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1400"/>
              <a:buFont typeface="Arial"/>
              <a:buNone/>
            </a:pPr>
            <a:r>
              <a:rPr b="1" i="0" lang="uk" sz="14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Інституційна пастка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5"/>
          <p:cNvSpPr/>
          <p:nvPr/>
        </p:nvSpPr>
        <p:spPr>
          <a:xfrm>
            <a:off x="5006340" y="1748790"/>
            <a:ext cx="3017520" cy="42519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200"/>
              <a:buFont typeface="Arial"/>
              <a:buNone/>
            </a:pPr>
            <a:r>
              <a:rPr b="0" i="0" lang="uk" sz="12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Низька довіра → менше податкової дисципліни → менше якісних послуг → ще нижча довіра.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4800600" y="2914650"/>
            <a:ext cx="3566160" cy="1062990"/>
          </a:xfrm>
          <a:prstGeom prst="roundRect">
            <a:avLst>
              <a:gd fmla="val 3226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5"/>
          <p:cNvSpPr/>
          <p:nvPr/>
        </p:nvSpPr>
        <p:spPr>
          <a:xfrm>
            <a:off x="4972050" y="3120390"/>
            <a:ext cx="3188970" cy="452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Аналітичний висновок: бідність регіону не можна пояснити тільки ресурсами або культурою; вирішальною є архітектура інститутів.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Теза відео «вартість держави»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6"/>
          <p:cNvSpPr/>
          <p:nvPr/>
        </p:nvSpPr>
        <p:spPr>
          <a:xfrm>
            <a:off x="480050" y="630915"/>
            <a:ext cx="60351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Проблема полягає в тому, що значна частина державних витрат і регуляцій не конвертується у продуктивну якість інститутів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6"/>
          <p:cNvSpPr/>
          <p:nvPr/>
        </p:nvSpPr>
        <p:spPr>
          <a:xfrm>
            <a:off x="685800" y="1371600"/>
            <a:ext cx="1680210" cy="1954530"/>
          </a:xfrm>
          <a:prstGeom prst="roundRect">
            <a:avLst>
              <a:gd fmla="val 2041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6"/>
          <p:cNvSpPr/>
          <p:nvPr/>
        </p:nvSpPr>
        <p:spPr>
          <a:xfrm>
            <a:off x="768096" y="1563624"/>
            <a:ext cx="150876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Податки та внески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6"/>
          <p:cNvSpPr/>
          <p:nvPr/>
        </p:nvSpPr>
        <p:spPr>
          <a:xfrm>
            <a:off x="788670" y="1933956"/>
            <a:ext cx="147447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високі трансакційні витрати для формального бізнесу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6"/>
          <p:cNvSpPr/>
          <p:nvPr/>
        </p:nvSpPr>
        <p:spPr>
          <a:xfrm>
            <a:off x="2386584" y="2077974"/>
            <a:ext cx="150876" cy="274320"/>
          </a:xfrm>
          <a:prstGeom prst="chevron">
            <a:avLst>
              <a:gd fmla="val 50000" name="adj"/>
            </a:avLst>
          </a:prstGeom>
          <a:solidFill>
            <a:srgbClr val="C9B9A8"/>
          </a:solidFill>
          <a:ln cap="flat" cmpd="sng" w="12700">
            <a:solidFill>
              <a:srgbClr val="C9B9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6"/>
          <p:cNvSpPr/>
          <p:nvPr/>
        </p:nvSpPr>
        <p:spPr>
          <a:xfrm>
            <a:off x="2619756" y="1371600"/>
            <a:ext cx="1680210" cy="1954530"/>
          </a:xfrm>
          <a:prstGeom prst="roundRect">
            <a:avLst>
              <a:gd fmla="val 2041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6"/>
          <p:cNvSpPr/>
          <p:nvPr/>
        </p:nvSpPr>
        <p:spPr>
          <a:xfrm>
            <a:off x="2702052" y="1563624"/>
            <a:ext cx="150876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Регуляції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6"/>
          <p:cNvSpPr/>
          <p:nvPr/>
        </p:nvSpPr>
        <p:spPr>
          <a:xfrm>
            <a:off x="2722626" y="1933956"/>
            <a:ext cx="147447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складні процедури й стимули до обходу правил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>
            <a:off x="4320540" y="2077974"/>
            <a:ext cx="150876" cy="274320"/>
          </a:xfrm>
          <a:prstGeom prst="chevron">
            <a:avLst>
              <a:gd fmla="val 50000" name="adj"/>
            </a:avLst>
          </a:prstGeom>
          <a:solidFill>
            <a:srgbClr val="C9B9A8"/>
          </a:solidFill>
          <a:ln cap="flat" cmpd="sng" w="12700">
            <a:solidFill>
              <a:srgbClr val="C9B9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6"/>
          <p:cNvSpPr/>
          <p:nvPr/>
        </p:nvSpPr>
        <p:spPr>
          <a:xfrm>
            <a:off x="4553712" y="1371600"/>
            <a:ext cx="1680210" cy="1954530"/>
          </a:xfrm>
          <a:prstGeom prst="roundRect">
            <a:avLst>
              <a:gd fmla="val 2041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6"/>
          <p:cNvSpPr/>
          <p:nvPr/>
        </p:nvSpPr>
        <p:spPr>
          <a:xfrm>
            <a:off x="4636008" y="1563624"/>
            <a:ext cx="150876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Неефективність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4656582" y="1933956"/>
            <a:ext cx="147447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послуги часто не відповідають витратам суспільства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6254496" y="2077974"/>
            <a:ext cx="150876" cy="274320"/>
          </a:xfrm>
          <a:prstGeom prst="chevron">
            <a:avLst>
              <a:gd fmla="val 50000" name="adj"/>
            </a:avLst>
          </a:prstGeom>
          <a:solidFill>
            <a:srgbClr val="C9B9A8"/>
          </a:solidFill>
          <a:ln cap="flat" cmpd="sng" w="12700">
            <a:solidFill>
              <a:srgbClr val="C9B9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6"/>
          <p:cNvSpPr/>
          <p:nvPr/>
        </p:nvSpPr>
        <p:spPr>
          <a:xfrm>
            <a:off x="6487668" y="1371600"/>
            <a:ext cx="1680210" cy="1954530"/>
          </a:xfrm>
          <a:prstGeom prst="roundRect">
            <a:avLst>
              <a:gd fmla="val 2041" name="adj"/>
            </a:avLst>
          </a:prstGeom>
          <a:solidFill>
            <a:srgbClr val="F1ECE5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6"/>
          <p:cNvSpPr/>
          <p:nvPr/>
        </p:nvSpPr>
        <p:spPr>
          <a:xfrm>
            <a:off x="6569964" y="1563624"/>
            <a:ext cx="150876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B54D42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B54D42"/>
                </a:solidFill>
                <a:latin typeface="Arial"/>
                <a:ea typeface="Arial"/>
                <a:cs typeface="Arial"/>
                <a:sym typeface="Arial"/>
              </a:rPr>
              <a:t>Результат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6590538" y="1933956"/>
            <a:ext cx="147447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інформальність, повільні інвестиції, низька довіра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822960" y="4080510"/>
            <a:ext cx="740664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Отже, «дорога держава» стає бар’єром тоді, коли вона слабо адмініструє правила і не гарантує суспільний результат.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7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Інформальність як раціональна реакція домогосподарств і бізнесу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480060" y="750961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Коли формальне поле дороге й непередбачуване, значна частина економіки йде в тінь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/mnt/data/latam_deck/assets/market.png" id="273" name="Google Shape;273;p27"/>
          <p:cNvPicPr preferRelativeResize="0"/>
          <p:nvPr/>
        </p:nvPicPr>
        <p:blipFill rotWithShape="1">
          <a:blip r:embed="rId3">
            <a:alphaModFix/>
          </a:blip>
          <a:srcRect b="0" l="17568" r="17568" t="0"/>
          <a:stretch/>
        </p:blipFill>
        <p:spPr>
          <a:xfrm>
            <a:off x="548640" y="1062990"/>
            <a:ext cx="3703320" cy="380619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7"/>
          <p:cNvSpPr/>
          <p:nvPr/>
        </p:nvSpPr>
        <p:spPr>
          <a:xfrm>
            <a:off x="4594860" y="1337310"/>
            <a:ext cx="363474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Інформальний сектор забезпечує виживання, але рідко створює високу продуктивність і довгостроковий капітал.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Працівники без контрактів не мають повного доступу до пенсій, страхування та стабільної траєкторії доходів.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Для держави це означає меншу податкову базу й складнішу соціальну політику — замкнене коло слабкої формалізації.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4663440" y="3326130"/>
            <a:ext cx="3497580" cy="754380"/>
          </a:xfrm>
          <a:prstGeom prst="roundRect">
            <a:avLst>
              <a:gd fmla="val 5455" name="adj"/>
            </a:avLst>
          </a:prstGeom>
          <a:solidFill>
            <a:srgbClr val="F1ECE5"/>
          </a:solidFill>
          <a:ln cap="flat" cmpd="sng" w="12700">
            <a:solidFill>
              <a:srgbClr val="D6CAB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7"/>
          <p:cNvSpPr/>
          <p:nvPr/>
        </p:nvSpPr>
        <p:spPr>
          <a:xfrm>
            <a:off x="4800600" y="3449574"/>
            <a:ext cx="3223260" cy="445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0" i="1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“Понад половина працівників регіону можуть працювати без контрактів, соціального захисту чи пенсійних гарантій.”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7"/>
          <p:cNvSpPr/>
          <p:nvPr/>
        </p:nvSpPr>
        <p:spPr>
          <a:xfrm>
            <a:off x="4800600" y="3929634"/>
            <a:ext cx="3223260" cy="82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WEF, 2018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8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Чому багаті на ресурси країни не стають автоматично багатими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480060" y="922411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Наявність природної ренти без інституційної якості часто створює залежність, а не інновацію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8"/>
          <p:cNvSpPr/>
          <p:nvPr/>
        </p:nvSpPr>
        <p:spPr>
          <a:xfrm>
            <a:off x="651510" y="1405890"/>
            <a:ext cx="1817370" cy="2194560"/>
          </a:xfrm>
          <a:prstGeom prst="roundRect">
            <a:avLst>
              <a:gd fmla="val 1887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8"/>
          <p:cNvSpPr/>
          <p:nvPr/>
        </p:nvSpPr>
        <p:spPr>
          <a:xfrm>
            <a:off x="747522" y="1632204"/>
            <a:ext cx="161163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D7A55A"/>
              </a:buClr>
              <a:buSzPts val="1200"/>
              <a:buFont typeface="Arial"/>
              <a:buNone/>
            </a:pPr>
            <a:r>
              <a:rPr b="1" i="0" lang="uk" sz="1200" u="none" cap="none" strike="noStrike">
                <a:solidFill>
                  <a:srgbClr val="D7A55A"/>
                </a:solidFill>
                <a:latin typeface="Arial"/>
                <a:ea typeface="Arial"/>
                <a:cs typeface="Arial"/>
                <a:sym typeface="Arial"/>
              </a:rPr>
              <a:t>Рента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8"/>
          <p:cNvSpPr/>
          <p:nvPr/>
        </p:nvSpPr>
        <p:spPr>
          <a:xfrm>
            <a:off x="761238" y="2023110"/>
            <a:ext cx="1563624" cy="960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легкий дохід від ресурсів зменшує стимули до реформ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8"/>
          <p:cNvSpPr/>
          <p:nvPr/>
        </p:nvSpPr>
        <p:spPr>
          <a:xfrm>
            <a:off x="2743200" y="1405890"/>
            <a:ext cx="1817370" cy="2194560"/>
          </a:xfrm>
          <a:prstGeom prst="roundRect">
            <a:avLst>
              <a:gd fmla="val 1887" name="adj"/>
            </a:avLst>
          </a:prstGeom>
          <a:solidFill>
            <a:srgbClr val="F4EFE8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8"/>
          <p:cNvSpPr/>
          <p:nvPr/>
        </p:nvSpPr>
        <p:spPr>
          <a:xfrm>
            <a:off x="2839212" y="1632204"/>
            <a:ext cx="161163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B54D42"/>
              </a:buClr>
              <a:buSzPts val="1200"/>
              <a:buFont typeface="Arial"/>
              <a:buNone/>
            </a:pPr>
            <a:r>
              <a:rPr b="1" i="0" lang="uk" sz="1200" u="none" cap="none" strike="noStrike">
                <a:solidFill>
                  <a:srgbClr val="B54D42"/>
                </a:solidFill>
                <a:latin typeface="Arial"/>
                <a:ea typeface="Arial"/>
                <a:cs typeface="Arial"/>
                <a:sym typeface="Arial"/>
              </a:rPr>
              <a:t>Волатильність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8"/>
          <p:cNvSpPr/>
          <p:nvPr/>
        </p:nvSpPr>
        <p:spPr>
          <a:xfrm>
            <a:off x="2852928" y="2023110"/>
            <a:ext cx="1563624" cy="960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бюджети стають заручниками світових цін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8"/>
          <p:cNvSpPr/>
          <p:nvPr/>
        </p:nvSpPr>
        <p:spPr>
          <a:xfrm>
            <a:off x="4834890" y="1405890"/>
            <a:ext cx="1817370" cy="2194560"/>
          </a:xfrm>
          <a:prstGeom prst="roundRect">
            <a:avLst>
              <a:gd fmla="val 1887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8"/>
          <p:cNvSpPr/>
          <p:nvPr/>
        </p:nvSpPr>
        <p:spPr>
          <a:xfrm>
            <a:off x="4930902" y="1632204"/>
            <a:ext cx="161163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1200"/>
              <a:buFont typeface="Arial"/>
              <a:buNone/>
            </a:pPr>
            <a:r>
              <a:rPr b="1" i="0" lang="uk" sz="12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Політика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8"/>
          <p:cNvSpPr/>
          <p:nvPr/>
        </p:nvSpPr>
        <p:spPr>
          <a:xfrm>
            <a:off x="4944618" y="2023110"/>
            <a:ext cx="1563624" cy="960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посилюється боротьба за перерозподіл замість продуктивності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8"/>
          <p:cNvSpPr/>
          <p:nvPr/>
        </p:nvSpPr>
        <p:spPr>
          <a:xfrm>
            <a:off x="6926580" y="1405890"/>
            <a:ext cx="1817370" cy="2194560"/>
          </a:xfrm>
          <a:prstGeom prst="roundRect">
            <a:avLst>
              <a:gd fmla="val 1887" name="adj"/>
            </a:avLst>
          </a:prstGeom>
          <a:solidFill>
            <a:srgbClr val="F4EFE8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8"/>
          <p:cNvSpPr/>
          <p:nvPr/>
        </p:nvSpPr>
        <p:spPr>
          <a:xfrm>
            <a:off x="7022592" y="1632204"/>
            <a:ext cx="161163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D6A73"/>
              </a:buClr>
              <a:buSzPts val="1200"/>
              <a:buFont typeface="Arial"/>
              <a:buNone/>
            </a:pPr>
            <a:r>
              <a:rPr b="1" i="0" lang="uk" sz="1200" u="none" cap="none" strike="noStrike">
                <a:solidFill>
                  <a:srgbClr val="2D6A73"/>
                </a:solidFill>
                <a:latin typeface="Arial"/>
                <a:ea typeface="Arial"/>
                <a:cs typeface="Arial"/>
                <a:sym typeface="Arial"/>
              </a:rPr>
              <a:t>Інновації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8"/>
          <p:cNvSpPr/>
          <p:nvPr/>
        </p:nvSpPr>
        <p:spPr>
          <a:xfrm>
            <a:off x="7036308" y="2023110"/>
            <a:ext cx="1563624" cy="960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диверсифікація відкладається, людський капітал недоінвестується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8"/>
          <p:cNvSpPr/>
          <p:nvPr/>
        </p:nvSpPr>
        <p:spPr>
          <a:xfrm>
            <a:off x="754380" y="3909060"/>
            <a:ext cx="7543800" cy="425196"/>
          </a:xfrm>
          <a:prstGeom prst="roundRect">
            <a:avLst>
              <a:gd fmla="val 6452" name="adj"/>
            </a:avLst>
          </a:prstGeom>
          <a:solidFill>
            <a:srgbClr val="F1ECE5"/>
          </a:solidFill>
          <a:ln cap="flat" cmpd="sng" w="12700">
            <a:solidFill>
              <a:srgbClr val="D8CC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8"/>
          <p:cNvSpPr/>
          <p:nvPr/>
        </p:nvSpPr>
        <p:spPr>
          <a:xfrm>
            <a:off x="925830" y="4059936"/>
            <a:ext cx="72009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1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Ресурсне багатство працює на розвиток лише тоді, коли рента перетворюється на інституції, інфраструктуру та людський капітал.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9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Комодіті-цикли: короткі фази ейфорії, довгі хвилі корекції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9"/>
          <p:cNvSpPr/>
          <p:nvPr/>
        </p:nvSpPr>
        <p:spPr>
          <a:xfrm>
            <a:off x="480060" y="750961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Піднесення часто сприймається як нова норма, але спад оголює старі структурні слабкості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p29"/>
          <p:cNvCxnSpPr/>
          <p:nvPr/>
        </p:nvCxnSpPr>
        <p:spPr>
          <a:xfrm flipH="1" rot="10800000">
            <a:off x="685800" y="1920240"/>
            <a:ext cx="7543800" cy="1131570"/>
          </a:xfrm>
          <a:prstGeom prst="straightConnector1">
            <a:avLst/>
          </a:prstGeom>
          <a:noFill/>
          <a:ln cap="flat" cmpd="sng" w="12700">
            <a:solidFill>
              <a:srgbClr val="2D6A7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7" name="Google Shape;307;p29"/>
          <p:cNvCxnSpPr/>
          <p:nvPr/>
        </p:nvCxnSpPr>
        <p:spPr>
          <a:xfrm flipH="1" rot="10800000">
            <a:off x="685800" y="2674620"/>
            <a:ext cx="1577340" cy="377190"/>
          </a:xfrm>
          <a:prstGeom prst="straightConnector1">
            <a:avLst/>
          </a:prstGeom>
          <a:noFill/>
          <a:ln cap="flat" cmpd="sng" w="12700">
            <a:solidFill>
              <a:srgbClr val="2D6A7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8" name="Google Shape;308;p29"/>
          <p:cNvCxnSpPr/>
          <p:nvPr/>
        </p:nvCxnSpPr>
        <p:spPr>
          <a:xfrm>
            <a:off x="2263140" y="2674620"/>
            <a:ext cx="1714500" cy="651510"/>
          </a:xfrm>
          <a:prstGeom prst="straightConnector1">
            <a:avLst/>
          </a:prstGeom>
          <a:noFill/>
          <a:ln cap="flat" cmpd="sng" w="12700">
            <a:solidFill>
              <a:srgbClr val="2D6A7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9" name="Google Shape;309;p29"/>
          <p:cNvCxnSpPr/>
          <p:nvPr/>
        </p:nvCxnSpPr>
        <p:spPr>
          <a:xfrm flipH="1" rot="10800000">
            <a:off x="3977640" y="2366010"/>
            <a:ext cx="1508760" cy="960120"/>
          </a:xfrm>
          <a:prstGeom prst="straightConnector1">
            <a:avLst/>
          </a:prstGeom>
          <a:noFill/>
          <a:ln cap="flat" cmpd="sng" w="12700">
            <a:solidFill>
              <a:srgbClr val="2D6A7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0" name="Google Shape;310;p29"/>
          <p:cNvCxnSpPr/>
          <p:nvPr/>
        </p:nvCxnSpPr>
        <p:spPr>
          <a:xfrm>
            <a:off x="5486400" y="2366010"/>
            <a:ext cx="1783080" cy="822960"/>
          </a:xfrm>
          <a:prstGeom prst="straightConnector1">
            <a:avLst/>
          </a:prstGeom>
          <a:noFill/>
          <a:ln cap="flat" cmpd="sng" w="12700">
            <a:solidFill>
              <a:srgbClr val="2D6A7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1" name="Google Shape;311;p29"/>
          <p:cNvCxnSpPr/>
          <p:nvPr/>
        </p:nvCxnSpPr>
        <p:spPr>
          <a:xfrm flipH="1" rot="10800000">
            <a:off x="7269480" y="2880360"/>
            <a:ext cx="822960" cy="308610"/>
          </a:xfrm>
          <a:prstGeom prst="straightConnector1">
            <a:avLst/>
          </a:prstGeom>
          <a:noFill/>
          <a:ln cap="flat" cmpd="sng" w="12700">
            <a:solidFill>
              <a:srgbClr val="2D6A7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2" name="Google Shape;312;p29"/>
          <p:cNvSpPr/>
          <p:nvPr/>
        </p:nvSpPr>
        <p:spPr>
          <a:xfrm>
            <a:off x="685800" y="3429000"/>
            <a:ext cx="1234440" cy="1508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Сировинний бум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9"/>
          <p:cNvSpPr/>
          <p:nvPr/>
        </p:nvSpPr>
        <p:spPr>
          <a:xfrm>
            <a:off x="2263140" y="2023110"/>
            <a:ext cx="1234440" cy="1508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Фіскальне розширення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9"/>
          <p:cNvSpPr/>
          <p:nvPr/>
        </p:nvSpPr>
        <p:spPr>
          <a:xfrm>
            <a:off x="3840480" y="3497580"/>
            <a:ext cx="1234440" cy="1508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Ціновий спад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9"/>
          <p:cNvSpPr/>
          <p:nvPr/>
        </p:nvSpPr>
        <p:spPr>
          <a:xfrm>
            <a:off x="5417820" y="1748790"/>
            <a:ext cx="1234440" cy="1508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Борг і девальвація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9"/>
          <p:cNvSpPr/>
          <p:nvPr/>
        </p:nvSpPr>
        <p:spPr>
          <a:xfrm>
            <a:off x="6995160" y="3394710"/>
            <a:ext cx="1234440" cy="1508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Черговий цикл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9"/>
          <p:cNvSpPr/>
          <p:nvPr/>
        </p:nvSpPr>
        <p:spPr>
          <a:xfrm>
            <a:off x="651510" y="1062990"/>
            <a:ext cx="7543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200"/>
              <a:buFont typeface="Arial"/>
              <a:buChar char="•"/>
            </a:pPr>
            <a:r>
              <a:rPr b="0" i="0" lang="uk" sz="12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Поки триває висока кон’юнктура, країни отримують простір для соціальних програм і політичної стабілізації.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200"/>
              <a:buFont typeface="Arial"/>
              <a:buChar char="•"/>
            </a:pPr>
            <a:r>
              <a:rPr b="0" i="0" lang="uk" sz="12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Коли зовнішній попит чи ціни падають, виявляється нестача диверсифікації, продуктивності й фінансової стійкості.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0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Зовнішня залежність: борг, валютні шоки, геоекономіка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0"/>
          <p:cNvSpPr/>
          <p:nvPr/>
        </p:nvSpPr>
        <p:spPr>
          <a:xfrm>
            <a:off x="480049" y="836676"/>
            <a:ext cx="65493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Регіон часто реагує не лише на власну політику, а й на рішення у Вашингтоні, Пекіні та на світових товарних біржах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0"/>
          <p:cNvSpPr/>
          <p:nvPr/>
        </p:nvSpPr>
        <p:spPr>
          <a:xfrm>
            <a:off x="582930" y="1268730"/>
            <a:ext cx="41148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Велика частка торгівлі, фінансування й інвестицій орієнтована на зовнішні центри прийняття рішень.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Зміни ставок у США, глобальні ризики та тарифні конфлікти швидко передаються на латиноамериканські економіки.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Це обмежує автономію макроекономічної політики та підсилює вартість помилок у внутрішньому управлінні.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0"/>
          <p:cNvSpPr/>
          <p:nvPr/>
        </p:nvSpPr>
        <p:spPr>
          <a:xfrm>
            <a:off x="4800600" y="1234440"/>
            <a:ext cx="3566160" cy="2674620"/>
          </a:xfrm>
          <a:prstGeom prst="roundRect">
            <a:avLst>
              <a:gd fmla="val 1282" name="adj"/>
            </a:avLst>
          </a:prstGeom>
          <a:solidFill>
            <a:srgbClr val="F4EFE8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0"/>
          <p:cNvSpPr/>
          <p:nvPr/>
        </p:nvSpPr>
        <p:spPr>
          <a:xfrm>
            <a:off x="5760720" y="1453896"/>
            <a:ext cx="150876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1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Ланцюг впливу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0"/>
          <p:cNvSpPr/>
          <p:nvPr/>
        </p:nvSpPr>
        <p:spPr>
          <a:xfrm>
            <a:off x="5486400" y="1885950"/>
            <a:ext cx="1645920" cy="260604"/>
          </a:xfrm>
          <a:prstGeom prst="roundRect">
            <a:avLst>
              <a:gd fmla="val 7895" name="adj"/>
            </a:avLst>
          </a:prstGeom>
          <a:solidFill>
            <a:srgbClr val="FFFFFF"/>
          </a:solidFill>
          <a:ln cap="flat" cmpd="sng" w="12700">
            <a:solidFill>
              <a:srgbClr val="D9CD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0"/>
          <p:cNvSpPr/>
          <p:nvPr/>
        </p:nvSpPr>
        <p:spPr>
          <a:xfrm>
            <a:off x="5589270" y="1954530"/>
            <a:ext cx="1440180" cy="82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Глобальний шок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30"/>
          <p:cNvSpPr/>
          <p:nvPr/>
        </p:nvSpPr>
        <p:spPr>
          <a:xfrm rot="5400000">
            <a:off x="7235190" y="1927098"/>
            <a:ext cx="192024" cy="164592"/>
          </a:xfrm>
          <a:prstGeom prst="chevron">
            <a:avLst>
              <a:gd fmla="val 50000" name="adj"/>
            </a:avLst>
          </a:prstGeom>
          <a:solidFill>
            <a:srgbClr val="C9B9A8"/>
          </a:solidFill>
          <a:ln cap="flat" cmpd="sng" w="12700">
            <a:solidFill>
              <a:srgbClr val="C9B9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0"/>
          <p:cNvSpPr/>
          <p:nvPr/>
        </p:nvSpPr>
        <p:spPr>
          <a:xfrm>
            <a:off x="5486400" y="2379726"/>
            <a:ext cx="1645920" cy="260604"/>
          </a:xfrm>
          <a:prstGeom prst="roundRect">
            <a:avLst>
              <a:gd fmla="val 7895" name="adj"/>
            </a:avLst>
          </a:prstGeom>
          <a:solidFill>
            <a:srgbClr val="FFFFFF"/>
          </a:solidFill>
          <a:ln cap="flat" cmpd="sng" w="12700">
            <a:solidFill>
              <a:srgbClr val="D9CD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0"/>
          <p:cNvSpPr/>
          <p:nvPr/>
        </p:nvSpPr>
        <p:spPr>
          <a:xfrm>
            <a:off x="5589270" y="2448306"/>
            <a:ext cx="1440180" cy="82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Курс і ставки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0"/>
          <p:cNvSpPr/>
          <p:nvPr/>
        </p:nvSpPr>
        <p:spPr>
          <a:xfrm rot="5400000">
            <a:off x="7235190" y="2420874"/>
            <a:ext cx="192024" cy="164592"/>
          </a:xfrm>
          <a:prstGeom prst="chevron">
            <a:avLst>
              <a:gd fmla="val 50000" name="adj"/>
            </a:avLst>
          </a:prstGeom>
          <a:solidFill>
            <a:srgbClr val="C9B9A8"/>
          </a:solidFill>
          <a:ln cap="flat" cmpd="sng" w="12700">
            <a:solidFill>
              <a:srgbClr val="C9B9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0"/>
          <p:cNvSpPr/>
          <p:nvPr/>
        </p:nvSpPr>
        <p:spPr>
          <a:xfrm>
            <a:off x="5486400" y="2873502"/>
            <a:ext cx="1645920" cy="260604"/>
          </a:xfrm>
          <a:prstGeom prst="roundRect">
            <a:avLst>
              <a:gd fmla="val 7895" name="adj"/>
            </a:avLst>
          </a:prstGeom>
          <a:solidFill>
            <a:srgbClr val="FFFFFF"/>
          </a:solidFill>
          <a:ln cap="flat" cmpd="sng" w="12700">
            <a:solidFill>
              <a:srgbClr val="D9CD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0"/>
          <p:cNvSpPr/>
          <p:nvPr/>
        </p:nvSpPr>
        <p:spPr>
          <a:xfrm>
            <a:off x="5589270" y="2942082"/>
            <a:ext cx="1440180" cy="82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Бюджетний тиск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30"/>
          <p:cNvSpPr/>
          <p:nvPr/>
        </p:nvSpPr>
        <p:spPr>
          <a:xfrm rot="5400000">
            <a:off x="7235190" y="2914650"/>
            <a:ext cx="192024" cy="164592"/>
          </a:xfrm>
          <a:prstGeom prst="chevron">
            <a:avLst>
              <a:gd fmla="val 50000" name="adj"/>
            </a:avLst>
          </a:prstGeom>
          <a:solidFill>
            <a:srgbClr val="C9B9A8"/>
          </a:solidFill>
          <a:ln cap="flat" cmpd="sng" w="12700">
            <a:solidFill>
              <a:srgbClr val="C9B9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0"/>
          <p:cNvSpPr/>
          <p:nvPr/>
        </p:nvSpPr>
        <p:spPr>
          <a:xfrm>
            <a:off x="5486400" y="3367278"/>
            <a:ext cx="1645920" cy="260604"/>
          </a:xfrm>
          <a:prstGeom prst="roundRect">
            <a:avLst>
              <a:gd fmla="val 7895" name="adj"/>
            </a:avLst>
          </a:prstGeom>
          <a:solidFill>
            <a:srgbClr val="FFFFFF"/>
          </a:solidFill>
          <a:ln cap="flat" cmpd="sng" w="12700">
            <a:solidFill>
              <a:srgbClr val="D9CDC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0"/>
          <p:cNvSpPr/>
          <p:nvPr/>
        </p:nvSpPr>
        <p:spPr>
          <a:xfrm>
            <a:off x="5589270" y="3435858"/>
            <a:ext cx="1440180" cy="82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Соціальна напруга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1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Динаміка нерівності: прогрес був, але він не став переломним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1"/>
          <p:cNvSpPr/>
          <p:nvPr/>
        </p:nvSpPr>
        <p:spPr>
          <a:xfrm>
            <a:off x="480060" y="905261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У 2000-х роках регіон частково скоротив розриви, однак після 2014 року імпульс слабшає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1"/>
          <p:cNvSpPr/>
          <p:nvPr/>
        </p:nvSpPr>
        <p:spPr>
          <a:xfrm>
            <a:off x="685800" y="1453896"/>
            <a:ext cx="1303020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1990-ті: висхідна нерівність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31"/>
          <p:cNvSpPr/>
          <p:nvPr/>
        </p:nvSpPr>
        <p:spPr>
          <a:xfrm>
            <a:off x="2023110" y="1440180"/>
            <a:ext cx="2434590" cy="123444"/>
          </a:xfrm>
          <a:prstGeom prst="roundRect">
            <a:avLst>
              <a:gd fmla="val 16667" name="adj"/>
            </a:avLst>
          </a:prstGeom>
          <a:solidFill>
            <a:srgbClr val="E9E1D7"/>
          </a:solidFill>
          <a:ln cap="flat" cmpd="sng" w="12700">
            <a:solidFill>
              <a:srgbClr val="E9E1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1"/>
          <p:cNvSpPr/>
          <p:nvPr/>
        </p:nvSpPr>
        <p:spPr>
          <a:xfrm>
            <a:off x="2023110" y="1440180"/>
            <a:ext cx="1898981" cy="123444"/>
          </a:xfrm>
          <a:prstGeom prst="roundRect">
            <a:avLst>
              <a:gd fmla="val 16667" name="adj"/>
            </a:avLst>
          </a:prstGeom>
          <a:solidFill>
            <a:srgbClr val="B54D42"/>
          </a:solidFill>
          <a:ln cap="flat" cmpd="sng" w="12700">
            <a:solidFill>
              <a:srgbClr val="B54D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1"/>
          <p:cNvSpPr/>
          <p:nvPr/>
        </p:nvSpPr>
        <p:spPr>
          <a:xfrm>
            <a:off x="4560570" y="1433322"/>
            <a:ext cx="260604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B54D42"/>
              </a:buClr>
              <a:buSzPts val="800"/>
              <a:buFont typeface="Arial"/>
              <a:buNone/>
            </a:pPr>
            <a:r>
              <a:rPr b="1" i="0" lang="uk" sz="800" u="none" cap="none" strike="noStrike">
                <a:solidFill>
                  <a:srgbClr val="B54D42"/>
                </a:solidFill>
                <a:latin typeface="Arial"/>
                <a:ea typeface="Arial"/>
                <a:cs typeface="Arial"/>
                <a:sym typeface="Arial"/>
              </a:rPr>
              <a:t>78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31"/>
          <p:cNvSpPr/>
          <p:nvPr/>
        </p:nvSpPr>
        <p:spPr>
          <a:xfrm>
            <a:off x="685800" y="1899666"/>
            <a:ext cx="1303020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Початок 2000-х: пік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1"/>
          <p:cNvSpPr/>
          <p:nvPr/>
        </p:nvSpPr>
        <p:spPr>
          <a:xfrm>
            <a:off x="2023110" y="1885950"/>
            <a:ext cx="2434590" cy="123444"/>
          </a:xfrm>
          <a:prstGeom prst="roundRect">
            <a:avLst>
              <a:gd fmla="val 16667" name="adj"/>
            </a:avLst>
          </a:prstGeom>
          <a:solidFill>
            <a:srgbClr val="E9E1D7"/>
          </a:solidFill>
          <a:ln cap="flat" cmpd="sng" w="12700">
            <a:solidFill>
              <a:srgbClr val="E9E1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1"/>
          <p:cNvSpPr/>
          <p:nvPr/>
        </p:nvSpPr>
        <p:spPr>
          <a:xfrm>
            <a:off x="2023110" y="1885950"/>
            <a:ext cx="2239823" cy="123444"/>
          </a:xfrm>
          <a:prstGeom prst="roundRect">
            <a:avLst>
              <a:gd fmla="val 16667" name="adj"/>
            </a:avLst>
          </a:prstGeom>
          <a:solidFill>
            <a:srgbClr val="C96A4A"/>
          </a:solidFill>
          <a:ln cap="flat" cmpd="sng" w="12700">
            <a:solidFill>
              <a:srgbClr val="C96A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1"/>
          <p:cNvSpPr/>
          <p:nvPr/>
        </p:nvSpPr>
        <p:spPr>
          <a:xfrm>
            <a:off x="4560570" y="1879092"/>
            <a:ext cx="260604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800"/>
              <a:buFont typeface="Arial"/>
              <a:buNone/>
            </a:pPr>
            <a:r>
              <a:rPr b="1" i="0" lang="uk" sz="8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92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31"/>
          <p:cNvSpPr/>
          <p:nvPr/>
        </p:nvSpPr>
        <p:spPr>
          <a:xfrm>
            <a:off x="685800" y="2345436"/>
            <a:ext cx="1303020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2002–2014: зниження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1"/>
          <p:cNvSpPr/>
          <p:nvPr/>
        </p:nvSpPr>
        <p:spPr>
          <a:xfrm>
            <a:off x="2023110" y="2331720"/>
            <a:ext cx="2434590" cy="123444"/>
          </a:xfrm>
          <a:prstGeom prst="roundRect">
            <a:avLst>
              <a:gd fmla="val 16667" name="adj"/>
            </a:avLst>
          </a:prstGeom>
          <a:solidFill>
            <a:srgbClr val="E9E1D7"/>
          </a:solidFill>
          <a:ln cap="flat" cmpd="sng" w="12700">
            <a:solidFill>
              <a:srgbClr val="E9E1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1"/>
          <p:cNvSpPr/>
          <p:nvPr/>
        </p:nvSpPr>
        <p:spPr>
          <a:xfrm>
            <a:off x="2023110" y="2331720"/>
            <a:ext cx="1582484" cy="123444"/>
          </a:xfrm>
          <a:prstGeom prst="roundRect">
            <a:avLst>
              <a:gd fmla="val 16667" name="adj"/>
            </a:avLst>
          </a:prstGeom>
          <a:solidFill>
            <a:srgbClr val="2D6A73"/>
          </a:solidFill>
          <a:ln cap="flat" cmpd="sng" w="12700">
            <a:solidFill>
              <a:srgbClr val="2D6A7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31"/>
          <p:cNvSpPr/>
          <p:nvPr/>
        </p:nvSpPr>
        <p:spPr>
          <a:xfrm>
            <a:off x="4560570" y="2324862"/>
            <a:ext cx="260604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D6A73"/>
              </a:buClr>
              <a:buSzPts val="800"/>
              <a:buFont typeface="Arial"/>
              <a:buNone/>
            </a:pPr>
            <a:r>
              <a:rPr b="1" i="0" lang="uk" sz="800" u="none" cap="none" strike="noStrike">
                <a:solidFill>
                  <a:srgbClr val="2D6A73"/>
                </a:solidFill>
                <a:latin typeface="Arial"/>
                <a:ea typeface="Arial"/>
                <a:cs typeface="Arial"/>
                <a:sym typeface="Arial"/>
              </a:rPr>
              <a:t>65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31"/>
          <p:cNvSpPr/>
          <p:nvPr/>
        </p:nvSpPr>
        <p:spPr>
          <a:xfrm>
            <a:off x="685800" y="2791206"/>
            <a:ext cx="1303020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Після 2014: уповільнення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31"/>
          <p:cNvSpPr/>
          <p:nvPr/>
        </p:nvSpPr>
        <p:spPr>
          <a:xfrm>
            <a:off x="2023110" y="2777490"/>
            <a:ext cx="2434590" cy="123444"/>
          </a:xfrm>
          <a:prstGeom prst="roundRect">
            <a:avLst>
              <a:gd fmla="val 16667" name="adj"/>
            </a:avLst>
          </a:prstGeom>
          <a:solidFill>
            <a:srgbClr val="E9E1D7"/>
          </a:solidFill>
          <a:ln cap="flat" cmpd="sng" w="12700">
            <a:solidFill>
              <a:srgbClr val="E9E1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1"/>
          <p:cNvSpPr/>
          <p:nvPr/>
        </p:nvSpPr>
        <p:spPr>
          <a:xfrm>
            <a:off x="2023110" y="2777490"/>
            <a:ext cx="1485100" cy="123444"/>
          </a:xfrm>
          <a:prstGeom prst="roundRect">
            <a:avLst>
              <a:gd fmla="val 16667" name="adj"/>
            </a:avLst>
          </a:prstGeom>
          <a:solidFill>
            <a:srgbClr val="D7A55A"/>
          </a:solidFill>
          <a:ln cap="flat" cmpd="sng" w="12700">
            <a:solidFill>
              <a:srgbClr val="D7A5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1"/>
          <p:cNvSpPr/>
          <p:nvPr/>
        </p:nvSpPr>
        <p:spPr>
          <a:xfrm>
            <a:off x="4560570" y="2770632"/>
            <a:ext cx="260604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D7A55A"/>
              </a:buClr>
              <a:buSzPts val="800"/>
              <a:buFont typeface="Arial"/>
              <a:buNone/>
            </a:pPr>
            <a:r>
              <a:rPr b="1" i="0" lang="uk" sz="800" u="none" cap="none" strike="noStrike">
                <a:solidFill>
                  <a:srgbClr val="D7A55A"/>
                </a:solidFill>
                <a:latin typeface="Arial"/>
                <a:ea typeface="Arial"/>
                <a:cs typeface="Arial"/>
                <a:sym typeface="Arial"/>
              </a:rPr>
              <a:t>61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1"/>
          <p:cNvSpPr/>
          <p:nvPr/>
        </p:nvSpPr>
        <p:spPr>
          <a:xfrm>
            <a:off x="685800" y="3236976"/>
            <a:ext cx="1303020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Останні роки: плато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1"/>
          <p:cNvSpPr/>
          <p:nvPr/>
        </p:nvSpPr>
        <p:spPr>
          <a:xfrm>
            <a:off x="2023110" y="3223260"/>
            <a:ext cx="2434590" cy="123444"/>
          </a:xfrm>
          <a:prstGeom prst="roundRect">
            <a:avLst>
              <a:gd fmla="val 16667" name="adj"/>
            </a:avLst>
          </a:prstGeom>
          <a:solidFill>
            <a:srgbClr val="E9E1D7"/>
          </a:solidFill>
          <a:ln cap="flat" cmpd="sng" w="12700">
            <a:solidFill>
              <a:srgbClr val="E9E1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31"/>
          <p:cNvSpPr/>
          <p:nvPr/>
        </p:nvSpPr>
        <p:spPr>
          <a:xfrm>
            <a:off x="2023110" y="3223260"/>
            <a:ext cx="1460754" cy="123444"/>
          </a:xfrm>
          <a:prstGeom prst="roundRect">
            <a:avLst>
              <a:gd fmla="val 16667" name="adj"/>
            </a:avLst>
          </a:prstGeom>
          <a:solidFill>
            <a:srgbClr val="7D7C78"/>
          </a:solidFill>
          <a:ln cap="flat" cmpd="sng" w="12700">
            <a:solidFill>
              <a:srgbClr val="7D7C7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1"/>
          <p:cNvSpPr/>
          <p:nvPr/>
        </p:nvSpPr>
        <p:spPr>
          <a:xfrm>
            <a:off x="4560570" y="3216402"/>
            <a:ext cx="260604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7D7C78"/>
              </a:buClr>
              <a:buSzPts val="800"/>
              <a:buFont typeface="Arial"/>
              <a:buNone/>
            </a:pPr>
            <a:r>
              <a:rPr b="1" i="0" lang="uk" sz="800" u="none" cap="none" strike="noStrike">
                <a:solidFill>
                  <a:srgbClr val="7D7C78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31"/>
          <p:cNvSpPr/>
          <p:nvPr/>
        </p:nvSpPr>
        <p:spPr>
          <a:xfrm>
            <a:off x="5109210" y="1371600"/>
            <a:ext cx="288036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200"/>
              <a:buFont typeface="Arial"/>
              <a:buChar char="•"/>
            </a:pPr>
            <a:r>
              <a:rPr b="0" i="0" lang="uk" sz="12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Зменшення нерівності було пов’язане з кращою кон’юнктурою, розширенням трансфертів, зростанням мінімальних доходів та освіти.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200"/>
              <a:buFont typeface="Arial"/>
              <a:buChar char="•"/>
            </a:pPr>
            <a:r>
              <a:rPr b="0" i="0" lang="uk" sz="12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Однак без глибокої продуктивної трансформації подальше вирівнювання доходів уперлося у структурні межі.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1"/>
          <p:cNvSpPr/>
          <p:nvPr/>
        </p:nvSpPr>
        <p:spPr>
          <a:xfrm>
            <a:off x="5109210" y="3394710"/>
            <a:ext cx="2880360" cy="651510"/>
          </a:xfrm>
          <a:prstGeom prst="roundRect">
            <a:avLst>
              <a:gd fmla="val 6316" name="adj"/>
            </a:avLst>
          </a:prstGeom>
          <a:solidFill>
            <a:srgbClr val="F1ECE5"/>
          </a:solidFill>
          <a:ln cap="flat" cmpd="sng" w="12700">
            <a:solidFill>
              <a:srgbClr val="D6CAB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1"/>
          <p:cNvSpPr/>
          <p:nvPr/>
        </p:nvSpPr>
        <p:spPr>
          <a:xfrm>
            <a:off x="5246370" y="3518154"/>
            <a:ext cx="26060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0" i="1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“У регіоні спад нерівності спочатку був помітним, але згодом майже зупинився.”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1"/>
          <p:cNvSpPr/>
          <p:nvPr/>
        </p:nvSpPr>
        <p:spPr>
          <a:xfrm>
            <a:off x="5246370" y="3895344"/>
            <a:ext cx="2606040" cy="82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The Economist / ECLAC discussion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2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Актуальний макроекономічний фон: регіон зростає повільно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2"/>
          <p:cNvSpPr/>
          <p:nvPr/>
        </p:nvSpPr>
        <p:spPr>
          <a:xfrm>
            <a:off x="480060" y="630936"/>
            <a:ext cx="603504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Навіть без кризи країни Латинської Америки не виходять на темпи, достатні для швидкого зближення з розвиненими економіками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2"/>
          <p:cNvSpPr/>
          <p:nvPr/>
        </p:nvSpPr>
        <p:spPr>
          <a:xfrm>
            <a:off x="651510" y="1234440"/>
            <a:ext cx="7818120" cy="2880360"/>
          </a:xfrm>
          <a:prstGeom prst="roundRect">
            <a:avLst>
              <a:gd fmla="val 1190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2"/>
          <p:cNvSpPr/>
          <p:nvPr/>
        </p:nvSpPr>
        <p:spPr>
          <a:xfrm>
            <a:off x="891540" y="1625346"/>
            <a:ext cx="1303020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Південна Америка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32"/>
          <p:cNvSpPr/>
          <p:nvPr/>
        </p:nvSpPr>
        <p:spPr>
          <a:xfrm>
            <a:off x="2228850" y="1611630"/>
            <a:ext cx="2434590" cy="123444"/>
          </a:xfrm>
          <a:prstGeom prst="roundRect">
            <a:avLst>
              <a:gd fmla="val 16667" name="adj"/>
            </a:avLst>
          </a:prstGeom>
          <a:solidFill>
            <a:srgbClr val="E9E1D7"/>
          </a:solidFill>
          <a:ln cap="flat" cmpd="sng" w="12700">
            <a:solidFill>
              <a:srgbClr val="E9E1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2"/>
          <p:cNvSpPr/>
          <p:nvPr/>
        </p:nvSpPr>
        <p:spPr>
          <a:xfrm>
            <a:off x="2228850" y="1611630"/>
            <a:ext cx="2028825" cy="123444"/>
          </a:xfrm>
          <a:prstGeom prst="roundRect">
            <a:avLst>
              <a:gd fmla="val 16667" name="adj"/>
            </a:avLst>
          </a:prstGeom>
          <a:solidFill>
            <a:srgbClr val="2D6A73"/>
          </a:solidFill>
          <a:ln cap="flat" cmpd="sng" w="12700">
            <a:solidFill>
              <a:srgbClr val="2D6A7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2"/>
          <p:cNvSpPr/>
          <p:nvPr/>
        </p:nvSpPr>
        <p:spPr>
          <a:xfrm>
            <a:off x="4766310" y="1604772"/>
            <a:ext cx="260604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D6A73"/>
              </a:buClr>
              <a:buSzPts val="800"/>
              <a:buFont typeface="Arial"/>
              <a:buNone/>
            </a:pPr>
            <a:r>
              <a:rPr b="1" i="0" lang="uk" sz="800" u="none" cap="none" strike="noStrike">
                <a:solidFill>
                  <a:srgbClr val="2D6A73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32"/>
          <p:cNvSpPr/>
          <p:nvPr/>
        </p:nvSpPr>
        <p:spPr>
          <a:xfrm>
            <a:off x="891540" y="2160270"/>
            <a:ext cx="1303020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Центральна Америка і Мексика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32"/>
          <p:cNvSpPr/>
          <p:nvPr/>
        </p:nvSpPr>
        <p:spPr>
          <a:xfrm>
            <a:off x="2228850" y="2146554"/>
            <a:ext cx="2434590" cy="123444"/>
          </a:xfrm>
          <a:prstGeom prst="roundRect">
            <a:avLst>
              <a:gd fmla="val 16667" name="adj"/>
            </a:avLst>
          </a:prstGeom>
          <a:solidFill>
            <a:srgbClr val="E9E1D7"/>
          </a:solidFill>
          <a:ln cap="flat" cmpd="sng" w="12700">
            <a:solidFill>
              <a:srgbClr val="E9E1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2"/>
          <p:cNvSpPr/>
          <p:nvPr/>
        </p:nvSpPr>
        <p:spPr>
          <a:xfrm>
            <a:off x="2228850" y="2146554"/>
            <a:ext cx="811530" cy="123444"/>
          </a:xfrm>
          <a:prstGeom prst="roundRect">
            <a:avLst>
              <a:gd fmla="val 16667" name="adj"/>
            </a:avLst>
          </a:prstGeom>
          <a:solidFill>
            <a:srgbClr val="B54D42"/>
          </a:solidFill>
          <a:ln cap="flat" cmpd="sng" w="12700">
            <a:solidFill>
              <a:srgbClr val="B54D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2"/>
          <p:cNvSpPr/>
          <p:nvPr/>
        </p:nvSpPr>
        <p:spPr>
          <a:xfrm>
            <a:off x="4766310" y="2139696"/>
            <a:ext cx="260604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B54D42"/>
              </a:buClr>
              <a:buSzPts val="800"/>
              <a:buFont typeface="Arial"/>
              <a:buNone/>
            </a:pPr>
            <a:r>
              <a:rPr b="1" i="0" lang="uk" sz="800" u="none" cap="none" strike="noStrike">
                <a:solidFill>
                  <a:srgbClr val="B54D4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2"/>
          <p:cNvSpPr/>
          <p:nvPr/>
        </p:nvSpPr>
        <p:spPr>
          <a:xfrm>
            <a:off x="891540" y="2695194"/>
            <a:ext cx="1303020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Кариби (без Гаяни)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32"/>
          <p:cNvSpPr/>
          <p:nvPr/>
        </p:nvSpPr>
        <p:spPr>
          <a:xfrm>
            <a:off x="2228850" y="2681478"/>
            <a:ext cx="2434590" cy="123444"/>
          </a:xfrm>
          <a:prstGeom prst="roundRect">
            <a:avLst>
              <a:gd fmla="val 16667" name="adj"/>
            </a:avLst>
          </a:prstGeom>
          <a:solidFill>
            <a:srgbClr val="E9E1D7"/>
          </a:solidFill>
          <a:ln cap="flat" cmpd="sng" w="12700">
            <a:solidFill>
              <a:srgbClr val="E9E1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2"/>
          <p:cNvSpPr/>
          <p:nvPr/>
        </p:nvSpPr>
        <p:spPr>
          <a:xfrm>
            <a:off x="2228850" y="2681478"/>
            <a:ext cx="1460754" cy="123444"/>
          </a:xfrm>
          <a:prstGeom prst="roundRect">
            <a:avLst>
              <a:gd fmla="val 16667" name="adj"/>
            </a:avLst>
          </a:prstGeom>
          <a:solidFill>
            <a:srgbClr val="D7A55A"/>
          </a:solidFill>
          <a:ln cap="flat" cmpd="sng" w="12700">
            <a:solidFill>
              <a:srgbClr val="D7A5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2"/>
          <p:cNvSpPr/>
          <p:nvPr/>
        </p:nvSpPr>
        <p:spPr>
          <a:xfrm>
            <a:off x="4766310" y="2674620"/>
            <a:ext cx="260604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D7A55A"/>
              </a:buClr>
              <a:buSzPts val="800"/>
              <a:buFont typeface="Arial"/>
              <a:buNone/>
            </a:pPr>
            <a:r>
              <a:rPr b="1" i="0" lang="uk" sz="800" u="none" cap="none" strike="noStrike">
                <a:solidFill>
                  <a:srgbClr val="D7A55A"/>
                </a:solidFill>
                <a:latin typeface="Arial"/>
                <a:ea typeface="Arial"/>
                <a:cs typeface="Arial"/>
                <a:sym typeface="Arial"/>
              </a:rPr>
              <a:t>1.8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2"/>
          <p:cNvSpPr/>
          <p:nvPr/>
        </p:nvSpPr>
        <p:spPr>
          <a:xfrm>
            <a:off x="891540" y="3230118"/>
            <a:ext cx="1303020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Регіон у середньому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2"/>
          <p:cNvSpPr/>
          <p:nvPr/>
        </p:nvSpPr>
        <p:spPr>
          <a:xfrm>
            <a:off x="2228850" y="3216402"/>
            <a:ext cx="2434590" cy="123444"/>
          </a:xfrm>
          <a:prstGeom prst="roundRect">
            <a:avLst>
              <a:gd fmla="val 16667" name="adj"/>
            </a:avLst>
          </a:prstGeom>
          <a:solidFill>
            <a:srgbClr val="E9E1D7"/>
          </a:solidFill>
          <a:ln cap="flat" cmpd="sng" w="12700">
            <a:solidFill>
              <a:srgbClr val="E9E1D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2"/>
          <p:cNvSpPr/>
          <p:nvPr/>
        </p:nvSpPr>
        <p:spPr>
          <a:xfrm>
            <a:off x="2228850" y="3216402"/>
            <a:ext cx="1623060" cy="123444"/>
          </a:xfrm>
          <a:prstGeom prst="roundRect">
            <a:avLst>
              <a:gd fmla="val 16667" name="adj"/>
            </a:avLst>
          </a:prstGeom>
          <a:solidFill>
            <a:srgbClr val="C96A4A"/>
          </a:solidFill>
          <a:ln cap="flat" cmpd="sng" w="12700">
            <a:solidFill>
              <a:srgbClr val="C96A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2"/>
          <p:cNvSpPr/>
          <p:nvPr/>
        </p:nvSpPr>
        <p:spPr>
          <a:xfrm>
            <a:off x="4766310" y="3209544"/>
            <a:ext cx="260604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800"/>
              <a:buFont typeface="Arial"/>
              <a:buNone/>
            </a:pPr>
            <a:r>
              <a:rPr b="1" i="0" lang="uk" sz="8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2"/>
          <p:cNvSpPr/>
          <p:nvPr/>
        </p:nvSpPr>
        <p:spPr>
          <a:xfrm>
            <a:off x="3394710" y="3806190"/>
            <a:ext cx="1783080" cy="109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Оцінка ECLAC на 2025 рік, %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2"/>
          <p:cNvSpPr/>
          <p:nvPr/>
        </p:nvSpPr>
        <p:spPr>
          <a:xfrm>
            <a:off x="5486400" y="1495044"/>
            <a:ext cx="1371600" cy="1508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None/>
            </a:pPr>
            <a:r>
              <a:rPr b="1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Інтерпретація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2"/>
          <p:cNvSpPr/>
          <p:nvPr/>
        </p:nvSpPr>
        <p:spPr>
          <a:xfrm>
            <a:off x="5486400" y="1783080"/>
            <a:ext cx="2194560" cy="109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потенціал зростання залишається обмеженим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зовнішнє середовище є високоневизначеним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без підвищення продуктивності темпи не змінять довгострокову позицію регіону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3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Ногалес як лабораторія інституційного контрасту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33"/>
          <p:cNvSpPr/>
          <p:nvPr/>
        </p:nvSpPr>
        <p:spPr>
          <a:xfrm>
            <a:off x="480060" y="630936"/>
            <a:ext cx="603504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Прикордонний простір показує, як різниця правил гри породжує різні траєкторії добробуту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/mnt/data/latam_deck/assets/border.png" id="404" name="Google Shape;404;p33"/>
          <p:cNvPicPr preferRelativeResize="0"/>
          <p:nvPr/>
        </p:nvPicPr>
        <p:blipFill rotWithShape="1">
          <a:blip r:embed="rId3">
            <a:alphaModFix/>
          </a:blip>
          <a:srcRect b="0" l="14943" r="14943" t="0"/>
          <a:stretch/>
        </p:blipFill>
        <p:spPr>
          <a:xfrm>
            <a:off x="548640" y="994410"/>
            <a:ext cx="4183380" cy="397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3"/>
          <p:cNvSpPr/>
          <p:nvPr/>
        </p:nvSpPr>
        <p:spPr>
          <a:xfrm>
            <a:off x="4869180" y="1303020"/>
            <a:ext cx="3497580" cy="181737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200"/>
              <a:buFont typeface="Arial"/>
              <a:buChar char="•"/>
            </a:pPr>
            <a:r>
              <a:rPr b="0" i="0" lang="uk" sz="12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Обидві частини міста мають близьку географію, клімат і культурні зв’язки, але різні інституційні режими.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200"/>
              <a:buFont typeface="Arial"/>
              <a:buChar char="•"/>
            </a:pPr>
            <a:r>
              <a:rPr b="0" i="0" lang="uk" sz="12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Саме тому прикордонний приклад часто використовують для пояснення ролі права, безпеки та організації держави.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200"/>
              <a:buFont typeface="Arial"/>
              <a:buChar char="•"/>
            </a:pPr>
            <a:r>
              <a:rPr b="0" i="0" lang="uk" sz="12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Відео про бідність регіону починає саме з цього образу: бідність — це не лише нестача ресурсів, а й різна якість правил.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3"/>
          <p:cNvSpPr/>
          <p:nvPr/>
        </p:nvSpPr>
        <p:spPr>
          <a:xfrm>
            <a:off x="4903470" y="3429000"/>
            <a:ext cx="3360420" cy="685800"/>
          </a:xfrm>
          <a:prstGeom prst="roundRect">
            <a:avLst>
              <a:gd fmla="val 4000" name="adj"/>
            </a:avLst>
          </a:prstGeom>
          <a:solidFill>
            <a:srgbClr val="F1ECE5"/>
          </a:solidFill>
          <a:ln cap="flat" cmpd="sng" w="12700">
            <a:solidFill>
              <a:srgbClr val="D8CC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3"/>
          <p:cNvSpPr/>
          <p:nvPr/>
        </p:nvSpPr>
        <p:spPr>
          <a:xfrm>
            <a:off x="5040630" y="3600450"/>
            <a:ext cx="3086100" cy="28803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1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Порівняльний урок: близькі стартові умови не гарантують близьких результатів, якщо інституції працюють по-різному.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4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Освіта, інфраструктура і продуктивність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4"/>
          <p:cNvSpPr/>
          <p:nvPr/>
        </p:nvSpPr>
        <p:spPr>
          <a:xfrm>
            <a:off x="480049" y="785722"/>
            <a:ext cx="67050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Стійке зростання неможливе без переходу від рентної логіки до логіки накопичення людського й фізичного капіталу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4"/>
          <p:cNvSpPr/>
          <p:nvPr/>
        </p:nvSpPr>
        <p:spPr>
          <a:xfrm>
            <a:off x="685800" y="1405890"/>
            <a:ext cx="2263140" cy="2503170"/>
          </a:xfrm>
          <a:prstGeom prst="roundRect">
            <a:avLst>
              <a:gd fmla="val 1515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4"/>
          <p:cNvSpPr/>
          <p:nvPr/>
        </p:nvSpPr>
        <p:spPr>
          <a:xfrm>
            <a:off x="781812" y="1632204"/>
            <a:ext cx="2057400" cy="164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D6A73"/>
              </a:buClr>
              <a:buSzPts val="1300"/>
              <a:buFont typeface="Arial"/>
              <a:buNone/>
            </a:pPr>
            <a:r>
              <a:rPr b="1" i="0" lang="uk" sz="1300" u="none" cap="none" strike="noStrike">
                <a:solidFill>
                  <a:srgbClr val="2D6A73"/>
                </a:solidFill>
                <a:latin typeface="Arial"/>
                <a:ea typeface="Arial"/>
                <a:cs typeface="Arial"/>
                <a:sym typeface="Arial"/>
              </a:rPr>
              <a:t>Освіта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4"/>
          <p:cNvSpPr/>
          <p:nvPr/>
        </p:nvSpPr>
        <p:spPr>
          <a:xfrm>
            <a:off x="822960" y="2023110"/>
            <a:ext cx="1988820" cy="925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якість школи, професійні навички, університетська екосистема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4"/>
          <p:cNvSpPr/>
          <p:nvPr/>
        </p:nvSpPr>
        <p:spPr>
          <a:xfrm>
            <a:off x="850392" y="3236976"/>
            <a:ext cx="1920240" cy="219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Без навичок немає складної економіки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4"/>
          <p:cNvSpPr/>
          <p:nvPr/>
        </p:nvSpPr>
        <p:spPr>
          <a:xfrm>
            <a:off x="3394710" y="1405890"/>
            <a:ext cx="2263140" cy="2503170"/>
          </a:xfrm>
          <a:prstGeom prst="roundRect">
            <a:avLst>
              <a:gd fmla="val 1515" name="adj"/>
            </a:avLst>
          </a:prstGeom>
          <a:solidFill>
            <a:srgbClr val="F4EFE8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4"/>
          <p:cNvSpPr/>
          <p:nvPr/>
        </p:nvSpPr>
        <p:spPr>
          <a:xfrm>
            <a:off x="3490722" y="1632204"/>
            <a:ext cx="2057400" cy="164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D7A55A"/>
              </a:buClr>
              <a:buSzPts val="1300"/>
              <a:buFont typeface="Arial"/>
              <a:buNone/>
            </a:pPr>
            <a:r>
              <a:rPr b="1" i="0" lang="uk" sz="1300" u="none" cap="none" strike="noStrike">
                <a:solidFill>
                  <a:srgbClr val="D7A55A"/>
                </a:solidFill>
                <a:latin typeface="Arial"/>
                <a:ea typeface="Arial"/>
                <a:cs typeface="Arial"/>
                <a:sym typeface="Arial"/>
              </a:rPr>
              <a:t>Інфраструктура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4"/>
          <p:cNvSpPr/>
          <p:nvPr/>
        </p:nvSpPr>
        <p:spPr>
          <a:xfrm>
            <a:off x="3531870" y="2023110"/>
            <a:ext cx="1988820" cy="925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порти, дороги, логістика, цифрові мережі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4"/>
          <p:cNvSpPr/>
          <p:nvPr/>
        </p:nvSpPr>
        <p:spPr>
          <a:xfrm>
            <a:off x="3559302" y="3236976"/>
            <a:ext cx="1920240" cy="219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Без зв’язності немає ринку масштабу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4"/>
          <p:cNvSpPr/>
          <p:nvPr/>
        </p:nvSpPr>
        <p:spPr>
          <a:xfrm>
            <a:off x="6103620" y="1405890"/>
            <a:ext cx="2263140" cy="2503170"/>
          </a:xfrm>
          <a:prstGeom prst="roundRect">
            <a:avLst>
              <a:gd fmla="val 1515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4"/>
          <p:cNvSpPr/>
          <p:nvPr/>
        </p:nvSpPr>
        <p:spPr>
          <a:xfrm>
            <a:off x="6199632" y="1632204"/>
            <a:ext cx="2057400" cy="164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1300"/>
              <a:buFont typeface="Arial"/>
              <a:buNone/>
            </a:pPr>
            <a:r>
              <a:rPr b="1" i="0" lang="uk" sz="13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Продуктивність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4"/>
          <p:cNvSpPr/>
          <p:nvPr/>
        </p:nvSpPr>
        <p:spPr>
          <a:xfrm>
            <a:off x="6240780" y="2023110"/>
            <a:ext cx="1988820" cy="925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технологічне оновлення, кластери, експорт складніших товарів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4"/>
          <p:cNvSpPr/>
          <p:nvPr/>
        </p:nvSpPr>
        <p:spPr>
          <a:xfrm>
            <a:off x="6268212" y="3236976"/>
            <a:ext cx="1920240" cy="219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Без продуктивності немає високих зарплат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/>
          <p:nvPr/>
        </p:nvSpPr>
        <p:spPr>
          <a:xfrm>
            <a:off x="548640" y="1234440"/>
            <a:ext cx="2537460" cy="2537460"/>
          </a:xfrm>
          <a:prstGeom prst="roundRect">
            <a:avLst>
              <a:gd fmla="val 1892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7"/>
          <p:cNvSpPr/>
          <p:nvPr/>
        </p:nvSpPr>
        <p:spPr>
          <a:xfrm>
            <a:off x="685800" y="1405890"/>
            <a:ext cx="30861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2000"/>
              <a:buFont typeface="Arial"/>
              <a:buNone/>
            </a:pPr>
            <a:r>
              <a:rPr b="1" i="0" lang="uk" sz="20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7"/>
          <p:cNvSpPr/>
          <p:nvPr/>
        </p:nvSpPr>
        <p:spPr>
          <a:xfrm>
            <a:off x="685800" y="1728216"/>
            <a:ext cx="2125980" cy="26060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1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Що таке Латинська Америка?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7"/>
          <p:cNvSpPr/>
          <p:nvPr/>
        </p:nvSpPr>
        <p:spPr>
          <a:xfrm>
            <a:off x="685800" y="2091690"/>
            <a:ext cx="2057400" cy="7200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Історія поняття, просторові межі та цивілізаційна специфіка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" name="Google Shape;75;p17"/>
          <p:cNvCxnSpPr/>
          <p:nvPr/>
        </p:nvCxnSpPr>
        <p:spPr>
          <a:xfrm>
            <a:off x="685800" y="3154680"/>
            <a:ext cx="1988820" cy="0"/>
          </a:xfrm>
          <a:prstGeom prst="straightConnector1">
            <a:avLst/>
          </a:prstGeom>
          <a:noFill/>
          <a:ln cap="flat" cmpd="sng" w="12700">
            <a:solidFill>
              <a:srgbClr val="E7DDD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" name="Google Shape;76;p17"/>
          <p:cNvSpPr/>
          <p:nvPr/>
        </p:nvSpPr>
        <p:spPr>
          <a:xfrm>
            <a:off x="3429000" y="4128533"/>
            <a:ext cx="21261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Підсумок: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від колоніальної спадщини до сучасних інституційних пасток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від регіональних проблем до порівняльних уроків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7"/>
          <p:cNvSpPr/>
          <p:nvPr/>
        </p:nvSpPr>
        <p:spPr>
          <a:xfrm>
            <a:off x="3360420" y="1234440"/>
            <a:ext cx="2537460" cy="2537460"/>
          </a:xfrm>
          <a:prstGeom prst="roundRect">
            <a:avLst>
              <a:gd fmla="val 1892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7"/>
          <p:cNvSpPr/>
          <p:nvPr/>
        </p:nvSpPr>
        <p:spPr>
          <a:xfrm>
            <a:off x="3497580" y="1405890"/>
            <a:ext cx="30861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2000"/>
              <a:buFont typeface="Arial"/>
              <a:buNone/>
            </a:pPr>
            <a:r>
              <a:rPr b="1" i="0" lang="uk" sz="20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7"/>
          <p:cNvSpPr/>
          <p:nvPr/>
        </p:nvSpPr>
        <p:spPr>
          <a:xfrm>
            <a:off x="3497580" y="1728216"/>
            <a:ext cx="2125980" cy="26060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1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Чому регіон відстає?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7"/>
          <p:cNvSpPr/>
          <p:nvPr/>
        </p:nvSpPr>
        <p:spPr>
          <a:xfrm>
            <a:off x="3497580" y="2091690"/>
            <a:ext cx="2057400" cy="7200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Інститути, залежність, нерівність, вартість слабкої держави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" name="Google Shape;81;p17"/>
          <p:cNvCxnSpPr/>
          <p:nvPr/>
        </p:nvCxnSpPr>
        <p:spPr>
          <a:xfrm>
            <a:off x="3497580" y="3154680"/>
            <a:ext cx="1988820" cy="0"/>
          </a:xfrm>
          <a:prstGeom prst="straightConnector1">
            <a:avLst/>
          </a:prstGeom>
          <a:noFill/>
          <a:ln cap="flat" cmpd="sng" w="12700">
            <a:solidFill>
              <a:srgbClr val="E7DDD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" name="Google Shape;82;p17"/>
          <p:cNvSpPr/>
          <p:nvPr/>
        </p:nvSpPr>
        <p:spPr>
          <a:xfrm>
            <a:off x="6172200" y="1234440"/>
            <a:ext cx="2537460" cy="2537460"/>
          </a:xfrm>
          <a:prstGeom prst="roundRect">
            <a:avLst>
              <a:gd fmla="val 1892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/>
          <p:nvPr/>
        </p:nvSpPr>
        <p:spPr>
          <a:xfrm>
            <a:off x="6309360" y="1405890"/>
            <a:ext cx="30861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2000"/>
              <a:buFont typeface="Arial"/>
              <a:buNone/>
            </a:pPr>
            <a:r>
              <a:rPr b="1" i="0" lang="uk" sz="20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7"/>
          <p:cNvSpPr/>
          <p:nvPr/>
        </p:nvSpPr>
        <p:spPr>
          <a:xfrm>
            <a:off x="6309360" y="1728216"/>
            <a:ext cx="2125980" cy="26060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1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Чому Уругвай вирізняється?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7"/>
          <p:cNvSpPr/>
          <p:nvPr/>
        </p:nvSpPr>
        <p:spPr>
          <a:xfrm>
            <a:off x="6309360" y="2091690"/>
            <a:ext cx="2057400" cy="7200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Стабільна демократія, соціальний компроміс і модернізація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" name="Google Shape;86;p17"/>
          <p:cNvCxnSpPr/>
          <p:nvPr/>
        </p:nvCxnSpPr>
        <p:spPr>
          <a:xfrm>
            <a:off x="6309360" y="3154680"/>
            <a:ext cx="1988820" cy="0"/>
          </a:xfrm>
          <a:prstGeom prst="straightConnector1">
            <a:avLst/>
          </a:prstGeom>
          <a:noFill/>
          <a:ln cap="flat" cmpd="sng" w="12700">
            <a:solidFill>
              <a:srgbClr val="E7DDD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5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Безпека, недовіра та вартість транзакцій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35"/>
          <p:cNvSpPr/>
          <p:nvPr/>
        </p:nvSpPr>
        <p:spPr>
          <a:xfrm>
            <a:off x="480060" y="630936"/>
            <a:ext cx="603504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Коли насильство або очікування насильства стають нормою, економіка працює дорожче й гірше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35"/>
          <p:cNvSpPr/>
          <p:nvPr/>
        </p:nvSpPr>
        <p:spPr>
          <a:xfrm>
            <a:off x="617220" y="1337310"/>
            <a:ext cx="3977640" cy="164592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Високі витрати на приватну безпеку, охорону логістики та страхування підвищують собівартість бізнесу.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Домогосподарства обмежують мобільність, а міста фрагментуються на безпечні та небезпечні зони.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Політично це підсилює попит на швидкі, але не завжди інституційно збалансовані рішення.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35"/>
          <p:cNvSpPr/>
          <p:nvPr/>
        </p:nvSpPr>
        <p:spPr>
          <a:xfrm>
            <a:off x="4800600" y="1268730"/>
            <a:ext cx="3429000" cy="3017520"/>
          </a:xfrm>
          <a:prstGeom prst="roundRect">
            <a:avLst>
              <a:gd fmla="val 1136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5"/>
          <p:cNvSpPr/>
          <p:nvPr/>
        </p:nvSpPr>
        <p:spPr>
          <a:xfrm>
            <a:off x="5554980" y="1474470"/>
            <a:ext cx="1920240" cy="164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None/>
            </a:pPr>
            <a:r>
              <a:rPr b="1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Економічний механізм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35"/>
          <p:cNvSpPr/>
          <p:nvPr/>
        </p:nvSpPr>
        <p:spPr>
          <a:xfrm>
            <a:off x="5589270" y="1920240"/>
            <a:ext cx="1714500" cy="260604"/>
          </a:xfrm>
          <a:prstGeom prst="roundRect">
            <a:avLst>
              <a:gd fmla="val 7895" name="adj"/>
            </a:avLst>
          </a:prstGeom>
          <a:solidFill>
            <a:srgbClr val="F9F6F1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5"/>
          <p:cNvSpPr/>
          <p:nvPr/>
        </p:nvSpPr>
        <p:spPr>
          <a:xfrm>
            <a:off x="5692140" y="1995678"/>
            <a:ext cx="1508760" cy="82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Небезпека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35"/>
          <p:cNvSpPr/>
          <p:nvPr/>
        </p:nvSpPr>
        <p:spPr>
          <a:xfrm rot="5400000">
            <a:off x="7488936" y="1968246"/>
            <a:ext cx="178308" cy="150876"/>
          </a:xfrm>
          <a:prstGeom prst="chevron">
            <a:avLst>
              <a:gd fmla="val 50000" name="adj"/>
            </a:avLst>
          </a:prstGeom>
          <a:solidFill>
            <a:srgbClr val="C9B9A8"/>
          </a:solidFill>
          <a:ln cap="flat" cmpd="sng" w="12700">
            <a:solidFill>
              <a:srgbClr val="C9B9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5"/>
          <p:cNvSpPr/>
          <p:nvPr/>
        </p:nvSpPr>
        <p:spPr>
          <a:xfrm>
            <a:off x="5589270" y="2468880"/>
            <a:ext cx="1714500" cy="260604"/>
          </a:xfrm>
          <a:prstGeom prst="roundRect">
            <a:avLst>
              <a:gd fmla="val 7895" name="adj"/>
            </a:avLst>
          </a:prstGeom>
          <a:solidFill>
            <a:srgbClr val="F4EFE8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5"/>
          <p:cNvSpPr/>
          <p:nvPr/>
        </p:nvSpPr>
        <p:spPr>
          <a:xfrm>
            <a:off x="5692140" y="2544318"/>
            <a:ext cx="1508760" cy="82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Нижча мобільність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35"/>
          <p:cNvSpPr/>
          <p:nvPr/>
        </p:nvSpPr>
        <p:spPr>
          <a:xfrm rot="5400000">
            <a:off x="7488936" y="2516886"/>
            <a:ext cx="178308" cy="150876"/>
          </a:xfrm>
          <a:prstGeom prst="chevron">
            <a:avLst>
              <a:gd fmla="val 50000" name="adj"/>
            </a:avLst>
          </a:prstGeom>
          <a:solidFill>
            <a:srgbClr val="C9B9A8"/>
          </a:solidFill>
          <a:ln cap="flat" cmpd="sng" w="12700">
            <a:solidFill>
              <a:srgbClr val="C9B9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5"/>
          <p:cNvSpPr/>
          <p:nvPr/>
        </p:nvSpPr>
        <p:spPr>
          <a:xfrm>
            <a:off x="5589270" y="3017520"/>
            <a:ext cx="1714500" cy="260604"/>
          </a:xfrm>
          <a:prstGeom prst="roundRect">
            <a:avLst>
              <a:gd fmla="val 7895" name="adj"/>
            </a:avLst>
          </a:prstGeom>
          <a:solidFill>
            <a:srgbClr val="F9F6F1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5"/>
          <p:cNvSpPr/>
          <p:nvPr/>
        </p:nvSpPr>
        <p:spPr>
          <a:xfrm>
            <a:off x="5692140" y="3092958"/>
            <a:ext cx="1508760" cy="82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Вищі витрати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35"/>
          <p:cNvSpPr/>
          <p:nvPr/>
        </p:nvSpPr>
        <p:spPr>
          <a:xfrm rot="5400000">
            <a:off x="7488936" y="3065526"/>
            <a:ext cx="178308" cy="150876"/>
          </a:xfrm>
          <a:prstGeom prst="chevron">
            <a:avLst>
              <a:gd fmla="val 50000" name="adj"/>
            </a:avLst>
          </a:prstGeom>
          <a:solidFill>
            <a:srgbClr val="C9B9A8"/>
          </a:solidFill>
          <a:ln cap="flat" cmpd="sng" w="12700">
            <a:solidFill>
              <a:srgbClr val="C9B9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5"/>
          <p:cNvSpPr/>
          <p:nvPr/>
        </p:nvSpPr>
        <p:spPr>
          <a:xfrm>
            <a:off x="5589270" y="3566160"/>
            <a:ext cx="1714500" cy="260604"/>
          </a:xfrm>
          <a:prstGeom prst="roundRect">
            <a:avLst>
              <a:gd fmla="val 7895" name="adj"/>
            </a:avLst>
          </a:prstGeom>
          <a:solidFill>
            <a:srgbClr val="F4EFE8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5"/>
          <p:cNvSpPr/>
          <p:nvPr/>
        </p:nvSpPr>
        <p:spPr>
          <a:xfrm>
            <a:off x="5692140" y="3641598"/>
            <a:ext cx="1508760" cy="82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Слабші інвестиції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6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Фрагментація інтеграції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36"/>
          <p:cNvSpPr/>
          <p:nvPr/>
        </p:nvSpPr>
        <p:spPr>
          <a:xfrm>
            <a:off x="480060" y="630936"/>
            <a:ext cx="603504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Регіон має спільну цивілізаційну основу, але слабко конвертує її в єдиний ринок і спільну стратегію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36"/>
          <p:cNvSpPr/>
          <p:nvPr/>
        </p:nvSpPr>
        <p:spPr>
          <a:xfrm>
            <a:off x="617220" y="1268730"/>
            <a:ext cx="397764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Існують численні формати інтеграції: Mercosur, Pacific Alliance, SICA, CARICOM та інші.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Однак регіональна координація часто поступається національним політичним циклам і різним зовнішнім орієнтаціям.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Тому масштаби ринку використовуються не повністю, а індустріальна кооперація залишається обмеженою.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36"/>
          <p:cNvSpPr/>
          <p:nvPr/>
        </p:nvSpPr>
        <p:spPr>
          <a:xfrm>
            <a:off x="4800600" y="1303020"/>
            <a:ext cx="3429000" cy="2708910"/>
          </a:xfrm>
          <a:prstGeom prst="roundRect">
            <a:avLst>
              <a:gd fmla="val 1266" name="adj"/>
            </a:avLst>
          </a:prstGeom>
          <a:solidFill>
            <a:srgbClr val="F4EFE8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6"/>
          <p:cNvSpPr/>
          <p:nvPr/>
        </p:nvSpPr>
        <p:spPr>
          <a:xfrm>
            <a:off x="5657850" y="1522476"/>
            <a:ext cx="1783080" cy="164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1300"/>
              <a:buFont typeface="Arial"/>
              <a:buNone/>
            </a:pPr>
            <a:r>
              <a:rPr b="1" i="0" lang="uk" sz="13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Парадокс інтеграції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36"/>
          <p:cNvSpPr/>
          <p:nvPr/>
        </p:nvSpPr>
        <p:spPr>
          <a:xfrm>
            <a:off x="5177790" y="1954530"/>
            <a:ext cx="26746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200"/>
              <a:buFont typeface="Arial"/>
              <a:buNone/>
            </a:pPr>
            <a:r>
              <a:rPr b="0" i="0" lang="uk" sz="12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Спільна мова і культурна близькість не гарантують автоматичної спільної економічної політики.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36"/>
          <p:cNvSpPr/>
          <p:nvPr/>
        </p:nvSpPr>
        <p:spPr>
          <a:xfrm>
            <a:off x="5177790" y="2948940"/>
            <a:ext cx="2674620" cy="3771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Наслідок: регіон менш впливовий у глобальних ланцюгах створення вартості, ніж міг би бути.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7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Уругвай як регіональний виняток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37"/>
          <p:cNvSpPr/>
          <p:nvPr/>
        </p:nvSpPr>
        <p:spPr>
          <a:xfrm>
            <a:off x="480060" y="759786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На тлі загальної турбулентності Уругвай часто постає прикладом стабільнішої демократії та більш зрілого соціального контракту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/mnt/data/latam_deck/assets/montevideo.png" id="467" name="Google Shape;467;p37"/>
          <p:cNvPicPr preferRelativeResize="0"/>
          <p:nvPr/>
        </p:nvPicPr>
        <p:blipFill rotWithShape="1">
          <a:blip r:embed="rId3">
            <a:alphaModFix/>
          </a:blip>
          <a:srcRect b="0" l="18362" r="18362" t="0"/>
          <a:stretch/>
        </p:blipFill>
        <p:spPr>
          <a:xfrm>
            <a:off x="4834899" y="1240950"/>
            <a:ext cx="3541375" cy="37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37"/>
          <p:cNvSpPr/>
          <p:nvPr/>
        </p:nvSpPr>
        <p:spPr>
          <a:xfrm>
            <a:off x="582930" y="1303020"/>
            <a:ext cx="387477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Невеликий масштаб країни полегшив керованість, але сам по собі не гарантував успіху.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Ключовими стали довші демократичні традиції, відносно інституціоналізована партійна конкуренція та нижча поляризація.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Тому Уругвай часто розглядають як «контрольний кейс»: чому одна латиноамериканська країна працює краще за регіональну середню?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37"/>
          <p:cNvSpPr/>
          <p:nvPr/>
        </p:nvSpPr>
        <p:spPr>
          <a:xfrm>
            <a:off x="720090" y="3497580"/>
            <a:ext cx="1234440" cy="651510"/>
          </a:xfrm>
          <a:prstGeom prst="roundRect">
            <a:avLst>
              <a:gd fmla="val 5263" name="adj"/>
            </a:avLst>
          </a:prstGeom>
          <a:solidFill>
            <a:srgbClr val="FFFFFF"/>
          </a:solidFill>
          <a:ln cap="flat" cmpd="sng" w="12700">
            <a:solidFill>
              <a:srgbClr val="E0D8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7"/>
          <p:cNvSpPr/>
          <p:nvPr/>
        </p:nvSpPr>
        <p:spPr>
          <a:xfrm>
            <a:off x="774954" y="3593592"/>
            <a:ext cx="1124712" cy="164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D6A73"/>
              </a:buClr>
              <a:buSzPts val="1700"/>
              <a:buFont typeface="Arial"/>
              <a:buNone/>
            </a:pPr>
            <a:r>
              <a:rPr b="1" i="0" lang="uk" sz="1700" u="none" cap="none" strike="noStrike">
                <a:solidFill>
                  <a:srgbClr val="2D6A73"/>
                </a:solidFill>
                <a:latin typeface="Arial"/>
                <a:ea typeface="Arial"/>
                <a:cs typeface="Arial"/>
                <a:sym typeface="Arial"/>
              </a:rPr>
              <a:t>≈3.5 млн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37"/>
          <p:cNvSpPr/>
          <p:nvPr/>
        </p:nvSpPr>
        <p:spPr>
          <a:xfrm>
            <a:off x="774954" y="3785616"/>
            <a:ext cx="1124712" cy="1508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масштаб населення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37"/>
          <p:cNvSpPr/>
          <p:nvPr/>
        </p:nvSpPr>
        <p:spPr>
          <a:xfrm>
            <a:off x="2091690" y="3497580"/>
            <a:ext cx="1234440" cy="651510"/>
          </a:xfrm>
          <a:prstGeom prst="roundRect">
            <a:avLst>
              <a:gd fmla="val 5263" name="adj"/>
            </a:avLst>
          </a:prstGeom>
          <a:solidFill>
            <a:srgbClr val="FFFFFF"/>
          </a:solidFill>
          <a:ln cap="flat" cmpd="sng" w="12700">
            <a:solidFill>
              <a:srgbClr val="E0D8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7"/>
          <p:cNvSpPr/>
          <p:nvPr/>
        </p:nvSpPr>
        <p:spPr>
          <a:xfrm>
            <a:off x="2146554" y="3593592"/>
            <a:ext cx="1124712" cy="164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1700"/>
              <a:buFont typeface="Arial"/>
              <a:buNone/>
            </a:pPr>
            <a:r>
              <a:rPr b="1" i="0" lang="uk" sz="17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70%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37"/>
          <p:cNvSpPr/>
          <p:nvPr/>
        </p:nvSpPr>
        <p:spPr>
          <a:xfrm>
            <a:off x="2146554" y="3785616"/>
            <a:ext cx="1124712" cy="1508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перевага демократії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37"/>
          <p:cNvSpPr/>
          <p:nvPr/>
        </p:nvSpPr>
        <p:spPr>
          <a:xfrm>
            <a:off x="3463290" y="3497580"/>
            <a:ext cx="1234440" cy="651510"/>
          </a:xfrm>
          <a:prstGeom prst="roundRect">
            <a:avLst>
              <a:gd fmla="val 5263" name="adj"/>
            </a:avLst>
          </a:prstGeom>
          <a:solidFill>
            <a:srgbClr val="FFFFFF"/>
          </a:solidFill>
          <a:ln cap="flat" cmpd="sng" w="12700">
            <a:solidFill>
              <a:srgbClr val="E0D8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7"/>
          <p:cNvSpPr/>
          <p:nvPr/>
        </p:nvSpPr>
        <p:spPr>
          <a:xfrm>
            <a:off x="3518154" y="3593592"/>
            <a:ext cx="1124712" cy="164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D7A55A"/>
              </a:buClr>
              <a:buSzPts val="1700"/>
              <a:buFont typeface="Arial"/>
              <a:buNone/>
            </a:pPr>
            <a:r>
              <a:rPr b="1" i="0" lang="uk" sz="1700" u="none" cap="none" strike="noStrike">
                <a:solidFill>
                  <a:srgbClr val="D7A55A"/>
                </a:solidFill>
                <a:latin typeface="Arial"/>
                <a:ea typeface="Arial"/>
                <a:cs typeface="Arial"/>
                <a:sym typeface="Arial"/>
              </a:rPr>
              <a:t>63%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37"/>
          <p:cNvSpPr/>
          <p:nvPr/>
        </p:nvSpPr>
        <p:spPr>
          <a:xfrm>
            <a:off x="3518154" y="3785616"/>
            <a:ext cx="1124712" cy="1508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задоволеність демократією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8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Політичні інститути Уругваю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38"/>
          <p:cNvSpPr/>
          <p:nvPr/>
        </p:nvSpPr>
        <p:spPr>
          <a:xfrm>
            <a:off x="480060" y="779586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Стабільність країни спирається на довгу традицію конкурентної політики, компромісу та регулярної зміни влади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8"/>
          <p:cNvSpPr/>
          <p:nvPr/>
        </p:nvSpPr>
        <p:spPr>
          <a:xfrm>
            <a:off x="651510" y="1234440"/>
            <a:ext cx="4251960" cy="168021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Уругвай характеризується високою підтримкою демократії та відносно високою довірою до процедурної легітимності.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Партійна система не позбавлена конфліктів, але вони рідше набувають руйнівно-поляризованого характеру.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Сильні інституції знижують вартість економічних очікувань: бізнес і громадяни краще прогнозують майбутні правила гри.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8"/>
          <p:cNvSpPr/>
          <p:nvPr/>
        </p:nvSpPr>
        <p:spPr>
          <a:xfrm>
            <a:off x="5040630" y="1268730"/>
            <a:ext cx="3223260" cy="2571750"/>
          </a:xfrm>
          <a:prstGeom prst="roundRect">
            <a:avLst>
              <a:gd fmla="val 1333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8"/>
          <p:cNvSpPr/>
          <p:nvPr/>
        </p:nvSpPr>
        <p:spPr>
          <a:xfrm>
            <a:off x="5280660" y="1453896"/>
            <a:ext cx="2743200" cy="164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None/>
            </a:pPr>
            <a:r>
              <a:rPr b="1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Що дає політична стабільність?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8"/>
          <p:cNvSpPr/>
          <p:nvPr/>
        </p:nvSpPr>
        <p:spPr>
          <a:xfrm>
            <a:off x="5554980" y="1920240"/>
            <a:ext cx="2160270" cy="109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передбачуваність політики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спокійніші інвестиційні горизонти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нижча премія за ризик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більше шансів на поступові реформи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8"/>
          <p:cNvSpPr/>
          <p:nvPr/>
        </p:nvSpPr>
        <p:spPr>
          <a:xfrm>
            <a:off x="5349240" y="3394710"/>
            <a:ext cx="2571750" cy="274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Світові та регіональні огляди регулярно описують Уругвай як одну з найстабільніших демократій регіону.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9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Економічна модель Уругваю: стабільність без надмірної гігантоманії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9"/>
          <p:cNvSpPr/>
          <p:nvPr/>
        </p:nvSpPr>
        <p:spPr>
          <a:xfrm>
            <a:off x="480060" y="905261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Уругвай не є найбільшою економікою регіону, але демонструє кращий баланс між агроекспортом, сервісами та інституційною якістю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9"/>
          <p:cNvSpPr/>
          <p:nvPr/>
        </p:nvSpPr>
        <p:spPr>
          <a:xfrm>
            <a:off x="685800" y="1371600"/>
            <a:ext cx="3531870" cy="925830"/>
          </a:xfrm>
          <a:prstGeom prst="roundRect">
            <a:avLst>
              <a:gd fmla="val 3704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9"/>
          <p:cNvSpPr/>
          <p:nvPr/>
        </p:nvSpPr>
        <p:spPr>
          <a:xfrm>
            <a:off x="809244" y="1495044"/>
            <a:ext cx="13716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E8B63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4E8B63"/>
                </a:solidFill>
                <a:latin typeface="Arial"/>
                <a:ea typeface="Arial"/>
                <a:cs typeface="Arial"/>
                <a:sym typeface="Arial"/>
              </a:rPr>
              <a:t>Аграрна база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9"/>
          <p:cNvSpPr/>
          <p:nvPr/>
        </p:nvSpPr>
        <p:spPr>
          <a:xfrm>
            <a:off x="809244" y="1714500"/>
            <a:ext cx="3120390" cy="356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м’ясо, молочні продукти, лісове господарство, агробізнес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9"/>
          <p:cNvSpPr/>
          <p:nvPr/>
        </p:nvSpPr>
        <p:spPr>
          <a:xfrm>
            <a:off x="4663440" y="1371600"/>
            <a:ext cx="3531870" cy="925830"/>
          </a:xfrm>
          <a:prstGeom prst="roundRect">
            <a:avLst>
              <a:gd fmla="val 3704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9"/>
          <p:cNvSpPr/>
          <p:nvPr/>
        </p:nvSpPr>
        <p:spPr>
          <a:xfrm>
            <a:off x="4786884" y="1495044"/>
            <a:ext cx="13716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D6A73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2D6A73"/>
                </a:solidFill>
                <a:latin typeface="Arial"/>
                <a:ea typeface="Arial"/>
                <a:cs typeface="Arial"/>
                <a:sym typeface="Arial"/>
              </a:rPr>
              <a:t>Сервіси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39"/>
          <p:cNvSpPr/>
          <p:nvPr/>
        </p:nvSpPr>
        <p:spPr>
          <a:xfrm>
            <a:off x="4786884" y="1714500"/>
            <a:ext cx="3120390" cy="356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фінансові, цифрові, логістичні та урядові сервіси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39"/>
          <p:cNvSpPr/>
          <p:nvPr/>
        </p:nvSpPr>
        <p:spPr>
          <a:xfrm>
            <a:off x="685800" y="2640330"/>
            <a:ext cx="3531870" cy="925830"/>
          </a:xfrm>
          <a:prstGeom prst="roundRect">
            <a:avLst>
              <a:gd fmla="val 3704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9"/>
          <p:cNvSpPr/>
          <p:nvPr/>
        </p:nvSpPr>
        <p:spPr>
          <a:xfrm>
            <a:off x="809244" y="2763774"/>
            <a:ext cx="13716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Правила гри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9"/>
          <p:cNvSpPr/>
          <p:nvPr/>
        </p:nvSpPr>
        <p:spPr>
          <a:xfrm>
            <a:off x="809244" y="2983230"/>
            <a:ext cx="3120390" cy="356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вища юридична визначеність і привабливість для інвесторів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9"/>
          <p:cNvSpPr/>
          <p:nvPr/>
        </p:nvSpPr>
        <p:spPr>
          <a:xfrm>
            <a:off x="4663440" y="2640330"/>
            <a:ext cx="3531870" cy="925830"/>
          </a:xfrm>
          <a:prstGeom prst="roundRect">
            <a:avLst>
              <a:gd fmla="val 3704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9"/>
          <p:cNvSpPr/>
          <p:nvPr/>
        </p:nvSpPr>
        <p:spPr>
          <a:xfrm>
            <a:off x="4786884" y="2763774"/>
            <a:ext cx="13716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D7A55A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D7A55A"/>
                </a:solidFill>
                <a:latin typeface="Arial"/>
                <a:ea typeface="Arial"/>
                <a:cs typeface="Arial"/>
                <a:sym typeface="Arial"/>
              </a:rPr>
              <a:t>Соціальна база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39"/>
          <p:cNvSpPr/>
          <p:nvPr/>
        </p:nvSpPr>
        <p:spPr>
          <a:xfrm>
            <a:off x="4786884" y="2983230"/>
            <a:ext cx="3120390" cy="356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розвиненіші інститути перерозподілу та середній клас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0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Енергетичний перехід Уругваю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40"/>
          <p:cNvSpPr/>
          <p:nvPr/>
        </p:nvSpPr>
        <p:spPr>
          <a:xfrm>
            <a:off x="480060" y="630936"/>
            <a:ext cx="603504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Країна перетворила енергетику на важливий елемент конкурентоспроможності та міжнародного іміджу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/mnt/data/latam_deck/assets/montevideo.png" id="516" name="Google Shape;516;p40"/>
          <p:cNvPicPr preferRelativeResize="0"/>
          <p:nvPr/>
        </p:nvPicPr>
        <p:blipFill rotWithShape="1">
          <a:blip r:embed="rId3">
            <a:alphaModFix/>
          </a:blip>
          <a:srcRect b="0" l="17584" r="17584" t="0"/>
          <a:stretch/>
        </p:blipFill>
        <p:spPr>
          <a:xfrm>
            <a:off x="548640" y="1062990"/>
            <a:ext cx="3634740" cy="373761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0"/>
          <p:cNvSpPr/>
          <p:nvPr/>
        </p:nvSpPr>
        <p:spPr>
          <a:xfrm>
            <a:off x="4491990" y="1337310"/>
            <a:ext cx="3703320" cy="164592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Уругвай став одним із регіональних символів переходу до низьковуглецевої генерації та ширшого використання вітрової енергії.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Енергетична модернізація знижує вразливість до зовнішніх шоків, підтримує інвестиційний імідж і дає новий розвитковий наратив.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Це показує, як невелика країна може перетворити публічну політику на довгострокову перевагу.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40"/>
          <p:cNvSpPr/>
          <p:nvPr/>
        </p:nvSpPr>
        <p:spPr>
          <a:xfrm>
            <a:off x="4594850" y="3360427"/>
            <a:ext cx="3497700" cy="1033800"/>
          </a:xfrm>
          <a:prstGeom prst="roundRect">
            <a:avLst>
              <a:gd fmla="val 5455" name="adj"/>
            </a:avLst>
          </a:prstGeom>
          <a:solidFill>
            <a:srgbClr val="F1ECE5"/>
          </a:solidFill>
          <a:ln cap="flat" cmpd="sng" w="12700">
            <a:solidFill>
              <a:srgbClr val="D6CAB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40"/>
          <p:cNvSpPr/>
          <p:nvPr/>
        </p:nvSpPr>
        <p:spPr>
          <a:xfrm>
            <a:off x="4732020" y="3483864"/>
            <a:ext cx="3223260" cy="44577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0" i="1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“Uruguay’s grid runs mostly on green energy — and the lesson is larger than the size of the country.”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40"/>
          <p:cNvSpPr/>
          <p:nvPr/>
        </p:nvSpPr>
        <p:spPr>
          <a:xfrm>
            <a:off x="4732070" y="4072949"/>
            <a:ext cx="3223200" cy="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Fast Company / Yale Climate Connections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1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Соціальна політика і людський розвиток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41"/>
          <p:cNvSpPr/>
          <p:nvPr/>
        </p:nvSpPr>
        <p:spPr>
          <a:xfrm>
            <a:off x="480060" y="749861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Уругвайський кейс важливий тим, що стабільність інститутів поєднується з відносно сильнішим соціальним виміром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41"/>
          <p:cNvSpPr/>
          <p:nvPr/>
        </p:nvSpPr>
        <p:spPr>
          <a:xfrm>
            <a:off x="617220" y="1268730"/>
            <a:ext cx="4183380" cy="174879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Розвиненіші механізми соціального захисту підтримують середній клас і пом’якшують політичні коливання.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Інвестиції у публічні сервіси й цифрове урядування підвищують відчуття державної присутності, а не лише податкового тиску.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Саме тому соціальний контракт тут сприймається не як тягар, а як частина національної конкурентоспроможності.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41"/>
          <p:cNvSpPr/>
          <p:nvPr/>
        </p:nvSpPr>
        <p:spPr>
          <a:xfrm>
            <a:off x="4903470" y="1303020"/>
            <a:ext cx="3360420" cy="2606040"/>
          </a:xfrm>
          <a:prstGeom prst="roundRect">
            <a:avLst>
              <a:gd fmla="val 1316" name="adj"/>
            </a:avLst>
          </a:prstGeom>
          <a:solidFill>
            <a:srgbClr val="F4EFE8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41"/>
          <p:cNvSpPr/>
          <p:nvPr/>
        </p:nvSpPr>
        <p:spPr>
          <a:xfrm>
            <a:off x="5760720" y="1508760"/>
            <a:ext cx="1577340" cy="1508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None/>
            </a:pPr>
            <a:r>
              <a:rPr b="1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Соціальний ефект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41"/>
          <p:cNvSpPr/>
          <p:nvPr/>
        </p:nvSpPr>
        <p:spPr>
          <a:xfrm>
            <a:off x="5520690" y="1920240"/>
            <a:ext cx="212598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нижча політична тривожність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вища здатність до реформ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краща якість публічних послуг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довший горизонт очікувань у бізнесу та громадян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2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Межі уругвайської моделі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42"/>
          <p:cNvSpPr/>
          <p:nvPr/>
        </p:nvSpPr>
        <p:spPr>
          <a:xfrm>
            <a:off x="480060" y="761236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Уругвай не є «чарівним винятком»: він також стикається з демографічними, фіскальними та зовнішньоторговельними обмеженнями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42"/>
          <p:cNvSpPr/>
          <p:nvPr/>
        </p:nvSpPr>
        <p:spPr>
          <a:xfrm>
            <a:off x="685800" y="1405890"/>
            <a:ext cx="3429000" cy="891540"/>
          </a:xfrm>
          <a:prstGeom prst="roundRect">
            <a:avLst>
              <a:gd fmla="val 3846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42"/>
          <p:cNvSpPr/>
          <p:nvPr/>
        </p:nvSpPr>
        <p:spPr>
          <a:xfrm>
            <a:off x="795528" y="1529334"/>
            <a:ext cx="1508760" cy="137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54D42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B54D42"/>
                </a:solidFill>
                <a:latin typeface="Arial"/>
                <a:ea typeface="Arial"/>
                <a:cs typeface="Arial"/>
                <a:sym typeface="Arial"/>
              </a:rPr>
              <a:t>Малий внутрішній ринок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42"/>
          <p:cNvSpPr/>
          <p:nvPr/>
        </p:nvSpPr>
        <p:spPr>
          <a:xfrm>
            <a:off x="795528" y="1748790"/>
            <a:ext cx="3017520" cy="28803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обмежує ефект масштабу і прискорену індустріалізацію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42"/>
          <p:cNvSpPr/>
          <p:nvPr/>
        </p:nvSpPr>
        <p:spPr>
          <a:xfrm>
            <a:off x="4594860" y="1405890"/>
            <a:ext cx="3429000" cy="891540"/>
          </a:xfrm>
          <a:prstGeom prst="roundRect">
            <a:avLst>
              <a:gd fmla="val 3846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42"/>
          <p:cNvSpPr/>
          <p:nvPr/>
        </p:nvSpPr>
        <p:spPr>
          <a:xfrm>
            <a:off x="4704588" y="1529334"/>
            <a:ext cx="1508760" cy="137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54D42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B54D42"/>
                </a:solidFill>
                <a:latin typeface="Arial"/>
                <a:ea typeface="Arial"/>
                <a:cs typeface="Arial"/>
                <a:sym typeface="Arial"/>
              </a:rPr>
              <a:t>Залежність від зовнішнього попиту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42"/>
          <p:cNvSpPr/>
          <p:nvPr/>
        </p:nvSpPr>
        <p:spPr>
          <a:xfrm>
            <a:off x="4704588" y="1748790"/>
            <a:ext cx="3017520" cy="28803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експортний сектор чутливий до світової кон’юнктури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42"/>
          <p:cNvSpPr/>
          <p:nvPr/>
        </p:nvSpPr>
        <p:spPr>
          <a:xfrm>
            <a:off x="685800" y="2640330"/>
            <a:ext cx="3429000" cy="891540"/>
          </a:xfrm>
          <a:prstGeom prst="roundRect">
            <a:avLst>
              <a:gd fmla="val 3846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42"/>
          <p:cNvSpPr/>
          <p:nvPr/>
        </p:nvSpPr>
        <p:spPr>
          <a:xfrm>
            <a:off x="795528" y="2763774"/>
            <a:ext cx="1508760" cy="137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54D42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B54D42"/>
                </a:solidFill>
                <a:latin typeface="Arial"/>
                <a:ea typeface="Arial"/>
                <a:cs typeface="Arial"/>
                <a:sym typeface="Arial"/>
              </a:rPr>
              <a:t>Демографія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2"/>
          <p:cNvSpPr/>
          <p:nvPr/>
        </p:nvSpPr>
        <p:spPr>
          <a:xfrm>
            <a:off x="795528" y="2983230"/>
            <a:ext cx="3017520" cy="28803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старіння населення підвищує тиск на соціальні системи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42"/>
          <p:cNvSpPr/>
          <p:nvPr/>
        </p:nvSpPr>
        <p:spPr>
          <a:xfrm>
            <a:off x="4594860" y="2640330"/>
            <a:ext cx="3429000" cy="891540"/>
          </a:xfrm>
          <a:prstGeom prst="roundRect">
            <a:avLst>
              <a:gd fmla="val 3846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42"/>
          <p:cNvSpPr/>
          <p:nvPr/>
        </p:nvSpPr>
        <p:spPr>
          <a:xfrm>
            <a:off x="4704588" y="2763774"/>
            <a:ext cx="1508760" cy="137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B54D42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B54D42"/>
                </a:solidFill>
                <a:latin typeface="Arial"/>
                <a:ea typeface="Arial"/>
                <a:cs typeface="Arial"/>
                <a:sym typeface="Arial"/>
              </a:rPr>
              <a:t>Темпи зростання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42"/>
          <p:cNvSpPr/>
          <p:nvPr/>
        </p:nvSpPr>
        <p:spPr>
          <a:xfrm>
            <a:off x="4704588" y="2983230"/>
            <a:ext cx="3017520" cy="28803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стабільність не завжди означає високий динамізм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3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Уругвай і регіон: що саме робить різницю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43"/>
          <p:cNvSpPr/>
          <p:nvPr/>
        </p:nvSpPr>
        <p:spPr>
          <a:xfrm>
            <a:off x="480060" y="799411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Порівняння показує, що вирішальними є не ресурси, а передбачувані інститути та довший горизонт політики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43"/>
          <p:cNvSpPr/>
          <p:nvPr/>
        </p:nvSpPr>
        <p:spPr>
          <a:xfrm>
            <a:off x="651510" y="1268730"/>
            <a:ext cx="7749540" cy="3257550"/>
          </a:xfrm>
          <a:prstGeom prst="roundRect">
            <a:avLst>
              <a:gd fmla="val 1053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43"/>
          <p:cNvSpPr/>
          <p:nvPr/>
        </p:nvSpPr>
        <p:spPr>
          <a:xfrm>
            <a:off x="788670" y="1474470"/>
            <a:ext cx="1234440" cy="137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Параметр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43"/>
          <p:cNvSpPr/>
          <p:nvPr/>
        </p:nvSpPr>
        <p:spPr>
          <a:xfrm>
            <a:off x="2400300" y="1474470"/>
            <a:ext cx="2811780" cy="137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Типова регіональна проблема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43"/>
          <p:cNvSpPr/>
          <p:nvPr/>
        </p:nvSpPr>
        <p:spPr>
          <a:xfrm>
            <a:off x="5589270" y="147447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Уругвайський результат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2" name="Google Shape;562;p43"/>
          <p:cNvCxnSpPr/>
          <p:nvPr/>
        </p:nvCxnSpPr>
        <p:spPr>
          <a:xfrm>
            <a:off x="754380" y="1831086"/>
            <a:ext cx="7406640" cy="0"/>
          </a:xfrm>
          <a:prstGeom prst="straightConnector1">
            <a:avLst/>
          </a:prstGeom>
          <a:noFill/>
          <a:ln cap="flat" cmpd="sng" w="12700">
            <a:solidFill>
              <a:srgbClr val="E9E1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3" name="Google Shape;563;p43"/>
          <p:cNvSpPr/>
          <p:nvPr/>
        </p:nvSpPr>
        <p:spPr>
          <a:xfrm>
            <a:off x="788670" y="1885950"/>
            <a:ext cx="1165860" cy="109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900"/>
              <a:buFont typeface="Arial"/>
              <a:buNone/>
            </a:pPr>
            <a:r>
              <a:rPr b="1" i="0" lang="uk" sz="9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Політика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43"/>
          <p:cNvSpPr/>
          <p:nvPr/>
        </p:nvSpPr>
        <p:spPr>
          <a:xfrm>
            <a:off x="2400300" y="1885950"/>
            <a:ext cx="2743200" cy="109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поляризація, короткі цикли, персоналізація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43"/>
          <p:cNvSpPr/>
          <p:nvPr/>
        </p:nvSpPr>
        <p:spPr>
          <a:xfrm>
            <a:off x="5589270" y="1885950"/>
            <a:ext cx="2125980" cy="109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E8B63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4E8B63"/>
                </a:solidFill>
                <a:latin typeface="Arial"/>
                <a:ea typeface="Arial"/>
                <a:cs typeface="Arial"/>
                <a:sym typeface="Arial"/>
              </a:rPr>
              <a:t>більше інституціоналізованого компромісу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6" name="Google Shape;566;p43"/>
          <p:cNvCxnSpPr/>
          <p:nvPr/>
        </p:nvCxnSpPr>
        <p:spPr>
          <a:xfrm>
            <a:off x="754380" y="2420874"/>
            <a:ext cx="7406640" cy="0"/>
          </a:xfrm>
          <a:prstGeom prst="straightConnector1">
            <a:avLst/>
          </a:prstGeom>
          <a:noFill/>
          <a:ln cap="flat" cmpd="sng" w="12700">
            <a:solidFill>
              <a:srgbClr val="E9E1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7" name="Google Shape;567;p43"/>
          <p:cNvSpPr/>
          <p:nvPr/>
        </p:nvSpPr>
        <p:spPr>
          <a:xfrm>
            <a:off x="788670" y="2475738"/>
            <a:ext cx="1165860" cy="109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900"/>
              <a:buFont typeface="Arial"/>
              <a:buNone/>
            </a:pPr>
            <a:r>
              <a:rPr b="1" i="0" lang="uk" sz="9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Економіка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43"/>
          <p:cNvSpPr/>
          <p:nvPr/>
        </p:nvSpPr>
        <p:spPr>
          <a:xfrm>
            <a:off x="2400300" y="2475738"/>
            <a:ext cx="2743200" cy="109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волатильність і недовіра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43"/>
          <p:cNvSpPr/>
          <p:nvPr/>
        </p:nvSpPr>
        <p:spPr>
          <a:xfrm>
            <a:off x="5589270" y="2475738"/>
            <a:ext cx="2125980" cy="109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E8B63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4E8B63"/>
                </a:solidFill>
                <a:latin typeface="Arial"/>
                <a:ea typeface="Arial"/>
                <a:cs typeface="Arial"/>
                <a:sym typeface="Arial"/>
              </a:rPr>
              <a:t>нижча премія за ризик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0" name="Google Shape;570;p43"/>
          <p:cNvCxnSpPr/>
          <p:nvPr/>
        </p:nvCxnSpPr>
        <p:spPr>
          <a:xfrm>
            <a:off x="754380" y="3010662"/>
            <a:ext cx="7406640" cy="0"/>
          </a:xfrm>
          <a:prstGeom prst="straightConnector1">
            <a:avLst/>
          </a:prstGeom>
          <a:noFill/>
          <a:ln cap="flat" cmpd="sng" w="12700">
            <a:solidFill>
              <a:srgbClr val="E9E1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1" name="Google Shape;571;p43"/>
          <p:cNvSpPr/>
          <p:nvPr/>
        </p:nvSpPr>
        <p:spPr>
          <a:xfrm>
            <a:off x="788670" y="3065526"/>
            <a:ext cx="1165860" cy="109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900"/>
              <a:buFont typeface="Arial"/>
              <a:buNone/>
            </a:pPr>
            <a:r>
              <a:rPr b="1" i="0" lang="uk" sz="9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Соціальна сфера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43"/>
          <p:cNvSpPr/>
          <p:nvPr/>
        </p:nvSpPr>
        <p:spPr>
          <a:xfrm>
            <a:off x="2400300" y="3065526"/>
            <a:ext cx="2743200" cy="109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фрагментарний захист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43"/>
          <p:cNvSpPr/>
          <p:nvPr/>
        </p:nvSpPr>
        <p:spPr>
          <a:xfrm>
            <a:off x="5589270" y="3065526"/>
            <a:ext cx="2125980" cy="109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E8B63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4E8B63"/>
                </a:solidFill>
                <a:latin typeface="Arial"/>
                <a:ea typeface="Arial"/>
                <a:cs typeface="Arial"/>
                <a:sym typeface="Arial"/>
              </a:rPr>
              <a:t>сильніший соціальний контракт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4" name="Google Shape;574;p43"/>
          <p:cNvCxnSpPr/>
          <p:nvPr/>
        </p:nvCxnSpPr>
        <p:spPr>
          <a:xfrm>
            <a:off x="754380" y="3600450"/>
            <a:ext cx="7406640" cy="0"/>
          </a:xfrm>
          <a:prstGeom prst="straightConnector1">
            <a:avLst/>
          </a:prstGeom>
          <a:noFill/>
          <a:ln cap="flat" cmpd="sng" w="12700">
            <a:solidFill>
              <a:srgbClr val="E9E1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5" name="Google Shape;575;p43"/>
          <p:cNvSpPr/>
          <p:nvPr/>
        </p:nvSpPr>
        <p:spPr>
          <a:xfrm>
            <a:off x="788670" y="3655314"/>
            <a:ext cx="1165860" cy="109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900"/>
              <a:buFont typeface="Arial"/>
              <a:buNone/>
            </a:pPr>
            <a:r>
              <a:rPr b="1" i="0" lang="uk" sz="9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Імідж держави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43"/>
          <p:cNvSpPr/>
          <p:nvPr/>
        </p:nvSpPr>
        <p:spPr>
          <a:xfrm>
            <a:off x="2400300" y="3655314"/>
            <a:ext cx="2743200" cy="109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дорога й неефективна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43"/>
          <p:cNvSpPr/>
          <p:nvPr/>
        </p:nvSpPr>
        <p:spPr>
          <a:xfrm>
            <a:off x="5589270" y="3655314"/>
            <a:ext cx="2125980" cy="1097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E8B63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4E8B63"/>
                </a:solidFill>
                <a:latin typeface="Arial"/>
                <a:ea typeface="Arial"/>
                <a:cs typeface="Arial"/>
                <a:sym typeface="Arial"/>
              </a:rPr>
              <a:t>відносно функціональна та зрозуміла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4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Урок 1: інституції важливіші за ренту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44"/>
          <p:cNvSpPr/>
          <p:nvPr/>
        </p:nvSpPr>
        <p:spPr>
          <a:xfrm>
            <a:off x="480060" y="759761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Стала модернізація починається не з тимчасового припливу грошей, а з правил, що переживають політичний цикл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44"/>
          <p:cNvSpPr/>
          <p:nvPr/>
        </p:nvSpPr>
        <p:spPr>
          <a:xfrm>
            <a:off x="651510" y="1165860"/>
            <a:ext cx="7680960" cy="925830"/>
          </a:xfrm>
          <a:prstGeom prst="roundRect">
            <a:avLst>
              <a:gd fmla="val 4444" name="adj"/>
            </a:avLst>
          </a:prstGeom>
          <a:solidFill>
            <a:srgbClr val="F1ECE5"/>
          </a:solidFill>
          <a:ln cap="flat" cmpd="sng" w="12700">
            <a:solidFill>
              <a:srgbClr val="D6CAB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44"/>
          <p:cNvSpPr/>
          <p:nvPr/>
        </p:nvSpPr>
        <p:spPr>
          <a:xfrm>
            <a:off x="788670" y="1289304"/>
            <a:ext cx="7406640" cy="617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0" i="1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“Країни стають заможнішими не тоді, коли знаходять ресурси, а тоді, коли навчаються організовувати колективні правила.”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44"/>
          <p:cNvSpPr/>
          <p:nvPr/>
        </p:nvSpPr>
        <p:spPr>
          <a:xfrm>
            <a:off x="788670" y="1940814"/>
            <a:ext cx="7406640" cy="82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Аналітичний висновок презентації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44"/>
          <p:cNvSpPr/>
          <p:nvPr/>
        </p:nvSpPr>
        <p:spPr>
          <a:xfrm>
            <a:off x="685800" y="2366010"/>
            <a:ext cx="7543800" cy="157734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Char char="•"/>
            </a:pPr>
            <a:r>
              <a:rPr b="0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Потрібні передбачувані суди, зрозуміле податкове адміністрування та нижча регуляторна невизначеність.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Char char="•"/>
            </a:pPr>
            <a:r>
              <a:rPr b="0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Довіра до інститутів прямо впливає на інвестиції, формалізацію і громадянську готовність платити податки.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Char char="•"/>
            </a:pPr>
            <a:r>
              <a:rPr b="0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Уругвай підтверджує: навіть невелика країна може виграти від інституційної послідовності.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Що означає термін «Латинська Америка»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8"/>
          <p:cNvSpPr/>
          <p:nvPr/>
        </p:nvSpPr>
        <p:spPr>
          <a:xfrm>
            <a:off x="480060" y="630936"/>
            <a:ext cx="603504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Це не лише географічний, а насамперед історико-культурний та політичний конструкт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8"/>
          <p:cNvSpPr/>
          <p:nvPr/>
        </p:nvSpPr>
        <p:spPr>
          <a:xfrm>
            <a:off x="493776" y="822960"/>
            <a:ext cx="1508760" cy="233172"/>
          </a:xfrm>
          <a:prstGeom prst="roundRect">
            <a:avLst>
              <a:gd fmla="val 23529" name="adj"/>
            </a:avLst>
          </a:prstGeom>
          <a:solidFill>
            <a:srgbClr val="EDE6DE"/>
          </a:solidFill>
          <a:ln cap="flat" cmpd="sng" w="12700">
            <a:solidFill>
              <a:srgbClr val="EDE6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8"/>
          <p:cNvSpPr/>
          <p:nvPr/>
        </p:nvSpPr>
        <p:spPr>
          <a:xfrm>
            <a:off x="589788" y="870966"/>
            <a:ext cx="1303020" cy="10287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800"/>
              <a:buFont typeface="Arial"/>
              <a:buNone/>
            </a:pPr>
            <a:r>
              <a:rPr b="1" i="0" lang="uk" sz="8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ПОНЯТТЯ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8"/>
          <p:cNvSpPr/>
          <p:nvPr/>
        </p:nvSpPr>
        <p:spPr>
          <a:xfrm>
            <a:off x="548640" y="1165860"/>
            <a:ext cx="4114800" cy="219456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Char char="•"/>
            </a:pPr>
            <a:r>
              <a:rPr b="0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Поняття охоплює країни Америки, де домінують романські мови, передусім іспанська та португальська.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Char char="•"/>
            </a:pPr>
            <a:r>
              <a:rPr b="0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Його зміст сформувався у ХІХ столітті на тлі постколоніальних трансформацій та пошуку спільної ідентичності.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Char char="•"/>
            </a:pPr>
            <a:r>
              <a:rPr b="0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Термін зручний для аналізу спільних історичних траєкторій, але не скасовує глибокої внутрішньої різнорідності регіону.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8"/>
          <p:cNvSpPr/>
          <p:nvPr/>
        </p:nvSpPr>
        <p:spPr>
          <a:xfrm>
            <a:off x="651510" y="3634740"/>
            <a:ext cx="1302900" cy="685800"/>
          </a:xfrm>
          <a:prstGeom prst="roundRect">
            <a:avLst>
              <a:gd fmla="val 5000" name="adj"/>
            </a:avLst>
          </a:prstGeom>
          <a:solidFill>
            <a:srgbClr val="FFFFFF"/>
          </a:solidFill>
          <a:ln cap="flat" cmpd="sng" w="12700">
            <a:solidFill>
              <a:srgbClr val="E0D8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8"/>
          <p:cNvSpPr/>
          <p:nvPr/>
        </p:nvSpPr>
        <p:spPr>
          <a:xfrm>
            <a:off x="665225" y="3717025"/>
            <a:ext cx="13854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D6A73"/>
              </a:buClr>
              <a:buSzPts val="1700"/>
              <a:buFont typeface="Arial"/>
              <a:buNone/>
            </a:pPr>
            <a:r>
              <a:rPr b="1" i="0" lang="uk" u="none" cap="none" strike="noStrike">
                <a:solidFill>
                  <a:srgbClr val="2D6A73"/>
                </a:solidFill>
                <a:latin typeface="Arial"/>
                <a:ea typeface="Arial"/>
                <a:cs typeface="Arial"/>
                <a:sym typeface="Arial"/>
              </a:rPr>
              <a:t>2 континенти</a:t>
            </a:r>
            <a:endParaRPr b="0" i="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8"/>
          <p:cNvSpPr/>
          <p:nvPr/>
        </p:nvSpPr>
        <p:spPr>
          <a:xfrm>
            <a:off x="761224" y="4114801"/>
            <a:ext cx="1193400" cy="1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Пн.+Пд. Америка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8"/>
          <p:cNvSpPr/>
          <p:nvPr/>
        </p:nvSpPr>
        <p:spPr>
          <a:xfrm>
            <a:off x="2091690" y="3634740"/>
            <a:ext cx="1303020" cy="685800"/>
          </a:xfrm>
          <a:prstGeom prst="roundRect">
            <a:avLst>
              <a:gd fmla="val 5000" name="adj"/>
            </a:avLst>
          </a:prstGeom>
          <a:solidFill>
            <a:srgbClr val="FFFFFF"/>
          </a:solidFill>
          <a:ln cap="flat" cmpd="sng" w="12700">
            <a:solidFill>
              <a:srgbClr val="E0D8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/>
          <p:nvPr/>
        </p:nvSpPr>
        <p:spPr>
          <a:xfrm>
            <a:off x="2146554" y="3730752"/>
            <a:ext cx="1193292" cy="164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1700"/>
              <a:buFont typeface="Arial"/>
              <a:buNone/>
            </a:pPr>
            <a:r>
              <a:rPr b="1" i="0" lang="uk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Спільний код</a:t>
            </a:r>
            <a:endParaRPr b="0" i="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8"/>
          <p:cNvSpPr/>
          <p:nvPr/>
        </p:nvSpPr>
        <p:spPr>
          <a:xfrm>
            <a:off x="2146604" y="4114814"/>
            <a:ext cx="1193400" cy="1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романські мови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8"/>
          <p:cNvSpPr/>
          <p:nvPr/>
        </p:nvSpPr>
        <p:spPr>
          <a:xfrm>
            <a:off x="3531870" y="3634740"/>
            <a:ext cx="1303020" cy="685800"/>
          </a:xfrm>
          <a:prstGeom prst="roundRect">
            <a:avLst>
              <a:gd fmla="val 5000" name="adj"/>
            </a:avLst>
          </a:prstGeom>
          <a:solidFill>
            <a:srgbClr val="FFFFFF"/>
          </a:solidFill>
          <a:ln cap="flat" cmpd="sng" w="12700">
            <a:solidFill>
              <a:srgbClr val="E0D8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8"/>
          <p:cNvSpPr/>
          <p:nvPr/>
        </p:nvSpPr>
        <p:spPr>
          <a:xfrm>
            <a:off x="3586734" y="3730752"/>
            <a:ext cx="1193292" cy="164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D7A55A"/>
              </a:buClr>
              <a:buSzPts val="1700"/>
              <a:buFont typeface="Arial"/>
              <a:buNone/>
            </a:pPr>
            <a:r>
              <a:rPr b="1" i="0" lang="uk" u="none" cap="none" strike="noStrike">
                <a:solidFill>
                  <a:srgbClr val="D7A55A"/>
                </a:solidFill>
                <a:latin typeface="Arial"/>
                <a:ea typeface="Arial"/>
                <a:cs typeface="Arial"/>
                <a:sym typeface="Arial"/>
              </a:rPr>
              <a:t>Спадщина</a:t>
            </a:r>
            <a:endParaRPr b="0" i="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8"/>
          <p:cNvSpPr/>
          <p:nvPr/>
        </p:nvSpPr>
        <p:spPr>
          <a:xfrm>
            <a:off x="3586734" y="4114839"/>
            <a:ext cx="1193400" cy="1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Іберійська колонізація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8"/>
          <p:cNvSpPr/>
          <p:nvPr/>
        </p:nvSpPr>
        <p:spPr>
          <a:xfrm>
            <a:off x="4869180" y="1234440"/>
            <a:ext cx="3566160" cy="1097280"/>
          </a:xfrm>
          <a:prstGeom prst="roundRect">
            <a:avLst>
              <a:gd fmla="val 3750" name="adj"/>
            </a:avLst>
          </a:prstGeom>
          <a:solidFill>
            <a:srgbClr val="F1ECE5"/>
          </a:solidFill>
          <a:ln cap="flat" cmpd="sng" w="12700">
            <a:solidFill>
              <a:srgbClr val="D6CAB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5006340" y="1357884"/>
            <a:ext cx="3291840" cy="78867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0" i="1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“Назва «Латинська Америка» набула поширення в ХІХ столітті та закріпила уявлення про окремий культурно-політичний простір.”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8"/>
          <p:cNvSpPr/>
          <p:nvPr/>
        </p:nvSpPr>
        <p:spPr>
          <a:xfrm>
            <a:off x="5006340" y="2180844"/>
            <a:ext cx="3291840" cy="8229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На основі Britannica, CAF, Wikipedia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8"/>
          <p:cNvSpPr/>
          <p:nvPr/>
        </p:nvSpPr>
        <p:spPr>
          <a:xfrm>
            <a:off x="4869180" y="2571750"/>
            <a:ext cx="3429000" cy="48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0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Аналітично коректніше говорити про спільний історичний досвід, а не про повну однорідність регіону.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8"/>
          <p:cNvSpPr/>
          <p:nvPr/>
        </p:nvSpPr>
        <p:spPr>
          <a:xfrm>
            <a:off x="4869180" y="3257550"/>
            <a:ext cx="3497580" cy="857250"/>
          </a:xfrm>
          <a:prstGeom prst="roundRect">
            <a:avLst>
              <a:gd fmla="val 4800" name="adj"/>
            </a:avLst>
          </a:prstGeom>
          <a:solidFill>
            <a:srgbClr val="F1ECE5"/>
          </a:solidFill>
          <a:ln cap="flat" cmpd="sng" w="12700">
            <a:solidFill>
              <a:srgbClr val="D8CC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5040630" y="3415284"/>
            <a:ext cx="3154680" cy="534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Ключовий методичний висновок: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пояснювати регіон слід через поєднання мови, колоніальної спадщини, державотворення та місця у світовій економіці.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5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Урок 2: продуктивна диверсифікація — центральна умова прориву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45"/>
          <p:cNvSpPr/>
          <p:nvPr/>
        </p:nvSpPr>
        <p:spPr>
          <a:xfrm>
            <a:off x="480060" y="888111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Без ускладнення структури економіки регіон залишатиметься заручником циклів на сировинних ринках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45"/>
          <p:cNvSpPr/>
          <p:nvPr/>
        </p:nvSpPr>
        <p:spPr>
          <a:xfrm>
            <a:off x="651510" y="1303020"/>
            <a:ext cx="4183380" cy="168021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333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Стратегія має поєднувати експортну відкритість із розвитком локальних ланцюгів вартості.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Потрібні інвестиції у технології, логістику, освіту та міські інноваційні кластери.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Державна політика має не лише перерозподіляти, а й створювати умови для стійкого зростання продуктивності.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45"/>
          <p:cNvSpPr/>
          <p:nvPr/>
        </p:nvSpPr>
        <p:spPr>
          <a:xfrm>
            <a:off x="5006340" y="1337310"/>
            <a:ext cx="3223260" cy="2674620"/>
          </a:xfrm>
          <a:prstGeom prst="roundRect">
            <a:avLst>
              <a:gd fmla="val 1282" name="adj"/>
            </a:avLst>
          </a:prstGeom>
          <a:solidFill>
            <a:srgbClr val="F4EFE8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45"/>
          <p:cNvSpPr/>
          <p:nvPr/>
        </p:nvSpPr>
        <p:spPr>
          <a:xfrm>
            <a:off x="5863590" y="1536192"/>
            <a:ext cx="1508760" cy="1508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None/>
            </a:pPr>
            <a:r>
              <a:rPr b="1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Від чого до чого?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45"/>
          <p:cNvSpPr/>
          <p:nvPr/>
        </p:nvSpPr>
        <p:spPr>
          <a:xfrm>
            <a:off x="5349240" y="2057400"/>
            <a:ext cx="2537460" cy="4800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1400"/>
              <a:buFont typeface="Arial"/>
              <a:buNone/>
            </a:pPr>
            <a:r>
              <a:rPr b="1" i="0" lang="uk" sz="14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Сировина → переробка → логістика → сервіси → знання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45"/>
          <p:cNvSpPr/>
          <p:nvPr/>
        </p:nvSpPr>
        <p:spPr>
          <a:xfrm>
            <a:off x="5280660" y="3154680"/>
            <a:ext cx="2674620" cy="26060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Чим довший внутрішній ланцюг створення вартості, тим стійкіший розвиток.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6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Урок 3: потрібна не «менша» чи «більша» держава, а розумна держава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46"/>
          <p:cNvSpPr/>
          <p:nvPr/>
        </p:nvSpPr>
        <p:spPr>
          <a:xfrm>
            <a:off x="480060" y="953261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Ефективність, підзвітність і якість сервісів важливіші за голий масштаб видатків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46"/>
          <p:cNvSpPr/>
          <p:nvPr/>
        </p:nvSpPr>
        <p:spPr>
          <a:xfrm>
            <a:off x="822960" y="1508760"/>
            <a:ext cx="3223260" cy="2297430"/>
          </a:xfrm>
          <a:prstGeom prst="roundRect">
            <a:avLst>
              <a:gd fmla="val 1493" name="adj"/>
            </a:avLst>
          </a:prstGeom>
          <a:solidFill>
            <a:srgbClr val="F8F1EE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46"/>
          <p:cNvSpPr/>
          <p:nvPr/>
        </p:nvSpPr>
        <p:spPr>
          <a:xfrm>
            <a:off x="1920240" y="1714500"/>
            <a:ext cx="1028700" cy="164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B54D42"/>
              </a:buClr>
              <a:buSzPts val="1400"/>
              <a:buFont typeface="Arial"/>
              <a:buNone/>
            </a:pPr>
            <a:r>
              <a:rPr b="1" i="0" lang="uk" sz="1400" u="none" cap="none" strike="noStrike">
                <a:solidFill>
                  <a:srgbClr val="B54D42"/>
                </a:solidFill>
                <a:latin typeface="Arial"/>
                <a:ea typeface="Arial"/>
                <a:cs typeface="Arial"/>
                <a:sym typeface="Arial"/>
              </a:rPr>
              <a:t>Не працює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46"/>
          <p:cNvSpPr/>
          <p:nvPr/>
        </p:nvSpPr>
        <p:spPr>
          <a:xfrm>
            <a:off x="1680210" y="2228850"/>
            <a:ext cx="1508760" cy="82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1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дорогі процедури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1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вибіркове право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1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слабкий сервіс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46"/>
          <p:cNvSpPr/>
          <p:nvPr/>
        </p:nvSpPr>
        <p:spPr>
          <a:xfrm>
            <a:off x="4732020" y="1508760"/>
            <a:ext cx="3223260" cy="2297430"/>
          </a:xfrm>
          <a:prstGeom prst="roundRect">
            <a:avLst>
              <a:gd fmla="val 1493" name="adj"/>
            </a:avLst>
          </a:prstGeom>
          <a:solidFill>
            <a:srgbClr val="F0F6F2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46"/>
          <p:cNvSpPr/>
          <p:nvPr/>
        </p:nvSpPr>
        <p:spPr>
          <a:xfrm>
            <a:off x="5829300" y="1714500"/>
            <a:ext cx="1028700" cy="164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4E8B63"/>
              </a:buClr>
              <a:buSzPts val="1400"/>
              <a:buFont typeface="Arial"/>
              <a:buNone/>
            </a:pPr>
            <a:r>
              <a:rPr b="1" i="0" lang="uk" sz="1400" u="none" cap="none" strike="noStrike">
                <a:solidFill>
                  <a:srgbClr val="4E8B63"/>
                </a:solidFill>
                <a:latin typeface="Arial"/>
                <a:ea typeface="Arial"/>
                <a:cs typeface="Arial"/>
                <a:sym typeface="Arial"/>
              </a:rPr>
              <a:t>Працює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46"/>
          <p:cNvSpPr/>
          <p:nvPr/>
        </p:nvSpPr>
        <p:spPr>
          <a:xfrm>
            <a:off x="5589270" y="2228850"/>
            <a:ext cx="1508760" cy="82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1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цифровізація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1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прості правила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1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стабільне адміністрування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46"/>
          <p:cNvSpPr/>
          <p:nvPr/>
        </p:nvSpPr>
        <p:spPr>
          <a:xfrm>
            <a:off x="754380" y="4183380"/>
            <a:ext cx="7543800" cy="192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Уругвайський кейс є цінним саме тому, що показує: держава може бути не тягарем, а інституційною платформою розвитку.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7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Урок 4: соціальний контракт зменшує волатильність розвитку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47"/>
          <p:cNvSpPr/>
          <p:nvPr/>
        </p:nvSpPr>
        <p:spPr>
          <a:xfrm>
            <a:off x="480060" y="905261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Коли громадяни відчувають віддачу від податків, легше підтримувати реформи та інвестувати у майбутнє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47"/>
          <p:cNvSpPr/>
          <p:nvPr/>
        </p:nvSpPr>
        <p:spPr>
          <a:xfrm>
            <a:off x="651510" y="1371600"/>
            <a:ext cx="7749540" cy="2674620"/>
          </a:xfrm>
          <a:prstGeom prst="roundRect">
            <a:avLst>
              <a:gd fmla="val 1538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47"/>
          <p:cNvSpPr/>
          <p:nvPr/>
        </p:nvSpPr>
        <p:spPr>
          <a:xfrm>
            <a:off x="857250" y="1920240"/>
            <a:ext cx="1371600" cy="788670"/>
          </a:xfrm>
          <a:prstGeom prst="roundRect">
            <a:avLst>
              <a:gd fmla="val 3478" name="adj"/>
            </a:avLst>
          </a:prstGeom>
          <a:solidFill>
            <a:srgbClr val="F4EFE8"/>
          </a:solidFill>
          <a:ln cap="flat" cmpd="sng" w="12700">
            <a:solidFill>
              <a:srgbClr val="D8CC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47"/>
          <p:cNvSpPr/>
          <p:nvPr/>
        </p:nvSpPr>
        <p:spPr>
          <a:xfrm>
            <a:off x="960120" y="2139696"/>
            <a:ext cx="1165860" cy="192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1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Довіра до держави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47"/>
          <p:cNvSpPr/>
          <p:nvPr/>
        </p:nvSpPr>
        <p:spPr>
          <a:xfrm>
            <a:off x="2331720" y="2125980"/>
            <a:ext cx="192024" cy="192024"/>
          </a:xfrm>
          <a:prstGeom prst="chevron">
            <a:avLst>
              <a:gd fmla="val 50000" name="adj"/>
            </a:avLst>
          </a:prstGeom>
          <a:solidFill>
            <a:srgbClr val="C9B9A8"/>
          </a:solidFill>
          <a:ln cap="flat" cmpd="sng" w="12700">
            <a:solidFill>
              <a:srgbClr val="C9B9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47"/>
          <p:cNvSpPr/>
          <p:nvPr/>
        </p:nvSpPr>
        <p:spPr>
          <a:xfrm>
            <a:off x="2654046" y="1920240"/>
            <a:ext cx="1371600" cy="788670"/>
          </a:xfrm>
          <a:prstGeom prst="roundRect">
            <a:avLst>
              <a:gd fmla="val 3478" name="adj"/>
            </a:avLst>
          </a:prstGeom>
          <a:solidFill>
            <a:srgbClr val="F4EFE8"/>
          </a:solidFill>
          <a:ln cap="flat" cmpd="sng" w="12700">
            <a:solidFill>
              <a:srgbClr val="D8CC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47"/>
          <p:cNvSpPr/>
          <p:nvPr/>
        </p:nvSpPr>
        <p:spPr>
          <a:xfrm>
            <a:off x="2756916" y="2139696"/>
            <a:ext cx="1165860" cy="192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1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Податкова дисципліна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47"/>
          <p:cNvSpPr/>
          <p:nvPr/>
        </p:nvSpPr>
        <p:spPr>
          <a:xfrm>
            <a:off x="4128516" y="2125980"/>
            <a:ext cx="192024" cy="192024"/>
          </a:xfrm>
          <a:prstGeom prst="chevron">
            <a:avLst>
              <a:gd fmla="val 50000" name="adj"/>
            </a:avLst>
          </a:prstGeom>
          <a:solidFill>
            <a:srgbClr val="C9B9A8"/>
          </a:solidFill>
          <a:ln cap="flat" cmpd="sng" w="12700">
            <a:solidFill>
              <a:srgbClr val="C9B9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47"/>
          <p:cNvSpPr/>
          <p:nvPr/>
        </p:nvSpPr>
        <p:spPr>
          <a:xfrm>
            <a:off x="4450842" y="1920240"/>
            <a:ext cx="1371600" cy="788670"/>
          </a:xfrm>
          <a:prstGeom prst="roundRect">
            <a:avLst>
              <a:gd fmla="val 3478" name="adj"/>
            </a:avLst>
          </a:prstGeom>
          <a:solidFill>
            <a:srgbClr val="F4EFE8"/>
          </a:solidFill>
          <a:ln cap="flat" cmpd="sng" w="12700">
            <a:solidFill>
              <a:srgbClr val="D8CC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47"/>
          <p:cNvSpPr/>
          <p:nvPr/>
        </p:nvSpPr>
        <p:spPr>
          <a:xfrm>
            <a:off x="4553712" y="2139696"/>
            <a:ext cx="1165860" cy="192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1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Якість послуг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47"/>
          <p:cNvSpPr/>
          <p:nvPr/>
        </p:nvSpPr>
        <p:spPr>
          <a:xfrm>
            <a:off x="5925312" y="2125980"/>
            <a:ext cx="192024" cy="192024"/>
          </a:xfrm>
          <a:prstGeom prst="chevron">
            <a:avLst>
              <a:gd fmla="val 50000" name="adj"/>
            </a:avLst>
          </a:prstGeom>
          <a:solidFill>
            <a:srgbClr val="C9B9A8"/>
          </a:solidFill>
          <a:ln cap="flat" cmpd="sng" w="12700">
            <a:solidFill>
              <a:srgbClr val="C9B9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47"/>
          <p:cNvSpPr/>
          <p:nvPr/>
        </p:nvSpPr>
        <p:spPr>
          <a:xfrm>
            <a:off x="6247638" y="1920240"/>
            <a:ext cx="1371600" cy="788670"/>
          </a:xfrm>
          <a:prstGeom prst="roundRect">
            <a:avLst>
              <a:gd fmla="val 3478" name="adj"/>
            </a:avLst>
          </a:prstGeom>
          <a:solidFill>
            <a:srgbClr val="F4EFE8"/>
          </a:solidFill>
          <a:ln cap="flat" cmpd="sng" w="12700">
            <a:solidFill>
              <a:srgbClr val="D8CC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47"/>
          <p:cNvSpPr/>
          <p:nvPr/>
        </p:nvSpPr>
        <p:spPr>
          <a:xfrm>
            <a:off x="6350508" y="2139696"/>
            <a:ext cx="1165860" cy="192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1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Схильність до реформ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47"/>
          <p:cNvSpPr/>
          <p:nvPr/>
        </p:nvSpPr>
        <p:spPr>
          <a:xfrm>
            <a:off x="822960" y="3497580"/>
            <a:ext cx="733806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Саме тут Уругвай показує важливий урок для регіону: інституційна надійність і соціальний захист можуть працювати разом, а не взаємно виключатися.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8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Можливі сценарії для Латинської Америки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48"/>
          <p:cNvSpPr/>
          <p:nvPr/>
        </p:nvSpPr>
        <p:spPr>
          <a:xfrm>
            <a:off x="480060" y="630936"/>
            <a:ext cx="603504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Майбутнє регіону залежить від того, чи зможе він вийти з короткострокової політики до структурних реформ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48"/>
          <p:cNvSpPr/>
          <p:nvPr/>
        </p:nvSpPr>
        <p:spPr>
          <a:xfrm>
            <a:off x="685800" y="1371600"/>
            <a:ext cx="2263140" cy="2708910"/>
          </a:xfrm>
          <a:prstGeom prst="roundRect">
            <a:avLst>
              <a:gd fmla="val 1515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48"/>
          <p:cNvSpPr/>
          <p:nvPr/>
        </p:nvSpPr>
        <p:spPr>
          <a:xfrm>
            <a:off x="822960" y="1611630"/>
            <a:ext cx="1988820" cy="164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None/>
            </a:pPr>
            <a:r>
              <a:rPr b="1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Інерційний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48"/>
          <p:cNvSpPr/>
          <p:nvPr/>
        </p:nvSpPr>
        <p:spPr>
          <a:xfrm>
            <a:off x="836676" y="2091690"/>
            <a:ext cx="1954530" cy="925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повільне зростання, періодичні шоки, збереження нерівності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48"/>
          <p:cNvSpPr/>
          <p:nvPr/>
        </p:nvSpPr>
        <p:spPr>
          <a:xfrm>
            <a:off x="925830" y="3566160"/>
            <a:ext cx="1783080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Ймовірний ризик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48"/>
          <p:cNvSpPr/>
          <p:nvPr/>
        </p:nvSpPr>
        <p:spPr>
          <a:xfrm>
            <a:off x="3429000" y="1371600"/>
            <a:ext cx="2263140" cy="2708910"/>
          </a:xfrm>
          <a:prstGeom prst="roundRect">
            <a:avLst>
              <a:gd fmla="val 1515" name="adj"/>
            </a:avLst>
          </a:prstGeom>
          <a:solidFill>
            <a:srgbClr val="EEF5F0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48"/>
          <p:cNvSpPr/>
          <p:nvPr/>
        </p:nvSpPr>
        <p:spPr>
          <a:xfrm>
            <a:off x="3566160" y="1611630"/>
            <a:ext cx="1988820" cy="164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4E8B63"/>
              </a:buClr>
              <a:buSzPts val="1300"/>
              <a:buFont typeface="Arial"/>
              <a:buNone/>
            </a:pPr>
            <a:r>
              <a:rPr b="1" i="0" lang="uk" sz="1300" u="none" cap="none" strike="noStrike">
                <a:solidFill>
                  <a:srgbClr val="4E8B63"/>
                </a:solidFill>
                <a:latin typeface="Arial"/>
                <a:ea typeface="Arial"/>
                <a:cs typeface="Arial"/>
                <a:sym typeface="Arial"/>
              </a:rPr>
              <a:t>Реформістський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48"/>
          <p:cNvSpPr/>
          <p:nvPr/>
        </p:nvSpPr>
        <p:spPr>
          <a:xfrm>
            <a:off x="3579876" y="2091690"/>
            <a:ext cx="1954530" cy="925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інституційне посилення, формалізація, інвестиції у продуктивність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48"/>
          <p:cNvSpPr/>
          <p:nvPr/>
        </p:nvSpPr>
        <p:spPr>
          <a:xfrm>
            <a:off x="3669030" y="3566160"/>
            <a:ext cx="1783080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Найбажаніша траєкторія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48"/>
          <p:cNvSpPr/>
          <p:nvPr/>
        </p:nvSpPr>
        <p:spPr>
          <a:xfrm>
            <a:off x="6172200" y="1371600"/>
            <a:ext cx="2263140" cy="2708910"/>
          </a:xfrm>
          <a:prstGeom prst="roundRect">
            <a:avLst>
              <a:gd fmla="val 1515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48"/>
          <p:cNvSpPr/>
          <p:nvPr/>
        </p:nvSpPr>
        <p:spPr>
          <a:xfrm>
            <a:off x="6309360" y="1611630"/>
            <a:ext cx="1988820" cy="164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None/>
            </a:pPr>
            <a:r>
              <a:rPr b="1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Фрагментаційний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48"/>
          <p:cNvSpPr/>
          <p:nvPr/>
        </p:nvSpPr>
        <p:spPr>
          <a:xfrm>
            <a:off x="6323076" y="2091690"/>
            <a:ext cx="1954530" cy="925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0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поляризація, слабка інтеграція, геоекономічна вразливість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48"/>
          <p:cNvSpPr/>
          <p:nvPr/>
        </p:nvSpPr>
        <p:spPr>
          <a:xfrm>
            <a:off x="6412230" y="3566160"/>
            <a:ext cx="1783080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Ймовірний ризик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49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lang="uk" sz="2100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В</a:t>
            </a: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исновки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49"/>
          <p:cNvSpPr/>
          <p:nvPr/>
        </p:nvSpPr>
        <p:spPr>
          <a:xfrm>
            <a:off x="480060" y="761211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Слабкість Латинської Америки не є фатальною: вона має історичні причини й, відповідно, інституційні шляхи подолання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49"/>
          <p:cNvSpPr/>
          <p:nvPr/>
        </p:nvSpPr>
        <p:spPr>
          <a:xfrm>
            <a:off x="651510" y="1268730"/>
            <a:ext cx="7543800" cy="24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Char char="•"/>
            </a:pPr>
            <a:r>
              <a:rPr b="0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Латинська Америка — це історично споріднений, але внутрішньо дуже різний регіон.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Char char="•"/>
            </a:pPr>
            <a:r>
              <a:rPr b="0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Її бідність пояснюється поєднанням колоніальної спадщини, слабких інститутів, нерівності та циклічної ресурсної залежності.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Char char="•"/>
            </a:pPr>
            <a:r>
              <a:rPr b="0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Уругвай показує, що в межах того самого регіону можлива інша траєкторія — зі стабільнішою демократією, кращим соціальним контрактом та якіснішою державою.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Char char="•"/>
            </a:pPr>
            <a:r>
              <a:rPr b="0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Головний урок: розвиток починається з довіри до правил, а не лише з обсягу ресурсів.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49"/>
          <p:cNvSpPr/>
          <p:nvPr/>
        </p:nvSpPr>
        <p:spPr>
          <a:xfrm>
            <a:off x="685800" y="3874770"/>
            <a:ext cx="7543800" cy="685800"/>
          </a:xfrm>
          <a:prstGeom prst="roundRect">
            <a:avLst>
              <a:gd fmla="val 6000" name="adj"/>
            </a:avLst>
          </a:prstGeom>
          <a:solidFill>
            <a:srgbClr val="F1ECE5"/>
          </a:solidFill>
          <a:ln cap="flat" cmpd="sng" w="12700">
            <a:solidFill>
              <a:srgbClr val="D6CAB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49"/>
          <p:cNvSpPr/>
          <p:nvPr/>
        </p:nvSpPr>
        <p:spPr>
          <a:xfrm>
            <a:off x="822960" y="3998214"/>
            <a:ext cx="7269480" cy="37719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0" i="1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“Отже, справжнє питання звучить не «чому Латинська Америка приречена?», а «які інституційні рішення дозволяють їй перестати відтворювати власні пастки?»”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50"/>
          <p:cNvSpPr/>
          <p:nvPr/>
        </p:nvSpPr>
        <p:spPr>
          <a:xfrm>
            <a:off x="0" y="0"/>
            <a:ext cx="9143771" cy="5143500"/>
          </a:xfrm>
          <a:prstGeom prst="rect">
            <a:avLst/>
          </a:prstGeom>
          <a:solidFill>
            <a:srgbClr val="1A2238"/>
          </a:solidFill>
          <a:ln cap="flat" cmpd="sng" w="12700">
            <a:solidFill>
              <a:srgbClr val="1A22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50"/>
          <p:cNvSpPr/>
          <p:nvPr/>
        </p:nvSpPr>
        <p:spPr>
          <a:xfrm>
            <a:off x="548640" y="994410"/>
            <a:ext cx="384048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Play"/>
              <a:buNone/>
            </a:pPr>
            <a:r>
              <a:rPr b="1" i="0" lang="uk" sz="23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Дякую за увагу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50"/>
          <p:cNvSpPr/>
          <p:nvPr/>
        </p:nvSpPr>
        <p:spPr>
          <a:xfrm>
            <a:off x="582930" y="1680210"/>
            <a:ext cx="3154680" cy="171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D7A55A"/>
              </a:buClr>
              <a:buSzPts val="1200"/>
              <a:buFont typeface="Arial"/>
              <a:buNone/>
            </a:pPr>
            <a:r>
              <a:rPr b="1" i="0" lang="uk" sz="1200" u="none" cap="none" strike="noStrike">
                <a:solidFill>
                  <a:srgbClr val="D7A55A"/>
                </a:solidFill>
                <a:latin typeface="Arial"/>
                <a:ea typeface="Arial"/>
                <a:cs typeface="Arial"/>
                <a:sym typeface="Arial"/>
              </a:rPr>
              <a:t>Ключове запитання для дискусії: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50"/>
          <p:cNvSpPr/>
          <p:nvPr/>
        </p:nvSpPr>
        <p:spPr>
          <a:xfrm>
            <a:off x="565792" y="2360855"/>
            <a:ext cx="38061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7F3EE"/>
              </a:buClr>
              <a:buSzPts val="1700"/>
              <a:buFont typeface="Arial"/>
              <a:buNone/>
            </a:pPr>
            <a:r>
              <a:rPr lang="uk" sz="1700">
                <a:solidFill>
                  <a:srgbClr val="F7F3EE"/>
                </a:solidFill>
              </a:rPr>
              <a:t>Ч</a:t>
            </a:r>
            <a:r>
              <a:rPr b="0" i="0" lang="uk" sz="1700" u="none" cap="none" strike="noStrike">
                <a:solidFill>
                  <a:srgbClr val="F7F3EE"/>
                </a:solidFill>
                <a:latin typeface="Arial"/>
                <a:ea typeface="Arial"/>
                <a:cs typeface="Arial"/>
                <a:sym typeface="Arial"/>
              </a:rPr>
              <a:t>и може інша країна Латинської Америки відтворити уругвайську модель без урахування власного масштабу, історії та політичної культури?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3" name="Google Shape;673;p50"/>
          <p:cNvCxnSpPr/>
          <p:nvPr/>
        </p:nvCxnSpPr>
        <p:spPr>
          <a:xfrm>
            <a:off x="582920" y="1537100"/>
            <a:ext cx="1371600" cy="0"/>
          </a:xfrm>
          <a:prstGeom prst="straightConnector1">
            <a:avLst/>
          </a:prstGeom>
          <a:noFill/>
          <a:ln cap="flat" cmpd="sng" w="12700">
            <a:solidFill>
              <a:srgbClr val="D7A55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/mnt/data/latam_deck/assets/montevideo.png" id="674" name="Google Shape;674;p50"/>
          <p:cNvPicPr preferRelativeResize="0"/>
          <p:nvPr/>
        </p:nvPicPr>
        <p:blipFill rotWithShape="1">
          <a:blip r:embed="rId3">
            <a:alphaModFix/>
          </a:blip>
          <a:srcRect b="0" l="18927" r="18927" t="0"/>
          <a:stretch/>
        </p:blipFill>
        <p:spPr>
          <a:xfrm>
            <a:off x="4800600" y="548640"/>
            <a:ext cx="3771900" cy="4046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Просторова композиція регіону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9"/>
          <p:cNvSpPr/>
          <p:nvPr/>
        </p:nvSpPr>
        <p:spPr>
          <a:xfrm>
            <a:off x="480060" y="630936"/>
            <a:ext cx="603504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Латинська Америка — це мережа субрегіонів із різними моделями розвитку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9"/>
          <p:cNvSpPr/>
          <p:nvPr/>
        </p:nvSpPr>
        <p:spPr>
          <a:xfrm>
            <a:off x="548640" y="1028700"/>
            <a:ext cx="3566100" cy="3360300"/>
          </a:xfrm>
          <a:prstGeom prst="roundRect">
            <a:avLst>
              <a:gd fmla="val 1224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9"/>
          <p:cNvSpPr/>
          <p:nvPr/>
        </p:nvSpPr>
        <p:spPr>
          <a:xfrm>
            <a:off x="720090" y="1234440"/>
            <a:ext cx="1714500" cy="192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1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Субрегіони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9"/>
          <p:cNvSpPr/>
          <p:nvPr/>
        </p:nvSpPr>
        <p:spPr>
          <a:xfrm>
            <a:off x="699525" y="1508750"/>
            <a:ext cx="8817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900"/>
              <a:buFont typeface="Arial"/>
              <a:buNone/>
            </a:pPr>
            <a:r>
              <a:rPr b="1" i="0" lang="uk" sz="9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Мексика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9"/>
          <p:cNvSpPr/>
          <p:nvPr/>
        </p:nvSpPr>
        <p:spPr>
          <a:xfrm>
            <a:off x="1581340" y="1481328"/>
            <a:ext cx="22632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зв’язок із США, виробничі ланцюги, прикордонна інтеграція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9"/>
          <p:cNvSpPr/>
          <p:nvPr/>
        </p:nvSpPr>
        <p:spPr>
          <a:xfrm>
            <a:off x="699525" y="2177050"/>
            <a:ext cx="8817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900"/>
              <a:buFont typeface="Arial"/>
              <a:buNone/>
            </a:pPr>
            <a:r>
              <a:rPr b="1" i="0" lang="uk" sz="9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Центральна Америка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9"/>
          <p:cNvSpPr/>
          <p:nvPr/>
        </p:nvSpPr>
        <p:spPr>
          <a:xfrm>
            <a:off x="1581340" y="2112264"/>
            <a:ext cx="22632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вразливість, міграція, залежність від зовнішніх ринків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9"/>
          <p:cNvSpPr/>
          <p:nvPr/>
        </p:nvSpPr>
        <p:spPr>
          <a:xfrm>
            <a:off x="699525" y="2845350"/>
            <a:ext cx="8817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900"/>
              <a:buFont typeface="Arial"/>
              <a:buNone/>
            </a:pPr>
            <a:r>
              <a:rPr b="1" i="0" lang="uk" sz="9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Кариби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9"/>
          <p:cNvSpPr/>
          <p:nvPr/>
        </p:nvSpPr>
        <p:spPr>
          <a:xfrm>
            <a:off x="1581340" y="2803050"/>
            <a:ext cx="22632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туризм, сервісна спеціалізація, острівна фрагментація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9"/>
          <p:cNvSpPr/>
          <p:nvPr/>
        </p:nvSpPr>
        <p:spPr>
          <a:xfrm>
            <a:off x="699525" y="3513651"/>
            <a:ext cx="8817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900"/>
              <a:buFont typeface="Arial"/>
              <a:buNone/>
            </a:pPr>
            <a:r>
              <a:rPr b="1" i="0" lang="uk" sz="9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Південна Америка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9"/>
          <p:cNvSpPr/>
          <p:nvPr/>
        </p:nvSpPr>
        <p:spPr>
          <a:xfrm>
            <a:off x="1581340" y="3471361"/>
            <a:ext cx="22632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сировинні економіки, великі внутрішні контрасти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9"/>
          <p:cNvSpPr/>
          <p:nvPr/>
        </p:nvSpPr>
        <p:spPr>
          <a:xfrm>
            <a:off x="4354830" y="1028700"/>
            <a:ext cx="4217670" cy="3360420"/>
          </a:xfrm>
          <a:prstGeom prst="roundRect">
            <a:avLst>
              <a:gd fmla="val 1224" name="adj"/>
            </a:avLst>
          </a:prstGeom>
          <a:solidFill>
            <a:srgbClr val="F4EFE8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/>
          <p:nvPr/>
        </p:nvSpPr>
        <p:spPr>
          <a:xfrm>
            <a:off x="4594860" y="1275588"/>
            <a:ext cx="3223260" cy="192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1" i="0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Чому важлива просторова неоднорідність?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9"/>
          <p:cNvSpPr/>
          <p:nvPr/>
        </p:nvSpPr>
        <p:spPr>
          <a:xfrm>
            <a:off x="4560570" y="1577340"/>
            <a:ext cx="370332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200"/>
              <a:buFont typeface="Arial"/>
              <a:buChar char="•"/>
            </a:pPr>
            <a:r>
              <a:rPr b="0" i="0" lang="uk" sz="12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Різні транспортні та логістичні орієнтації: Атлантика, Тихий океан, Панамський канал, кордон зі США.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200"/>
              <a:buFont typeface="Arial"/>
              <a:buChar char="•"/>
            </a:pPr>
            <a:r>
              <a:rPr b="0" i="0" lang="uk" sz="12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Різна експортна база: від нафти і міді до аграрної продукції, туризму та промислового складання.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200"/>
              <a:buFont typeface="Arial"/>
              <a:buChar char="•"/>
            </a:pPr>
            <a:r>
              <a:rPr b="0" i="0" lang="uk" sz="12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Різні масштаби державної спроможності: від відносно консолідованих демократій до хронічно слабких інститутів.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9"/>
          <p:cNvSpPr/>
          <p:nvPr/>
        </p:nvSpPr>
        <p:spPr>
          <a:xfrm>
            <a:off x="4594850" y="3470175"/>
            <a:ext cx="3429000" cy="631200"/>
          </a:xfrm>
          <a:prstGeom prst="roundRect">
            <a:avLst>
              <a:gd fmla="val 6667" name="adj"/>
            </a:avLst>
          </a:prstGeom>
          <a:solidFill>
            <a:srgbClr val="FFFFFF"/>
          </a:solidFill>
          <a:ln cap="flat" cmpd="sng" w="12700">
            <a:solidFill>
              <a:srgbClr val="D8CC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9"/>
          <p:cNvSpPr/>
          <p:nvPr/>
        </p:nvSpPr>
        <p:spPr>
          <a:xfrm>
            <a:off x="4766310" y="3717036"/>
            <a:ext cx="3120390" cy="1508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1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Отже, «одна Латинська Америка» існує як дослідницька рамка, але не як єдина модель розвитку.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Колоніальна матриця: вихідна точка регіональних нерівностей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548660" y="899261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Саме в колоніальну добу сформувалися інститути вилучення, ієрархії статусів та експортна логіка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/mnt/data/latam_deck/assets/colonial.png" id="141" name="Google Shape;141;p20"/>
          <p:cNvPicPr preferRelativeResize="0"/>
          <p:nvPr/>
        </p:nvPicPr>
        <p:blipFill rotWithShape="1">
          <a:blip r:embed="rId3">
            <a:alphaModFix/>
          </a:blip>
          <a:srcRect b="0" l="13939" r="13939" t="0"/>
          <a:stretch/>
        </p:blipFill>
        <p:spPr>
          <a:xfrm>
            <a:off x="4594850" y="1234450"/>
            <a:ext cx="4006372" cy="346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/>
          <p:nvPr/>
        </p:nvSpPr>
        <p:spPr>
          <a:xfrm>
            <a:off x="548640" y="1234440"/>
            <a:ext cx="370332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Іспанська й португальська імперії будували систему контролю над землею, працею та ресурсами.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Головним стимулом колоніальної економіки було вилучення срібла, цукру, золота та іншої ренти для зовнішніх центрів.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Соціальна стратифікація мала расовий, майновий і територіальний характер, а отже — довгу інституційну тінь.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0"/>
          <p:cNvSpPr/>
          <p:nvPr/>
        </p:nvSpPr>
        <p:spPr>
          <a:xfrm>
            <a:off x="617225" y="3257550"/>
            <a:ext cx="3497700" cy="1060500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0"/>
          <p:cNvSpPr/>
          <p:nvPr/>
        </p:nvSpPr>
        <p:spPr>
          <a:xfrm>
            <a:off x="788670" y="3429000"/>
            <a:ext cx="2400300" cy="137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1000"/>
              <a:buFont typeface="Arial"/>
              <a:buNone/>
            </a:pPr>
            <a:r>
              <a:rPr b="1" i="0" lang="uk" sz="10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Колоніальна спадщина проявляється й сьогодні: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0"/>
          <p:cNvSpPr/>
          <p:nvPr/>
        </p:nvSpPr>
        <p:spPr>
          <a:xfrm>
            <a:off x="788670" y="3765524"/>
            <a:ext cx="24690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висока концентрація власності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регіональна нерівність центр–периферія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слабка інклюзивність держави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Незалежність не означала миттєвої модернізації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1"/>
          <p:cNvSpPr/>
          <p:nvPr/>
        </p:nvSpPr>
        <p:spPr>
          <a:xfrm>
            <a:off x="480060" y="630936"/>
            <a:ext cx="603504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Після розриву з метрополіями більшість країн отримала суверенітет без повноцінної інституційної реконструкції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" name="Google Shape;153;p21"/>
          <p:cNvCxnSpPr/>
          <p:nvPr/>
        </p:nvCxnSpPr>
        <p:spPr>
          <a:xfrm>
            <a:off x="617220" y="2537460"/>
            <a:ext cx="7818120" cy="0"/>
          </a:xfrm>
          <a:prstGeom prst="straightConnector1">
            <a:avLst/>
          </a:prstGeom>
          <a:noFill/>
          <a:ln cap="flat" cmpd="sng" w="12700">
            <a:solidFill>
              <a:srgbClr val="C7BAA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4" name="Google Shape;154;p21"/>
          <p:cNvSpPr/>
          <p:nvPr/>
        </p:nvSpPr>
        <p:spPr>
          <a:xfrm>
            <a:off x="754380" y="2482596"/>
            <a:ext cx="109728" cy="109728"/>
          </a:xfrm>
          <a:prstGeom prst="ellipse">
            <a:avLst/>
          </a:prstGeom>
          <a:solidFill>
            <a:srgbClr val="C96A4A"/>
          </a:solidFill>
          <a:ln cap="flat" cmpd="sng" w="12700">
            <a:solidFill>
              <a:srgbClr val="C96A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1"/>
          <p:cNvSpPr/>
          <p:nvPr/>
        </p:nvSpPr>
        <p:spPr>
          <a:xfrm>
            <a:off x="685800" y="2228850"/>
            <a:ext cx="480060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1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1492+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1"/>
          <p:cNvSpPr/>
          <p:nvPr/>
        </p:nvSpPr>
        <p:spPr>
          <a:xfrm>
            <a:off x="445770" y="2619756"/>
            <a:ext cx="754380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Європейська експансія та колонізація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1"/>
          <p:cNvSpPr/>
          <p:nvPr/>
        </p:nvSpPr>
        <p:spPr>
          <a:xfrm>
            <a:off x="2331720" y="2482596"/>
            <a:ext cx="109728" cy="109728"/>
          </a:xfrm>
          <a:prstGeom prst="ellipse">
            <a:avLst/>
          </a:prstGeom>
          <a:solidFill>
            <a:srgbClr val="C96A4A"/>
          </a:solidFill>
          <a:ln cap="flat" cmpd="sng" w="12700">
            <a:solidFill>
              <a:srgbClr val="C96A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1"/>
          <p:cNvSpPr/>
          <p:nvPr/>
        </p:nvSpPr>
        <p:spPr>
          <a:xfrm>
            <a:off x="2263150" y="2228850"/>
            <a:ext cx="4461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1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1810–1825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1"/>
          <p:cNvSpPr/>
          <p:nvPr/>
        </p:nvSpPr>
        <p:spPr>
          <a:xfrm>
            <a:off x="2023098" y="2619750"/>
            <a:ext cx="920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Основна хвиля війн за незалежність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1"/>
          <p:cNvSpPr/>
          <p:nvPr/>
        </p:nvSpPr>
        <p:spPr>
          <a:xfrm>
            <a:off x="3909060" y="2482596"/>
            <a:ext cx="109728" cy="109728"/>
          </a:xfrm>
          <a:prstGeom prst="ellipse">
            <a:avLst/>
          </a:prstGeom>
          <a:solidFill>
            <a:srgbClr val="C96A4A"/>
          </a:solidFill>
          <a:ln cap="flat" cmpd="sng" w="12700">
            <a:solidFill>
              <a:srgbClr val="C96A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1"/>
          <p:cNvSpPr/>
          <p:nvPr/>
        </p:nvSpPr>
        <p:spPr>
          <a:xfrm>
            <a:off x="3840480" y="2228850"/>
            <a:ext cx="480060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1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1825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1"/>
          <p:cNvSpPr/>
          <p:nvPr/>
        </p:nvSpPr>
        <p:spPr>
          <a:xfrm>
            <a:off x="3600450" y="2619750"/>
            <a:ext cx="839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Незалежність Бразилії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1"/>
          <p:cNvSpPr/>
          <p:nvPr/>
        </p:nvSpPr>
        <p:spPr>
          <a:xfrm>
            <a:off x="5486400" y="2482596"/>
            <a:ext cx="109728" cy="109728"/>
          </a:xfrm>
          <a:prstGeom prst="ellipse">
            <a:avLst/>
          </a:prstGeom>
          <a:solidFill>
            <a:srgbClr val="C96A4A"/>
          </a:solidFill>
          <a:ln cap="flat" cmpd="sng" w="12700">
            <a:solidFill>
              <a:srgbClr val="C96A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1"/>
          <p:cNvSpPr/>
          <p:nvPr/>
        </p:nvSpPr>
        <p:spPr>
          <a:xfrm>
            <a:off x="5417820" y="2228850"/>
            <a:ext cx="480060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1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XIX ст.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1"/>
          <p:cNvSpPr/>
          <p:nvPr/>
        </p:nvSpPr>
        <p:spPr>
          <a:xfrm>
            <a:off x="5177802" y="2619750"/>
            <a:ext cx="920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Фрагментація та каудил</a:t>
            </a:r>
            <a:r>
              <a:rPr lang="uk" sz="800">
                <a:solidFill>
                  <a:srgbClr val="75685B"/>
                </a:solidFill>
              </a:rPr>
              <a:t>і</a:t>
            </a: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зм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1"/>
          <p:cNvSpPr/>
          <p:nvPr/>
        </p:nvSpPr>
        <p:spPr>
          <a:xfrm>
            <a:off x="7063740" y="2482596"/>
            <a:ext cx="109728" cy="109728"/>
          </a:xfrm>
          <a:prstGeom prst="ellipse">
            <a:avLst/>
          </a:prstGeom>
          <a:solidFill>
            <a:srgbClr val="C96A4A"/>
          </a:solidFill>
          <a:ln cap="flat" cmpd="sng" w="12700">
            <a:solidFill>
              <a:srgbClr val="C96A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1"/>
          <p:cNvSpPr/>
          <p:nvPr/>
        </p:nvSpPr>
        <p:spPr>
          <a:xfrm>
            <a:off x="6995160" y="2228850"/>
            <a:ext cx="480060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1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XX ст.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1"/>
          <p:cNvSpPr/>
          <p:nvPr/>
        </p:nvSpPr>
        <p:spPr>
          <a:xfrm>
            <a:off x="6755125" y="2619750"/>
            <a:ext cx="920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Масова урбанізація й індустріалізація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1"/>
          <p:cNvSpPr/>
          <p:nvPr/>
        </p:nvSpPr>
        <p:spPr>
          <a:xfrm>
            <a:off x="8641080" y="2482596"/>
            <a:ext cx="109728" cy="109728"/>
          </a:xfrm>
          <a:prstGeom prst="ellipse">
            <a:avLst/>
          </a:prstGeom>
          <a:solidFill>
            <a:srgbClr val="C96A4A"/>
          </a:solidFill>
          <a:ln cap="flat" cmpd="sng" w="12700">
            <a:solidFill>
              <a:srgbClr val="C96A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1"/>
          <p:cNvSpPr/>
          <p:nvPr/>
        </p:nvSpPr>
        <p:spPr>
          <a:xfrm>
            <a:off x="8572500" y="2228850"/>
            <a:ext cx="480060" cy="123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800"/>
              <a:buFont typeface="Arial"/>
              <a:buNone/>
            </a:pPr>
            <a:r>
              <a:rPr b="1" i="0" lang="uk" sz="8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XXI ст.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1"/>
          <p:cNvSpPr/>
          <p:nvPr/>
        </p:nvSpPr>
        <p:spPr>
          <a:xfrm>
            <a:off x="8332470" y="2619756"/>
            <a:ext cx="754380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Пошук інклюзивної державності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1"/>
          <p:cNvSpPr/>
          <p:nvPr/>
        </p:nvSpPr>
        <p:spPr>
          <a:xfrm>
            <a:off x="617220" y="1131570"/>
            <a:ext cx="7749540" cy="99441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200"/>
              <a:buFont typeface="Arial"/>
              <a:buChar char="•"/>
            </a:pPr>
            <a:r>
              <a:rPr b="0" i="0" lang="uk" sz="12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У багатьох країнах змінилася політична верхівка, але не логіка доступу до землі, капіталу та правосуддя.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200"/>
              <a:buFont typeface="Arial"/>
              <a:buChar char="•"/>
            </a:pPr>
            <a:r>
              <a:rPr b="0" i="0" lang="uk" sz="12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Державотворення відбувалося в умовах громадянських конфліктів, зовнішнього тиску та слабкої адміністративної вертикалі.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200"/>
              <a:buFont typeface="Arial"/>
              <a:buChar char="•"/>
            </a:pPr>
            <a:r>
              <a:rPr b="0" i="0" lang="uk" sz="12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Звідси — тривала нестабільність, цикли популізму і труднощі з формуванням довгострокових правил гри.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480048" y="308600"/>
            <a:ext cx="80034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Експортно-сировинна спеціалізація як довга траєкторія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480060" y="847661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Регіон інтегрувався у світову економіку переважно як постачальник ресурсів і аграрної продукції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582925" y="1097275"/>
            <a:ext cx="8229600" cy="3509700"/>
          </a:xfrm>
          <a:prstGeom prst="roundRect">
            <a:avLst>
              <a:gd fmla="val 1224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2"/>
          <p:cNvSpPr/>
          <p:nvPr/>
        </p:nvSpPr>
        <p:spPr>
          <a:xfrm>
            <a:off x="720090" y="1405890"/>
            <a:ext cx="1783080" cy="2606040"/>
          </a:xfrm>
          <a:prstGeom prst="roundRect">
            <a:avLst>
              <a:gd fmla="val 1923" name="adj"/>
            </a:avLst>
          </a:prstGeom>
          <a:solidFill>
            <a:srgbClr val="F1ECE5"/>
          </a:solidFill>
          <a:ln cap="flat" cmpd="sng" w="12700">
            <a:solidFill>
              <a:srgbClr val="E2D8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2"/>
          <p:cNvSpPr/>
          <p:nvPr/>
        </p:nvSpPr>
        <p:spPr>
          <a:xfrm>
            <a:off x="802386" y="1549908"/>
            <a:ext cx="161163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Колоніальна доба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2"/>
          <p:cNvSpPr/>
          <p:nvPr/>
        </p:nvSpPr>
        <p:spPr>
          <a:xfrm>
            <a:off x="822960" y="1988820"/>
            <a:ext cx="1577340" cy="3771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1200"/>
              <a:buFont typeface="Arial"/>
              <a:buNone/>
            </a:pPr>
            <a:r>
              <a:rPr b="1" i="0" lang="uk" sz="12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срібло, золото, цукор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2"/>
          <p:cNvSpPr/>
          <p:nvPr/>
        </p:nvSpPr>
        <p:spPr>
          <a:xfrm>
            <a:off x="829818" y="2537460"/>
            <a:ext cx="1543050" cy="8915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вилучення ренти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2"/>
          <p:cNvSpPr/>
          <p:nvPr/>
        </p:nvSpPr>
        <p:spPr>
          <a:xfrm>
            <a:off x="2743200" y="1405890"/>
            <a:ext cx="1783080" cy="2606040"/>
          </a:xfrm>
          <a:prstGeom prst="roundRect">
            <a:avLst>
              <a:gd fmla="val 1923" name="adj"/>
            </a:avLst>
          </a:prstGeom>
          <a:solidFill>
            <a:srgbClr val="F8F3ED"/>
          </a:solidFill>
          <a:ln cap="flat" cmpd="sng" w="12700">
            <a:solidFill>
              <a:srgbClr val="E2D8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2"/>
          <p:cNvSpPr/>
          <p:nvPr/>
        </p:nvSpPr>
        <p:spPr>
          <a:xfrm>
            <a:off x="2825496" y="1549908"/>
            <a:ext cx="161163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XIX ст.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2"/>
          <p:cNvSpPr/>
          <p:nvPr/>
        </p:nvSpPr>
        <p:spPr>
          <a:xfrm>
            <a:off x="2846070" y="1988820"/>
            <a:ext cx="1577340" cy="3771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1200"/>
              <a:buFont typeface="Arial"/>
              <a:buNone/>
            </a:pPr>
            <a:r>
              <a:rPr b="1" i="0" lang="uk" sz="12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кава, м’ясо, гума, селітра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2"/>
          <p:cNvSpPr/>
          <p:nvPr/>
        </p:nvSpPr>
        <p:spPr>
          <a:xfrm>
            <a:off x="2852928" y="2537460"/>
            <a:ext cx="1543050" cy="8915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експортний бум без глибокої диверсифікації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2"/>
          <p:cNvSpPr/>
          <p:nvPr/>
        </p:nvSpPr>
        <p:spPr>
          <a:xfrm>
            <a:off x="4766310" y="1405890"/>
            <a:ext cx="1783080" cy="2606040"/>
          </a:xfrm>
          <a:prstGeom prst="roundRect">
            <a:avLst>
              <a:gd fmla="val 1923" name="adj"/>
            </a:avLst>
          </a:prstGeom>
          <a:solidFill>
            <a:srgbClr val="F1ECE5"/>
          </a:solidFill>
          <a:ln cap="flat" cmpd="sng" w="12700">
            <a:solidFill>
              <a:srgbClr val="E2D8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2"/>
          <p:cNvSpPr/>
          <p:nvPr/>
        </p:nvSpPr>
        <p:spPr>
          <a:xfrm>
            <a:off x="4848606" y="1549908"/>
            <a:ext cx="161163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XX ст.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2"/>
          <p:cNvSpPr/>
          <p:nvPr/>
        </p:nvSpPr>
        <p:spPr>
          <a:xfrm>
            <a:off x="4869180" y="1988820"/>
            <a:ext cx="1577340" cy="3771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1200"/>
              <a:buFont typeface="Arial"/>
              <a:buNone/>
            </a:pPr>
            <a:r>
              <a:rPr b="1" i="0" lang="uk" sz="12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нафта, мідь, залізна руда, соя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4876038" y="2537460"/>
            <a:ext cx="1543050" cy="8915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цикли цін і вразливість до зовнішнього попиту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>
            <a:off x="6789420" y="1405890"/>
            <a:ext cx="1783080" cy="2606040"/>
          </a:xfrm>
          <a:prstGeom prst="roundRect">
            <a:avLst>
              <a:gd fmla="val 1923" name="adj"/>
            </a:avLst>
          </a:prstGeom>
          <a:solidFill>
            <a:srgbClr val="F8F3ED"/>
          </a:solidFill>
          <a:ln cap="flat" cmpd="sng" w="12700">
            <a:solidFill>
              <a:srgbClr val="E2D8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2"/>
          <p:cNvSpPr/>
          <p:nvPr/>
        </p:nvSpPr>
        <p:spPr>
          <a:xfrm>
            <a:off x="6871716" y="1549908"/>
            <a:ext cx="161163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100"/>
              <a:buFont typeface="Arial"/>
              <a:buNone/>
            </a:pPr>
            <a:r>
              <a:rPr b="1" i="0" lang="uk" sz="11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XXI ст.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2"/>
          <p:cNvSpPr/>
          <p:nvPr/>
        </p:nvSpPr>
        <p:spPr>
          <a:xfrm>
            <a:off x="6892290" y="1988820"/>
            <a:ext cx="1577340" cy="37719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C96A4A"/>
              </a:buClr>
              <a:buSzPts val="1200"/>
              <a:buFont typeface="Arial"/>
              <a:buNone/>
            </a:pPr>
            <a:r>
              <a:rPr b="1" i="0" lang="uk" sz="1200" u="none" cap="none" strike="noStrike">
                <a:solidFill>
                  <a:srgbClr val="C96A4A"/>
                </a:solidFill>
                <a:latin typeface="Arial"/>
                <a:ea typeface="Arial"/>
                <a:cs typeface="Arial"/>
                <a:sym typeface="Arial"/>
              </a:rPr>
              <a:t>ресурси + окремі виробничі кластери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6899148" y="2537460"/>
            <a:ext cx="1543050" cy="89154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часткове оновлення без повного розриву зі старою моделлю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720100" y="4183375"/>
            <a:ext cx="78525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Наслідок: висока залежність від світових цін, обмежена технологічна глибина та повторювані цикли макроекономічної нестабільності.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>
            <a:off x="480048" y="308600"/>
            <a:ext cx="78984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Нерівність — не побічний ефект, а системна характеристика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3"/>
          <p:cNvSpPr/>
          <p:nvPr/>
        </p:nvSpPr>
        <p:spPr>
          <a:xfrm>
            <a:off x="480060" y="836786"/>
            <a:ext cx="60351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Саме вона з’єднує колоніальну спадщину, слабкість держави та обмежену соціальну мобільність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/mnt/data/latam_deck/assets/protest.png" id="205" name="Google Shape;205;p23"/>
          <p:cNvPicPr preferRelativeResize="0"/>
          <p:nvPr/>
        </p:nvPicPr>
        <p:blipFill rotWithShape="1">
          <a:blip r:embed="rId3">
            <a:alphaModFix/>
          </a:blip>
          <a:srcRect b="0" l="17797" r="17797" t="0"/>
          <a:stretch/>
        </p:blipFill>
        <p:spPr>
          <a:xfrm>
            <a:off x="4800600" y="1234450"/>
            <a:ext cx="3385651" cy="350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/>
          <p:nvPr/>
        </p:nvSpPr>
        <p:spPr>
          <a:xfrm>
            <a:off x="548640" y="1234440"/>
            <a:ext cx="397764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Регіон історично відзначається високою концентрацією власності та нерівним доступом до якісної освіти, безпеки й інфраструктури.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Нерівність має багатовимірний характер: територіальний, етнорасовий, гендерний та міжкласовий.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3970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300"/>
              <a:buFont typeface="Arial"/>
              <a:buChar char="•"/>
            </a:pPr>
            <a:r>
              <a:rPr b="0" i="0" lang="uk" sz="13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Коли формальний ринок праці не поглинає населення, нерівність переходить у масову інформальність і недовіру до інститутів.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3"/>
          <p:cNvSpPr/>
          <p:nvPr/>
        </p:nvSpPr>
        <p:spPr>
          <a:xfrm>
            <a:off x="651500" y="3184850"/>
            <a:ext cx="3703200" cy="1288200"/>
          </a:xfrm>
          <a:prstGeom prst="roundRect">
            <a:avLst>
              <a:gd fmla="val 4615" name="adj"/>
            </a:avLst>
          </a:prstGeom>
          <a:solidFill>
            <a:srgbClr val="F1ECE5"/>
          </a:solidFill>
          <a:ln cap="flat" cmpd="sng" w="12700">
            <a:solidFill>
              <a:srgbClr val="D6CAB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3"/>
          <p:cNvSpPr/>
          <p:nvPr/>
        </p:nvSpPr>
        <p:spPr>
          <a:xfrm>
            <a:off x="788670" y="3415284"/>
            <a:ext cx="3429000" cy="58293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400"/>
              <a:buFont typeface="Arial"/>
              <a:buNone/>
            </a:pPr>
            <a:r>
              <a:rPr b="0" i="1" lang="uk" sz="14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“Пік нерівності в багатьох країнах припав на початок 2000-х, далі спостерігалося часткове зниження, яке згодом сповільнилося.”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3"/>
          <p:cNvSpPr/>
          <p:nvPr/>
        </p:nvSpPr>
        <p:spPr>
          <a:xfrm>
            <a:off x="788670" y="4197629"/>
            <a:ext cx="3429000" cy="8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800"/>
              <a:buFont typeface="Arial"/>
              <a:buNone/>
            </a:pPr>
            <a:r>
              <a:rPr b="0" i="0" lang="uk" sz="8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The Economist / ECLAC discussion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/>
          <p:nvPr/>
        </p:nvSpPr>
        <p:spPr>
          <a:xfrm>
            <a:off x="480060" y="308610"/>
            <a:ext cx="6515100" cy="308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2100"/>
              <a:buFont typeface="Play"/>
              <a:buNone/>
            </a:pPr>
            <a:r>
              <a:rPr b="1" i="0" lang="uk" sz="2100" u="none" cap="none" strike="noStrike">
                <a:solidFill>
                  <a:srgbClr val="1A2238"/>
                </a:solidFill>
                <a:latin typeface="Play"/>
                <a:ea typeface="Play"/>
                <a:cs typeface="Play"/>
                <a:sym typeface="Play"/>
              </a:rPr>
              <a:t>Міста як двигуни зростання і фабрики розривів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4"/>
          <p:cNvSpPr/>
          <p:nvPr/>
        </p:nvSpPr>
        <p:spPr>
          <a:xfrm>
            <a:off x="480060" y="630936"/>
            <a:ext cx="6035040" cy="1783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900"/>
              <a:buFont typeface="Arial"/>
              <a:buNone/>
            </a:pPr>
            <a:r>
              <a:rPr b="0" i="0" lang="uk" sz="9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Швидка урбанізація підвищила продуктивність, але водночас оголила житлову, транспортну та соціальну нерівність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4"/>
          <p:cNvSpPr/>
          <p:nvPr/>
        </p:nvSpPr>
        <p:spPr>
          <a:xfrm>
            <a:off x="582930" y="1062990"/>
            <a:ext cx="8229600" cy="3497580"/>
          </a:xfrm>
          <a:prstGeom prst="roundRect">
            <a:avLst>
              <a:gd fmla="val 1176" name="adj"/>
            </a:avLst>
          </a:prstGeom>
          <a:solidFill>
            <a:srgbClr val="FFFFFF"/>
          </a:solidFill>
          <a:ln cap="flat" cmpd="sng" w="12700">
            <a:solidFill>
              <a:srgbClr val="DDD2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4"/>
          <p:cNvSpPr/>
          <p:nvPr/>
        </p:nvSpPr>
        <p:spPr>
          <a:xfrm>
            <a:off x="754380" y="1405890"/>
            <a:ext cx="2297430" cy="2434590"/>
          </a:xfrm>
          <a:prstGeom prst="roundRect">
            <a:avLst>
              <a:gd fmla="val 1493" name="adj"/>
            </a:avLst>
          </a:prstGeom>
          <a:solidFill>
            <a:srgbClr val="F9F6F1"/>
          </a:solidFill>
          <a:ln cap="flat" cmpd="sng" w="12700">
            <a:solidFill>
              <a:srgbClr val="E2D8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4"/>
          <p:cNvSpPr/>
          <p:nvPr/>
        </p:nvSpPr>
        <p:spPr>
          <a:xfrm>
            <a:off x="877824" y="1611630"/>
            <a:ext cx="1988820" cy="192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D6A73"/>
              </a:buClr>
              <a:buSzPts val="1200"/>
              <a:buFont typeface="Arial"/>
              <a:buNone/>
            </a:pPr>
            <a:r>
              <a:rPr b="1" i="0" lang="uk" sz="1200" u="none" cap="none" strike="noStrike">
                <a:solidFill>
                  <a:srgbClr val="2D6A73"/>
                </a:solidFill>
                <a:latin typeface="Arial"/>
                <a:ea typeface="Arial"/>
                <a:cs typeface="Arial"/>
                <a:sym typeface="Arial"/>
              </a:rPr>
              <a:t>Плюси урбанізації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4"/>
          <p:cNvSpPr/>
          <p:nvPr/>
        </p:nvSpPr>
        <p:spPr>
          <a:xfrm>
            <a:off x="891540" y="1988820"/>
            <a:ext cx="2023110" cy="1303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концентрація ринків праці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кращий доступ до послуг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можливість економій масштабу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4"/>
          <p:cNvSpPr/>
          <p:nvPr/>
        </p:nvSpPr>
        <p:spPr>
          <a:xfrm>
            <a:off x="3463290" y="1405890"/>
            <a:ext cx="2297430" cy="2434590"/>
          </a:xfrm>
          <a:prstGeom prst="roundRect">
            <a:avLst>
              <a:gd fmla="val 1493" name="adj"/>
            </a:avLst>
          </a:prstGeom>
          <a:solidFill>
            <a:srgbClr val="F4EFE8"/>
          </a:solidFill>
          <a:ln cap="flat" cmpd="sng" w="12700">
            <a:solidFill>
              <a:srgbClr val="E2D8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4"/>
          <p:cNvSpPr/>
          <p:nvPr/>
        </p:nvSpPr>
        <p:spPr>
          <a:xfrm>
            <a:off x="3586734" y="1611630"/>
            <a:ext cx="1988820" cy="192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B54D42"/>
              </a:buClr>
              <a:buSzPts val="1200"/>
              <a:buFont typeface="Arial"/>
              <a:buNone/>
            </a:pPr>
            <a:r>
              <a:rPr b="1" i="0" lang="uk" sz="1200" u="none" cap="none" strike="noStrike">
                <a:solidFill>
                  <a:srgbClr val="B54D42"/>
                </a:solidFill>
                <a:latin typeface="Arial"/>
                <a:ea typeface="Arial"/>
                <a:cs typeface="Arial"/>
                <a:sym typeface="Arial"/>
              </a:rPr>
              <a:t>Мінуси урбанізації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4"/>
          <p:cNvSpPr/>
          <p:nvPr/>
        </p:nvSpPr>
        <p:spPr>
          <a:xfrm>
            <a:off x="3600450" y="1988820"/>
            <a:ext cx="2023110" cy="1303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периферійні квартали та нетрі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перенавантажена інфраструктура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вища вартість безпеки й транспорту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4"/>
          <p:cNvSpPr/>
          <p:nvPr/>
        </p:nvSpPr>
        <p:spPr>
          <a:xfrm>
            <a:off x="6172200" y="1405890"/>
            <a:ext cx="2297430" cy="2434590"/>
          </a:xfrm>
          <a:prstGeom prst="roundRect">
            <a:avLst>
              <a:gd fmla="val 1493" name="adj"/>
            </a:avLst>
          </a:prstGeom>
          <a:solidFill>
            <a:srgbClr val="F9F6F1"/>
          </a:solidFill>
          <a:ln cap="flat" cmpd="sng" w="12700">
            <a:solidFill>
              <a:srgbClr val="E2D8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4"/>
          <p:cNvSpPr/>
          <p:nvPr/>
        </p:nvSpPr>
        <p:spPr>
          <a:xfrm>
            <a:off x="6295644" y="1611630"/>
            <a:ext cx="1988820" cy="192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2D6A73"/>
              </a:buClr>
              <a:buSzPts val="1200"/>
              <a:buFont typeface="Arial"/>
              <a:buNone/>
            </a:pPr>
            <a:r>
              <a:rPr b="1" i="0" lang="uk" sz="1200" u="none" cap="none" strike="noStrike">
                <a:solidFill>
                  <a:srgbClr val="2D6A73"/>
                </a:solidFill>
                <a:latin typeface="Arial"/>
                <a:ea typeface="Arial"/>
                <a:cs typeface="Arial"/>
                <a:sym typeface="Arial"/>
              </a:rPr>
              <a:t>Політичний наслідок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4"/>
          <p:cNvSpPr/>
          <p:nvPr/>
        </p:nvSpPr>
        <p:spPr>
          <a:xfrm>
            <a:off x="6309360" y="1988820"/>
            <a:ext cx="2023110" cy="1303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зростання попиту на державні послуги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конфлікти щодо перерозподілу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A2238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1A2238"/>
                </a:solidFill>
                <a:latin typeface="Arial"/>
                <a:ea typeface="Arial"/>
                <a:cs typeface="Arial"/>
                <a:sym typeface="Arial"/>
              </a:rPr>
              <a:t>• хвилі протестної мобілізації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4"/>
          <p:cNvSpPr/>
          <p:nvPr/>
        </p:nvSpPr>
        <p:spPr>
          <a:xfrm>
            <a:off x="822960" y="4080510"/>
            <a:ext cx="7338060" cy="219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5685B"/>
              </a:buClr>
              <a:buSzPts val="1000"/>
              <a:buFont typeface="Arial"/>
              <a:buNone/>
            </a:pPr>
            <a:r>
              <a:rPr b="0" i="0" lang="uk" sz="1000" u="none" cap="none" strike="noStrike">
                <a:solidFill>
                  <a:srgbClr val="75685B"/>
                </a:solidFill>
                <a:latin typeface="Arial"/>
                <a:ea typeface="Arial"/>
                <a:cs typeface="Arial"/>
                <a:sym typeface="Arial"/>
              </a:rPr>
              <a:t>Для Латинської Америки характерна урбанізація без повної формалізації — місто росте швидше, ніж інституційна спроможність його адмініструвати.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